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handoutMasterIdLst>
    <p:handoutMasterId r:id="rId19"/>
  </p:handoutMasterIdLst>
  <p:sldIdLst>
    <p:sldId id="256" r:id="rId2"/>
    <p:sldId id="257" r:id="rId3"/>
    <p:sldId id="258" r:id="rId4"/>
    <p:sldId id="260" r:id="rId5"/>
    <p:sldId id="279" r:id="rId6"/>
    <p:sldId id="276" r:id="rId7"/>
    <p:sldId id="277" r:id="rId8"/>
    <p:sldId id="278" r:id="rId9"/>
    <p:sldId id="282" r:id="rId10"/>
    <p:sldId id="283" r:id="rId11"/>
    <p:sldId id="284" r:id="rId12"/>
    <p:sldId id="280" r:id="rId13"/>
    <p:sldId id="281" r:id="rId14"/>
    <p:sldId id="273" r:id="rId15"/>
    <p:sldId id="275"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7D"/>
    <a:srgbClr val="0F2D69"/>
    <a:srgbClr val="FFD746"/>
    <a:srgbClr val="FA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6A675A-846C-424A-80B5-2336B32771CC}">
  <a:tblStyle styleId="{FD6A675A-846C-424A-80B5-2336B3277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45" autoAdjust="0"/>
  </p:normalViewPr>
  <p:slideViewPr>
    <p:cSldViewPr snapToGrid="0">
      <p:cViewPr varScale="1">
        <p:scale>
          <a:sx n="104" d="100"/>
          <a:sy n="104" d="100"/>
        </p:scale>
        <p:origin x="834" y="114"/>
      </p:cViewPr>
      <p:guideLst/>
    </p:cSldViewPr>
  </p:slideViewPr>
  <p:outlineViewPr>
    <p:cViewPr>
      <p:scale>
        <a:sx n="33" d="100"/>
        <a:sy n="33" d="100"/>
      </p:scale>
      <p:origin x="0" y="-4368"/>
    </p:cViewPr>
  </p:outlineViewPr>
  <p:notesTextViewPr>
    <p:cViewPr>
      <p:scale>
        <a:sx n="1" d="1"/>
        <a:sy n="1" d="1"/>
      </p:scale>
      <p:origin x="0" y="0"/>
    </p:cViewPr>
  </p:notesTextViewPr>
  <p:notesViewPr>
    <p:cSldViewPr snapToGrid="0">
      <p:cViewPr varScale="1">
        <p:scale>
          <a:sx n="85" d="100"/>
          <a:sy n="85" d="100"/>
        </p:scale>
        <p:origin x="388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4A9DD-F218-471B-908E-23F8C68ED030}" type="datetimeFigureOut">
              <a:rPr lang="en-US" smtClean="0"/>
              <a:t>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0CBF54-1618-4D51-803F-A878FE171D40}" type="slidenum">
              <a:rPr lang="en-US" smtClean="0"/>
              <a:t>‹#›</a:t>
            </a:fld>
            <a:endParaRPr lang="en-US"/>
          </a:p>
        </p:txBody>
      </p:sp>
    </p:spTree>
    <p:extLst>
      <p:ext uri="{BB962C8B-B14F-4D97-AF65-F5344CB8AC3E}">
        <p14:creationId xmlns:p14="http://schemas.microsoft.com/office/powerpoint/2010/main" val="1990749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6664331a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6664331a8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306664331a8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06693f25bd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306693f25bd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65842" y="521979"/>
            <a:ext cx="10744200" cy="583437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2"/>
          <p:cNvSpPr txBox="1">
            <a:spLocks noGrp="1"/>
          </p:cNvSpPr>
          <p:nvPr>
            <p:ph type="ctrTitle"/>
          </p:nvPr>
        </p:nvSpPr>
        <p:spPr>
          <a:xfrm>
            <a:off x="991737" y="2989737"/>
            <a:ext cx="10008359" cy="191317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F2D69"/>
              </a:buClr>
              <a:buSzPts val="4300"/>
              <a:buFont typeface="Arial"/>
              <a:buNone/>
              <a:defRPr sz="4400">
                <a:solidFill>
                  <a:srgbClr val="0F2D69"/>
                </a:solidFill>
                <a:latin typeface="HSE Sans" panose="02000000000000000000" pitchFamily="50" charset="0"/>
                <a:ea typeface="HSE Sans" panose="02000000000000000000" pitchFamily="50" charset="0"/>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0" name="Google Shape;20;p2"/>
          <p:cNvSpPr txBox="1">
            <a:spLocks noGrp="1"/>
          </p:cNvSpPr>
          <p:nvPr>
            <p:ph type="subTitle" idx="1"/>
          </p:nvPr>
        </p:nvSpPr>
        <p:spPr>
          <a:xfrm>
            <a:off x="991737" y="5268035"/>
            <a:ext cx="6555475" cy="8359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F2D69"/>
              </a:buClr>
              <a:buSzPts val="2400"/>
              <a:buNone/>
              <a:defRPr sz="2400">
                <a:solidFill>
                  <a:srgbClr val="0F2D69"/>
                </a:solidFill>
                <a:latin typeface="HSE Sans" panose="02000000000000000000" pitchFamily="50" charset="0"/>
                <a:ea typeface="HSE Sans" panose="02000000000000000000" pitchFamily="50" charset="0"/>
                <a:cs typeface="Arial"/>
                <a:sym typeface="Arial"/>
              </a:defRPr>
            </a:lvl1pPr>
            <a:lvl2pPr lvl="1" algn="ctr">
              <a:lnSpc>
                <a:spcPct val="90000"/>
              </a:lnSpc>
              <a:spcBef>
                <a:spcPts val="500"/>
              </a:spcBef>
              <a:spcAft>
                <a:spcPts val="0"/>
              </a:spcAft>
              <a:buClr>
                <a:srgbClr val="0F2D69"/>
              </a:buClr>
              <a:buSzPts val="2000"/>
              <a:buNone/>
              <a:defRPr sz="2000"/>
            </a:lvl2pPr>
            <a:lvl3pPr lvl="2" algn="ctr">
              <a:lnSpc>
                <a:spcPct val="90000"/>
              </a:lnSpc>
              <a:spcBef>
                <a:spcPts val="500"/>
              </a:spcBef>
              <a:spcAft>
                <a:spcPts val="0"/>
              </a:spcAft>
              <a:buClr>
                <a:srgbClr val="0F2D69"/>
              </a:buClr>
              <a:buSzPts val="1800"/>
              <a:buNone/>
              <a:defRPr sz="1800"/>
            </a:lvl3pPr>
            <a:lvl4pPr lvl="3" algn="ctr">
              <a:lnSpc>
                <a:spcPct val="90000"/>
              </a:lnSpc>
              <a:spcBef>
                <a:spcPts val="500"/>
              </a:spcBef>
              <a:spcAft>
                <a:spcPts val="0"/>
              </a:spcAft>
              <a:buClr>
                <a:srgbClr val="0F2D69"/>
              </a:buClr>
              <a:buSzPts val="1600"/>
              <a:buNone/>
              <a:defRPr sz="1600"/>
            </a:lvl4pPr>
            <a:lvl5pPr lvl="4" algn="ctr">
              <a:lnSpc>
                <a:spcPct val="90000"/>
              </a:lnSpc>
              <a:spcBef>
                <a:spcPts val="500"/>
              </a:spcBef>
              <a:spcAft>
                <a:spcPts val="0"/>
              </a:spcAft>
              <a:buClr>
                <a:srgbClr val="0F2D6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21" name="Google Shape;21;p2"/>
          <p:cNvSpPr txBox="1">
            <a:spLocks noGrp="1"/>
          </p:cNvSpPr>
          <p:nvPr>
            <p:ph type="dt" idx="10"/>
          </p:nvPr>
        </p:nvSpPr>
        <p:spPr>
          <a:xfrm>
            <a:off x="8133347" y="5503433"/>
            <a:ext cx="13294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300">
                <a:solidFill>
                  <a:srgbClr val="0F2D69"/>
                </a:solidFill>
                <a:latin typeface="HSE Sans" panose="02000000000000000000" pitchFamily="50" charset="0"/>
                <a:ea typeface="HSE Sans" panose="02000000000000000000" pitchFamily="50" charset="0"/>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Moscow, 2024</a:t>
            </a:r>
          </a:p>
        </p:txBody>
      </p:sp>
      <p:sp>
        <p:nvSpPr>
          <p:cNvPr id="22" name="Google Shape;22;p2"/>
          <p:cNvSpPr txBox="1">
            <a:spLocks noGrp="1"/>
          </p:cNvSpPr>
          <p:nvPr>
            <p:ph type="sldNum" idx="12"/>
          </p:nvPr>
        </p:nvSpPr>
        <p:spPr>
          <a:xfrm>
            <a:off x="10164416" y="5503434"/>
            <a:ext cx="83567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300">
                <a:solidFill>
                  <a:srgbClr val="0F2D69"/>
                </a:solidFill>
                <a:latin typeface="Arial"/>
                <a:ea typeface="Arial"/>
                <a:cs typeface="Arial"/>
                <a:sym typeface="Arial"/>
              </a:defRPr>
            </a:lvl1pPr>
            <a:lvl2pPr marL="0" lvl="1" indent="0" algn="r">
              <a:spcBef>
                <a:spcPts val="0"/>
              </a:spcBef>
              <a:buNone/>
              <a:defRPr sz="1300">
                <a:solidFill>
                  <a:srgbClr val="0F2D69"/>
                </a:solidFill>
                <a:latin typeface="Arial"/>
                <a:ea typeface="Arial"/>
                <a:cs typeface="Arial"/>
                <a:sym typeface="Arial"/>
              </a:defRPr>
            </a:lvl2pPr>
            <a:lvl3pPr marL="0" lvl="2" indent="0" algn="r">
              <a:spcBef>
                <a:spcPts val="0"/>
              </a:spcBef>
              <a:buNone/>
              <a:defRPr sz="1300">
                <a:solidFill>
                  <a:srgbClr val="0F2D69"/>
                </a:solidFill>
                <a:latin typeface="Arial"/>
                <a:ea typeface="Arial"/>
                <a:cs typeface="Arial"/>
                <a:sym typeface="Arial"/>
              </a:defRPr>
            </a:lvl3pPr>
            <a:lvl4pPr marL="0" lvl="3" indent="0" algn="r">
              <a:spcBef>
                <a:spcPts val="0"/>
              </a:spcBef>
              <a:buNone/>
              <a:defRPr sz="1300">
                <a:solidFill>
                  <a:srgbClr val="0F2D69"/>
                </a:solidFill>
                <a:latin typeface="Arial"/>
                <a:ea typeface="Arial"/>
                <a:cs typeface="Arial"/>
                <a:sym typeface="Arial"/>
              </a:defRPr>
            </a:lvl4pPr>
            <a:lvl5pPr marL="0" lvl="4" indent="0" algn="r">
              <a:spcBef>
                <a:spcPts val="0"/>
              </a:spcBef>
              <a:buNone/>
              <a:defRPr sz="1300">
                <a:solidFill>
                  <a:srgbClr val="0F2D69"/>
                </a:solidFill>
                <a:latin typeface="Arial"/>
                <a:ea typeface="Arial"/>
                <a:cs typeface="Arial"/>
                <a:sym typeface="Arial"/>
              </a:defRPr>
            </a:lvl5pPr>
            <a:lvl6pPr marL="0" lvl="5" indent="0" algn="r">
              <a:spcBef>
                <a:spcPts val="0"/>
              </a:spcBef>
              <a:buNone/>
              <a:defRPr sz="1300">
                <a:solidFill>
                  <a:srgbClr val="0F2D69"/>
                </a:solidFill>
                <a:latin typeface="Arial"/>
                <a:ea typeface="Arial"/>
                <a:cs typeface="Arial"/>
                <a:sym typeface="Arial"/>
              </a:defRPr>
            </a:lvl6pPr>
            <a:lvl7pPr marL="0" lvl="6" indent="0" algn="r">
              <a:spcBef>
                <a:spcPts val="0"/>
              </a:spcBef>
              <a:buNone/>
              <a:defRPr sz="1300">
                <a:solidFill>
                  <a:srgbClr val="0F2D69"/>
                </a:solidFill>
                <a:latin typeface="Arial"/>
                <a:ea typeface="Arial"/>
                <a:cs typeface="Arial"/>
                <a:sym typeface="Arial"/>
              </a:defRPr>
            </a:lvl7pPr>
            <a:lvl8pPr marL="0" lvl="7" indent="0" algn="r">
              <a:spcBef>
                <a:spcPts val="0"/>
              </a:spcBef>
              <a:buNone/>
              <a:defRPr sz="1300">
                <a:solidFill>
                  <a:srgbClr val="0F2D69"/>
                </a:solidFill>
                <a:latin typeface="Arial"/>
                <a:ea typeface="Arial"/>
                <a:cs typeface="Arial"/>
                <a:sym typeface="Arial"/>
              </a:defRPr>
            </a:lvl8pPr>
            <a:lvl9pPr marL="0" lvl="8" indent="0" algn="r">
              <a:spcBef>
                <a:spcPts val="0"/>
              </a:spcBef>
              <a:buNone/>
              <a:defRPr sz="1300">
                <a:solidFill>
                  <a:srgbClr val="0F2D69"/>
                </a:solidFill>
                <a:latin typeface="Arial"/>
                <a:ea typeface="Arial"/>
                <a:cs typeface="Arial"/>
                <a:sym typeface="Arial"/>
              </a:defRPr>
            </a:lvl9pPr>
          </a:lstStyle>
          <a:p>
            <a:fld id="{00000000-1234-1234-1234-123412341234}" type="slidenum">
              <a:rPr lang="en-US" smtClean="0"/>
              <a:pPr/>
              <a:t>‹#›</a:t>
            </a:fld>
            <a:r>
              <a:rPr lang="en-US" dirty="0" smtClean="0"/>
              <a:t>/ 16</a:t>
            </a:r>
            <a:endParaRPr lang="en-US" dirty="0"/>
          </a:p>
        </p:txBody>
      </p:sp>
      <p:pic>
        <p:nvPicPr>
          <p:cNvPr id="23" name="Google Shape;23;p2"/>
          <p:cNvPicPr preferRelativeResize="0"/>
          <p:nvPr/>
        </p:nvPicPr>
        <p:blipFill rotWithShape="1">
          <a:blip r:embed="rId2">
            <a:alphaModFix/>
          </a:blip>
          <a:srcRect/>
          <a:stretch/>
        </p:blipFill>
        <p:spPr>
          <a:xfrm>
            <a:off x="991737" y="774414"/>
            <a:ext cx="1228949" cy="1228949"/>
          </a:xfrm>
          <a:prstGeom prst="rect">
            <a:avLst/>
          </a:prstGeom>
          <a:noFill/>
          <a:ln>
            <a:noFill/>
          </a:ln>
        </p:spPr>
      </p:pic>
      <p:sp>
        <p:nvSpPr>
          <p:cNvPr id="24" name="Google Shape;24;p2"/>
          <p:cNvSpPr txBox="1"/>
          <p:nvPr/>
        </p:nvSpPr>
        <p:spPr>
          <a:xfrm>
            <a:off x="2546581" y="914400"/>
            <a:ext cx="845351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dirty="0" smtClean="0">
                <a:solidFill>
                  <a:srgbClr val="0F2D69"/>
                </a:solidFill>
                <a:latin typeface="HSE Sans" panose="02000000000000000000" pitchFamily="50" charset="0"/>
                <a:ea typeface="Arial"/>
                <a:cs typeface="Arial"/>
                <a:sym typeface="Arial"/>
              </a:rPr>
              <a:t>National Research University Higher School of Economics</a:t>
            </a:r>
            <a:r>
              <a:rPr lang="en-US" sz="1800" b="0" i="0" u="none" strike="noStrike" dirty="0" smtClean="0">
                <a:solidFill>
                  <a:srgbClr val="0F2D69"/>
                </a:solidFill>
                <a:latin typeface="HSE Sans" panose="02000000000000000000" pitchFamily="50" charset="0"/>
                <a:ea typeface="Arial"/>
                <a:cs typeface="Arial"/>
                <a:sym typeface="Arial"/>
              </a:rPr>
              <a:t/>
            </a:r>
            <a:br>
              <a:rPr lang="en-US" sz="1800" b="0" i="0" u="none" strike="noStrike" dirty="0" smtClean="0">
                <a:solidFill>
                  <a:srgbClr val="0F2D69"/>
                </a:solidFill>
                <a:latin typeface="HSE Sans" panose="02000000000000000000" pitchFamily="50" charset="0"/>
                <a:ea typeface="Arial"/>
                <a:cs typeface="Arial"/>
                <a:sym typeface="Arial"/>
              </a:rPr>
            </a:br>
            <a:r>
              <a:rPr lang="en-US" sz="1800" b="0" i="0" u="none" strike="noStrike" dirty="0" smtClean="0">
                <a:solidFill>
                  <a:srgbClr val="0F2D69"/>
                </a:solidFill>
                <a:latin typeface="HSE Sans" panose="02000000000000000000" pitchFamily="50" charset="0"/>
                <a:ea typeface="Arial"/>
                <a:cs typeface="Arial"/>
                <a:sym typeface="Arial"/>
              </a:rPr>
              <a:t>Faculty of Computer Science</a:t>
            </a:r>
            <a:br>
              <a:rPr lang="en-US" sz="1800" b="0" i="0" u="none" strike="noStrike" dirty="0" smtClean="0">
                <a:solidFill>
                  <a:srgbClr val="0F2D69"/>
                </a:solidFill>
                <a:latin typeface="HSE Sans" panose="02000000000000000000" pitchFamily="50" charset="0"/>
                <a:ea typeface="Arial"/>
                <a:cs typeface="Arial"/>
                <a:sym typeface="Arial"/>
              </a:rPr>
            </a:br>
            <a:r>
              <a:rPr lang="en-US" sz="1800" b="0" i="0" u="none" strike="noStrike" dirty="0" smtClean="0">
                <a:solidFill>
                  <a:srgbClr val="0F2D69"/>
                </a:solidFill>
                <a:latin typeface="HSE Sans" panose="02000000000000000000" pitchFamily="50" charset="0"/>
                <a:ea typeface="Arial"/>
                <a:cs typeface="Arial"/>
                <a:sym typeface="Arial"/>
              </a:rPr>
              <a:t>School of Data Analysis and Artificial Intelligence</a:t>
            </a:r>
            <a:endParaRPr sz="1800" b="0" dirty="0">
              <a:solidFill>
                <a:srgbClr val="0F2D69"/>
              </a:solidFill>
              <a:latin typeface="HSE Sans" panose="02000000000000000000" pitchFamily="50" charset="0"/>
              <a:ea typeface="Arial"/>
              <a:cs typeface="Arial"/>
              <a:sym typeface="Aria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p:nvPr/>
        </p:nvSpPr>
        <p:spPr>
          <a:xfrm>
            <a:off x="372379" y="225765"/>
            <a:ext cx="11388273" cy="63441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3"/>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F2D69"/>
              </a:buClr>
              <a:buSzPts val="1800"/>
              <a:buNone/>
              <a:defRPr>
                <a:latin typeface="HSE Sans" panose="02000000000000000000" pitchFamily="50"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8" name="Google Shape;28;p3"/>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atin typeface="HSE Sans" panose="02000000000000000000" pitchFamily="50" charset="0"/>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9" name="Google Shape;29;p3"/>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r>
              <a:rPr lang="en-US" dirty="0" smtClean="0"/>
              <a:t>/16</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2D69"/>
        </a:solidFill>
        <a:effectLst/>
      </p:bgPr>
    </p:bg>
    <p:spTree>
      <p:nvGrpSpPr>
        <p:cNvPr id="1" name="Shape 9"/>
        <p:cNvGrpSpPr/>
        <p:nvPr/>
      </p:nvGrpSpPr>
      <p:grpSpPr>
        <a:xfrm>
          <a:off x="0" y="0"/>
          <a:ext cx="0" cy="0"/>
          <a:chOff x="0" y="0"/>
          <a:chExt cx="0" cy="0"/>
        </a:xfrm>
      </p:grpSpPr>
      <p:sp>
        <p:nvSpPr>
          <p:cNvPr id="10" name="Google Shape;10;p1"/>
          <p:cNvSpPr/>
          <p:nvPr/>
        </p:nvSpPr>
        <p:spPr>
          <a:xfrm flipH="1">
            <a:off x="1" y="0"/>
            <a:ext cx="12191999" cy="6858000"/>
          </a:xfrm>
          <a:custGeom>
            <a:avLst/>
            <a:gdLst/>
            <a:ahLst/>
            <a:cxnLst/>
            <a:rect l="l" t="t" r="r" b="b"/>
            <a:pathLst>
              <a:path w="12191999" h="6858000" extrusionOk="0">
                <a:moveTo>
                  <a:pt x="3976471" y="0"/>
                </a:moveTo>
                <a:lnTo>
                  <a:pt x="0" y="0"/>
                </a:lnTo>
                <a:lnTo>
                  <a:pt x="0" y="1830993"/>
                </a:lnTo>
                <a:lnTo>
                  <a:pt x="1859801" y="1830993"/>
                </a:lnTo>
                <a:lnTo>
                  <a:pt x="1859801" y="2535905"/>
                </a:lnTo>
                <a:lnTo>
                  <a:pt x="0" y="2535905"/>
                </a:lnTo>
                <a:lnTo>
                  <a:pt x="0" y="4328395"/>
                </a:lnTo>
                <a:lnTo>
                  <a:pt x="1859801" y="4328395"/>
                </a:lnTo>
                <a:lnTo>
                  <a:pt x="1859801" y="5093728"/>
                </a:lnTo>
                <a:lnTo>
                  <a:pt x="0" y="5093728"/>
                </a:lnTo>
                <a:lnTo>
                  <a:pt x="0" y="6858000"/>
                </a:lnTo>
                <a:lnTo>
                  <a:pt x="3976471" y="6858000"/>
                </a:lnTo>
                <a:close/>
                <a:moveTo>
                  <a:pt x="7638526" y="0"/>
                </a:moveTo>
                <a:lnTo>
                  <a:pt x="5298679" y="0"/>
                </a:lnTo>
                <a:lnTo>
                  <a:pt x="5218700" y="34659"/>
                </a:lnTo>
                <a:cubicBezTo>
                  <a:pt x="4867078" y="201021"/>
                  <a:pt x="4499581" y="457391"/>
                  <a:pt x="4116207" y="803767"/>
                </a:cubicBezTo>
                <a:lnTo>
                  <a:pt x="5184308" y="2062557"/>
                </a:lnTo>
                <a:cubicBezTo>
                  <a:pt x="5421920" y="1852339"/>
                  <a:pt x="5637532" y="1698767"/>
                  <a:pt x="5831145" y="1601841"/>
                </a:cubicBezTo>
                <a:cubicBezTo>
                  <a:pt x="6024759" y="1504914"/>
                  <a:pt x="6240568" y="1457080"/>
                  <a:pt x="6478571" y="1458338"/>
                </a:cubicBezTo>
                <a:cubicBezTo>
                  <a:pt x="6631382" y="1455192"/>
                  <a:pt x="6747983" y="1481626"/>
                  <a:pt x="6828378" y="1537642"/>
                </a:cubicBezTo>
                <a:cubicBezTo>
                  <a:pt x="6908772" y="1593659"/>
                  <a:pt x="6949276" y="1698138"/>
                  <a:pt x="6949890" y="1851081"/>
                </a:cubicBezTo>
                <a:cubicBezTo>
                  <a:pt x="6934978" y="2030826"/>
                  <a:pt x="6785859" y="2167300"/>
                  <a:pt x="6502533" y="2260503"/>
                </a:cubicBezTo>
                <a:cubicBezTo>
                  <a:pt x="6219207" y="2353706"/>
                  <a:pt x="5891147" y="2473185"/>
                  <a:pt x="5518349" y="2618943"/>
                </a:cubicBezTo>
                <a:cubicBezTo>
                  <a:pt x="5145552" y="2764700"/>
                  <a:pt x="4817491" y="3006283"/>
                  <a:pt x="4534166" y="3343691"/>
                </a:cubicBezTo>
                <a:cubicBezTo>
                  <a:pt x="4250839" y="3681100"/>
                  <a:pt x="4101720" y="4183883"/>
                  <a:pt x="4086808" y="4852038"/>
                </a:cubicBezTo>
                <a:cubicBezTo>
                  <a:pt x="4083777" y="5248013"/>
                  <a:pt x="4168234" y="5618626"/>
                  <a:pt x="4340179" y="5963877"/>
                </a:cubicBezTo>
                <a:cubicBezTo>
                  <a:pt x="4512125" y="6309127"/>
                  <a:pt x="4789751" y="6589480"/>
                  <a:pt x="5173057" y="6804935"/>
                </a:cubicBezTo>
                <a:lnTo>
                  <a:pt x="5277611" y="6858000"/>
                </a:lnTo>
                <a:lnTo>
                  <a:pt x="8017551" y="6858000"/>
                </a:lnTo>
                <a:lnTo>
                  <a:pt x="8143221" y="6798157"/>
                </a:lnTo>
                <a:cubicBezTo>
                  <a:pt x="8506123" y="6611234"/>
                  <a:pt x="8862927" y="6328416"/>
                  <a:pt x="9213635" y="5949703"/>
                </a:cubicBezTo>
                <a:lnTo>
                  <a:pt x="8145373" y="4690912"/>
                </a:lnTo>
                <a:cubicBezTo>
                  <a:pt x="7890811" y="4952951"/>
                  <a:pt x="7628257" y="5133797"/>
                  <a:pt x="7357708" y="5233452"/>
                </a:cubicBezTo>
                <a:cubicBezTo>
                  <a:pt x="7087158" y="5333106"/>
                  <a:pt x="6866119" y="5380521"/>
                  <a:pt x="6694592" y="5375694"/>
                </a:cubicBezTo>
                <a:cubicBezTo>
                  <a:pt x="6523575" y="5374646"/>
                  <a:pt x="6382016" y="5328910"/>
                  <a:pt x="6269913" y="5238486"/>
                </a:cubicBezTo>
                <a:cubicBezTo>
                  <a:pt x="6157811" y="5148065"/>
                  <a:pt x="6099714" y="5019248"/>
                  <a:pt x="6095623" y="4852038"/>
                </a:cubicBezTo>
                <a:cubicBezTo>
                  <a:pt x="6110484" y="4680292"/>
                  <a:pt x="6259091" y="4553627"/>
                  <a:pt x="6541447" y="4472041"/>
                </a:cubicBezTo>
                <a:cubicBezTo>
                  <a:pt x="6823803" y="4390456"/>
                  <a:pt x="7150740" y="4281728"/>
                  <a:pt x="7522261" y="4145856"/>
                </a:cubicBezTo>
                <a:cubicBezTo>
                  <a:pt x="7893781" y="4009985"/>
                  <a:pt x="8220718" y="3774750"/>
                  <a:pt x="8503074" y="3440146"/>
                </a:cubicBezTo>
                <a:cubicBezTo>
                  <a:pt x="8785429" y="3105545"/>
                  <a:pt x="8934037" y="2599353"/>
                  <a:pt x="8948898" y="1921574"/>
                </a:cubicBezTo>
                <a:cubicBezTo>
                  <a:pt x="8948601" y="1546486"/>
                  <a:pt x="8855558" y="1197880"/>
                  <a:pt x="8669770" y="875757"/>
                </a:cubicBezTo>
                <a:cubicBezTo>
                  <a:pt x="8483980" y="553636"/>
                  <a:pt x="8207223" y="293054"/>
                  <a:pt x="7839498" y="94014"/>
                </a:cubicBezTo>
                <a:cubicBezTo>
                  <a:pt x="7793532" y="69134"/>
                  <a:pt x="7746173" y="45763"/>
                  <a:pt x="7697420" y="23902"/>
                </a:cubicBezTo>
                <a:close/>
                <a:moveTo>
                  <a:pt x="11397691" y="0"/>
                </a:moveTo>
                <a:lnTo>
                  <a:pt x="9281022" y="0"/>
                </a:lnTo>
                <a:lnTo>
                  <a:pt x="9281022" y="6858000"/>
                </a:lnTo>
                <a:lnTo>
                  <a:pt x="11397691" y="6858000"/>
                </a:lnTo>
                <a:lnTo>
                  <a:pt x="11397691" y="4292584"/>
                </a:lnTo>
                <a:lnTo>
                  <a:pt x="12191999" y="4292584"/>
                </a:lnTo>
                <a:lnTo>
                  <a:pt x="12191999" y="2338971"/>
                </a:lnTo>
                <a:lnTo>
                  <a:pt x="11397691" y="2338971"/>
                </a:lnTo>
                <a:close/>
              </a:path>
            </a:pathLst>
          </a:custGeom>
          <a:solidFill>
            <a:srgbClr val="EB69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00">
              <a:solidFill>
                <a:srgbClr val="EB691E"/>
              </a:solidFill>
              <a:latin typeface="Arial"/>
              <a:ea typeface="Arial"/>
              <a:cs typeface="Arial"/>
              <a:sym typeface="Arial"/>
            </a:endParaRPr>
          </a:p>
        </p:txBody>
      </p:sp>
      <p:sp>
        <p:nvSpPr>
          <p:cNvPr id="11" name="Google Shape;11;p1"/>
          <p:cNvSpPr/>
          <p:nvPr/>
        </p:nvSpPr>
        <p:spPr>
          <a:xfrm flipH="1">
            <a:off x="1" y="0"/>
            <a:ext cx="12191999" cy="6858000"/>
          </a:xfrm>
          <a:custGeom>
            <a:avLst/>
            <a:gdLst/>
            <a:ahLst/>
            <a:cxnLst/>
            <a:rect l="l" t="t" r="r" b="b"/>
            <a:pathLst>
              <a:path w="12191999" h="6858000" extrusionOk="0">
                <a:moveTo>
                  <a:pt x="3496057" y="152457"/>
                </a:moveTo>
                <a:lnTo>
                  <a:pt x="0" y="152457"/>
                </a:lnTo>
                <a:lnTo>
                  <a:pt x="0" y="2062816"/>
                </a:lnTo>
                <a:lnTo>
                  <a:pt x="1342729" y="2062816"/>
                </a:lnTo>
                <a:lnTo>
                  <a:pt x="1342729" y="2774108"/>
                </a:lnTo>
                <a:lnTo>
                  <a:pt x="0" y="2774108"/>
                </a:lnTo>
                <a:lnTo>
                  <a:pt x="0" y="4582822"/>
                </a:lnTo>
                <a:lnTo>
                  <a:pt x="1342729" y="4582822"/>
                </a:lnTo>
                <a:lnTo>
                  <a:pt x="1342729" y="5355082"/>
                </a:lnTo>
                <a:lnTo>
                  <a:pt x="0" y="5355082"/>
                </a:lnTo>
                <a:lnTo>
                  <a:pt x="0" y="6858000"/>
                </a:lnTo>
                <a:lnTo>
                  <a:pt x="3496057" y="6858000"/>
                </a:lnTo>
                <a:close/>
                <a:moveTo>
                  <a:pt x="11045806" y="116322"/>
                </a:moveTo>
                <a:lnTo>
                  <a:pt x="8892478" y="116322"/>
                </a:lnTo>
                <a:lnTo>
                  <a:pt x="8892478" y="6858000"/>
                </a:lnTo>
                <a:lnTo>
                  <a:pt x="11045806" y="6858000"/>
                </a:lnTo>
                <a:lnTo>
                  <a:pt x="11045806" y="4546687"/>
                </a:lnTo>
                <a:lnTo>
                  <a:pt x="12191999" y="4546687"/>
                </a:lnTo>
                <a:lnTo>
                  <a:pt x="12191999" y="2575392"/>
                </a:lnTo>
                <a:lnTo>
                  <a:pt x="11045806" y="2575392"/>
                </a:lnTo>
                <a:close/>
                <a:moveTo>
                  <a:pt x="6031503" y="10"/>
                </a:moveTo>
                <a:cubicBezTo>
                  <a:pt x="5541413" y="-1049"/>
                  <a:pt x="5117512" y="82355"/>
                  <a:pt x="4759801" y="250224"/>
                </a:cubicBezTo>
                <a:cubicBezTo>
                  <a:pt x="4402089" y="418092"/>
                  <a:pt x="4028227" y="676782"/>
                  <a:pt x="3638214" y="1026293"/>
                </a:cubicBezTo>
                <a:lnTo>
                  <a:pt x="4724813" y="2296476"/>
                </a:lnTo>
                <a:cubicBezTo>
                  <a:pt x="4966540" y="2084356"/>
                  <a:pt x="5185887" y="1929394"/>
                  <a:pt x="5382853" y="1831590"/>
                </a:cubicBezTo>
                <a:cubicBezTo>
                  <a:pt x="5579820" y="1733786"/>
                  <a:pt x="5799366" y="1685519"/>
                  <a:pt x="6041491" y="1686789"/>
                </a:cubicBezTo>
                <a:cubicBezTo>
                  <a:pt x="6196949" y="1683614"/>
                  <a:pt x="6315569" y="1710287"/>
                  <a:pt x="6397357" y="1766810"/>
                </a:cubicBezTo>
                <a:cubicBezTo>
                  <a:pt x="6479143" y="1823334"/>
                  <a:pt x="6520349" y="1928759"/>
                  <a:pt x="6520973" y="2083086"/>
                </a:cubicBezTo>
                <a:cubicBezTo>
                  <a:pt x="6505803" y="2264458"/>
                  <a:pt x="6354101" y="2402167"/>
                  <a:pt x="6065869" y="2496214"/>
                </a:cubicBezTo>
                <a:cubicBezTo>
                  <a:pt x="5777636" y="2590260"/>
                  <a:pt x="5443894" y="2710821"/>
                  <a:pt x="5064639" y="2857898"/>
                </a:cubicBezTo>
                <a:cubicBezTo>
                  <a:pt x="4685386" y="3004974"/>
                  <a:pt x="4351643" y="3248744"/>
                  <a:pt x="4063411" y="3589206"/>
                </a:cubicBezTo>
                <a:cubicBezTo>
                  <a:pt x="3775177" y="3929668"/>
                  <a:pt x="3623475" y="4437002"/>
                  <a:pt x="3608305" y="5111204"/>
                </a:cubicBezTo>
                <a:cubicBezTo>
                  <a:pt x="3605221" y="5510763"/>
                  <a:pt x="3691142" y="5884730"/>
                  <a:pt x="3866065" y="6233106"/>
                </a:cubicBezTo>
                <a:cubicBezTo>
                  <a:pt x="3953527" y="6407294"/>
                  <a:pt x="4067866" y="6565110"/>
                  <a:pt x="4209083" y="6706555"/>
                </a:cubicBezTo>
                <a:lnTo>
                  <a:pt x="4384845" y="6858000"/>
                </a:lnTo>
                <a:lnTo>
                  <a:pt x="8094578" y="6858000"/>
                </a:lnTo>
                <a:lnTo>
                  <a:pt x="8206222" y="6779114"/>
                </a:lnTo>
                <a:cubicBezTo>
                  <a:pt x="8414148" y="6623940"/>
                  <a:pt x="8620048" y="6437170"/>
                  <a:pt x="8823924" y="6218804"/>
                </a:cubicBezTo>
                <a:lnTo>
                  <a:pt x="7737161" y="4948620"/>
                </a:lnTo>
                <a:cubicBezTo>
                  <a:pt x="7478190" y="5213030"/>
                  <a:pt x="7211088" y="5395513"/>
                  <a:pt x="6935854" y="5496070"/>
                </a:cubicBezTo>
                <a:cubicBezTo>
                  <a:pt x="6660618" y="5596626"/>
                  <a:pt x="6435752" y="5644470"/>
                  <a:pt x="6261254" y="5639600"/>
                </a:cubicBezTo>
                <a:cubicBezTo>
                  <a:pt x="6087275" y="5638542"/>
                  <a:pt x="5943264" y="5592392"/>
                  <a:pt x="5829220" y="5501150"/>
                </a:cubicBezTo>
                <a:cubicBezTo>
                  <a:pt x="5715177" y="5409910"/>
                  <a:pt x="5656073" y="5279927"/>
                  <a:pt x="5651911" y="5111204"/>
                </a:cubicBezTo>
                <a:cubicBezTo>
                  <a:pt x="5667030" y="4937904"/>
                  <a:pt x="5818211" y="4810092"/>
                  <a:pt x="6105457" y="4727768"/>
                </a:cubicBezTo>
                <a:cubicBezTo>
                  <a:pt x="6392702" y="4645444"/>
                  <a:pt x="6725302" y="4535732"/>
                  <a:pt x="7103257" y="4398631"/>
                </a:cubicBezTo>
                <a:cubicBezTo>
                  <a:pt x="7481211" y="4261530"/>
                  <a:pt x="7813811" y="4024166"/>
                  <a:pt x="8101057" y="3686534"/>
                </a:cubicBezTo>
                <a:cubicBezTo>
                  <a:pt x="8388302" y="3348904"/>
                  <a:pt x="8539484" y="2838131"/>
                  <a:pt x="8554601" y="2154217"/>
                </a:cubicBezTo>
                <a:cubicBezTo>
                  <a:pt x="8554300" y="1775734"/>
                  <a:pt x="8459646" y="1423973"/>
                  <a:pt x="8270640" y="1098935"/>
                </a:cubicBezTo>
                <a:cubicBezTo>
                  <a:pt x="8081632" y="773898"/>
                  <a:pt x="7800082" y="510958"/>
                  <a:pt x="7425988" y="310117"/>
                </a:cubicBezTo>
                <a:cubicBezTo>
                  <a:pt x="7051893" y="109275"/>
                  <a:pt x="6587066" y="5906"/>
                  <a:pt x="6031503" y="10"/>
                </a:cubicBezTo>
                <a:close/>
              </a:path>
            </a:pathLst>
          </a:custGeom>
          <a:solidFill>
            <a:srgbClr val="FA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00">
              <a:solidFill>
                <a:srgbClr val="FAB900"/>
              </a:solidFill>
              <a:latin typeface="Arial"/>
              <a:ea typeface="Arial"/>
              <a:cs typeface="Arial"/>
              <a:sym typeface="Arial"/>
            </a:endParaRPr>
          </a:p>
        </p:txBody>
      </p:sp>
      <p:sp>
        <p:nvSpPr>
          <p:cNvPr id="12" name="Google Shape;12;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F2D69"/>
              </a:buClr>
              <a:buSzPts val="4400"/>
              <a:buFont typeface="Arial"/>
              <a:buNone/>
              <a:defRPr sz="4400" b="0" i="0" u="none" strike="noStrike" cap="none">
                <a:solidFill>
                  <a:srgbClr val="0F2D6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F2D69"/>
              </a:buClr>
              <a:buSzPts val="2800"/>
              <a:buFont typeface="Arial"/>
              <a:buChar char="•"/>
              <a:defRPr sz="2800" b="0" i="0" u="none" strike="noStrike" cap="none">
                <a:solidFill>
                  <a:srgbClr val="0F2D69"/>
                </a:solidFill>
                <a:latin typeface="Arial"/>
                <a:ea typeface="Arial"/>
                <a:cs typeface="Arial"/>
                <a:sym typeface="Arial"/>
              </a:defRPr>
            </a:lvl1pPr>
            <a:lvl2pPr marL="914400" marR="0" lvl="1" indent="-381000" algn="l" rtl="0">
              <a:lnSpc>
                <a:spcPct val="90000"/>
              </a:lnSpc>
              <a:spcBef>
                <a:spcPts val="500"/>
              </a:spcBef>
              <a:spcAft>
                <a:spcPts val="0"/>
              </a:spcAft>
              <a:buClr>
                <a:srgbClr val="0F2D69"/>
              </a:buClr>
              <a:buSzPts val="2400"/>
              <a:buFont typeface="Arial"/>
              <a:buChar char="•"/>
              <a:defRPr sz="2400" b="0" i="0" u="none" strike="noStrike" cap="none">
                <a:solidFill>
                  <a:srgbClr val="0F2D69"/>
                </a:solidFill>
                <a:latin typeface="Arial"/>
                <a:ea typeface="Arial"/>
                <a:cs typeface="Arial"/>
                <a:sym typeface="Arial"/>
              </a:defRPr>
            </a:lvl2pPr>
            <a:lvl3pPr marL="1371600" marR="0" lvl="2" indent="-355600" algn="l" rtl="0">
              <a:lnSpc>
                <a:spcPct val="90000"/>
              </a:lnSpc>
              <a:spcBef>
                <a:spcPts val="500"/>
              </a:spcBef>
              <a:spcAft>
                <a:spcPts val="0"/>
              </a:spcAft>
              <a:buClr>
                <a:srgbClr val="0F2D69"/>
              </a:buClr>
              <a:buSzPts val="2000"/>
              <a:buFont typeface="Arial"/>
              <a:buChar char="•"/>
              <a:defRPr sz="2000" b="0" i="0" u="none" strike="noStrike" cap="none">
                <a:solidFill>
                  <a:srgbClr val="0F2D69"/>
                </a:solidFill>
                <a:latin typeface="Arial"/>
                <a:ea typeface="Arial"/>
                <a:cs typeface="Arial"/>
                <a:sym typeface="Arial"/>
              </a:defRPr>
            </a:lvl3pPr>
            <a:lvl4pPr marL="1828800" marR="0" lvl="3" indent="-311150" algn="l" rtl="0">
              <a:lnSpc>
                <a:spcPct val="90000"/>
              </a:lnSpc>
              <a:spcBef>
                <a:spcPts val="500"/>
              </a:spcBef>
              <a:spcAft>
                <a:spcPts val="0"/>
              </a:spcAft>
              <a:buClr>
                <a:srgbClr val="0F2D69"/>
              </a:buClr>
              <a:buSzPts val="1300"/>
              <a:buFont typeface="Arial"/>
              <a:buChar char="•"/>
              <a:defRPr sz="1300" b="0" i="0" u="none" strike="noStrike" cap="none">
                <a:solidFill>
                  <a:srgbClr val="0F2D69"/>
                </a:solidFill>
                <a:latin typeface="Arial"/>
                <a:ea typeface="Arial"/>
                <a:cs typeface="Arial"/>
                <a:sym typeface="Arial"/>
              </a:defRPr>
            </a:lvl4pPr>
            <a:lvl5pPr marL="2286000" marR="0" lvl="4" indent="-311150" algn="l" rtl="0">
              <a:lnSpc>
                <a:spcPct val="90000"/>
              </a:lnSpc>
              <a:spcBef>
                <a:spcPts val="500"/>
              </a:spcBef>
              <a:spcAft>
                <a:spcPts val="0"/>
              </a:spcAft>
              <a:buClr>
                <a:srgbClr val="0F2D69"/>
              </a:buClr>
              <a:buSzPts val="1300"/>
              <a:buFont typeface="Arial"/>
              <a:buChar char="•"/>
              <a:defRPr sz="1300" b="0" i="0" u="none" strike="noStrike" cap="none">
                <a:solidFill>
                  <a:srgbClr val="0F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300">
                <a:solidFill>
                  <a:srgbClr val="0F2D69"/>
                </a:solidFill>
                <a:latin typeface="HSE Sans" panose="02000000000000000000" pitchFamily="50" charset="0"/>
                <a:ea typeface="HSE Sans" panose="02000000000000000000" pitchFamily="50"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5" name="Google Shape;15;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00">
                <a:solidFill>
                  <a:srgbClr val="0F2D69"/>
                </a:solidFill>
                <a:latin typeface="HSE Sans" panose="02000000000000000000" pitchFamily="50" charset="0"/>
                <a:ea typeface="HSE Sans" panose="02000000000000000000" pitchFamily="50"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6" name="Google Shape;16;p1"/>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00" b="0" u="none">
                <a:solidFill>
                  <a:srgbClr val="0F2D69"/>
                </a:solidFill>
                <a:latin typeface="HSE Sans" panose="02000000000000000000" pitchFamily="50" charset="0"/>
                <a:ea typeface="HSE Sans" panose="02000000000000000000" pitchFamily="50" charset="0"/>
                <a:cs typeface="Arial"/>
                <a:sym typeface="Arial"/>
              </a:defRPr>
            </a:lvl1pPr>
            <a:lvl2pPr marL="0" marR="0" lvl="1" indent="0" algn="r" rtl="0">
              <a:spcBef>
                <a:spcPts val="0"/>
              </a:spcBef>
              <a:buNone/>
              <a:defRPr sz="1300" b="0" u="none">
                <a:solidFill>
                  <a:srgbClr val="0F2D69"/>
                </a:solidFill>
                <a:latin typeface="Arial"/>
                <a:ea typeface="Arial"/>
                <a:cs typeface="Arial"/>
                <a:sym typeface="Arial"/>
              </a:defRPr>
            </a:lvl2pPr>
            <a:lvl3pPr marL="0" marR="0" lvl="2" indent="0" algn="r" rtl="0">
              <a:spcBef>
                <a:spcPts val="0"/>
              </a:spcBef>
              <a:buNone/>
              <a:defRPr sz="1300" b="0" u="none">
                <a:solidFill>
                  <a:srgbClr val="0F2D69"/>
                </a:solidFill>
                <a:latin typeface="Arial"/>
                <a:ea typeface="Arial"/>
                <a:cs typeface="Arial"/>
                <a:sym typeface="Arial"/>
              </a:defRPr>
            </a:lvl3pPr>
            <a:lvl4pPr marL="0" marR="0" lvl="3" indent="0" algn="r" rtl="0">
              <a:spcBef>
                <a:spcPts val="0"/>
              </a:spcBef>
              <a:buNone/>
              <a:defRPr sz="1300" b="0" u="none">
                <a:solidFill>
                  <a:srgbClr val="0F2D69"/>
                </a:solidFill>
                <a:latin typeface="Arial"/>
                <a:ea typeface="Arial"/>
                <a:cs typeface="Arial"/>
                <a:sym typeface="Arial"/>
              </a:defRPr>
            </a:lvl4pPr>
            <a:lvl5pPr marL="0" marR="0" lvl="4" indent="0" algn="r" rtl="0">
              <a:spcBef>
                <a:spcPts val="0"/>
              </a:spcBef>
              <a:buNone/>
              <a:defRPr sz="1300" b="0" u="none">
                <a:solidFill>
                  <a:srgbClr val="0F2D69"/>
                </a:solidFill>
                <a:latin typeface="Arial"/>
                <a:ea typeface="Arial"/>
                <a:cs typeface="Arial"/>
                <a:sym typeface="Arial"/>
              </a:defRPr>
            </a:lvl5pPr>
            <a:lvl6pPr marL="0" marR="0" lvl="5" indent="0" algn="r" rtl="0">
              <a:spcBef>
                <a:spcPts val="0"/>
              </a:spcBef>
              <a:buNone/>
              <a:defRPr sz="1300" b="0" u="none">
                <a:solidFill>
                  <a:srgbClr val="0F2D69"/>
                </a:solidFill>
                <a:latin typeface="Arial"/>
                <a:ea typeface="Arial"/>
                <a:cs typeface="Arial"/>
                <a:sym typeface="Arial"/>
              </a:defRPr>
            </a:lvl6pPr>
            <a:lvl7pPr marL="0" marR="0" lvl="6" indent="0" algn="r" rtl="0">
              <a:spcBef>
                <a:spcPts val="0"/>
              </a:spcBef>
              <a:buNone/>
              <a:defRPr sz="1300" b="0" u="none">
                <a:solidFill>
                  <a:srgbClr val="0F2D69"/>
                </a:solidFill>
                <a:latin typeface="Arial"/>
                <a:ea typeface="Arial"/>
                <a:cs typeface="Arial"/>
                <a:sym typeface="Arial"/>
              </a:defRPr>
            </a:lvl7pPr>
            <a:lvl8pPr marL="0" marR="0" lvl="7" indent="0" algn="r" rtl="0">
              <a:spcBef>
                <a:spcPts val="0"/>
              </a:spcBef>
              <a:buNone/>
              <a:defRPr sz="1300" b="0" u="none">
                <a:solidFill>
                  <a:srgbClr val="0F2D69"/>
                </a:solidFill>
                <a:latin typeface="Arial"/>
                <a:ea typeface="Arial"/>
                <a:cs typeface="Arial"/>
                <a:sym typeface="Arial"/>
              </a:defRPr>
            </a:lvl8pPr>
            <a:lvl9pPr marL="0" marR="0" lvl="8" indent="0" algn="r" rtl="0">
              <a:spcBef>
                <a:spcPts val="0"/>
              </a:spcBef>
              <a:buNone/>
              <a:defRPr sz="1300" b="0" u="none">
                <a:solidFill>
                  <a:srgbClr val="0F2D69"/>
                </a:solidFill>
                <a:latin typeface="Arial"/>
                <a:ea typeface="Arial"/>
                <a:cs typeface="Arial"/>
                <a:sym typeface="Arial"/>
              </a:defRPr>
            </a:lvl9pPr>
          </a:lstStyle>
          <a:p>
            <a:fld id="{00000000-1234-1234-1234-123412341234}" type="slidenum">
              <a:rPr lang="en-US" smtClean="0"/>
              <a:pPr/>
              <a:t>‹#›</a:t>
            </a:fld>
            <a:r>
              <a:rPr lang="en-US" dirty="0" smtClean="0"/>
              <a:t>/16</a:t>
            </a:r>
            <a:endParaRPr lang="en-US" sz="1400" dirty="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HSE Sans" panose="02000000000000000000" pitchFamily="50" charset="0"/>
          <a:ea typeface="HSE Sans" panose="02000000000000000000" pitchFamily="50"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991737" y="2331720"/>
            <a:ext cx="10008300" cy="224999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F2D69"/>
              </a:buClr>
              <a:buSzPct val="100000"/>
              <a:buFont typeface="Arial"/>
              <a:buNone/>
            </a:pPr>
            <a:r>
              <a:rPr lang="en-GB" dirty="0" smtClean="0"/>
              <a:t>Neural Networks in Formal Concept Analysis</a:t>
            </a:r>
            <a:endParaRPr dirty="0"/>
          </a:p>
        </p:txBody>
      </p:sp>
      <p:sp>
        <p:nvSpPr>
          <p:cNvPr id="92" name="Google Shape;92;p13"/>
          <p:cNvSpPr txBox="1">
            <a:spLocks noGrp="1"/>
          </p:cNvSpPr>
          <p:nvPr>
            <p:ph type="subTitle" idx="1"/>
          </p:nvPr>
        </p:nvSpPr>
        <p:spPr>
          <a:xfrm>
            <a:off x="991737" y="4979489"/>
            <a:ext cx="6555600" cy="104788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F2D69"/>
              </a:buClr>
              <a:buSzPts val="1800"/>
              <a:buNone/>
            </a:pPr>
            <a:r>
              <a:rPr lang="en-US" sz="1800" dirty="0" smtClean="0">
                <a:latin typeface="HSE Sans" panose="02000000000000000000" pitchFamily="50" charset="0"/>
              </a:rPr>
              <a:t>Subject: Ordered Sets In Data Analysis</a:t>
            </a:r>
          </a:p>
          <a:p>
            <a:pPr marL="0" lvl="0" indent="0" algn="l" rtl="0">
              <a:lnSpc>
                <a:spcPct val="120000"/>
              </a:lnSpc>
              <a:spcBef>
                <a:spcPts val="0"/>
              </a:spcBef>
              <a:spcAft>
                <a:spcPts val="0"/>
              </a:spcAft>
              <a:buClr>
                <a:srgbClr val="0F2D69"/>
              </a:buClr>
              <a:buSzPts val="1800"/>
              <a:buNone/>
            </a:pPr>
            <a:r>
              <a:rPr lang="en-US" sz="1800" dirty="0" smtClean="0">
                <a:latin typeface="HSE Sans" panose="02000000000000000000" pitchFamily="50" charset="0"/>
              </a:rPr>
              <a:t>Presenter: </a:t>
            </a:r>
            <a:r>
              <a:rPr lang="en-US" sz="1800" dirty="0">
                <a:latin typeface="HSE Sans" panose="02000000000000000000" pitchFamily="50" charset="0"/>
              </a:rPr>
              <a:t>M. </a:t>
            </a:r>
            <a:r>
              <a:rPr lang="en-US" sz="1800" dirty="0" smtClean="0">
                <a:latin typeface="HSE Sans" panose="02000000000000000000" pitchFamily="50" charset="0"/>
              </a:rPr>
              <a:t>Kirdin</a:t>
            </a:r>
            <a:endParaRPr lang="en-US" sz="1800" dirty="0"/>
          </a:p>
          <a:p>
            <a:pPr marL="0" lvl="0" indent="0" algn="l" rtl="0">
              <a:lnSpc>
                <a:spcPct val="120000"/>
              </a:lnSpc>
              <a:spcBef>
                <a:spcPts val="0"/>
              </a:spcBef>
              <a:spcAft>
                <a:spcPts val="0"/>
              </a:spcAft>
              <a:buClr>
                <a:srgbClr val="0F2D69"/>
              </a:buClr>
              <a:buSzPts val="1800"/>
              <a:buNone/>
            </a:pPr>
            <a:r>
              <a:rPr lang="en-US" sz="1800" dirty="0" smtClean="0"/>
              <a:t>Professor</a:t>
            </a:r>
            <a:r>
              <a:rPr lang="en-US" sz="1800" dirty="0" smtClean="0">
                <a:latin typeface="HSE Sans" panose="02000000000000000000" pitchFamily="50" charset="0"/>
              </a:rPr>
              <a:t>: </a:t>
            </a:r>
            <a:r>
              <a:rPr lang="en-US" sz="1800" dirty="0" err="1" smtClean="0">
                <a:latin typeface="HSE Sans" panose="02000000000000000000" pitchFamily="50" charset="0"/>
              </a:rPr>
              <a:t>Kuznetsov</a:t>
            </a:r>
            <a:r>
              <a:rPr lang="en-US" sz="1800" dirty="0" smtClean="0">
                <a:latin typeface="HSE Sans" panose="02000000000000000000" pitchFamily="50" charset="0"/>
              </a:rPr>
              <a:t> S.</a:t>
            </a:r>
            <a:endParaRPr sz="1800" dirty="0">
              <a:latin typeface="HSE Sans" panose="02000000000000000000" pitchFamily="50" charset="0"/>
              <a:sym typeface="Arial"/>
            </a:endParaRPr>
          </a:p>
        </p:txBody>
      </p:sp>
      <p:sp>
        <p:nvSpPr>
          <p:cNvPr id="93" name="Google Shape;93;p13"/>
          <p:cNvSpPr txBox="1">
            <a:spLocks noGrp="1"/>
          </p:cNvSpPr>
          <p:nvPr>
            <p:ph type="sldNum" idx="12"/>
          </p:nvPr>
        </p:nvSpPr>
        <p:spPr>
          <a:xfrm>
            <a:off x="10164416" y="5503434"/>
            <a:ext cx="83567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mtClean="0">
                <a:latin typeface="HSE Sans" panose="02000000000000000000" pitchFamily="50" charset="0"/>
              </a:rPr>
              <a:pPr marL="0" lvl="0" indent="0" algn="r" rtl="0">
                <a:spcBef>
                  <a:spcPts val="0"/>
                </a:spcBef>
                <a:spcAft>
                  <a:spcPts val="0"/>
                </a:spcAft>
                <a:buClr>
                  <a:srgbClr val="000000"/>
                </a:buClr>
                <a:buFont typeface="Arial"/>
                <a:buNone/>
              </a:pPr>
              <a:t>1</a:t>
            </a:fld>
            <a:r>
              <a:rPr lang="en-US" dirty="0" smtClean="0">
                <a:latin typeface="HSE Sans" panose="02000000000000000000" pitchFamily="50" charset="0"/>
              </a:rPr>
              <a:t>/16 </a:t>
            </a:r>
            <a:endParaRPr dirty="0">
              <a:latin typeface="HSE Sans" panose="02000000000000000000" pitchFamily="50" charset="0"/>
            </a:endParaRPr>
          </a:p>
        </p:txBody>
      </p:sp>
      <p:sp>
        <p:nvSpPr>
          <p:cNvPr id="94" name="Google Shape;94;p13"/>
          <p:cNvSpPr txBox="1">
            <a:spLocks noGrp="1"/>
          </p:cNvSpPr>
          <p:nvPr>
            <p:ph type="dt" idx="10"/>
          </p:nvPr>
        </p:nvSpPr>
        <p:spPr>
          <a:xfrm>
            <a:off x="8133347" y="5503433"/>
            <a:ext cx="1329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Moscow, 2024</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r>
              <a:rPr lang="en-US" dirty="0" smtClean="0"/>
              <a:t>/16</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7"/>
            <a:ext cx="10159092" cy="4351338"/>
          </a:xfrm>
          <a:prstGeom prst="rect">
            <a:avLst/>
          </a:prstGeom>
        </p:spPr>
      </p:pic>
    </p:spTree>
    <p:extLst>
      <p:ext uri="{BB962C8B-B14F-4D97-AF65-F5344CB8AC3E}">
        <p14:creationId xmlns:p14="http://schemas.microsoft.com/office/powerpoint/2010/main" val="1004134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a:xfrm>
            <a:off x="986970" y="1702367"/>
            <a:ext cx="4545612" cy="4351338"/>
          </a:xfrm>
        </p:spPr>
        <p:txBody>
          <a:bodyPr>
            <a:normAutofit/>
          </a:bodyPr>
          <a:lstStyle/>
          <a:p>
            <a:pPr marL="114300" indent="0">
              <a:buNone/>
            </a:pPr>
            <a:endParaRPr lang="en-GB" sz="2400" dirty="0" smtClean="0"/>
          </a:p>
          <a:p>
            <a:pPr marL="114300" indent="0">
              <a:buNone/>
            </a:pPr>
            <a:r>
              <a:rPr lang="en-GB" sz="2400" dirty="0" smtClean="0"/>
              <a:t>Let’s look at the performance metrics of the neural network and several other classifiers </a:t>
            </a:r>
            <a:r>
              <a:rPr lang="en-GB" sz="2400" dirty="0"/>
              <a:t>on the Employee Attrition </a:t>
            </a:r>
            <a:r>
              <a:rPr lang="en-GB" sz="2400" dirty="0" smtClean="0"/>
              <a:t>dataset and </a:t>
            </a:r>
            <a:r>
              <a:rPr lang="en-GB" sz="2400" smtClean="0"/>
              <a:t>compare them.</a:t>
            </a:r>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r>
              <a:rPr lang="en-US" dirty="0" smtClean="0"/>
              <a:t>/16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1625944"/>
              </p:ext>
            </p:extLst>
          </p:nvPr>
        </p:nvGraphicFramePr>
        <p:xfrm>
          <a:off x="5532582" y="2422422"/>
          <a:ext cx="5267037" cy="2260800"/>
        </p:xfrm>
        <a:graphic>
          <a:graphicData uri="http://schemas.openxmlformats.org/drawingml/2006/table">
            <a:tbl>
              <a:tblPr/>
              <a:tblGrid>
                <a:gridCol w="2087418">
                  <a:extLst>
                    <a:ext uri="{9D8B030D-6E8A-4147-A177-3AD203B41FA5}">
                      <a16:colId xmlns:a16="http://schemas.microsoft.com/office/drawing/2014/main" val="777982496"/>
                    </a:ext>
                  </a:extLst>
                </a:gridCol>
                <a:gridCol w="1423940">
                  <a:extLst>
                    <a:ext uri="{9D8B030D-6E8A-4147-A177-3AD203B41FA5}">
                      <a16:colId xmlns:a16="http://schemas.microsoft.com/office/drawing/2014/main" val="4159874210"/>
                    </a:ext>
                  </a:extLst>
                </a:gridCol>
                <a:gridCol w="1755679">
                  <a:extLst>
                    <a:ext uri="{9D8B030D-6E8A-4147-A177-3AD203B41FA5}">
                      <a16:colId xmlns:a16="http://schemas.microsoft.com/office/drawing/2014/main" val="2656411332"/>
                    </a:ext>
                  </a:extLst>
                </a:gridCol>
              </a:tblGrid>
              <a:tr h="432000">
                <a:tc>
                  <a:txBody>
                    <a:bodyPr/>
                    <a:lstStyle/>
                    <a:p>
                      <a:pPr algn="ctr"/>
                      <a:r>
                        <a:rPr lang="en-GB" b="1" dirty="0" smtClean="0">
                          <a:solidFill>
                            <a:srgbClr val="0F2D69"/>
                          </a:solidFill>
                          <a:latin typeface="HSE Sans" panose="02000000000000000000" pitchFamily="50" charset="0"/>
                        </a:rPr>
                        <a:t>Classifier</a:t>
                      </a:r>
                      <a:endParaRPr lang="en-US" b="1" dirty="0">
                        <a:solidFill>
                          <a:srgbClr val="0F2D69"/>
                        </a:solidFill>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b="1" dirty="0" smtClean="0">
                          <a:solidFill>
                            <a:srgbClr val="0F2D69"/>
                          </a:solidFill>
                          <a:effectLst/>
                          <a:latin typeface="HSE Sans" panose="02000000000000000000" pitchFamily="50" charset="0"/>
                        </a:rPr>
                        <a:t>f1-macro</a:t>
                      </a:r>
                      <a:endParaRPr lang="en-US" b="1"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accuracy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4184887189"/>
                  </a:ext>
                </a:extLst>
              </a:tr>
              <a:tr h="0">
                <a:tc>
                  <a:txBody>
                    <a:bodyPr/>
                    <a:lstStyle/>
                    <a:p>
                      <a:pPr algn="l" fontAlgn="ctr"/>
                      <a:r>
                        <a:rPr lang="en-US" b="0" dirty="0" err="1" smtClean="0">
                          <a:solidFill>
                            <a:srgbClr val="0F2D69"/>
                          </a:solidFill>
                          <a:effectLst/>
                          <a:latin typeface="HSE Sans" panose="02000000000000000000" pitchFamily="50" charset="0"/>
                        </a:rPr>
                        <a:t>GaussianNB</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0.8318</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0.7567</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5428013"/>
                  </a:ext>
                </a:extLst>
              </a:tr>
              <a:tr h="0">
                <a:tc>
                  <a:txBody>
                    <a:bodyPr/>
                    <a:lstStyle/>
                    <a:p>
                      <a:pPr algn="l" fontAlgn="ctr"/>
                      <a:r>
                        <a:rPr lang="en-US" b="0" dirty="0" err="1" smtClean="0">
                          <a:solidFill>
                            <a:srgbClr val="0F2D69"/>
                          </a:solidFill>
                          <a:effectLst/>
                          <a:latin typeface="HSE Sans" panose="02000000000000000000" pitchFamily="50" charset="0"/>
                        </a:rPr>
                        <a:t>RandomForest</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0.8889</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0.8383</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011661416"/>
                  </a:ext>
                </a:extLst>
              </a:tr>
              <a:tr h="0">
                <a:tc>
                  <a:txBody>
                    <a:bodyPr/>
                    <a:lstStyle/>
                    <a:p>
                      <a:pPr algn="l" fontAlgn="ctr"/>
                      <a:r>
                        <a:rPr lang="en-US" b="0" dirty="0" err="1" smtClean="0">
                          <a:solidFill>
                            <a:srgbClr val="0F2D69"/>
                          </a:solidFill>
                          <a:effectLst/>
                          <a:latin typeface="HSE Sans" panose="02000000000000000000" pitchFamily="50" charset="0"/>
                        </a:rPr>
                        <a:t>HistGradientBoosting</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0.8791</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mtClean="0">
                          <a:solidFill>
                            <a:srgbClr val="0F2D69"/>
                          </a:solidFill>
                          <a:effectLst/>
                          <a:latin typeface="HSE Sans" panose="02000000000000000000" pitchFamily="50" charset="0"/>
                        </a:rPr>
                        <a:t> 0.8300</a:t>
                      </a:r>
                      <a:endParaRPr lang="en-US">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9643184"/>
                  </a:ext>
                </a:extLst>
              </a:tr>
              <a:tr h="0">
                <a:tc>
                  <a:txBody>
                    <a:bodyPr/>
                    <a:lstStyle/>
                    <a:p>
                      <a:pPr algn="l" fontAlgn="ctr"/>
                      <a:r>
                        <a:rPr lang="en-US" b="0" dirty="0" err="1" smtClean="0">
                          <a:solidFill>
                            <a:srgbClr val="0F2D69"/>
                          </a:solidFill>
                          <a:effectLst/>
                          <a:latin typeface="HSE Sans" panose="02000000000000000000" pitchFamily="50" charset="0"/>
                        </a:rPr>
                        <a:t>NeuralFCA</a:t>
                      </a:r>
                      <a:r>
                        <a:rPr lang="en-US" b="0" dirty="0" smtClean="0">
                          <a:solidFill>
                            <a:srgbClr val="0F2D69"/>
                          </a:solidFill>
                          <a:effectLst/>
                          <a:latin typeface="HSE Sans" panose="02000000000000000000" pitchFamily="50" charset="0"/>
                        </a:rPr>
                        <a:t>(base)</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0.8643</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0.8017</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1200820259"/>
                  </a:ext>
                </a:extLst>
              </a:tr>
              <a:tr h="0">
                <a:tc>
                  <a:txBody>
                    <a:bodyPr/>
                    <a:lstStyle/>
                    <a:p>
                      <a:pPr algn="l" fontAlgn="ctr"/>
                      <a:r>
                        <a:rPr lang="en-GB" b="0" dirty="0" err="1" smtClean="0">
                          <a:solidFill>
                            <a:srgbClr val="0F2D69"/>
                          </a:solidFill>
                          <a:effectLst/>
                          <a:latin typeface="HSE Sans" panose="02000000000000000000" pitchFamily="50" charset="0"/>
                        </a:rPr>
                        <a:t>NeuralFCA</a:t>
                      </a:r>
                      <a:r>
                        <a:rPr lang="en-GB" b="0" dirty="0" smtClean="0">
                          <a:solidFill>
                            <a:srgbClr val="0F2D69"/>
                          </a:solidFill>
                          <a:effectLst/>
                          <a:latin typeface="HSE Sans" panose="02000000000000000000" pitchFamily="50" charset="0"/>
                        </a:rPr>
                        <a:t>(</a:t>
                      </a:r>
                      <a:r>
                        <a:rPr lang="en-GB" b="0" dirty="0" err="1" smtClean="0">
                          <a:solidFill>
                            <a:srgbClr val="0F2D69"/>
                          </a:solidFill>
                          <a:effectLst/>
                          <a:latin typeface="HSE Sans" panose="02000000000000000000" pitchFamily="50" charset="0"/>
                        </a:rPr>
                        <a:t>interordinal</a:t>
                      </a:r>
                      <a:r>
                        <a:rPr lang="en-GB" b="0" dirty="0" smtClean="0">
                          <a:solidFill>
                            <a:srgbClr val="0F2D69"/>
                          </a:solidFill>
                          <a:effectLst/>
                          <a:latin typeface="HSE Sans" panose="02000000000000000000" pitchFamily="50" charset="0"/>
                        </a:rPr>
                        <a:t>)</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0.8707</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0.8100</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2152232"/>
                  </a:ext>
                </a:extLst>
              </a:tr>
              <a:tr h="0">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GB" b="0" dirty="0" err="1" smtClean="0">
                          <a:solidFill>
                            <a:srgbClr val="0F2D69"/>
                          </a:solidFill>
                          <a:effectLst/>
                          <a:latin typeface="HSE Sans" panose="02000000000000000000" pitchFamily="50" charset="0"/>
                        </a:rPr>
                        <a:t>NeuralFCA</a:t>
                      </a:r>
                      <a:r>
                        <a:rPr lang="en-GB" b="0" dirty="0" smtClean="0">
                          <a:solidFill>
                            <a:srgbClr val="0F2D69"/>
                          </a:solidFill>
                          <a:effectLst/>
                          <a:latin typeface="HSE Sans" panose="02000000000000000000" pitchFamily="50" charset="0"/>
                        </a:rPr>
                        <a:t>(coarse)</a:t>
                      </a:r>
                      <a:endParaRPr lang="en-US" b="0" dirty="0" smtClean="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0.9001</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0.8550</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305477826"/>
                  </a:ext>
                </a:extLst>
              </a:tr>
            </a:tbl>
          </a:graphicData>
        </a:graphic>
      </p:graphicFrame>
    </p:spTree>
    <p:extLst>
      <p:ext uri="{BB962C8B-B14F-4D97-AF65-F5344CB8AC3E}">
        <p14:creationId xmlns:p14="http://schemas.microsoft.com/office/powerpoint/2010/main" val="4046253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pPr marL="114300" indent="0">
              <a:buNone/>
            </a:pPr>
            <a:r>
              <a:rPr lang="en-GB" dirty="0" smtClean="0"/>
              <a:t>We should also check how the neural network performs on skewed data. For this task the </a:t>
            </a:r>
            <a:r>
              <a:rPr lang="en-GB" b="1" dirty="0" smtClean="0"/>
              <a:t>Estonia Disaster </a:t>
            </a:r>
            <a:r>
              <a:rPr lang="en-GB" dirty="0" smtClean="0"/>
              <a:t>dataset was used.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r>
              <a:rPr lang="en-US" dirty="0" smtClean="0"/>
              <a:t>/16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8740875"/>
              </p:ext>
            </p:extLst>
          </p:nvPr>
        </p:nvGraphicFramePr>
        <p:xfrm>
          <a:off x="1173020" y="3140465"/>
          <a:ext cx="9973040" cy="2205360"/>
        </p:xfrm>
        <a:graphic>
          <a:graphicData uri="http://schemas.openxmlformats.org/drawingml/2006/table">
            <a:tbl>
              <a:tblPr/>
              <a:tblGrid>
                <a:gridCol w="1246630">
                  <a:extLst>
                    <a:ext uri="{9D8B030D-6E8A-4147-A177-3AD203B41FA5}">
                      <a16:colId xmlns:a16="http://schemas.microsoft.com/office/drawing/2014/main" val="2893689459"/>
                    </a:ext>
                  </a:extLst>
                </a:gridCol>
                <a:gridCol w="1246630">
                  <a:extLst>
                    <a:ext uri="{9D8B030D-6E8A-4147-A177-3AD203B41FA5}">
                      <a16:colId xmlns:a16="http://schemas.microsoft.com/office/drawing/2014/main" val="2051632794"/>
                    </a:ext>
                  </a:extLst>
                </a:gridCol>
                <a:gridCol w="1246630">
                  <a:extLst>
                    <a:ext uri="{9D8B030D-6E8A-4147-A177-3AD203B41FA5}">
                      <a16:colId xmlns:a16="http://schemas.microsoft.com/office/drawing/2014/main" val="3265011345"/>
                    </a:ext>
                  </a:extLst>
                </a:gridCol>
                <a:gridCol w="1246630">
                  <a:extLst>
                    <a:ext uri="{9D8B030D-6E8A-4147-A177-3AD203B41FA5}">
                      <a16:colId xmlns:a16="http://schemas.microsoft.com/office/drawing/2014/main" val="2031349613"/>
                    </a:ext>
                  </a:extLst>
                </a:gridCol>
                <a:gridCol w="1246630">
                  <a:extLst>
                    <a:ext uri="{9D8B030D-6E8A-4147-A177-3AD203B41FA5}">
                      <a16:colId xmlns:a16="http://schemas.microsoft.com/office/drawing/2014/main" val="4131127812"/>
                    </a:ext>
                  </a:extLst>
                </a:gridCol>
                <a:gridCol w="1246630">
                  <a:extLst>
                    <a:ext uri="{9D8B030D-6E8A-4147-A177-3AD203B41FA5}">
                      <a16:colId xmlns:a16="http://schemas.microsoft.com/office/drawing/2014/main" val="2069569702"/>
                    </a:ext>
                  </a:extLst>
                </a:gridCol>
                <a:gridCol w="1246630">
                  <a:extLst>
                    <a:ext uri="{9D8B030D-6E8A-4147-A177-3AD203B41FA5}">
                      <a16:colId xmlns:a16="http://schemas.microsoft.com/office/drawing/2014/main" val="2807013014"/>
                    </a:ext>
                  </a:extLst>
                </a:gridCol>
                <a:gridCol w="1246630">
                  <a:extLst>
                    <a:ext uri="{9D8B030D-6E8A-4147-A177-3AD203B41FA5}">
                      <a16:colId xmlns:a16="http://schemas.microsoft.com/office/drawing/2014/main" val="610993401"/>
                    </a:ext>
                  </a:extLst>
                </a:gridCol>
              </a:tblGrid>
              <a:tr h="468000">
                <a:tc>
                  <a:txBody>
                    <a:bodyPr/>
                    <a:lstStyle/>
                    <a:p>
                      <a:pPr algn="ctr" fontAlgn="ctr"/>
                      <a:r>
                        <a:rPr lang="en-US" b="1" dirty="0" err="1" smtClean="0">
                          <a:solidFill>
                            <a:srgbClr val="0F2D69"/>
                          </a:solidFill>
                          <a:effectLst/>
                          <a:latin typeface="HSE Sans" panose="02000000000000000000" pitchFamily="50" charset="0"/>
                        </a:rPr>
                        <a:t>PassengerId</a:t>
                      </a:r>
                      <a:endParaRPr lang="en-US"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Country</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err="1">
                          <a:solidFill>
                            <a:srgbClr val="0F2D69"/>
                          </a:solidFill>
                          <a:effectLst/>
                          <a:latin typeface="HSE Sans" panose="02000000000000000000" pitchFamily="50" charset="0"/>
                        </a:rPr>
                        <a:t>Firstname</a:t>
                      </a:r>
                      <a:endParaRPr lang="en-US"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err="1">
                          <a:solidFill>
                            <a:srgbClr val="0F2D69"/>
                          </a:solidFill>
                          <a:effectLst/>
                          <a:latin typeface="HSE Sans" panose="02000000000000000000" pitchFamily="50" charset="0"/>
                        </a:rPr>
                        <a:t>Lastname</a:t>
                      </a:r>
                      <a:endParaRPr lang="en-US"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Sex</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Age</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Category</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Survived</a:t>
                      </a:r>
                    </a:p>
                  </a:txBody>
                  <a:tcPr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563536250"/>
                  </a:ext>
                </a:extLst>
              </a:tr>
              <a:tr h="0">
                <a:tc>
                  <a:txBody>
                    <a:bodyPr/>
                    <a:lstStyle/>
                    <a:p>
                      <a:pPr algn="ctr" fontAlgn="ctr"/>
                      <a:r>
                        <a:rPr lang="en-US" dirty="0">
                          <a:solidFill>
                            <a:srgbClr val="0F2D69"/>
                          </a:solidFill>
                          <a:effectLst/>
                          <a:latin typeface="HSE Sans" panose="02000000000000000000" pitchFamily="50" charset="0"/>
                        </a:rPr>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Sweden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ARVID KALLE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AADLI</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M</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62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P</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w="12700" cmpd="sng">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272669141"/>
                  </a:ext>
                </a:extLst>
              </a:tr>
              <a:tr h="0">
                <a:tc>
                  <a:txBody>
                    <a:bodyPr/>
                    <a:lstStyle/>
                    <a:p>
                      <a:pPr algn="ctr" fontAlgn="ctr"/>
                      <a:r>
                        <a:rPr lang="en-US" dirty="0">
                          <a:solidFill>
                            <a:srgbClr val="0F2D69"/>
                          </a:solidFill>
                          <a:effectLst/>
                          <a:latin typeface="HSE Sans" panose="02000000000000000000" pitchFamily="50" charset="0"/>
                        </a:rPr>
                        <a:t>2</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Estonia</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LEA</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AALISTE</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F</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22</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C</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3498509143"/>
                  </a:ext>
                </a:extLst>
              </a:tr>
              <a:tr h="0">
                <a:tc>
                  <a:txBody>
                    <a:bodyPr/>
                    <a:lstStyle/>
                    <a:p>
                      <a:pPr algn="ctr" fontAlgn="ctr"/>
                      <a:r>
                        <a:rPr lang="en-US">
                          <a:solidFill>
                            <a:srgbClr val="0F2D69"/>
                          </a:solidFill>
                          <a:effectLst/>
                          <a:latin typeface="HSE Sans" panose="02000000000000000000" pitchFamily="50" charset="0"/>
                        </a:rPr>
                        <a:t>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Estonia</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AIRI</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AAVASTE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F</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21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C</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32476113"/>
                  </a:ext>
                </a:extLst>
              </a:tr>
              <a:tr h="0">
                <a:tc>
                  <a:txBody>
                    <a:bodyPr/>
                    <a:lstStyle/>
                    <a:p>
                      <a:pPr algn="ctr" fontAlgn="ctr"/>
                      <a:r>
                        <a:rPr lang="en-US" dirty="0">
                          <a:solidFill>
                            <a:srgbClr val="0F2D69"/>
                          </a:solidFill>
                          <a:effectLst/>
                          <a:latin typeface="HSE Sans" panose="02000000000000000000" pitchFamily="50" charset="0"/>
                        </a:rPr>
                        <a:t>4</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Sweden</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JURI</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AAVIK</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M</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53</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C</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3073666235"/>
                  </a:ext>
                </a:extLst>
              </a:tr>
              <a:tr h="0">
                <a:tc>
                  <a:txBody>
                    <a:bodyPr/>
                    <a:lstStyle/>
                    <a:p>
                      <a:pPr algn="ctr" fontAlgn="ctr"/>
                      <a:r>
                        <a:rPr lang="en-US">
                          <a:solidFill>
                            <a:srgbClr val="0F2D69"/>
                          </a:solidFill>
                          <a:effectLst/>
                          <a:latin typeface="HSE Sans" panose="02000000000000000000" pitchFamily="50" charset="0"/>
                        </a:rPr>
                        <a:t>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Sweden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a:solidFill>
                            <a:srgbClr val="0F2D69"/>
                          </a:solidFill>
                          <a:effectLst/>
                          <a:latin typeface="HSE Sans" panose="02000000000000000000" pitchFamily="50" charset="0"/>
                        </a:rPr>
                        <a:t>BRITTA ELISABET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AHLSTROM</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F</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P</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91539389"/>
                  </a:ext>
                </a:extLst>
              </a:tr>
            </a:tbl>
          </a:graphicData>
        </a:graphic>
      </p:graphicFrame>
    </p:spTree>
    <p:extLst>
      <p:ext uri="{BB962C8B-B14F-4D97-AF65-F5344CB8AC3E}">
        <p14:creationId xmlns:p14="http://schemas.microsoft.com/office/powerpoint/2010/main" val="532952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r>
              <a:rPr lang="en-US" dirty="0" smtClean="0"/>
              <a:t>/16</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7"/>
            <a:ext cx="10159092" cy="4351338"/>
          </a:xfrm>
          <a:prstGeom prst="rect">
            <a:avLst/>
          </a:prstGeom>
        </p:spPr>
      </p:pic>
    </p:spTree>
    <p:extLst>
      <p:ext uri="{BB962C8B-B14F-4D97-AF65-F5344CB8AC3E}">
        <p14:creationId xmlns:p14="http://schemas.microsoft.com/office/powerpoint/2010/main" val="1427860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986970" y="225765"/>
            <a:ext cx="10159200" cy="13257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0F2D69"/>
              </a:buClr>
              <a:buSzPts val="4400"/>
              <a:buFont typeface="Arial"/>
              <a:buNone/>
            </a:pPr>
            <a:r>
              <a:rPr lang="en-US" dirty="0" smtClean="0"/>
              <a:t>Results</a:t>
            </a:r>
            <a:endParaRPr dirty="0"/>
          </a:p>
        </p:txBody>
      </p:sp>
      <p:sp>
        <p:nvSpPr>
          <p:cNvPr id="236" name="Google Shape;236;p30"/>
          <p:cNvSpPr txBox="1">
            <a:spLocks noGrp="1"/>
          </p:cNvSpPr>
          <p:nvPr>
            <p:ph type="body" idx="1"/>
          </p:nvPr>
        </p:nvSpPr>
        <p:spPr>
          <a:xfrm>
            <a:off x="986970" y="1702367"/>
            <a:ext cx="10159200" cy="4351200"/>
          </a:xfrm>
          <a:prstGeom prst="rect">
            <a:avLst/>
          </a:prstGeom>
          <a:noFill/>
          <a:ln>
            <a:noFill/>
          </a:ln>
        </p:spPr>
        <p:txBody>
          <a:bodyPr spcFirstLastPara="1" wrap="square" lIns="91425" tIns="45700" rIns="91425" bIns="45700" anchor="t" anchorCtr="0">
            <a:normAutofit/>
          </a:bodyPr>
          <a:lstStyle/>
          <a:p>
            <a:pPr marL="0" lvl="0" indent="0" algn="just">
              <a:lnSpc>
                <a:spcPct val="115000"/>
              </a:lnSpc>
              <a:spcBef>
                <a:spcPts val="0"/>
              </a:spcBef>
              <a:buNone/>
            </a:pPr>
            <a:r>
              <a:rPr lang="en-GB" sz="2400" dirty="0"/>
              <a:t>Coarser </a:t>
            </a:r>
            <a:r>
              <a:rPr lang="en-GB" sz="2400" dirty="0" err="1"/>
              <a:t>binarization</a:t>
            </a:r>
            <a:r>
              <a:rPr lang="en-GB" sz="2400" dirty="0"/>
              <a:t> produces </a:t>
            </a:r>
            <a:r>
              <a:rPr lang="en-GB" sz="2400" b="1" dirty="0"/>
              <a:t>better results </a:t>
            </a:r>
            <a:r>
              <a:rPr lang="en-GB" sz="2400" dirty="0"/>
              <a:t>in terms of model metrics than both the baseline and </a:t>
            </a:r>
            <a:r>
              <a:rPr lang="en-GB" sz="2400" dirty="0" err="1"/>
              <a:t>binarization</a:t>
            </a:r>
            <a:r>
              <a:rPr lang="en-GB" sz="2400" dirty="0"/>
              <a:t> using </a:t>
            </a:r>
            <a:r>
              <a:rPr lang="en-GB" sz="2400" dirty="0" err="1"/>
              <a:t>interordinal</a:t>
            </a:r>
            <a:r>
              <a:rPr lang="en-GB" sz="2400" dirty="0"/>
              <a:t> encoding with similar number of nodes, however this </a:t>
            </a:r>
            <a:r>
              <a:rPr lang="en-GB" sz="2400" dirty="0" smtClean="0"/>
              <a:t>comes </a:t>
            </a:r>
            <a:r>
              <a:rPr lang="en-GB" sz="2400" b="1" dirty="0" smtClean="0"/>
              <a:t>at the cost of interpretability</a:t>
            </a:r>
            <a:r>
              <a:rPr lang="en-GB" sz="2400" dirty="0" smtClean="0"/>
              <a:t>. </a:t>
            </a:r>
            <a:r>
              <a:rPr lang="en-GB" sz="2400" dirty="0"/>
              <a:t>Increasing the number of formal concepts used </a:t>
            </a:r>
            <a:r>
              <a:rPr lang="en-GB" sz="2400" dirty="0" smtClean="0"/>
              <a:t>to </a:t>
            </a:r>
            <a:r>
              <a:rPr lang="en-GB" sz="2400" dirty="0"/>
              <a:t>construct the concept lattice does not improve the model's performance; on the contrary, it seems to correlate with decrease in classification performance. Furthermore, the NN architecture used in </a:t>
            </a:r>
            <a:r>
              <a:rPr lang="en-GB" sz="2400" dirty="0" smtClean="0"/>
              <a:t>this work struggles </a:t>
            </a:r>
            <a:r>
              <a:rPr lang="en-GB" sz="2400" dirty="0"/>
              <a:t>with overfitting </a:t>
            </a:r>
            <a:r>
              <a:rPr lang="en-GB" sz="2400" dirty="0" smtClean="0"/>
              <a:t>on </a:t>
            </a:r>
            <a:r>
              <a:rPr lang="en-GB" sz="2400" dirty="0"/>
              <a:t>skewed data as exemplified by the Estonia Disaster dataset.</a:t>
            </a:r>
            <a:endParaRPr dirty="0"/>
          </a:p>
        </p:txBody>
      </p:sp>
      <p:sp>
        <p:nvSpPr>
          <p:cNvPr id="237" name="Google Shape;237;p30"/>
          <p:cNvSpPr txBox="1">
            <a:spLocks noGrp="1"/>
          </p:cNvSpPr>
          <p:nvPr>
            <p:ph type="sldNum" idx="12"/>
          </p:nvPr>
        </p:nvSpPr>
        <p:spPr>
          <a:xfrm>
            <a:off x="9869713" y="6129224"/>
            <a:ext cx="1276200" cy="365100"/>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14</a:t>
            </a:fld>
            <a:r>
              <a:rPr lang="en-US" dirty="0" smtClean="0"/>
              <a:t>/16</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Text Placeholder 2"/>
          <p:cNvSpPr>
            <a:spLocks noGrp="1"/>
          </p:cNvSpPr>
          <p:nvPr>
            <p:ph type="body" idx="1"/>
          </p:nvPr>
        </p:nvSpPr>
        <p:spPr/>
        <p:txBody>
          <a:bodyPr/>
          <a:lstStyle/>
          <a:p>
            <a:pPr marL="114300" indent="0">
              <a:buNone/>
            </a:pPr>
            <a:r>
              <a:rPr lang="en-GB" dirty="0"/>
              <a:t>Neural Networks based on concept lattices perform </a:t>
            </a:r>
            <a:r>
              <a:rPr lang="en-GB" b="1" dirty="0"/>
              <a:t>on par with several ensemble models</a:t>
            </a:r>
            <a:r>
              <a:rPr lang="en-GB" dirty="0"/>
              <a:t> and show promise in some machine learning applications. As exemplified by the Estonia Disaster dataset, these NNs can show connections between various features and their impact on its final decision, hence </a:t>
            </a:r>
            <a:r>
              <a:rPr lang="en-GB" b="1" dirty="0"/>
              <a:t>improving human interpretability</a:t>
            </a:r>
            <a:r>
              <a:rPr lang="en-GB" dirty="0"/>
              <a:t> of their inner workings.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r>
              <a:rPr lang="en-US" dirty="0" smtClean="0"/>
              <a:t>/16</a:t>
            </a:r>
            <a:endParaRPr lang="en-US" dirty="0"/>
          </a:p>
        </p:txBody>
      </p:sp>
    </p:spTree>
    <p:extLst>
      <p:ext uri="{BB962C8B-B14F-4D97-AF65-F5344CB8AC3E}">
        <p14:creationId xmlns:p14="http://schemas.microsoft.com/office/powerpoint/2010/main" val="402478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987020" y="225765"/>
            <a:ext cx="101592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t>References</a:t>
            </a:r>
            <a:endParaRPr dirty="0"/>
          </a:p>
        </p:txBody>
      </p:sp>
      <p:sp>
        <p:nvSpPr>
          <p:cNvPr id="243" name="Google Shape;243;p31"/>
          <p:cNvSpPr txBox="1">
            <a:spLocks noGrp="1"/>
          </p:cNvSpPr>
          <p:nvPr>
            <p:ph type="body" idx="1"/>
          </p:nvPr>
        </p:nvSpPr>
        <p:spPr>
          <a:xfrm>
            <a:off x="987025" y="1551471"/>
            <a:ext cx="10159200" cy="4405984"/>
          </a:xfrm>
          <a:prstGeom prst="rect">
            <a:avLst/>
          </a:prstGeom>
          <a:noFill/>
          <a:ln>
            <a:noFill/>
          </a:ln>
        </p:spPr>
        <p:txBody>
          <a:bodyPr spcFirstLastPara="1" wrap="square" lIns="91425" tIns="45700" rIns="91425" bIns="45700" anchor="t" anchorCtr="0">
            <a:normAutofit/>
          </a:bodyPr>
          <a:lstStyle/>
          <a:p>
            <a:pPr marL="342900" lvl="0">
              <a:spcBef>
                <a:spcPts val="0"/>
              </a:spcBef>
              <a:buFont typeface="+mj-lt"/>
              <a:buAutoNum type="arabicPeriod"/>
            </a:pPr>
            <a:r>
              <a:rPr lang="en-US" sz="1800" dirty="0" err="1"/>
              <a:t>Kuznetsov</a:t>
            </a:r>
            <a:r>
              <a:rPr lang="en-US" sz="1800" dirty="0"/>
              <a:t>, S.O., </a:t>
            </a:r>
            <a:r>
              <a:rPr lang="en-US" sz="1800" dirty="0" err="1"/>
              <a:t>Makhazhanov</a:t>
            </a:r>
            <a:r>
              <a:rPr lang="en-US" sz="1800" dirty="0"/>
              <a:t>, N., </a:t>
            </a:r>
            <a:r>
              <a:rPr lang="en-US" sz="1800" dirty="0" err="1"/>
              <a:t>Ushakov</a:t>
            </a:r>
            <a:r>
              <a:rPr lang="en-US" sz="1800" dirty="0"/>
              <a:t>, M. On Neural Network Architecture Based on Concept Lattices // Foundations of Intelligent Systems. ISMIS 2017. Lecture Notes in Computer Science(), </a:t>
            </a:r>
            <a:r>
              <a:rPr lang="en-US" sz="1800" dirty="0" err="1"/>
              <a:t>vol</a:t>
            </a:r>
            <a:r>
              <a:rPr lang="en-US" sz="1800" dirty="0"/>
              <a:t> 10352, pp. 653-663. Springer, Cham. https://</a:t>
            </a:r>
            <a:r>
              <a:rPr lang="en-US" sz="1800" dirty="0" smtClean="0"/>
              <a:t>doi.org/10.1007/978-3-319-60438-1_64</a:t>
            </a:r>
            <a:endParaRPr sz="1800" dirty="0"/>
          </a:p>
        </p:txBody>
      </p:sp>
      <p:sp>
        <p:nvSpPr>
          <p:cNvPr id="244" name="Google Shape;244;p31"/>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16</a:t>
            </a:fld>
            <a:r>
              <a:rPr lang="en-US" dirty="0" smtClean="0"/>
              <a:t>/16</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t>Outline</a:t>
            </a:r>
            <a:endParaRPr dirty="0"/>
          </a:p>
        </p:txBody>
      </p:sp>
      <p:sp>
        <p:nvSpPr>
          <p:cNvPr id="100" name="Google Shape;100;p14"/>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Char char="●"/>
            </a:pPr>
            <a:r>
              <a:rPr lang="en-US" dirty="0"/>
              <a:t>Problem Statement</a:t>
            </a:r>
            <a:endParaRPr dirty="0"/>
          </a:p>
          <a:p>
            <a:pPr marL="457200" lvl="0" indent="-342900" algn="l" rtl="0">
              <a:lnSpc>
                <a:spcPct val="115000"/>
              </a:lnSpc>
              <a:spcBef>
                <a:spcPts val="0"/>
              </a:spcBef>
              <a:spcAft>
                <a:spcPts val="0"/>
              </a:spcAft>
              <a:buSzPts val="1800"/>
              <a:buChar char="●"/>
            </a:pPr>
            <a:r>
              <a:rPr lang="en-GB" dirty="0" smtClean="0"/>
              <a:t>Model Evaluation</a:t>
            </a:r>
            <a:endParaRPr dirty="0"/>
          </a:p>
          <a:p>
            <a:pPr marL="457200" lvl="0" indent="-342900" algn="l" rtl="0">
              <a:lnSpc>
                <a:spcPct val="115000"/>
              </a:lnSpc>
              <a:spcBef>
                <a:spcPts val="0"/>
              </a:spcBef>
              <a:spcAft>
                <a:spcPts val="0"/>
              </a:spcAft>
              <a:buSzPts val="1800"/>
              <a:buChar char="●"/>
            </a:pPr>
            <a:r>
              <a:rPr lang="en-US" dirty="0" smtClean="0"/>
              <a:t>Results</a:t>
            </a:r>
            <a:endParaRPr dirty="0"/>
          </a:p>
          <a:p>
            <a:pPr marL="457200" lvl="0" indent="-342900" algn="l" rtl="0">
              <a:lnSpc>
                <a:spcPct val="115000"/>
              </a:lnSpc>
              <a:spcBef>
                <a:spcPts val="0"/>
              </a:spcBef>
              <a:spcAft>
                <a:spcPts val="0"/>
              </a:spcAft>
              <a:buSzPts val="1800"/>
              <a:buChar char="●"/>
            </a:pPr>
            <a:r>
              <a:rPr lang="en-US" dirty="0"/>
              <a:t>Conclusion</a:t>
            </a:r>
            <a:endParaRPr dirty="0"/>
          </a:p>
          <a:p>
            <a:pPr marL="457200" lvl="0" indent="-342900" algn="l" rtl="0">
              <a:lnSpc>
                <a:spcPct val="115000"/>
              </a:lnSpc>
              <a:spcBef>
                <a:spcPts val="0"/>
              </a:spcBef>
              <a:spcAft>
                <a:spcPts val="0"/>
              </a:spcAft>
              <a:buSzPts val="1800"/>
              <a:buChar char="●"/>
            </a:pPr>
            <a:r>
              <a:rPr lang="en-US" dirty="0"/>
              <a:t>References</a:t>
            </a:r>
            <a:endParaRPr dirty="0"/>
          </a:p>
        </p:txBody>
      </p:sp>
      <p:sp>
        <p:nvSpPr>
          <p:cNvPr id="101" name="Google Shape;101;p14"/>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2</a:t>
            </a:fld>
            <a:r>
              <a:rPr lang="en-US" dirty="0" smtClean="0"/>
              <a:t>/16</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t>Problem Statement</a:t>
            </a:r>
            <a:endParaRPr dirty="0"/>
          </a:p>
        </p:txBody>
      </p:sp>
      <p:sp>
        <p:nvSpPr>
          <p:cNvPr id="107" name="Google Shape;107;p15"/>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p>
            <a:pPr marL="0" lvl="0" indent="0">
              <a:lnSpc>
                <a:spcPct val="115000"/>
              </a:lnSpc>
              <a:spcBef>
                <a:spcPts val="0"/>
              </a:spcBef>
              <a:buClr>
                <a:schemeClr val="dk1"/>
              </a:buClr>
              <a:buSzPts val="1100"/>
              <a:buNone/>
            </a:pPr>
            <a:endParaRPr lang="en-US" sz="2400" dirty="0"/>
          </a:p>
          <a:p>
            <a:pPr marL="0" lvl="0" indent="0">
              <a:lnSpc>
                <a:spcPct val="115000"/>
              </a:lnSpc>
              <a:spcBef>
                <a:spcPts val="0"/>
              </a:spcBef>
              <a:buClr>
                <a:schemeClr val="dk1"/>
              </a:buClr>
              <a:buSzPts val="1100"/>
              <a:buNone/>
            </a:pPr>
            <a:r>
              <a:rPr lang="en-GB" sz="2400" dirty="0"/>
              <a:t>The overarching task of this homework is to implement a merger of machine learning and formal concept analysis</a:t>
            </a:r>
            <a:r>
              <a:rPr lang="en-GB" sz="2400" dirty="0" smtClean="0"/>
              <a:t>. For this, </a:t>
            </a:r>
            <a:r>
              <a:rPr lang="en-GB" sz="2400" dirty="0"/>
              <a:t>a dataset has to be chosen, its data </a:t>
            </a:r>
            <a:r>
              <a:rPr lang="en-GB" sz="2400" dirty="0" err="1"/>
              <a:t>binarized</a:t>
            </a:r>
            <a:r>
              <a:rPr lang="en-GB" sz="2400" dirty="0"/>
              <a:t> </a:t>
            </a:r>
            <a:r>
              <a:rPr lang="en-GB" sz="2400" dirty="0" smtClean="0"/>
              <a:t>using </a:t>
            </a:r>
            <a:r>
              <a:rPr lang="en-GB" sz="2400" dirty="0"/>
              <a:t>scaling </a:t>
            </a:r>
            <a:r>
              <a:rPr lang="en-GB" sz="2400" dirty="0" smtClean="0"/>
              <a:t>(</a:t>
            </a:r>
            <a:r>
              <a:rPr lang="en-GB" sz="2400" dirty="0" err="1" smtClean="0"/>
              <a:t>binarization</a:t>
            </a:r>
            <a:r>
              <a:rPr lang="en-GB" sz="2400" dirty="0"/>
              <a:t>) strategy </a:t>
            </a:r>
            <a:r>
              <a:rPr lang="en-GB" sz="2400" dirty="0" smtClean="0"/>
              <a:t>of choice, </a:t>
            </a:r>
            <a:r>
              <a:rPr lang="en-GB" sz="2400" dirty="0"/>
              <a:t>and finally the target attribute defined. Then, a comparison between several standard classification methods and NN should be made by calculating performance metrics best suited for the dataset.</a:t>
            </a:r>
            <a:endParaRPr sz="2400" dirty="0"/>
          </a:p>
        </p:txBody>
      </p:sp>
      <p:sp>
        <p:nvSpPr>
          <p:cNvPr id="108" name="Google Shape;108;p15"/>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3</a:t>
            </a:fld>
            <a:r>
              <a:rPr lang="en-US" dirty="0" smtClean="0"/>
              <a:t>/16</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just" rtl="0">
              <a:spcBef>
                <a:spcPts val="0"/>
              </a:spcBef>
              <a:spcAft>
                <a:spcPts val="0"/>
              </a:spcAft>
              <a:buNone/>
            </a:pPr>
            <a:r>
              <a:rPr lang="en-US" dirty="0" smtClean="0"/>
              <a:t>Model Evaluation</a:t>
            </a:r>
            <a:endParaRPr dirty="0"/>
          </a:p>
        </p:txBody>
      </p:sp>
      <p:sp>
        <p:nvSpPr>
          <p:cNvPr id="122" name="Google Shape;122;p17"/>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lvl="0"/>
            <a:fld id="{00000000-1234-1234-1234-123412341234}" type="slidenum">
              <a:rPr lang="en-US" smtClean="0"/>
              <a:pPr lvl="0"/>
              <a:t>4</a:t>
            </a:fld>
            <a:r>
              <a:rPr lang="en-US" dirty="0" smtClean="0"/>
              <a:t>/16</a:t>
            </a:r>
            <a:endParaRPr dirty="0"/>
          </a:p>
        </p:txBody>
      </p:sp>
      <p:sp>
        <p:nvSpPr>
          <p:cNvPr id="2" name="Text Placeholder 1"/>
          <p:cNvSpPr>
            <a:spLocks noGrp="1"/>
          </p:cNvSpPr>
          <p:nvPr>
            <p:ph type="body" idx="1"/>
          </p:nvPr>
        </p:nvSpPr>
        <p:spPr/>
        <p:txBody>
          <a:bodyPr/>
          <a:lstStyle/>
          <a:p>
            <a:pPr marL="114300" indent="0">
              <a:buNone/>
            </a:pPr>
            <a:r>
              <a:rPr lang="en-GB" dirty="0" smtClean="0"/>
              <a:t>First dataset chosen was the </a:t>
            </a:r>
            <a:r>
              <a:rPr lang="en-GB" b="1" dirty="0" smtClean="0"/>
              <a:t>Employee Attrition </a:t>
            </a:r>
            <a:r>
              <a:rPr lang="en-GB" dirty="0" smtClean="0"/>
              <a:t>dataset. It describes employees’ satisfaction with their workplace in a certain company.</a:t>
            </a:r>
          </a:p>
          <a:p>
            <a:pPr marL="114300" indent="0">
              <a:buNone/>
            </a:pPr>
            <a:endParaRPr lang="en-GB" dirty="0"/>
          </a:p>
          <a:p>
            <a:pPr marL="11430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49594836"/>
              </p:ext>
            </p:extLst>
          </p:nvPr>
        </p:nvGraphicFramePr>
        <p:xfrm>
          <a:off x="1035271" y="3483134"/>
          <a:ext cx="10062490" cy="1992000"/>
        </p:xfrm>
        <a:graphic>
          <a:graphicData uri="http://schemas.openxmlformats.org/drawingml/2006/table">
            <a:tbl>
              <a:tblPr/>
              <a:tblGrid>
                <a:gridCol w="876656">
                  <a:extLst>
                    <a:ext uri="{9D8B030D-6E8A-4147-A177-3AD203B41FA5}">
                      <a16:colId xmlns:a16="http://schemas.microsoft.com/office/drawing/2014/main" val="3315896928"/>
                    </a:ext>
                  </a:extLst>
                </a:gridCol>
                <a:gridCol w="1135842">
                  <a:extLst>
                    <a:ext uri="{9D8B030D-6E8A-4147-A177-3AD203B41FA5}">
                      <a16:colId xmlns:a16="http://schemas.microsoft.com/office/drawing/2014/main" val="4020130980"/>
                    </a:ext>
                  </a:extLst>
                </a:gridCol>
                <a:gridCol w="1006249">
                  <a:extLst>
                    <a:ext uri="{9D8B030D-6E8A-4147-A177-3AD203B41FA5}">
                      <a16:colId xmlns:a16="http://schemas.microsoft.com/office/drawing/2014/main" val="2266424525"/>
                    </a:ext>
                  </a:extLst>
                </a:gridCol>
                <a:gridCol w="1006249">
                  <a:extLst>
                    <a:ext uri="{9D8B030D-6E8A-4147-A177-3AD203B41FA5}">
                      <a16:colId xmlns:a16="http://schemas.microsoft.com/office/drawing/2014/main" val="1223453299"/>
                    </a:ext>
                  </a:extLst>
                </a:gridCol>
                <a:gridCol w="1006249">
                  <a:extLst>
                    <a:ext uri="{9D8B030D-6E8A-4147-A177-3AD203B41FA5}">
                      <a16:colId xmlns:a16="http://schemas.microsoft.com/office/drawing/2014/main" val="789985423"/>
                    </a:ext>
                  </a:extLst>
                </a:gridCol>
                <a:gridCol w="1006249">
                  <a:extLst>
                    <a:ext uri="{9D8B030D-6E8A-4147-A177-3AD203B41FA5}">
                      <a16:colId xmlns:a16="http://schemas.microsoft.com/office/drawing/2014/main" val="2879112057"/>
                    </a:ext>
                  </a:extLst>
                </a:gridCol>
                <a:gridCol w="1006249">
                  <a:extLst>
                    <a:ext uri="{9D8B030D-6E8A-4147-A177-3AD203B41FA5}">
                      <a16:colId xmlns:a16="http://schemas.microsoft.com/office/drawing/2014/main" val="2921942317"/>
                    </a:ext>
                  </a:extLst>
                </a:gridCol>
                <a:gridCol w="1006249">
                  <a:extLst>
                    <a:ext uri="{9D8B030D-6E8A-4147-A177-3AD203B41FA5}">
                      <a16:colId xmlns:a16="http://schemas.microsoft.com/office/drawing/2014/main" val="1826287005"/>
                    </a:ext>
                  </a:extLst>
                </a:gridCol>
                <a:gridCol w="1006249">
                  <a:extLst>
                    <a:ext uri="{9D8B030D-6E8A-4147-A177-3AD203B41FA5}">
                      <a16:colId xmlns:a16="http://schemas.microsoft.com/office/drawing/2014/main" val="2737588118"/>
                    </a:ext>
                  </a:extLst>
                </a:gridCol>
                <a:gridCol w="1006249">
                  <a:extLst>
                    <a:ext uri="{9D8B030D-6E8A-4147-A177-3AD203B41FA5}">
                      <a16:colId xmlns:a16="http://schemas.microsoft.com/office/drawing/2014/main" val="887610932"/>
                    </a:ext>
                  </a:extLst>
                </a:gridCol>
              </a:tblGrid>
              <a:tr h="468000">
                <a:tc>
                  <a:txBody>
                    <a:bodyPr/>
                    <a:lstStyle/>
                    <a:p>
                      <a:pPr algn="ctr" fontAlgn="ctr"/>
                      <a:r>
                        <a:rPr lang="en-US" sz="900" b="1" dirty="0" err="1">
                          <a:solidFill>
                            <a:srgbClr val="0F2D69"/>
                          </a:solidFill>
                          <a:effectLst/>
                          <a:latin typeface="HSE Sans" panose="02000000000000000000" pitchFamily="50" charset="0"/>
                        </a:rPr>
                        <a:t>Emp</a:t>
                      </a:r>
                      <a:r>
                        <a:rPr lang="en-US" sz="900" b="1" dirty="0">
                          <a:solidFill>
                            <a:srgbClr val="0F2D69"/>
                          </a:solidFill>
                          <a:effectLst/>
                          <a:latin typeface="HSE Sans" panose="02000000000000000000" pitchFamily="50" charset="0"/>
                        </a:rPr>
                        <a:t> ID</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satisfaction_level</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last_evaluation</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number_project</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average_montly_hours</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time_spend_company</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Work_accident</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a:solidFill>
                            <a:srgbClr val="0F2D69"/>
                          </a:solidFill>
                          <a:effectLst/>
                          <a:latin typeface="HSE Sans" panose="02000000000000000000" pitchFamily="50" charset="0"/>
                        </a:rPr>
                        <a:t>promotion_last_5years</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dept</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a:solidFill>
                            <a:srgbClr val="0F2D69"/>
                          </a:solidFill>
                          <a:effectLst/>
                          <a:latin typeface="HSE Sans" panose="02000000000000000000" pitchFamily="50" charset="0"/>
                        </a:rPr>
                        <a:t>salary</a:t>
                      </a:r>
                    </a:p>
                  </a:txBody>
                  <a:tcPr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205212234"/>
                  </a:ext>
                </a:extLst>
              </a:tr>
              <a:tr h="304800">
                <a:tc>
                  <a:txBody>
                    <a:bodyPr/>
                    <a:lstStyle/>
                    <a:p>
                      <a:pPr algn="ctr" fontAlgn="ctr"/>
                      <a:r>
                        <a:rPr lang="en-US" sz="1400" dirty="0" smtClean="0">
                          <a:solidFill>
                            <a:srgbClr val="0F2D69"/>
                          </a:solidFill>
                          <a:effectLst/>
                          <a:latin typeface="HSE Sans" panose="02000000000000000000" pitchFamily="50" charset="0"/>
                        </a:rPr>
                        <a:t>1</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0.38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2.0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157.0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3.0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400" dirty="0">
                          <a:solidFill>
                            <a:srgbClr val="0F2D69"/>
                          </a:solidFill>
                          <a:effectLst/>
                          <a:latin typeface="HSE Sans" panose="02000000000000000000" pitchFamily="50" charset="0"/>
                        </a:rPr>
                        <a:t>low</a:t>
                      </a:r>
                    </a:p>
                  </a:txBody>
                  <a:tcPr anchor="ctr">
                    <a:lnL>
                      <a:noFill/>
                    </a:lnL>
                    <a:lnR>
                      <a:noFill/>
                    </a:lnR>
                    <a:lnT w="12700" cmpd="sng">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2221420608"/>
                  </a:ext>
                </a:extLst>
              </a:tr>
              <a:tr h="304800">
                <a:tc>
                  <a:txBody>
                    <a:bodyPr/>
                    <a:lstStyle/>
                    <a:p>
                      <a:pPr algn="ctr" fontAlgn="ctr"/>
                      <a:r>
                        <a:rPr lang="en-US" sz="1400" dirty="0" smtClean="0">
                          <a:solidFill>
                            <a:srgbClr val="0F2D69"/>
                          </a:solidFill>
                          <a:effectLst/>
                          <a:latin typeface="HSE Sans" panose="02000000000000000000" pitchFamily="50" charset="0"/>
                        </a:rPr>
                        <a:t>2</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0.80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0.86</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5.0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262.0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6.0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medium</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309162079"/>
                  </a:ext>
                </a:extLst>
              </a:tr>
              <a:tr h="304800">
                <a:tc>
                  <a:txBody>
                    <a:bodyPr/>
                    <a:lstStyle/>
                    <a:p>
                      <a:pPr algn="ctr" fontAlgn="ctr"/>
                      <a:r>
                        <a:rPr lang="en-US" sz="1400" dirty="0" smtClean="0">
                          <a:solidFill>
                            <a:srgbClr val="0F2D69"/>
                          </a:solidFill>
                          <a:effectLst/>
                          <a:latin typeface="HSE Sans" panose="02000000000000000000" pitchFamily="50" charset="0"/>
                        </a:rPr>
                        <a:t>3</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0.11</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0.88</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7.0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272.0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4.0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medium</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560478858"/>
                  </a:ext>
                </a:extLst>
              </a:tr>
              <a:tr h="304800">
                <a:tc>
                  <a:txBody>
                    <a:bodyPr/>
                    <a:lstStyle/>
                    <a:p>
                      <a:pPr algn="ctr" fontAlgn="ctr"/>
                      <a:r>
                        <a:rPr lang="en-US" sz="1400" dirty="0" smtClean="0">
                          <a:solidFill>
                            <a:srgbClr val="0F2D69"/>
                          </a:solidFill>
                          <a:effectLst/>
                          <a:latin typeface="HSE Sans" panose="02000000000000000000" pitchFamily="50" charset="0"/>
                        </a:rPr>
                        <a:t>4</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0.72</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0.87</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5.0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223.0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5.0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low</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929435828"/>
                  </a:ext>
                </a:extLst>
              </a:tr>
              <a:tr h="304800">
                <a:tc>
                  <a:txBody>
                    <a:bodyPr/>
                    <a:lstStyle/>
                    <a:p>
                      <a:pPr algn="ctr" fontAlgn="ctr"/>
                      <a:r>
                        <a:rPr lang="en-US" sz="1400" dirty="0" smtClean="0">
                          <a:solidFill>
                            <a:srgbClr val="0F2D69"/>
                          </a:solidFill>
                          <a:effectLst/>
                          <a:latin typeface="HSE Sans" panose="02000000000000000000" pitchFamily="50" charset="0"/>
                        </a:rPr>
                        <a:t>5</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0.37</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0.52</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2.0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159.0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3.0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low</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759802906"/>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 name="Text Placeholder 2"/>
          <p:cNvSpPr>
            <a:spLocks noGrp="1"/>
          </p:cNvSpPr>
          <p:nvPr>
            <p:ph type="body" idx="1"/>
          </p:nvPr>
        </p:nvSpPr>
        <p:spPr/>
        <p:txBody>
          <a:bodyPr/>
          <a:lstStyle/>
          <a:p>
            <a:pPr marL="114300" indent="0">
              <a:buNone/>
            </a:pPr>
            <a:endParaRPr lang="en-GB" dirty="0" smtClean="0"/>
          </a:p>
          <a:p>
            <a:pPr marL="114300" indent="0">
              <a:buNone/>
            </a:pPr>
            <a:r>
              <a:rPr lang="en-GB" dirty="0" smtClean="0"/>
              <a:t>Let’s see how the number of concepts used impacts the interpretability of a neural network</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r>
              <a:rPr lang="en-US" dirty="0" smtClean="0"/>
              <a:t>/16</a:t>
            </a:r>
            <a:endParaRPr lang="en-US" dirty="0"/>
          </a:p>
        </p:txBody>
      </p:sp>
    </p:spTree>
    <p:extLst>
      <p:ext uri="{BB962C8B-B14F-4D97-AF65-F5344CB8AC3E}">
        <p14:creationId xmlns:p14="http://schemas.microsoft.com/office/powerpoint/2010/main" val="3030218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r>
              <a:rPr lang="en-US" dirty="0" smtClean="0"/>
              <a:t>/16</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1" y="1702367"/>
            <a:ext cx="10159092" cy="4351338"/>
          </a:xfrm>
          <a:prstGeom prst="rect">
            <a:avLst/>
          </a:prstGeom>
        </p:spPr>
      </p:pic>
    </p:spTree>
    <p:extLst>
      <p:ext uri="{BB962C8B-B14F-4D97-AF65-F5344CB8AC3E}">
        <p14:creationId xmlns:p14="http://schemas.microsoft.com/office/powerpoint/2010/main" val="281056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r>
              <a:rPr lang="en-US" dirty="0" smtClean="0"/>
              <a:t>/16</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6"/>
            <a:ext cx="10159092" cy="4351339"/>
          </a:xfrm>
          <a:prstGeom prst="rect">
            <a:avLst/>
          </a:prstGeom>
        </p:spPr>
      </p:pic>
    </p:spTree>
    <p:extLst>
      <p:ext uri="{BB962C8B-B14F-4D97-AF65-F5344CB8AC3E}">
        <p14:creationId xmlns:p14="http://schemas.microsoft.com/office/powerpoint/2010/main" val="4082246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Evaluation</a:t>
            </a:r>
            <a:endParaRPr lang="en-US" dirty="0"/>
          </a:p>
        </p:txBody>
      </p:sp>
      <p:sp>
        <p:nvSpPr>
          <p:cNvPr id="3" name="Text Placeholder 2"/>
          <p:cNvSpPr>
            <a:spLocks noGrp="1"/>
          </p:cNvSpPr>
          <p:nvPr>
            <p:ph type="body" idx="1"/>
          </p:nvPr>
        </p:nvSpPr>
        <p:spPr/>
        <p:txBody>
          <a:bodyPr/>
          <a:lstStyle/>
          <a:p>
            <a:pPr marL="114300" indent="0">
              <a:buNone/>
            </a:pPr>
            <a:r>
              <a:rPr lang="en-GB" dirty="0" smtClean="0"/>
              <a:t>Let’</a:t>
            </a:r>
            <a:r>
              <a:rPr lang="en-US" dirty="0" smtClean="0"/>
              <a:t>s consider the impact of an increase in the number of concepts used on performance metrics too:</a:t>
            </a:r>
            <a:endParaRPr lang="en-GB"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r>
              <a:rPr lang="en-US" dirty="0" smtClean="0"/>
              <a:t>/16</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670" y="3004816"/>
            <a:ext cx="3738886" cy="28041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284" y="3004817"/>
            <a:ext cx="3738886" cy="2804165"/>
          </a:xfrm>
          <a:prstGeom prst="rect">
            <a:avLst/>
          </a:prstGeom>
        </p:spPr>
      </p:pic>
    </p:spTree>
    <p:extLst>
      <p:ext uri="{BB962C8B-B14F-4D97-AF65-F5344CB8AC3E}">
        <p14:creationId xmlns:p14="http://schemas.microsoft.com/office/powerpoint/2010/main" val="1802321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r>
              <a:rPr lang="en-US" dirty="0" smtClean="0"/>
              <a:t>/16</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7"/>
            <a:ext cx="10159092" cy="4426857"/>
          </a:xfrm>
          <a:prstGeom prst="rect">
            <a:avLst/>
          </a:prstGeom>
        </p:spPr>
      </p:pic>
    </p:spTree>
    <p:extLst>
      <p:ext uri="{BB962C8B-B14F-4D97-AF65-F5344CB8AC3E}">
        <p14:creationId xmlns:p14="http://schemas.microsoft.com/office/powerpoint/2010/main" val="2035722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5583</TotalTime>
  <Words>580</Words>
  <Application>Microsoft Office PowerPoint</Application>
  <PresentationFormat>Widescreen</PresentationFormat>
  <Paragraphs>183</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HSE Sans</vt:lpstr>
      <vt:lpstr>Office Theme</vt:lpstr>
      <vt:lpstr>Neural Networks in Formal Concept Analysis</vt:lpstr>
      <vt:lpstr>Outline</vt:lpstr>
      <vt:lpstr>Problem Statement</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analytics: understanding causes, correcting errors, and achieving increasingly perfect accuracy from the nature of distinguishable patterns</dc:title>
  <dc:creator>Mathew Kirdin</dc:creator>
  <cp:lastModifiedBy>Mathew Kirdin</cp:lastModifiedBy>
  <cp:revision>33</cp:revision>
  <dcterms:modified xsi:type="dcterms:W3CDTF">2024-12-02T17:36:48Z</dcterms:modified>
</cp:coreProperties>
</file>