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74" r:id="rId2"/>
    <p:sldId id="257" r:id="rId3"/>
    <p:sldId id="258" r:id="rId4"/>
    <p:sldId id="259" r:id="rId5"/>
    <p:sldId id="260" r:id="rId6"/>
    <p:sldId id="261" r:id="rId7"/>
    <p:sldId id="275"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4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3d904ba249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3d904ba249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33d904ba249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3d904ba249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3d904ba249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33d904ba249_1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3d904ba24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3d904ba249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33d904ba249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3d904ba249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3d904ba249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33d904ba249_0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06693f25bd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306693f25bd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3cbd3afa2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3cbd3afa2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33cbd3afa23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6664331a8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6664331a8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6664331a8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6693f25b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6693f25bd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06693f25bd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3cbd3afa23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3cbd3afa23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33cbd3afa23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3d904ba24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3d904ba249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33d904ba249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3d904ba249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d904ba249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33d904ba249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65842" y="521979"/>
            <a:ext cx="10744200" cy="583437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2"/>
          <p:cNvSpPr txBox="1">
            <a:spLocks noGrp="1"/>
          </p:cNvSpPr>
          <p:nvPr>
            <p:ph type="ctrTitle"/>
          </p:nvPr>
        </p:nvSpPr>
        <p:spPr>
          <a:xfrm>
            <a:off x="991737" y="2989737"/>
            <a:ext cx="10008359" cy="191317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F2D69"/>
              </a:buClr>
              <a:buSzPts val="4300"/>
              <a:buFont typeface="Arial"/>
              <a:buNone/>
              <a:defRPr sz="4300">
                <a:solidFill>
                  <a:srgbClr val="0F2D6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991737" y="5268035"/>
            <a:ext cx="6555475" cy="8359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F2D69"/>
              </a:buClr>
              <a:buSzPts val="2400"/>
              <a:buNone/>
              <a:defRPr sz="2400">
                <a:solidFill>
                  <a:srgbClr val="0F2D69"/>
                </a:solidFill>
                <a:latin typeface="Arial"/>
                <a:ea typeface="Arial"/>
                <a:cs typeface="Arial"/>
                <a:sym typeface="Arial"/>
              </a:defRPr>
            </a:lvl1pPr>
            <a:lvl2pPr lvl="1" algn="ctr">
              <a:lnSpc>
                <a:spcPct val="90000"/>
              </a:lnSpc>
              <a:spcBef>
                <a:spcPts val="500"/>
              </a:spcBef>
              <a:spcAft>
                <a:spcPts val="0"/>
              </a:spcAft>
              <a:buClr>
                <a:srgbClr val="0F2D69"/>
              </a:buClr>
              <a:buSzPts val="2000"/>
              <a:buNone/>
              <a:defRPr sz="2000"/>
            </a:lvl2pPr>
            <a:lvl3pPr lvl="2" algn="ctr">
              <a:lnSpc>
                <a:spcPct val="90000"/>
              </a:lnSpc>
              <a:spcBef>
                <a:spcPts val="500"/>
              </a:spcBef>
              <a:spcAft>
                <a:spcPts val="0"/>
              </a:spcAft>
              <a:buClr>
                <a:srgbClr val="0F2D69"/>
              </a:buClr>
              <a:buSzPts val="1800"/>
              <a:buNone/>
              <a:defRPr sz="1800"/>
            </a:lvl3pPr>
            <a:lvl4pPr lvl="3" algn="ctr">
              <a:lnSpc>
                <a:spcPct val="90000"/>
              </a:lnSpc>
              <a:spcBef>
                <a:spcPts val="500"/>
              </a:spcBef>
              <a:spcAft>
                <a:spcPts val="0"/>
              </a:spcAft>
              <a:buClr>
                <a:srgbClr val="0F2D69"/>
              </a:buClr>
              <a:buSzPts val="1600"/>
              <a:buNone/>
              <a:defRPr sz="1600"/>
            </a:lvl4pPr>
            <a:lvl5pPr lvl="4" algn="ctr">
              <a:lnSpc>
                <a:spcPct val="90000"/>
              </a:lnSpc>
              <a:spcBef>
                <a:spcPts val="500"/>
              </a:spcBef>
              <a:spcAft>
                <a:spcPts val="0"/>
              </a:spcAft>
              <a:buClr>
                <a:srgbClr val="0F2D6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
          <p:cNvSpPr txBox="1">
            <a:spLocks noGrp="1"/>
          </p:cNvSpPr>
          <p:nvPr>
            <p:ph type="dt" idx="10"/>
          </p:nvPr>
        </p:nvSpPr>
        <p:spPr>
          <a:xfrm>
            <a:off x="8133347" y="5503433"/>
            <a:ext cx="13294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300">
                <a:solidFill>
                  <a:srgbClr val="0F2D6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164416" y="5503434"/>
            <a:ext cx="83567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300">
                <a:solidFill>
                  <a:srgbClr val="0F2D69"/>
                </a:solidFill>
                <a:latin typeface="Arial"/>
                <a:ea typeface="Arial"/>
                <a:cs typeface="Arial"/>
                <a:sym typeface="Arial"/>
              </a:defRPr>
            </a:lvl1pPr>
            <a:lvl2pPr marL="0" lvl="1" indent="0" algn="r">
              <a:spcBef>
                <a:spcPts val="0"/>
              </a:spcBef>
              <a:buNone/>
              <a:defRPr sz="1300">
                <a:solidFill>
                  <a:srgbClr val="0F2D69"/>
                </a:solidFill>
                <a:latin typeface="Arial"/>
                <a:ea typeface="Arial"/>
                <a:cs typeface="Arial"/>
                <a:sym typeface="Arial"/>
              </a:defRPr>
            </a:lvl2pPr>
            <a:lvl3pPr marL="0" lvl="2" indent="0" algn="r">
              <a:spcBef>
                <a:spcPts val="0"/>
              </a:spcBef>
              <a:buNone/>
              <a:defRPr sz="1300">
                <a:solidFill>
                  <a:srgbClr val="0F2D69"/>
                </a:solidFill>
                <a:latin typeface="Arial"/>
                <a:ea typeface="Arial"/>
                <a:cs typeface="Arial"/>
                <a:sym typeface="Arial"/>
              </a:defRPr>
            </a:lvl3pPr>
            <a:lvl4pPr marL="0" lvl="3" indent="0" algn="r">
              <a:spcBef>
                <a:spcPts val="0"/>
              </a:spcBef>
              <a:buNone/>
              <a:defRPr sz="1300">
                <a:solidFill>
                  <a:srgbClr val="0F2D69"/>
                </a:solidFill>
                <a:latin typeface="Arial"/>
                <a:ea typeface="Arial"/>
                <a:cs typeface="Arial"/>
                <a:sym typeface="Arial"/>
              </a:defRPr>
            </a:lvl4pPr>
            <a:lvl5pPr marL="0" lvl="4" indent="0" algn="r">
              <a:spcBef>
                <a:spcPts val="0"/>
              </a:spcBef>
              <a:buNone/>
              <a:defRPr sz="1300">
                <a:solidFill>
                  <a:srgbClr val="0F2D69"/>
                </a:solidFill>
                <a:latin typeface="Arial"/>
                <a:ea typeface="Arial"/>
                <a:cs typeface="Arial"/>
                <a:sym typeface="Arial"/>
              </a:defRPr>
            </a:lvl5pPr>
            <a:lvl6pPr marL="0" lvl="5" indent="0" algn="r">
              <a:spcBef>
                <a:spcPts val="0"/>
              </a:spcBef>
              <a:buNone/>
              <a:defRPr sz="1300">
                <a:solidFill>
                  <a:srgbClr val="0F2D69"/>
                </a:solidFill>
                <a:latin typeface="Arial"/>
                <a:ea typeface="Arial"/>
                <a:cs typeface="Arial"/>
                <a:sym typeface="Arial"/>
              </a:defRPr>
            </a:lvl6pPr>
            <a:lvl7pPr marL="0" lvl="6" indent="0" algn="r">
              <a:spcBef>
                <a:spcPts val="0"/>
              </a:spcBef>
              <a:buNone/>
              <a:defRPr sz="1300">
                <a:solidFill>
                  <a:srgbClr val="0F2D69"/>
                </a:solidFill>
                <a:latin typeface="Arial"/>
                <a:ea typeface="Arial"/>
                <a:cs typeface="Arial"/>
                <a:sym typeface="Arial"/>
              </a:defRPr>
            </a:lvl7pPr>
            <a:lvl8pPr marL="0" lvl="7" indent="0" algn="r">
              <a:spcBef>
                <a:spcPts val="0"/>
              </a:spcBef>
              <a:buNone/>
              <a:defRPr sz="1300">
                <a:solidFill>
                  <a:srgbClr val="0F2D69"/>
                </a:solidFill>
                <a:latin typeface="Arial"/>
                <a:ea typeface="Arial"/>
                <a:cs typeface="Arial"/>
                <a:sym typeface="Arial"/>
              </a:defRPr>
            </a:lvl8pPr>
            <a:lvl9pPr marL="0" lvl="8" indent="0" algn="r">
              <a:spcBef>
                <a:spcPts val="0"/>
              </a:spcBef>
              <a:buNone/>
              <a:defRPr sz="1300">
                <a:solidFill>
                  <a:srgbClr val="0F2D6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a:p>
        </p:txBody>
      </p:sp>
      <p:pic>
        <p:nvPicPr>
          <p:cNvPr id="23" name="Google Shape;23;p2"/>
          <p:cNvPicPr preferRelativeResize="0"/>
          <p:nvPr/>
        </p:nvPicPr>
        <p:blipFill rotWithShape="1">
          <a:blip r:embed="rId2">
            <a:alphaModFix/>
          </a:blip>
          <a:srcRect/>
          <a:stretch/>
        </p:blipFill>
        <p:spPr>
          <a:xfrm>
            <a:off x="991737" y="774414"/>
            <a:ext cx="1228949" cy="1228949"/>
          </a:xfrm>
          <a:prstGeom prst="rect">
            <a:avLst/>
          </a:prstGeom>
          <a:noFill/>
          <a:ln>
            <a:noFill/>
          </a:ln>
        </p:spPr>
      </p:pic>
      <p:sp>
        <p:nvSpPr>
          <p:cNvPr id="24" name="Google Shape;24;p2"/>
          <p:cNvSpPr txBox="1"/>
          <p:nvPr/>
        </p:nvSpPr>
        <p:spPr>
          <a:xfrm>
            <a:off x="2546581" y="914400"/>
            <a:ext cx="845351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a:solidFill>
                  <a:srgbClr val="0F2D69"/>
                </a:solidFill>
                <a:latin typeface="Arial"/>
                <a:ea typeface="Arial"/>
                <a:cs typeface="Arial"/>
                <a:sym typeface="Arial"/>
              </a:rPr>
              <a:t>National Research University Higher School of Economics</a:t>
            </a:r>
            <a:r>
              <a:rPr lang="en-US" sz="1800" b="0" i="0" u="none" strike="noStrike">
                <a:solidFill>
                  <a:srgbClr val="0F2D69"/>
                </a:solidFill>
                <a:latin typeface="Arial"/>
                <a:ea typeface="Arial"/>
                <a:cs typeface="Arial"/>
                <a:sym typeface="Arial"/>
              </a:rPr>
              <a:t/>
            </a:r>
            <a:br>
              <a:rPr lang="en-US" sz="1800" b="0" i="0" u="none" strike="noStrike">
                <a:solidFill>
                  <a:srgbClr val="0F2D69"/>
                </a:solidFill>
                <a:latin typeface="Arial"/>
                <a:ea typeface="Arial"/>
                <a:cs typeface="Arial"/>
                <a:sym typeface="Arial"/>
              </a:rPr>
            </a:br>
            <a:r>
              <a:rPr lang="en-US" sz="1800" b="0" i="0" u="none" strike="noStrike">
                <a:solidFill>
                  <a:srgbClr val="0F2D69"/>
                </a:solidFill>
                <a:latin typeface="Arial"/>
                <a:ea typeface="Arial"/>
                <a:cs typeface="Arial"/>
                <a:sym typeface="Arial"/>
              </a:rPr>
              <a:t>Faculty of Computer Science</a:t>
            </a:r>
            <a:br>
              <a:rPr lang="en-US" sz="1800" b="0" i="0" u="none" strike="noStrike">
                <a:solidFill>
                  <a:srgbClr val="0F2D69"/>
                </a:solidFill>
                <a:latin typeface="Arial"/>
                <a:ea typeface="Arial"/>
                <a:cs typeface="Arial"/>
                <a:sym typeface="Arial"/>
              </a:rPr>
            </a:br>
            <a:r>
              <a:rPr lang="en-US" sz="1800" b="0" i="0" u="none" strike="noStrike">
                <a:solidFill>
                  <a:srgbClr val="0F2D69"/>
                </a:solidFill>
                <a:latin typeface="Arial"/>
                <a:ea typeface="Arial"/>
                <a:cs typeface="Arial"/>
                <a:sym typeface="Arial"/>
              </a:rPr>
              <a:t>School of Data Analysis and Artificial Intelligence</a:t>
            </a:r>
            <a:endParaRPr sz="1800" b="0">
              <a:solidFill>
                <a:srgbClr val="0F2D69"/>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p:nvPr/>
        </p:nvSpPr>
        <p:spPr>
          <a:xfrm>
            <a:off x="372379" y="225765"/>
            <a:ext cx="11388273" cy="63441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3"/>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Slide">
  <p:cSld name="Section Title Slide">
    <p:spTree>
      <p:nvGrpSpPr>
        <p:cNvPr id="1" name="Shape 30"/>
        <p:cNvGrpSpPr/>
        <p:nvPr/>
      </p:nvGrpSpPr>
      <p:grpSpPr>
        <a:xfrm>
          <a:off x="0" y="0"/>
          <a:ext cx="0" cy="0"/>
          <a:chOff x="0" y="0"/>
          <a:chExt cx="0" cy="0"/>
        </a:xfrm>
      </p:grpSpPr>
      <p:sp>
        <p:nvSpPr>
          <p:cNvPr id="31" name="Google Shape;31;p4"/>
          <p:cNvSpPr/>
          <p:nvPr/>
        </p:nvSpPr>
        <p:spPr>
          <a:xfrm>
            <a:off x="372379" y="225765"/>
            <a:ext cx="11388273" cy="63441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1016453" y="2735035"/>
            <a:ext cx="10159093"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F2D69"/>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F2D69"/>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F2D69"/>
              </a:buClr>
              <a:buSzPts val="2400"/>
              <a:buNone/>
              <a:defRPr sz="2400" b="1"/>
            </a:lvl1pPr>
            <a:lvl2pPr marL="914400" lvl="1" indent="-228600" algn="l">
              <a:lnSpc>
                <a:spcPct val="90000"/>
              </a:lnSpc>
              <a:spcBef>
                <a:spcPts val="500"/>
              </a:spcBef>
              <a:spcAft>
                <a:spcPts val="0"/>
              </a:spcAft>
              <a:buClr>
                <a:srgbClr val="0F2D69"/>
              </a:buClr>
              <a:buSzPts val="2000"/>
              <a:buNone/>
              <a:defRPr sz="2000" b="1"/>
            </a:lvl2pPr>
            <a:lvl3pPr marL="1371600" lvl="2" indent="-228600" algn="l">
              <a:lnSpc>
                <a:spcPct val="90000"/>
              </a:lnSpc>
              <a:spcBef>
                <a:spcPts val="500"/>
              </a:spcBef>
              <a:spcAft>
                <a:spcPts val="0"/>
              </a:spcAft>
              <a:buClr>
                <a:srgbClr val="0F2D69"/>
              </a:buClr>
              <a:buSzPts val="1800"/>
              <a:buNone/>
              <a:defRPr sz="1800" b="1"/>
            </a:lvl3pPr>
            <a:lvl4pPr marL="1828800" lvl="3" indent="-228600" algn="l">
              <a:lnSpc>
                <a:spcPct val="90000"/>
              </a:lnSpc>
              <a:spcBef>
                <a:spcPts val="500"/>
              </a:spcBef>
              <a:spcAft>
                <a:spcPts val="0"/>
              </a:spcAft>
              <a:buClr>
                <a:srgbClr val="0F2D69"/>
              </a:buClr>
              <a:buSzPts val="1600"/>
              <a:buNone/>
              <a:defRPr sz="1600" b="1"/>
            </a:lvl4pPr>
            <a:lvl5pPr marL="2286000" lvl="4" indent="-228600" algn="l">
              <a:lnSpc>
                <a:spcPct val="90000"/>
              </a:lnSpc>
              <a:spcBef>
                <a:spcPts val="500"/>
              </a:spcBef>
              <a:spcAft>
                <a:spcPts val="0"/>
              </a:spcAft>
              <a:buClr>
                <a:srgbClr val="0F2D69"/>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F2D69"/>
              </a:buClr>
              <a:buSzPts val="2400"/>
              <a:buNone/>
              <a:defRPr sz="2400" b="1"/>
            </a:lvl1pPr>
            <a:lvl2pPr marL="914400" lvl="1" indent="-228600" algn="l">
              <a:lnSpc>
                <a:spcPct val="90000"/>
              </a:lnSpc>
              <a:spcBef>
                <a:spcPts val="500"/>
              </a:spcBef>
              <a:spcAft>
                <a:spcPts val="0"/>
              </a:spcAft>
              <a:buClr>
                <a:srgbClr val="0F2D69"/>
              </a:buClr>
              <a:buSzPts val="2000"/>
              <a:buNone/>
              <a:defRPr sz="2000" b="1"/>
            </a:lvl2pPr>
            <a:lvl3pPr marL="1371600" lvl="2" indent="-228600" algn="l">
              <a:lnSpc>
                <a:spcPct val="90000"/>
              </a:lnSpc>
              <a:spcBef>
                <a:spcPts val="500"/>
              </a:spcBef>
              <a:spcAft>
                <a:spcPts val="0"/>
              </a:spcAft>
              <a:buClr>
                <a:srgbClr val="0F2D69"/>
              </a:buClr>
              <a:buSzPts val="1800"/>
              <a:buNone/>
              <a:defRPr sz="1800" b="1"/>
            </a:lvl3pPr>
            <a:lvl4pPr marL="1828800" lvl="3" indent="-228600" algn="l">
              <a:lnSpc>
                <a:spcPct val="90000"/>
              </a:lnSpc>
              <a:spcBef>
                <a:spcPts val="500"/>
              </a:spcBef>
              <a:spcAft>
                <a:spcPts val="0"/>
              </a:spcAft>
              <a:buClr>
                <a:srgbClr val="0F2D69"/>
              </a:buClr>
              <a:buSzPts val="1600"/>
              <a:buNone/>
              <a:defRPr sz="1600" b="1"/>
            </a:lvl4pPr>
            <a:lvl5pPr marL="2286000" lvl="4" indent="-228600" algn="l">
              <a:lnSpc>
                <a:spcPct val="90000"/>
              </a:lnSpc>
              <a:spcBef>
                <a:spcPts val="500"/>
              </a:spcBef>
              <a:spcAft>
                <a:spcPts val="0"/>
              </a:spcAft>
              <a:buClr>
                <a:srgbClr val="0F2D69"/>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F2D69"/>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F2D69"/>
              </a:buClr>
              <a:buSzPts val="3200"/>
              <a:buChar char="•"/>
              <a:defRPr sz="3200"/>
            </a:lvl1pPr>
            <a:lvl2pPr marL="914400" lvl="1" indent="-406400" algn="l">
              <a:lnSpc>
                <a:spcPct val="90000"/>
              </a:lnSpc>
              <a:spcBef>
                <a:spcPts val="500"/>
              </a:spcBef>
              <a:spcAft>
                <a:spcPts val="0"/>
              </a:spcAft>
              <a:buClr>
                <a:srgbClr val="0F2D69"/>
              </a:buClr>
              <a:buSzPts val="2800"/>
              <a:buChar char="•"/>
              <a:defRPr sz="2800"/>
            </a:lvl2pPr>
            <a:lvl3pPr marL="1371600" lvl="2" indent="-381000" algn="l">
              <a:lnSpc>
                <a:spcPct val="90000"/>
              </a:lnSpc>
              <a:spcBef>
                <a:spcPts val="500"/>
              </a:spcBef>
              <a:spcAft>
                <a:spcPts val="0"/>
              </a:spcAft>
              <a:buClr>
                <a:srgbClr val="0F2D69"/>
              </a:buClr>
              <a:buSzPts val="2400"/>
              <a:buChar char="•"/>
              <a:defRPr sz="2400"/>
            </a:lvl3pPr>
            <a:lvl4pPr marL="1828800" lvl="3" indent="-355600" algn="l">
              <a:lnSpc>
                <a:spcPct val="90000"/>
              </a:lnSpc>
              <a:spcBef>
                <a:spcPts val="500"/>
              </a:spcBef>
              <a:spcAft>
                <a:spcPts val="0"/>
              </a:spcAft>
              <a:buClr>
                <a:srgbClr val="0F2D69"/>
              </a:buClr>
              <a:buSzPts val="2000"/>
              <a:buChar char="•"/>
              <a:defRPr sz="2000"/>
            </a:lvl4pPr>
            <a:lvl5pPr marL="2286000" lvl="4" indent="-355600" algn="l">
              <a:lnSpc>
                <a:spcPct val="90000"/>
              </a:lnSpc>
              <a:spcBef>
                <a:spcPts val="500"/>
              </a:spcBef>
              <a:spcAft>
                <a:spcPts val="0"/>
              </a:spcAft>
              <a:buClr>
                <a:srgbClr val="0F2D69"/>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F2D69"/>
              </a:buClr>
              <a:buSzPts val="1600"/>
              <a:buNone/>
              <a:defRPr sz="1600"/>
            </a:lvl1pPr>
            <a:lvl2pPr marL="914400" lvl="1" indent="-228600" algn="l">
              <a:lnSpc>
                <a:spcPct val="90000"/>
              </a:lnSpc>
              <a:spcBef>
                <a:spcPts val="500"/>
              </a:spcBef>
              <a:spcAft>
                <a:spcPts val="0"/>
              </a:spcAft>
              <a:buClr>
                <a:srgbClr val="0F2D69"/>
              </a:buClr>
              <a:buSzPts val="1400"/>
              <a:buNone/>
              <a:defRPr sz="1400"/>
            </a:lvl2pPr>
            <a:lvl3pPr marL="1371600" lvl="2" indent="-228600" algn="l">
              <a:lnSpc>
                <a:spcPct val="90000"/>
              </a:lnSpc>
              <a:spcBef>
                <a:spcPts val="500"/>
              </a:spcBef>
              <a:spcAft>
                <a:spcPts val="0"/>
              </a:spcAft>
              <a:buClr>
                <a:srgbClr val="0F2D69"/>
              </a:buClr>
              <a:buSzPts val="1200"/>
              <a:buNone/>
              <a:defRPr sz="1200"/>
            </a:lvl3pPr>
            <a:lvl4pPr marL="1828800" lvl="3" indent="-228600" algn="l">
              <a:lnSpc>
                <a:spcPct val="90000"/>
              </a:lnSpc>
              <a:spcBef>
                <a:spcPts val="500"/>
              </a:spcBef>
              <a:spcAft>
                <a:spcPts val="0"/>
              </a:spcAft>
              <a:buClr>
                <a:srgbClr val="0F2D69"/>
              </a:buClr>
              <a:buSzPts val="1000"/>
              <a:buNone/>
              <a:defRPr sz="1000"/>
            </a:lvl4pPr>
            <a:lvl5pPr marL="2286000" lvl="4" indent="-228600" algn="l">
              <a:lnSpc>
                <a:spcPct val="90000"/>
              </a:lnSpc>
              <a:spcBef>
                <a:spcPts val="500"/>
              </a:spcBef>
              <a:spcAft>
                <a:spcPts val="0"/>
              </a:spcAft>
              <a:buClr>
                <a:srgbClr val="0F2D69"/>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p:nvPr/>
        </p:nvSpPr>
        <p:spPr>
          <a:xfrm>
            <a:off x="4963886" y="457200"/>
            <a:ext cx="6604000" cy="611777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F2D69"/>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F2D69"/>
              </a:buClr>
              <a:buSzPts val="1600"/>
              <a:buNone/>
              <a:defRPr sz="1600"/>
            </a:lvl1pPr>
            <a:lvl2pPr marL="914400" lvl="1" indent="-228600" algn="l">
              <a:lnSpc>
                <a:spcPct val="90000"/>
              </a:lnSpc>
              <a:spcBef>
                <a:spcPts val="500"/>
              </a:spcBef>
              <a:spcAft>
                <a:spcPts val="0"/>
              </a:spcAft>
              <a:buClr>
                <a:srgbClr val="0F2D69"/>
              </a:buClr>
              <a:buSzPts val="1400"/>
              <a:buNone/>
              <a:defRPr sz="1400"/>
            </a:lvl2pPr>
            <a:lvl3pPr marL="1371600" lvl="2" indent="-228600" algn="l">
              <a:lnSpc>
                <a:spcPct val="90000"/>
              </a:lnSpc>
              <a:spcBef>
                <a:spcPts val="500"/>
              </a:spcBef>
              <a:spcAft>
                <a:spcPts val="0"/>
              </a:spcAft>
              <a:buClr>
                <a:srgbClr val="0F2D69"/>
              </a:buClr>
              <a:buSzPts val="1200"/>
              <a:buNone/>
              <a:defRPr sz="1200"/>
            </a:lvl3pPr>
            <a:lvl4pPr marL="1828800" lvl="3" indent="-228600" algn="l">
              <a:lnSpc>
                <a:spcPct val="90000"/>
              </a:lnSpc>
              <a:spcBef>
                <a:spcPts val="500"/>
              </a:spcBef>
              <a:spcAft>
                <a:spcPts val="0"/>
              </a:spcAft>
              <a:buClr>
                <a:srgbClr val="0F2D69"/>
              </a:buClr>
              <a:buSzPts val="1000"/>
              <a:buNone/>
              <a:defRPr sz="1000"/>
            </a:lvl4pPr>
            <a:lvl5pPr marL="2286000" lvl="4" indent="-228600" algn="l">
              <a:lnSpc>
                <a:spcPct val="90000"/>
              </a:lnSpc>
              <a:spcBef>
                <a:spcPts val="500"/>
              </a:spcBef>
              <a:spcAft>
                <a:spcPts val="0"/>
              </a:spcAft>
              <a:buClr>
                <a:srgbClr val="0F2D69"/>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5236028" y="6070599"/>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9583964" y="6070600"/>
            <a:ext cx="17507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2D69"/>
        </a:solidFill>
        <a:effectLst/>
      </p:bgPr>
    </p:bg>
    <p:spTree>
      <p:nvGrpSpPr>
        <p:cNvPr id="1" name="Shape 9"/>
        <p:cNvGrpSpPr/>
        <p:nvPr/>
      </p:nvGrpSpPr>
      <p:grpSpPr>
        <a:xfrm>
          <a:off x="0" y="0"/>
          <a:ext cx="0" cy="0"/>
          <a:chOff x="0" y="0"/>
          <a:chExt cx="0" cy="0"/>
        </a:xfrm>
      </p:grpSpPr>
      <p:sp>
        <p:nvSpPr>
          <p:cNvPr id="10" name="Google Shape;10;p1"/>
          <p:cNvSpPr/>
          <p:nvPr/>
        </p:nvSpPr>
        <p:spPr>
          <a:xfrm flipH="1">
            <a:off x="1" y="0"/>
            <a:ext cx="12191999" cy="6858000"/>
          </a:xfrm>
          <a:custGeom>
            <a:avLst/>
            <a:gdLst/>
            <a:ahLst/>
            <a:cxnLst/>
            <a:rect l="l" t="t" r="r" b="b"/>
            <a:pathLst>
              <a:path w="12191999" h="6858000" extrusionOk="0">
                <a:moveTo>
                  <a:pt x="3976471" y="0"/>
                </a:moveTo>
                <a:lnTo>
                  <a:pt x="0" y="0"/>
                </a:lnTo>
                <a:lnTo>
                  <a:pt x="0" y="1830993"/>
                </a:lnTo>
                <a:lnTo>
                  <a:pt x="1859801" y="1830993"/>
                </a:lnTo>
                <a:lnTo>
                  <a:pt x="1859801" y="2535905"/>
                </a:lnTo>
                <a:lnTo>
                  <a:pt x="0" y="2535905"/>
                </a:lnTo>
                <a:lnTo>
                  <a:pt x="0" y="4328395"/>
                </a:lnTo>
                <a:lnTo>
                  <a:pt x="1859801" y="4328395"/>
                </a:lnTo>
                <a:lnTo>
                  <a:pt x="1859801" y="5093728"/>
                </a:lnTo>
                <a:lnTo>
                  <a:pt x="0" y="5093728"/>
                </a:lnTo>
                <a:lnTo>
                  <a:pt x="0" y="6858000"/>
                </a:lnTo>
                <a:lnTo>
                  <a:pt x="3976471" y="6858000"/>
                </a:lnTo>
                <a:close/>
                <a:moveTo>
                  <a:pt x="7638526" y="0"/>
                </a:moveTo>
                <a:lnTo>
                  <a:pt x="5298679" y="0"/>
                </a:lnTo>
                <a:lnTo>
                  <a:pt x="5218700" y="34659"/>
                </a:lnTo>
                <a:cubicBezTo>
                  <a:pt x="4867078" y="201021"/>
                  <a:pt x="4499581" y="457391"/>
                  <a:pt x="4116207" y="803767"/>
                </a:cubicBezTo>
                <a:lnTo>
                  <a:pt x="5184308" y="2062557"/>
                </a:lnTo>
                <a:cubicBezTo>
                  <a:pt x="5421920" y="1852339"/>
                  <a:pt x="5637532" y="1698767"/>
                  <a:pt x="5831145" y="1601841"/>
                </a:cubicBezTo>
                <a:cubicBezTo>
                  <a:pt x="6024759" y="1504914"/>
                  <a:pt x="6240568" y="1457080"/>
                  <a:pt x="6478571" y="1458338"/>
                </a:cubicBezTo>
                <a:cubicBezTo>
                  <a:pt x="6631382" y="1455192"/>
                  <a:pt x="6747983" y="1481626"/>
                  <a:pt x="6828378" y="1537642"/>
                </a:cubicBezTo>
                <a:cubicBezTo>
                  <a:pt x="6908772" y="1593659"/>
                  <a:pt x="6949276" y="1698138"/>
                  <a:pt x="6949890" y="1851081"/>
                </a:cubicBezTo>
                <a:cubicBezTo>
                  <a:pt x="6934978" y="2030826"/>
                  <a:pt x="6785859" y="2167300"/>
                  <a:pt x="6502533" y="2260503"/>
                </a:cubicBezTo>
                <a:cubicBezTo>
                  <a:pt x="6219207" y="2353706"/>
                  <a:pt x="5891147" y="2473185"/>
                  <a:pt x="5518349" y="2618943"/>
                </a:cubicBezTo>
                <a:cubicBezTo>
                  <a:pt x="5145552" y="2764700"/>
                  <a:pt x="4817491" y="3006283"/>
                  <a:pt x="4534166" y="3343691"/>
                </a:cubicBezTo>
                <a:cubicBezTo>
                  <a:pt x="4250839" y="3681100"/>
                  <a:pt x="4101720" y="4183883"/>
                  <a:pt x="4086808" y="4852038"/>
                </a:cubicBezTo>
                <a:cubicBezTo>
                  <a:pt x="4083777" y="5248013"/>
                  <a:pt x="4168234" y="5618626"/>
                  <a:pt x="4340179" y="5963877"/>
                </a:cubicBezTo>
                <a:cubicBezTo>
                  <a:pt x="4512125" y="6309127"/>
                  <a:pt x="4789751" y="6589480"/>
                  <a:pt x="5173057" y="6804935"/>
                </a:cubicBezTo>
                <a:lnTo>
                  <a:pt x="5277611" y="6858000"/>
                </a:lnTo>
                <a:lnTo>
                  <a:pt x="8017551" y="6858000"/>
                </a:lnTo>
                <a:lnTo>
                  <a:pt x="8143221" y="6798157"/>
                </a:lnTo>
                <a:cubicBezTo>
                  <a:pt x="8506123" y="6611234"/>
                  <a:pt x="8862927" y="6328416"/>
                  <a:pt x="9213635" y="5949703"/>
                </a:cubicBezTo>
                <a:lnTo>
                  <a:pt x="8145373" y="4690912"/>
                </a:lnTo>
                <a:cubicBezTo>
                  <a:pt x="7890811" y="4952951"/>
                  <a:pt x="7628257" y="5133797"/>
                  <a:pt x="7357708" y="5233452"/>
                </a:cubicBezTo>
                <a:cubicBezTo>
                  <a:pt x="7087158" y="5333106"/>
                  <a:pt x="6866119" y="5380521"/>
                  <a:pt x="6694592" y="5375694"/>
                </a:cubicBezTo>
                <a:cubicBezTo>
                  <a:pt x="6523575" y="5374646"/>
                  <a:pt x="6382016" y="5328910"/>
                  <a:pt x="6269913" y="5238486"/>
                </a:cubicBezTo>
                <a:cubicBezTo>
                  <a:pt x="6157811" y="5148065"/>
                  <a:pt x="6099714" y="5019248"/>
                  <a:pt x="6095623" y="4852038"/>
                </a:cubicBezTo>
                <a:cubicBezTo>
                  <a:pt x="6110484" y="4680292"/>
                  <a:pt x="6259091" y="4553627"/>
                  <a:pt x="6541447" y="4472041"/>
                </a:cubicBezTo>
                <a:cubicBezTo>
                  <a:pt x="6823803" y="4390456"/>
                  <a:pt x="7150740" y="4281728"/>
                  <a:pt x="7522261" y="4145856"/>
                </a:cubicBezTo>
                <a:cubicBezTo>
                  <a:pt x="7893781" y="4009985"/>
                  <a:pt x="8220718" y="3774750"/>
                  <a:pt x="8503074" y="3440146"/>
                </a:cubicBezTo>
                <a:cubicBezTo>
                  <a:pt x="8785429" y="3105545"/>
                  <a:pt x="8934037" y="2599353"/>
                  <a:pt x="8948898" y="1921574"/>
                </a:cubicBezTo>
                <a:cubicBezTo>
                  <a:pt x="8948601" y="1546486"/>
                  <a:pt x="8855558" y="1197880"/>
                  <a:pt x="8669770" y="875757"/>
                </a:cubicBezTo>
                <a:cubicBezTo>
                  <a:pt x="8483980" y="553636"/>
                  <a:pt x="8207223" y="293054"/>
                  <a:pt x="7839498" y="94014"/>
                </a:cubicBezTo>
                <a:cubicBezTo>
                  <a:pt x="7793532" y="69134"/>
                  <a:pt x="7746173" y="45763"/>
                  <a:pt x="7697420" y="23902"/>
                </a:cubicBezTo>
                <a:close/>
                <a:moveTo>
                  <a:pt x="11397691" y="0"/>
                </a:moveTo>
                <a:lnTo>
                  <a:pt x="9281022" y="0"/>
                </a:lnTo>
                <a:lnTo>
                  <a:pt x="9281022" y="6858000"/>
                </a:lnTo>
                <a:lnTo>
                  <a:pt x="11397691" y="6858000"/>
                </a:lnTo>
                <a:lnTo>
                  <a:pt x="11397691" y="4292584"/>
                </a:lnTo>
                <a:lnTo>
                  <a:pt x="12191999" y="4292584"/>
                </a:lnTo>
                <a:lnTo>
                  <a:pt x="12191999" y="2338971"/>
                </a:lnTo>
                <a:lnTo>
                  <a:pt x="11397691" y="2338971"/>
                </a:lnTo>
                <a:close/>
              </a:path>
            </a:pathLst>
          </a:custGeom>
          <a:solidFill>
            <a:srgbClr val="EB69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00">
              <a:solidFill>
                <a:srgbClr val="EB691E"/>
              </a:solidFill>
              <a:latin typeface="Arial"/>
              <a:ea typeface="Arial"/>
              <a:cs typeface="Arial"/>
              <a:sym typeface="Arial"/>
            </a:endParaRPr>
          </a:p>
        </p:txBody>
      </p:sp>
      <p:sp>
        <p:nvSpPr>
          <p:cNvPr id="11" name="Google Shape;11;p1"/>
          <p:cNvSpPr/>
          <p:nvPr/>
        </p:nvSpPr>
        <p:spPr>
          <a:xfrm flipH="1">
            <a:off x="1" y="0"/>
            <a:ext cx="12191999" cy="6858000"/>
          </a:xfrm>
          <a:custGeom>
            <a:avLst/>
            <a:gdLst/>
            <a:ahLst/>
            <a:cxnLst/>
            <a:rect l="l" t="t" r="r" b="b"/>
            <a:pathLst>
              <a:path w="12191999" h="6858000" extrusionOk="0">
                <a:moveTo>
                  <a:pt x="3496057" y="152457"/>
                </a:moveTo>
                <a:lnTo>
                  <a:pt x="0" y="152457"/>
                </a:lnTo>
                <a:lnTo>
                  <a:pt x="0" y="2062816"/>
                </a:lnTo>
                <a:lnTo>
                  <a:pt x="1342729" y="2062816"/>
                </a:lnTo>
                <a:lnTo>
                  <a:pt x="1342729" y="2774108"/>
                </a:lnTo>
                <a:lnTo>
                  <a:pt x="0" y="2774108"/>
                </a:lnTo>
                <a:lnTo>
                  <a:pt x="0" y="4582822"/>
                </a:lnTo>
                <a:lnTo>
                  <a:pt x="1342729" y="4582822"/>
                </a:lnTo>
                <a:lnTo>
                  <a:pt x="1342729" y="5355082"/>
                </a:lnTo>
                <a:lnTo>
                  <a:pt x="0" y="5355082"/>
                </a:lnTo>
                <a:lnTo>
                  <a:pt x="0" y="6858000"/>
                </a:lnTo>
                <a:lnTo>
                  <a:pt x="3496057" y="6858000"/>
                </a:lnTo>
                <a:close/>
                <a:moveTo>
                  <a:pt x="11045806" y="116322"/>
                </a:moveTo>
                <a:lnTo>
                  <a:pt x="8892478" y="116322"/>
                </a:lnTo>
                <a:lnTo>
                  <a:pt x="8892478" y="6858000"/>
                </a:lnTo>
                <a:lnTo>
                  <a:pt x="11045806" y="6858000"/>
                </a:lnTo>
                <a:lnTo>
                  <a:pt x="11045806" y="4546687"/>
                </a:lnTo>
                <a:lnTo>
                  <a:pt x="12191999" y="4546687"/>
                </a:lnTo>
                <a:lnTo>
                  <a:pt x="12191999" y="2575392"/>
                </a:lnTo>
                <a:lnTo>
                  <a:pt x="11045806" y="2575392"/>
                </a:lnTo>
                <a:close/>
                <a:moveTo>
                  <a:pt x="6031503" y="10"/>
                </a:moveTo>
                <a:cubicBezTo>
                  <a:pt x="5541413" y="-1049"/>
                  <a:pt x="5117512" y="82355"/>
                  <a:pt x="4759801" y="250224"/>
                </a:cubicBezTo>
                <a:cubicBezTo>
                  <a:pt x="4402089" y="418092"/>
                  <a:pt x="4028227" y="676782"/>
                  <a:pt x="3638214" y="1026293"/>
                </a:cubicBezTo>
                <a:lnTo>
                  <a:pt x="4724813" y="2296476"/>
                </a:lnTo>
                <a:cubicBezTo>
                  <a:pt x="4966540" y="2084356"/>
                  <a:pt x="5185887" y="1929394"/>
                  <a:pt x="5382853" y="1831590"/>
                </a:cubicBezTo>
                <a:cubicBezTo>
                  <a:pt x="5579820" y="1733786"/>
                  <a:pt x="5799366" y="1685519"/>
                  <a:pt x="6041491" y="1686789"/>
                </a:cubicBezTo>
                <a:cubicBezTo>
                  <a:pt x="6196949" y="1683614"/>
                  <a:pt x="6315569" y="1710287"/>
                  <a:pt x="6397357" y="1766810"/>
                </a:cubicBezTo>
                <a:cubicBezTo>
                  <a:pt x="6479143" y="1823334"/>
                  <a:pt x="6520349" y="1928759"/>
                  <a:pt x="6520973" y="2083086"/>
                </a:cubicBezTo>
                <a:cubicBezTo>
                  <a:pt x="6505803" y="2264458"/>
                  <a:pt x="6354101" y="2402167"/>
                  <a:pt x="6065869" y="2496214"/>
                </a:cubicBezTo>
                <a:cubicBezTo>
                  <a:pt x="5777636" y="2590260"/>
                  <a:pt x="5443894" y="2710821"/>
                  <a:pt x="5064639" y="2857898"/>
                </a:cubicBezTo>
                <a:cubicBezTo>
                  <a:pt x="4685386" y="3004974"/>
                  <a:pt x="4351643" y="3248744"/>
                  <a:pt x="4063411" y="3589206"/>
                </a:cubicBezTo>
                <a:cubicBezTo>
                  <a:pt x="3775177" y="3929668"/>
                  <a:pt x="3623475" y="4437002"/>
                  <a:pt x="3608305" y="5111204"/>
                </a:cubicBezTo>
                <a:cubicBezTo>
                  <a:pt x="3605221" y="5510763"/>
                  <a:pt x="3691142" y="5884730"/>
                  <a:pt x="3866065" y="6233106"/>
                </a:cubicBezTo>
                <a:cubicBezTo>
                  <a:pt x="3953527" y="6407294"/>
                  <a:pt x="4067866" y="6565110"/>
                  <a:pt x="4209083" y="6706555"/>
                </a:cubicBezTo>
                <a:lnTo>
                  <a:pt x="4384845" y="6858000"/>
                </a:lnTo>
                <a:lnTo>
                  <a:pt x="8094578" y="6858000"/>
                </a:lnTo>
                <a:lnTo>
                  <a:pt x="8206222" y="6779114"/>
                </a:lnTo>
                <a:cubicBezTo>
                  <a:pt x="8414148" y="6623940"/>
                  <a:pt x="8620048" y="6437170"/>
                  <a:pt x="8823924" y="6218804"/>
                </a:cubicBezTo>
                <a:lnTo>
                  <a:pt x="7737161" y="4948620"/>
                </a:lnTo>
                <a:cubicBezTo>
                  <a:pt x="7478190" y="5213030"/>
                  <a:pt x="7211088" y="5395513"/>
                  <a:pt x="6935854" y="5496070"/>
                </a:cubicBezTo>
                <a:cubicBezTo>
                  <a:pt x="6660618" y="5596626"/>
                  <a:pt x="6435752" y="5644470"/>
                  <a:pt x="6261254" y="5639600"/>
                </a:cubicBezTo>
                <a:cubicBezTo>
                  <a:pt x="6087275" y="5638542"/>
                  <a:pt x="5943264" y="5592392"/>
                  <a:pt x="5829220" y="5501150"/>
                </a:cubicBezTo>
                <a:cubicBezTo>
                  <a:pt x="5715177" y="5409910"/>
                  <a:pt x="5656073" y="5279927"/>
                  <a:pt x="5651911" y="5111204"/>
                </a:cubicBezTo>
                <a:cubicBezTo>
                  <a:pt x="5667030" y="4937904"/>
                  <a:pt x="5818211" y="4810092"/>
                  <a:pt x="6105457" y="4727768"/>
                </a:cubicBezTo>
                <a:cubicBezTo>
                  <a:pt x="6392702" y="4645444"/>
                  <a:pt x="6725302" y="4535732"/>
                  <a:pt x="7103257" y="4398631"/>
                </a:cubicBezTo>
                <a:cubicBezTo>
                  <a:pt x="7481211" y="4261530"/>
                  <a:pt x="7813811" y="4024166"/>
                  <a:pt x="8101057" y="3686534"/>
                </a:cubicBezTo>
                <a:cubicBezTo>
                  <a:pt x="8388302" y="3348904"/>
                  <a:pt x="8539484" y="2838131"/>
                  <a:pt x="8554601" y="2154217"/>
                </a:cubicBezTo>
                <a:cubicBezTo>
                  <a:pt x="8554300" y="1775734"/>
                  <a:pt x="8459646" y="1423973"/>
                  <a:pt x="8270640" y="1098935"/>
                </a:cubicBezTo>
                <a:cubicBezTo>
                  <a:pt x="8081632" y="773898"/>
                  <a:pt x="7800082" y="510958"/>
                  <a:pt x="7425988" y="310117"/>
                </a:cubicBezTo>
                <a:cubicBezTo>
                  <a:pt x="7051893" y="109275"/>
                  <a:pt x="6587066" y="5906"/>
                  <a:pt x="6031503" y="10"/>
                </a:cubicBezTo>
                <a:close/>
              </a:path>
            </a:pathLst>
          </a:custGeom>
          <a:solidFill>
            <a:srgbClr val="FA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00">
              <a:solidFill>
                <a:srgbClr val="FAB900"/>
              </a:solidFill>
              <a:latin typeface="Arial"/>
              <a:ea typeface="Arial"/>
              <a:cs typeface="Arial"/>
              <a:sym typeface="Arial"/>
            </a:endParaRPr>
          </a:p>
        </p:txBody>
      </p:sp>
      <p:sp>
        <p:nvSpPr>
          <p:cNvPr id="12" name="Google Shape;12;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F2D69"/>
              </a:buClr>
              <a:buSzPts val="4400"/>
              <a:buFont typeface="Arial"/>
              <a:buNone/>
              <a:defRPr sz="4400" b="0" i="0" u="none" strike="noStrike" cap="none">
                <a:solidFill>
                  <a:srgbClr val="0F2D6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F2D69"/>
              </a:buClr>
              <a:buSzPts val="2800"/>
              <a:buFont typeface="Arial"/>
              <a:buChar char="•"/>
              <a:defRPr sz="2800" b="0" i="0" u="none" strike="noStrike" cap="none">
                <a:solidFill>
                  <a:srgbClr val="0F2D69"/>
                </a:solidFill>
                <a:latin typeface="Arial"/>
                <a:ea typeface="Arial"/>
                <a:cs typeface="Arial"/>
                <a:sym typeface="Arial"/>
              </a:defRPr>
            </a:lvl1pPr>
            <a:lvl2pPr marL="914400" marR="0" lvl="1" indent="-381000" algn="l" rtl="0">
              <a:lnSpc>
                <a:spcPct val="90000"/>
              </a:lnSpc>
              <a:spcBef>
                <a:spcPts val="500"/>
              </a:spcBef>
              <a:spcAft>
                <a:spcPts val="0"/>
              </a:spcAft>
              <a:buClr>
                <a:srgbClr val="0F2D69"/>
              </a:buClr>
              <a:buSzPts val="2400"/>
              <a:buFont typeface="Arial"/>
              <a:buChar char="•"/>
              <a:defRPr sz="2400" b="0" i="0" u="none" strike="noStrike" cap="none">
                <a:solidFill>
                  <a:srgbClr val="0F2D69"/>
                </a:solidFill>
                <a:latin typeface="Arial"/>
                <a:ea typeface="Arial"/>
                <a:cs typeface="Arial"/>
                <a:sym typeface="Arial"/>
              </a:defRPr>
            </a:lvl2pPr>
            <a:lvl3pPr marL="1371600" marR="0" lvl="2" indent="-355600" algn="l" rtl="0">
              <a:lnSpc>
                <a:spcPct val="90000"/>
              </a:lnSpc>
              <a:spcBef>
                <a:spcPts val="500"/>
              </a:spcBef>
              <a:spcAft>
                <a:spcPts val="0"/>
              </a:spcAft>
              <a:buClr>
                <a:srgbClr val="0F2D69"/>
              </a:buClr>
              <a:buSzPts val="2000"/>
              <a:buFont typeface="Arial"/>
              <a:buChar char="•"/>
              <a:defRPr sz="2000" b="0" i="0" u="none" strike="noStrike" cap="none">
                <a:solidFill>
                  <a:srgbClr val="0F2D69"/>
                </a:solidFill>
                <a:latin typeface="Arial"/>
                <a:ea typeface="Arial"/>
                <a:cs typeface="Arial"/>
                <a:sym typeface="Arial"/>
              </a:defRPr>
            </a:lvl3pPr>
            <a:lvl4pPr marL="1828800" marR="0" lvl="3" indent="-311150" algn="l" rtl="0">
              <a:lnSpc>
                <a:spcPct val="90000"/>
              </a:lnSpc>
              <a:spcBef>
                <a:spcPts val="500"/>
              </a:spcBef>
              <a:spcAft>
                <a:spcPts val="0"/>
              </a:spcAft>
              <a:buClr>
                <a:srgbClr val="0F2D69"/>
              </a:buClr>
              <a:buSzPts val="1300"/>
              <a:buFont typeface="Arial"/>
              <a:buChar char="•"/>
              <a:defRPr sz="1300" b="0" i="0" u="none" strike="noStrike" cap="none">
                <a:solidFill>
                  <a:srgbClr val="0F2D69"/>
                </a:solidFill>
                <a:latin typeface="Arial"/>
                <a:ea typeface="Arial"/>
                <a:cs typeface="Arial"/>
                <a:sym typeface="Arial"/>
              </a:defRPr>
            </a:lvl4pPr>
            <a:lvl5pPr marL="2286000" marR="0" lvl="4" indent="-311150" algn="l" rtl="0">
              <a:lnSpc>
                <a:spcPct val="90000"/>
              </a:lnSpc>
              <a:spcBef>
                <a:spcPts val="500"/>
              </a:spcBef>
              <a:spcAft>
                <a:spcPts val="0"/>
              </a:spcAft>
              <a:buClr>
                <a:srgbClr val="0F2D69"/>
              </a:buClr>
              <a:buSzPts val="1300"/>
              <a:buFont typeface="Arial"/>
              <a:buChar char="•"/>
              <a:defRPr sz="1300" b="0" i="0" u="none" strike="noStrike" cap="none">
                <a:solidFill>
                  <a:srgbClr val="0F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300">
                <a:solidFill>
                  <a:srgbClr val="0F2D6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a:solidFill>
                  <a:srgbClr val="0F2D6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00" b="0" u="none">
                <a:solidFill>
                  <a:srgbClr val="0F2D69"/>
                </a:solidFill>
                <a:latin typeface="Arial"/>
                <a:ea typeface="Arial"/>
                <a:cs typeface="Arial"/>
                <a:sym typeface="Arial"/>
              </a:defRPr>
            </a:lvl1pPr>
            <a:lvl2pPr marL="0" marR="0" lvl="1" indent="0" algn="r" rtl="0">
              <a:spcBef>
                <a:spcPts val="0"/>
              </a:spcBef>
              <a:buNone/>
              <a:defRPr sz="1300" b="0" u="none">
                <a:solidFill>
                  <a:srgbClr val="0F2D69"/>
                </a:solidFill>
                <a:latin typeface="Arial"/>
                <a:ea typeface="Arial"/>
                <a:cs typeface="Arial"/>
                <a:sym typeface="Arial"/>
              </a:defRPr>
            </a:lvl2pPr>
            <a:lvl3pPr marL="0" marR="0" lvl="2" indent="0" algn="r" rtl="0">
              <a:spcBef>
                <a:spcPts val="0"/>
              </a:spcBef>
              <a:buNone/>
              <a:defRPr sz="1300" b="0" u="none">
                <a:solidFill>
                  <a:srgbClr val="0F2D69"/>
                </a:solidFill>
                <a:latin typeface="Arial"/>
                <a:ea typeface="Arial"/>
                <a:cs typeface="Arial"/>
                <a:sym typeface="Arial"/>
              </a:defRPr>
            </a:lvl3pPr>
            <a:lvl4pPr marL="0" marR="0" lvl="3" indent="0" algn="r" rtl="0">
              <a:spcBef>
                <a:spcPts val="0"/>
              </a:spcBef>
              <a:buNone/>
              <a:defRPr sz="1300" b="0" u="none">
                <a:solidFill>
                  <a:srgbClr val="0F2D69"/>
                </a:solidFill>
                <a:latin typeface="Arial"/>
                <a:ea typeface="Arial"/>
                <a:cs typeface="Arial"/>
                <a:sym typeface="Arial"/>
              </a:defRPr>
            </a:lvl4pPr>
            <a:lvl5pPr marL="0" marR="0" lvl="4" indent="0" algn="r" rtl="0">
              <a:spcBef>
                <a:spcPts val="0"/>
              </a:spcBef>
              <a:buNone/>
              <a:defRPr sz="1300" b="0" u="none">
                <a:solidFill>
                  <a:srgbClr val="0F2D69"/>
                </a:solidFill>
                <a:latin typeface="Arial"/>
                <a:ea typeface="Arial"/>
                <a:cs typeface="Arial"/>
                <a:sym typeface="Arial"/>
              </a:defRPr>
            </a:lvl5pPr>
            <a:lvl6pPr marL="0" marR="0" lvl="5" indent="0" algn="r" rtl="0">
              <a:spcBef>
                <a:spcPts val="0"/>
              </a:spcBef>
              <a:buNone/>
              <a:defRPr sz="1300" b="0" u="none">
                <a:solidFill>
                  <a:srgbClr val="0F2D69"/>
                </a:solidFill>
                <a:latin typeface="Arial"/>
                <a:ea typeface="Arial"/>
                <a:cs typeface="Arial"/>
                <a:sym typeface="Arial"/>
              </a:defRPr>
            </a:lvl6pPr>
            <a:lvl7pPr marL="0" marR="0" lvl="6" indent="0" algn="r" rtl="0">
              <a:spcBef>
                <a:spcPts val="0"/>
              </a:spcBef>
              <a:buNone/>
              <a:defRPr sz="1300" b="0" u="none">
                <a:solidFill>
                  <a:srgbClr val="0F2D69"/>
                </a:solidFill>
                <a:latin typeface="Arial"/>
                <a:ea typeface="Arial"/>
                <a:cs typeface="Arial"/>
                <a:sym typeface="Arial"/>
              </a:defRPr>
            </a:lvl7pPr>
            <a:lvl8pPr marL="0" marR="0" lvl="7" indent="0" algn="r" rtl="0">
              <a:spcBef>
                <a:spcPts val="0"/>
              </a:spcBef>
              <a:buNone/>
              <a:defRPr sz="1300" b="0" u="none">
                <a:solidFill>
                  <a:srgbClr val="0F2D69"/>
                </a:solidFill>
                <a:latin typeface="Arial"/>
                <a:ea typeface="Arial"/>
                <a:cs typeface="Arial"/>
                <a:sym typeface="Arial"/>
              </a:defRPr>
            </a:lvl8pPr>
            <a:lvl9pPr marL="0" marR="0" lvl="8" indent="0" algn="r" rtl="0">
              <a:spcBef>
                <a:spcPts val="0"/>
              </a:spcBef>
              <a:buNone/>
              <a:defRPr sz="1300" b="0" u="none">
                <a:solidFill>
                  <a:srgbClr val="0F2D6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a:t>
            </a:r>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llenai/TOPIC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s2-topical.apps.allenai.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latin typeface="HSE Sans" panose="02000000000000000000" pitchFamily="50" charset="0"/>
              </a:rPr>
              <a:t>TOPICAL: TOPIC Pages </a:t>
            </a:r>
            <a:r>
              <a:rPr lang="en-US" sz="4400" dirty="0" err="1">
                <a:latin typeface="HSE Sans" panose="02000000000000000000" pitchFamily="50" charset="0"/>
              </a:rPr>
              <a:t>AutomagicaLly</a:t>
            </a:r>
            <a:endParaRPr lang="en-US" dirty="0"/>
          </a:p>
        </p:txBody>
      </p:sp>
      <p:sp>
        <p:nvSpPr>
          <p:cNvPr id="3" name="Subtitle 2"/>
          <p:cNvSpPr>
            <a:spLocks noGrp="1"/>
          </p:cNvSpPr>
          <p:nvPr>
            <p:ph type="subTitle" idx="1"/>
          </p:nvPr>
        </p:nvSpPr>
        <p:spPr/>
        <p:txBody>
          <a:bodyPr>
            <a:normAutofit fontScale="55000" lnSpcReduction="20000"/>
          </a:bodyPr>
          <a:lstStyle/>
          <a:p>
            <a:pPr marL="0" lvl="0" indent="0">
              <a:spcBef>
                <a:spcPts val="0"/>
              </a:spcBef>
              <a:buSzPts val="1800"/>
            </a:pPr>
            <a:r>
              <a:rPr lang="en-US" dirty="0">
                <a:latin typeface="HSE Sans" panose="02000000000000000000" pitchFamily="50" charset="0"/>
              </a:rPr>
              <a:t>Presenters: M. Kirdin, K. </a:t>
            </a:r>
            <a:r>
              <a:rPr lang="en-US" dirty="0" err="1">
                <a:latin typeface="HSE Sans" panose="02000000000000000000" pitchFamily="50" charset="0"/>
              </a:rPr>
              <a:t>Ostudina</a:t>
            </a:r>
            <a:endParaRPr lang="en-US" dirty="0">
              <a:latin typeface="HSE Sans" panose="02000000000000000000" pitchFamily="50" charset="0"/>
            </a:endParaRPr>
          </a:p>
          <a:p>
            <a:pPr marL="0" lvl="0" indent="0">
              <a:buSzPts val="1800"/>
            </a:pPr>
            <a:r>
              <a:rPr lang="en-US" dirty="0">
                <a:latin typeface="HSE Sans" panose="02000000000000000000" pitchFamily="50" charset="0"/>
              </a:rPr>
              <a:t>Authors: John Giorgi, </a:t>
            </a:r>
            <a:r>
              <a:rPr lang="en-US" dirty="0" err="1">
                <a:latin typeface="HSE Sans" panose="02000000000000000000" pitchFamily="50" charset="0"/>
              </a:rPr>
              <a:t>Amanpreet</a:t>
            </a:r>
            <a:r>
              <a:rPr lang="en-US" dirty="0">
                <a:latin typeface="HSE Sans" panose="02000000000000000000" pitchFamily="50" charset="0"/>
              </a:rPr>
              <a:t> Singh, Doug Downey, Sergey Feldman, Lucy Lu Wang</a:t>
            </a:r>
          </a:p>
          <a:p>
            <a:pPr marL="0" lvl="0" indent="0">
              <a:buSzPts val="1800"/>
            </a:pPr>
            <a:r>
              <a:rPr lang="en-US" dirty="0">
                <a:latin typeface="HSE Sans" panose="02000000000000000000" pitchFamily="50" charset="0"/>
              </a:rPr>
              <a:t>Conference: NAACL 2024, Mexico City, Mexico</a:t>
            </a:r>
            <a:r>
              <a:rPr lang="en-US" dirty="0" smtClean="0">
                <a:latin typeface="HSE Sans" panose="02000000000000000000" pitchFamily="50" charset="0"/>
              </a:rPr>
              <a:t>.</a:t>
            </a:r>
            <a:endParaRPr lang="en-US" dirty="0">
              <a:latin typeface="HSE Sans" panose="02000000000000000000" pitchFamily="50"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r>
              <a:rPr lang="en-US" smtClean="0"/>
              <a:t>/ </a:t>
            </a:r>
            <a:endParaRPr lang="en-US"/>
          </a:p>
        </p:txBody>
      </p:sp>
    </p:spTree>
    <p:extLst>
      <p:ext uri="{BB962C8B-B14F-4D97-AF65-F5344CB8AC3E}">
        <p14:creationId xmlns:p14="http://schemas.microsoft.com/office/powerpoint/2010/main" val="17523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Generating the topic page</a:t>
            </a:r>
            <a:endParaRPr dirty="0">
              <a:latin typeface="HSE Sans" panose="02000000000000000000" pitchFamily="50" charset="0"/>
            </a:endParaRPr>
          </a:p>
        </p:txBody>
      </p:sp>
      <p:sp>
        <p:nvSpPr>
          <p:cNvPr id="167" name="Google Shape;167;p22"/>
          <p:cNvSpPr txBox="1">
            <a:spLocks noGrp="1"/>
          </p:cNvSpPr>
          <p:nvPr>
            <p:ph type="body" idx="1"/>
          </p:nvPr>
        </p:nvSpPr>
        <p:spPr>
          <a:xfrm>
            <a:off x="986970" y="1960574"/>
            <a:ext cx="504553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800" b="1" dirty="0">
                <a:latin typeface="HSE Sans" panose="02000000000000000000" pitchFamily="50" charset="0"/>
              </a:rPr>
              <a:t>LLM model: </a:t>
            </a:r>
            <a:r>
              <a:rPr lang="en-US" sz="1800" dirty="0">
                <a:latin typeface="HSE Sans" panose="02000000000000000000" pitchFamily="50" charset="0"/>
              </a:rPr>
              <a:t>GPT-4</a:t>
            </a:r>
            <a:endParaRPr sz="1800" dirty="0">
              <a:latin typeface="HSE Sans" panose="02000000000000000000" pitchFamily="50" charset="0"/>
            </a:endParaRPr>
          </a:p>
          <a:p>
            <a:pPr marL="0" lvl="0" indent="0" algn="l" rtl="0">
              <a:lnSpc>
                <a:spcPct val="115000"/>
              </a:lnSpc>
              <a:spcBef>
                <a:spcPts val="1200"/>
              </a:spcBef>
              <a:spcAft>
                <a:spcPts val="0"/>
              </a:spcAft>
              <a:buNone/>
            </a:pPr>
            <a:r>
              <a:rPr lang="en-US" sz="1800" b="1" dirty="0">
                <a:latin typeface="HSE Sans" panose="02000000000000000000" pitchFamily="50" charset="0"/>
              </a:rPr>
              <a:t>Model’s  input:</a:t>
            </a:r>
            <a:endParaRPr sz="1800" b="1" dirty="0">
              <a:latin typeface="HSE Sans" panose="02000000000000000000" pitchFamily="50" charset="0"/>
            </a:endParaRPr>
          </a:p>
          <a:p>
            <a:pPr marL="457200" lvl="0" indent="-336550" algn="l" rtl="0">
              <a:lnSpc>
                <a:spcPct val="115000"/>
              </a:lnSpc>
              <a:spcBef>
                <a:spcPts val="1200"/>
              </a:spcBef>
              <a:spcAft>
                <a:spcPts val="0"/>
              </a:spcAft>
              <a:buClr>
                <a:schemeClr val="dk1"/>
              </a:buClr>
              <a:buSzPts val="1700"/>
              <a:buChar char="•"/>
            </a:pPr>
            <a:r>
              <a:rPr lang="en-US" sz="1800" dirty="0">
                <a:latin typeface="HSE Sans" panose="02000000000000000000" pitchFamily="50" charset="0"/>
              </a:rPr>
              <a:t>natural language instructions, which contains user role</a:t>
            </a:r>
            <a:endParaRPr sz="1800" dirty="0">
              <a:latin typeface="HSE Sans" panose="02000000000000000000" pitchFamily="50" charset="0"/>
            </a:endParaRPr>
          </a:p>
          <a:p>
            <a:pPr marL="457200" lvl="0" indent="-336550" algn="l" rtl="0">
              <a:lnSpc>
                <a:spcPct val="115000"/>
              </a:lnSpc>
              <a:spcBef>
                <a:spcPts val="0"/>
              </a:spcBef>
              <a:spcAft>
                <a:spcPts val="0"/>
              </a:spcAft>
              <a:buClr>
                <a:schemeClr val="dk1"/>
              </a:buClr>
              <a:buSzPts val="1700"/>
              <a:buChar char="•"/>
            </a:pPr>
            <a:r>
              <a:rPr lang="en-US" sz="1800" dirty="0">
                <a:latin typeface="HSE Sans" panose="02000000000000000000" pitchFamily="50" charset="0"/>
              </a:rPr>
              <a:t>publication metadata</a:t>
            </a:r>
            <a:endParaRPr sz="1800" dirty="0">
              <a:latin typeface="HSE Sans" panose="02000000000000000000" pitchFamily="50" charset="0"/>
            </a:endParaRPr>
          </a:p>
          <a:p>
            <a:pPr marL="457200" lvl="0" indent="-336550" algn="l" rtl="0">
              <a:lnSpc>
                <a:spcPct val="115000"/>
              </a:lnSpc>
              <a:spcBef>
                <a:spcPts val="0"/>
              </a:spcBef>
              <a:spcAft>
                <a:spcPts val="0"/>
              </a:spcAft>
              <a:buClr>
                <a:schemeClr val="dk1"/>
              </a:buClr>
              <a:buSzPts val="1700"/>
              <a:buChar char="•"/>
            </a:pPr>
            <a:r>
              <a:rPr lang="en-US" sz="1800" dirty="0">
                <a:latin typeface="HSE Sans" panose="02000000000000000000" pitchFamily="50" charset="0"/>
              </a:rPr>
              <a:t>the sampled titles and abstracts</a:t>
            </a:r>
            <a:endParaRPr sz="1800" dirty="0">
              <a:latin typeface="HSE Sans" panose="02000000000000000000" pitchFamily="50" charset="0"/>
            </a:endParaRPr>
          </a:p>
          <a:p>
            <a:pPr marL="0" lvl="0" indent="0" algn="l" rtl="0">
              <a:lnSpc>
                <a:spcPct val="115000"/>
              </a:lnSpc>
              <a:spcBef>
                <a:spcPts val="1200"/>
              </a:spcBef>
              <a:spcAft>
                <a:spcPts val="0"/>
              </a:spcAft>
              <a:buNone/>
            </a:pPr>
            <a:r>
              <a:rPr lang="en-US" sz="1800" b="1" dirty="0">
                <a:latin typeface="HSE Sans" panose="02000000000000000000" pitchFamily="50" charset="0"/>
              </a:rPr>
              <a:t>Customization:</a:t>
            </a:r>
            <a:endParaRPr sz="1800" b="1" dirty="0">
              <a:latin typeface="HSE Sans" panose="02000000000000000000" pitchFamily="50" charset="0"/>
            </a:endParaRPr>
          </a:p>
          <a:p>
            <a:pPr marL="457200" lvl="0" indent="-336550" algn="l" rtl="0">
              <a:lnSpc>
                <a:spcPct val="115000"/>
              </a:lnSpc>
              <a:spcBef>
                <a:spcPts val="1200"/>
              </a:spcBef>
              <a:spcAft>
                <a:spcPts val="0"/>
              </a:spcAft>
              <a:buClr>
                <a:schemeClr val="dk1"/>
              </a:buClr>
              <a:buSzPts val="1700"/>
              <a:buChar char="•"/>
            </a:pPr>
            <a:r>
              <a:rPr lang="en-US" sz="1800" dirty="0">
                <a:latin typeface="HSE Sans" panose="02000000000000000000" pitchFamily="50" charset="0"/>
              </a:rPr>
              <a:t>temperature to 0.0</a:t>
            </a:r>
            <a:endParaRPr sz="1800" dirty="0">
              <a:latin typeface="HSE Sans" panose="02000000000000000000" pitchFamily="50" charset="0"/>
            </a:endParaRPr>
          </a:p>
          <a:p>
            <a:pPr marL="457200" lvl="0" indent="-336550" algn="l" rtl="0">
              <a:lnSpc>
                <a:spcPct val="115000"/>
              </a:lnSpc>
              <a:spcBef>
                <a:spcPts val="0"/>
              </a:spcBef>
              <a:spcAft>
                <a:spcPts val="0"/>
              </a:spcAft>
              <a:buClr>
                <a:schemeClr val="dk1"/>
              </a:buClr>
              <a:buSzPts val="1700"/>
              <a:buChar char="•"/>
            </a:pPr>
            <a:r>
              <a:rPr lang="en-US" sz="1800" dirty="0" err="1">
                <a:latin typeface="HSE Sans" panose="02000000000000000000" pitchFamily="50" charset="0"/>
              </a:rPr>
              <a:t>max_tokens</a:t>
            </a:r>
            <a:r>
              <a:rPr lang="en-US" sz="1800" dirty="0">
                <a:latin typeface="HSE Sans" panose="02000000000000000000" pitchFamily="50" charset="0"/>
              </a:rPr>
              <a:t> to 512</a:t>
            </a:r>
            <a:endParaRPr sz="1800" dirty="0">
              <a:latin typeface="HSE Sans" panose="02000000000000000000" pitchFamily="50" charset="0"/>
            </a:endParaRPr>
          </a:p>
          <a:p>
            <a:pPr marL="0" lvl="0" indent="0" algn="l" rtl="0">
              <a:lnSpc>
                <a:spcPct val="115000"/>
              </a:lnSpc>
              <a:spcBef>
                <a:spcPts val="1200"/>
              </a:spcBef>
              <a:spcAft>
                <a:spcPts val="0"/>
              </a:spcAft>
              <a:buNone/>
            </a:pPr>
            <a:r>
              <a:rPr lang="en-US" sz="1800" dirty="0">
                <a:latin typeface="HSE Sans" panose="02000000000000000000" pitchFamily="50" charset="0"/>
              </a:rPr>
              <a:t>All other </a:t>
            </a:r>
            <a:r>
              <a:rPr lang="en-US" sz="1800" dirty="0" err="1">
                <a:latin typeface="HSE Sans" panose="02000000000000000000" pitchFamily="50" charset="0"/>
              </a:rPr>
              <a:t>hyperparameters</a:t>
            </a:r>
            <a:r>
              <a:rPr lang="en-US" sz="1800" dirty="0">
                <a:latin typeface="HSE Sans" panose="02000000000000000000" pitchFamily="50" charset="0"/>
              </a:rPr>
              <a:t> of the </a:t>
            </a:r>
            <a:r>
              <a:rPr lang="en-US" sz="1800" dirty="0" err="1">
                <a:latin typeface="HSE Sans" panose="02000000000000000000" pitchFamily="50" charset="0"/>
              </a:rPr>
              <a:t>OpenAI</a:t>
            </a:r>
            <a:r>
              <a:rPr lang="en-US" sz="1800" dirty="0">
                <a:latin typeface="HSE Sans" panose="02000000000000000000" pitchFamily="50" charset="0"/>
              </a:rPr>
              <a:t> API at default values</a:t>
            </a:r>
            <a:endParaRPr sz="1800" dirty="0">
              <a:latin typeface="HSE Sans" panose="02000000000000000000" pitchFamily="50" charset="0"/>
            </a:endParaRPr>
          </a:p>
          <a:p>
            <a:pPr marL="0" lvl="0" indent="0" algn="l" rtl="0">
              <a:lnSpc>
                <a:spcPct val="115000"/>
              </a:lnSpc>
              <a:spcBef>
                <a:spcPts val="1200"/>
              </a:spcBef>
              <a:spcAft>
                <a:spcPts val="0"/>
              </a:spcAft>
              <a:buNone/>
            </a:pPr>
            <a:endParaRPr sz="1300" dirty="0">
              <a:solidFill>
                <a:schemeClr val="dk1"/>
              </a:solidFill>
            </a:endParaRPr>
          </a:p>
          <a:p>
            <a:pPr marL="0" lvl="0" indent="0" algn="l" rtl="0">
              <a:lnSpc>
                <a:spcPct val="115000"/>
              </a:lnSpc>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p>
        </p:txBody>
      </p:sp>
      <p:sp>
        <p:nvSpPr>
          <p:cNvPr id="168" name="Google Shape;168;p22"/>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r>
              <a:rPr lang="en-US"/>
              <a:t>/</a:t>
            </a:r>
            <a:endParaRPr/>
          </a:p>
        </p:txBody>
      </p:sp>
      <p:pic>
        <p:nvPicPr>
          <p:cNvPr id="169" name="Google Shape;169;p22"/>
          <p:cNvPicPr preferRelativeResize="0"/>
          <p:nvPr/>
        </p:nvPicPr>
        <p:blipFill>
          <a:blip r:embed="rId3">
            <a:alphaModFix/>
          </a:blip>
          <a:stretch>
            <a:fillRect/>
          </a:stretch>
        </p:blipFill>
        <p:spPr>
          <a:xfrm>
            <a:off x="4109844" y="1551465"/>
            <a:ext cx="3539051" cy="1507975"/>
          </a:xfrm>
          <a:prstGeom prst="rect">
            <a:avLst/>
          </a:prstGeom>
          <a:noFill/>
          <a:ln>
            <a:noFill/>
          </a:ln>
        </p:spPr>
      </p:pic>
      <p:pic>
        <p:nvPicPr>
          <p:cNvPr id="170" name="Google Shape;170;p22"/>
          <p:cNvPicPr preferRelativeResize="0"/>
          <p:nvPr/>
        </p:nvPicPr>
        <p:blipFill>
          <a:blip r:embed="rId4">
            <a:alphaModFix/>
          </a:blip>
          <a:stretch>
            <a:fillRect/>
          </a:stretch>
        </p:blipFill>
        <p:spPr>
          <a:xfrm>
            <a:off x="7860202" y="678900"/>
            <a:ext cx="3285975" cy="5133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smtClean="0">
                <a:latin typeface="HSE Sans" panose="02000000000000000000" pitchFamily="50" charset="0"/>
              </a:rPr>
              <a:t>TOPICAL </a:t>
            </a:r>
            <a:r>
              <a:rPr lang="en-US" dirty="0">
                <a:latin typeface="HSE Sans" panose="02000000000000000000" pitchFamily="50" charset="0"/>
              </a:rPr>
              <a:t>web app</a:t>
            </a:r>
            <a:endParaRPr dirty="0">
              <a:latin typeface="HSE Sans" panose="02000000000000000000" pitchFamily="50" charset="0"/>
            </a:endParaRPr>
          </a:p>
        </p:txBody>
      </p:sp>
      <p:sp>
        <p:nvSpPr>
          <p:cNvPr id="177" name="Google Shape;177;p23"/>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r>
              <a:rPr lang="en-US"/>
              <a:t>/</a:t>
            </a:r>
            <a:endParaRPr/>
          </a:p>
        </p:txBody>
      </p:sp>
      <p:pic>
        <p:nvPicPr>
          <p:cNvPr id="178" name="Google Shape;178;p23"/>
          <p:cNvPicPr preferRelativeResize="0"/>
          <p:nvPr/>
        </p:nvPicPr>
        <p:blipFill>
          <a:blip r:embed="rId3">
            <a:alphaModFix/>
          </a:blip>
          <a:stretch>
            <a:fillRect/>
          </a:stretch>
        </p:blipFill>
        <p:spPr>
          <a:xfrm>
            <a:off x="2229198" y="1271350"/>
            <a:ext cx="7733604" cy="4936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Human evaluation</a:t>
            </a:r>
            <a:endParaRPr dirty="0">
              <a:latin typeface="HSE Sans" panose="02000000000000000000" pitchFamily="50" charset="0"/>
            </a:endParaRPr>
          </a:p>
        </p:txBody>
      </p:sp>
      <p:sp>
        <p:nvSpPr>
          <p:cNvPr id="185" name="Google Shape;185;p24"/>
          <p:cNvSpPr txBox="1">
            <a:spLocks noGrp="1"/>
          </p:cNvSpPr>
          <p:nvPr>
            <p:ph type="body" idx="1"/>
          </p:nvPr>
        </p:nvSpPr>
        <p:spPr>
          <a:xfrm>
            <a:off x="986970" y="1702367"/>
            <a:ext cx="101592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r>
              <a:rPr lang="en-US" dirty="0">
                <a:latin typeface="HSE Sans" panose="02000000000000000000" pitchFamily="50" charset="0"/>
              </a:rPr>
              <a:t>The quality of generated topic pages was evaluated by human specialists. The evaluation itself consisted of two tasks:</a:t>
            </a:r>
            <a:endParaRPr dirty="0">
              <a:latin typeface="HSE Sans" panose="02000000000000000000" pitchFamily="50" charset="0"/>
            </a:endParaRPr>
          </a:p>
          <a:p>
            <a:pPr marL="457200" lvl="0" indent="-342900" algn="l" rtl="0">
              <a:spcBef>
                <a:spcPts val="1000"/>
              </a:spcBef>
              <a:spcAft>
                <a:spcPts val="0"/>
              </a:spcAft>
              <a:buSzPts val="1800"/>
              <a:buChar char="•"/>
            </a:pPr>
            <a:r>
              <a:rPr lang="en-US" dirty="0">
                <a:latin typeface="HSE Sans" panose="02000000000000000000" pitchFamily="50" charset="0"/>
              </a:rPr>
              <a:t>overall quality of a topic page;</a:t>
            </a:r>
            <a:endParaRPr dirty="0">
              <a:latin typeface="HSE Sans" panose="02000000000000000000" pitchFamily="50" charset="0"/>
            </a:endParaRPr>
          </a:p>
          <a:p>
            <a:pPr marL="457200" lvl="0" indent="-342900" algn="l" rtl="0">
              <a:spcBef>
                <a:spcPts val="0"/>
              </a:spcBef>
              <a:spcAft>
                <a:spcPts val="0"/>
              </a:spcAft>
              <a:buSzPts val="1800"/>
              <a:buChar char="•"/>
            </a:pPr>
            <a:r>
              <a:rPr lang="en-US" dirty="0">
                <a:latin typeface="HSE Sans" panose="02000000000000000000" pitchFamily="50" charset="0"/>
              </a:rPr>
              <a:t>relevance and sufficiency of generated citations.</a:t>
            </a:r>
            <a:endParaRPr dirty="0">
              <a:latin typeface="HSE Sans" panose="02000000000000000000" pitchFamily="50" charset="0"/>
            </a:endParaRPr>
          </a:p>
          <a:p>
            <a:pPr marL="0" lvl="0" indent="0" algn="l" rtl="0">
              <a:spcBef>
                <a:spcPts val="1000"/>
              </a:spcBef>
              <a:spcAft>
                <a:spcPts val="0"/>
              </a:spcAft>
              <a:buNone/>
            </a:pPr>
            <a:endParaRPr dirty="0"/>
          </a:p>
        </p:txBody>
      </p:sp>
      <p:sp>
        <p:nvSpPr>
          <p:cNvPr id="186" name="Google Shape;186;p24"/>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Human evaluation</a:t>
            </a:r>
            <a:endParaRPr dirty="0">
              <a:latin typeface="HSE Sans" panose="02000000000000000000" pitchFamily="50" charset="0"/>
            </a:endParaRPr>
          </a:p>
        </p:txBody>
      </p:sp>
      <p:sp>
        <p:nvSpPr>
          <p:cNvPr id="193" name="Google Shape;193;p25"/>
          <p:cNvSpPr txBox="1">
            <a:spLocks noGrp="1"/>
          </p:cNvSpPr>
          <p:nvPr>
            <p:ph type="body" idx="1"/>
          </p:nvPr>
        </p:nvSpPr>
        <p:spPr>
          <a:xfrm>
            <a:off x="986970" y="1702367"/>
            <a:ext cx="101592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2700" dirty="0"/>
          </a:p>
          <a:p>
            <a:pPr marL="0" lvl="0" indent="0" algn="l" rtl="0">
              <a:spcBef>
                <a:spcPts val="1000"/>
              </a:spcBef>
              <a:spcAft>
                <a:spcPts val="0"/>
              </a:spcAft>
              <a:buNone/>
            </a:pPr>
            <a:r>
              <a:rPr lang="en-US" sz="2700" dirty="0">
                <a:latin typeface="HSE Sans" panose="02000000000000000000" pitchFamily="50" charset="0"/>
              </a:rPr>
              <a:t>The quality of the topic page was represented by three facets </a:t>
            </a:r>
            <a:r>
              <a:rPr lang="en-US" sz="2700" i="1" dirty="0">
                <a:latin typeface="HSE Sans" panose="02000000000000000000" pitchFamily="50" charset="0"/>
              </a:rPr>
              <a:t>{relevance, accuracy, coherence}</a:t>
            </a:r>
            <a:r>
              <a:rPr lang="en-US" sz="2700" dirty="0">
                <a:latin typeface="HSE Sans" panose="02000000000000000000" pitchFamily="50" charset="0"/>
              </a:rPr>
              <a:t> each of which had three options:</a:t>
            </a:r>
            <a:endParaRPr sz="2700" dirty="0">
              <a:latin typeface="HSE Sans" panose="02000000000000000000" pitchFamily="50" charset="0"/>
            </a:endParaRPr>
          </a:p>
          <a:p>
            <a:pPr marL="457200" lvl="0" indent="-400050" algn="l" rtl="0">
              <a:spcBef>
                <a:spcPts val="1000"/>
              </a:spcBef>
              <a:spcAft>
                <a:spcPts val="0"/>
              </a:spcAft>
              <a:buSzPts val="2700"/>
              <a:buChar char="•"/>
            </a:pPr>
            <a:r>
              <a:rPr lang="en-US" sz="2700" dirty="0">
                <a:latin typeface="HSE Sans" panose="02000000000000000000" pitchFamily="50" charset="0"/>
              </a:rPr>
              <a:t>“not </a:t>
            </a:r>
            <a:r>
              <a:rPr lang="en-US" sz="2700" i="1" dirty="0">
                <a:latin typeface="HSE Sans" panose="02000000000000000000" pitchFamily="50" charset="0"/>
              </a:rPr>
              <a:t>{relevant, accurate, coherent}</a:t>
            </a:r>
            <a:r>
              <a:rPr lang="en-US" sz="2700" dirty="0">
                <a:latin typeface="HSE Sans" panose="02000000000000000000" pitchFamily="50" charset="0"/>
              </a:rPr>
              <a:t>”;</a:t>
            </a:r>
            <a:endParaRPr sz="2700" dirty="0">
              <a:latin typeface="HSE Sans" panose="02000000000000000000" pitchFamily="50" charset="0"/>
            </a:endParaRPr>
          </a:p>
          <a:p>
            <a:pPr marL="457200" lvl="0" indent="-400050" algn="l" rtl="0">
              <a:spcBef>
                <a:spcPts val="0"/>
              </a:spcBef>
              <a:spcAft>
                <a:spcPts val="0"/>
              </a:spcAft>
              <a:buSzPts val="2700"/>
              <a:buChar char="•"/>
            </a:pPr>
            <a:r>
              <a:rPr lang="en-US" sz="2700" dirty="0">
                <a:latin typeface="HSE Sans" panose="02000000000000000000" pitchFamily="50" charset="0"/>
              </a:rPr>
              <a:t>“somewhat </a:t>
            </a:r>
            <a:r>
              <a:rPr lang="en-US" sz="2700" i="1" dirty="0">
                <a:latin typeface="HSE Sans" panose="02000000000000000000" pitchFamily="50" charset="0"/>
              </a:rPr>
              <a:t>{relevant, accurate, coherent}</a:t>
            </a:r>
            <a:r>
              <a:rPr lang="en-US" sz="2700" dirty="0">
                <a:latin typeface="HSE Sans" panose="02000000000000000000" pitchFamily="50" charset="0"/>
              </a:rPr>
              <a:t>”;</a:t>
            </a:r>
            <a:endParaRPr sz="2700" dirty="0">
              <a:latin typeface="HSE Sans" panose="02000000000000000000" pitchFamily="50" charset="0"/>
            </a:endParaRPr>
          </a:p>
          <a:p>
            <a:pPr marL="457200" lvl="0" indent="-400050" algn="l" rtl="0">
              <a:spcBef>
                <a:spcPts val="0"/>
              </a:spcBef>
              <a:spcAft>
                <a:spcPts val="0"/>
              </a:spcAft>
              <a:buSzPts val="2700"/>
              <a:buChar char="•"/>
            </a:pPr>
            <a:r>
              <a:rPr lang="en-US" sz="2700" dirty="0">
                <a:latin typeface="HSE Sans" panose="02000000000000000000" pitchFamily="50" charset="0"/>
              </a:rPr>
              <a:t>“</a:t>
            </a:r>
            <a:r>
              <a:rPr lang="en-US" sz="2700" i="1" dirty="0">
                <a:latin typeface="HSE Sans" panose="02000000000000000000" pitchFamily="50" charset="0"/>
              </a:rPr>
              <a:t>{relevant, accurate, coherent}</a:t>
            </a:r>
            <a:r>
              <a:rPr lang="en-US" sz="2700" dirty="0">
                <a:latin typeface="HSE Sans" panose="02000000000000000000" pitchFamily="50" charset="0"/>
              </a:rPr>
              <a:t>”.</a:t>
            </a:r>
            <a:endParaRPr sz="2700" dirty="0">
              <a:latin typeface="HSE Sans" panose="02000000000000000000" pitchFamily="50" charset="0"/>
            </a:endParaRPr>
          </a:p>
        </p:txBody>
      </p:sp>
      <p:sp>
        <p:nvSpPr>
          <p:cNvPr id="194" name="Google Shape;194;p25"/>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Human evaluation</a:t>
            </a:r>
            <a:endParaRPr dirty="0">
              <a:latin typeface="HSE Sans" panose="02000000000000000000" pitchFamily="50" charset="0"/>
            </a:endParaRPr>
          </a:p>
        </p:txBody>
      </p:sp>
      <p:sp>
        <p:nvSpPr>
          <p:cNvPr id="201" name="Google Shape;201;p26"/>
          <p:cNvSpPr txBox="1">
            <a:spLocks noGrp="1"/>
          </p:cNvSpPr>
          <p:nvPr>
            <p:ph type="body" idx="1"/>
          </p:nvPr>
        </p:nvSpPr>
        <p:spPr>
          <a:xfrm>
            <a:off x="986970" y="1702367"/>
            <a:ext cx="10159200" cy="4351200"/>
          </a:xfrm>
          <a:prstGeom prst="rect">
            <a:avLst/>
          </a:prstGeom>
        </p:spPr>
        <p:txBody>
          <a:bodyPr spcFirstLastPara="1" wrap="square" lIns="91425" tIns="45700" rIns="91425" bIns="45700" anchor="t" anchorCtr="0">
            <a:normAutofit/>
          </a:bodyPr>
          <a:lstStyle/>
          <a:p>
            <a:pPr marL="0" indent="0" algn="just">
              <a:buNone/>
            </a:pPr>
            <a:endParaRPr lang="en-GB" sz="2600" dirty="0" smtClean="0">
              <a:latin typeface="HSE Sans" panose="02000000000000000000" pitchFamily="50" charset="0"/>
            </a:endParaRPr>
          </a:p>
          <a:p>
            <a:pPr marL="0" indent="0" algn="just">
              <a:buNone/>
            </a:pPr>
            <a:r>
              <a:rPr lang="en-GB" sz="2600" dirty="0" smtClean="0">
                <a:latin typeface="HSE Sans" panose="02000000000000000000" pitchFamily="50" charset="0"/>
              </a:rPr>
              <a:t>Citations </a:t>
            </a:r>
            <a:r>
              <a:rPr lang="en-GB" sz="2600" dirty="0">
                <a:latin typeface="HSE Sans" panose="02000000000000000000" pitchFamily="50" charset="0"/>
              </a:rPr>
              <a:t>were annotated as:</a:t>
            </a:r>
          </a:p>
          <a:p>
            <a:pPr indent="-457200" algn="just">
              <a:buSzPts val="1600"/>
            </a:pPr>
            <a:r>
              <a:rPr lang="en-GB" sz="2600" b="1" dirty="0">
                <a:latin typeface="HSE Sans" panose="02000000000000000000" pitchFamily="50" charset="0"/>
              </a:rPr>
              <a:t>Correct:</a:t>
            </a:r>
            <a:r>
              <a:rPr lang="en-GB" sz="2600" dirty="0">
                <a:latin typeface="HSE Sans" panose="02000000000000000000" pitchFamily="50" charset="0"/>
              </a:rPr>
              <a:t> citation was topically relevant and provides sufficient evidence for the corresponding claim(s) in the topic page.</a:t>
            </a:r>
          </a:p>
          <a:p>
            <a:pPr indent="-457200" algn="just">
              <a:spcBef>
                <a:spcPts val="0"/>
              </a:spcBef>
              <a:buSzPts val="1600"/>
            </a:pPr>
            <a:r>
              <a:rPr lang="en-GB" sz="2600" b="1" dirty="0">
                <a:latin typeface="HSE Sans" panose="02000000000000000000" pitchFamily="50" charset="0"/>
              </a:rPr>
              <a:t>Incorrect (topically relevant):</a:t>
            </a:r>
            <a:r>
              <a:rPr lang="en-GB" sz="2600" dirty="0">
                <a:latin typeface="HSE Sans" panose="02000000000000000000" pitchFamily="50" charset="0"/>
              </a:rPr>
              <a:t> citation was topically relevant but does not provide sufficient evidence for the corresponding claim(s).</a:t>
            </a:r>
          </a:p>
          <a:p>
            <a:pPr indent="-457200" algn="just">
              <a:spcBef>
                <a:spcPts val="0"/>
              </a:spcBef>
              <a:buSzPts val="1600"/>
            </a:pPr>
            <a:r>
              <a:rPr lang="en-GB" sz="2600" b="1" dirty="0">
                <a:latin typeface="HSE Sans" panose="02000000000000000000" pitchFamily="50" charset="0"/>
              </a:rPr>
              <a:t>Incorrect (topically irrelevant):</a:t>
            </a:r>
            <a:r>
              <a:rPr lang="en-GB" sz="2600" dirty="0">
                <a:latin typeface="HSE Sans" panose="02000000000000000000" pitchFamily="50" charset="0"/>
              </a:rPr>
              <a:t> citation was topically irrelevant.</a:t>
            </a:r>
          </a:p>
          <a:p>
            <a:pPr indent="-457200" algn="just">
              <a:spcBef>
                <a:spcPts val="0"/>
              </a:spcBef>
              <a:buSzPts val="1600"/>
            </a:pPr>
            <a:r>
              <a:rPr lang="en-GB" sz="2600" b="1" dirty="0">
                <a:latin typeface="HSE Sans" panose="02000000000000000000" pitchFamily="50" charset="0"/>
              </a:rPr>
              <a:t>Incorrect (invalid):</a:t>
            </a:r>
            <a:r>
              <a:rPr lang="en-GB" sz="2600" dirty="0">
                <a:latin typeface="HSE Sans" panose="02000000000000000000" pitchFamily="50" charset="0"/>
              </a:rPr>
              <a:t> citation was not valid, e.g. the PMID does not exist or was truncated.</a:t>
            </a:r>
          </a:p>
          <a:p>
            <a:pPr marL="0" indent="0" algn="just">
              <a:buNone/>
            </a:pPr>
            <a:endParaRPr sz="2600" dirty="0">
              <a:latin typeface="HSE Sans" panose="02000000000000000000" pitchFamily="50" charset="0"/>
            </a:endParaRPr>
          </a:p>
        </p:txBody>
      </p:sp>
      <p:sp>
        <p:nvSpPr>
          <p:cNvPr id="202" name="Google Shape;202;p26"/>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Human evaluation</a:t>
            </a:r>
            <a:endParaRPr dirty="0">
              <a:latin typeface="HSE Sans" panose="02000000000000000000" pitchFamily="50" charset="0"/>
            </a:endParaRPr>
          </a:p>
        </p:txBody>
      </p:sp>
      <p:sp>
        <p:nvSpPr>
          <p:cNvPr id="209" name="Google Shape;209;p27"/>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r>
              <a:rPr lang="en-US"/>
              <a:t>/</a:t>
            </a:r>
            <a:endParaRPr/>
          </a:p>
        </p:txBody>
      </p:sp>
      <p:pic>
        <p:nvPicPr>
          <p:cNvPr id="210" name="Google Shape;210;p27"/>
          <p:cNvPicPr preferRelativeResize="0"/>
          <p:nvPr/>
        </p:nvPicPr>
        <p:blipFill>
          <a:blip r:embed="rId3">
            <a:alphaModFix/>
          </a:blip>
          <a:stretch>
            <a:fillRect/>
          </a:stretch>
        </p:blipFill>
        <p:spPr>
          <a:xfrm>
            <a:off x="1656500" y="1702375"/>
            <a:ext cx="8820150" cy="2209800"/>
          </a:xfrm>
          <a:prstGeom prst="rect">
            <a:avLst/>
          </a:prstGeom>
          <a:noFill/>
          <a:ln>
            <a:noFill/>
          </a:ln>
        </p:spPr>
      </p:pic>
      <p:pic>
        <p:nvPicPr>
          <p:cNvPr id="211" name="Google Shape;211;p27"/>
          <p:cNvPicPr preferRelativeResize="0"/>
          <p:nvPr/>
        </p:nvPicPr>
        <p:blipFill>
          <a:blip r:embed="rId4">
            <a:alphaModFix/>
          </a:blip>
          <a:stretch>
            <a:fillRect/>
          </a:stretch>
        </p:blipFill>
        <p:spPr>
          <a:xfrm>
            <a:off x="3899625" y="3912175"/>
            <a:ext cx="4333875" cy="188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Results</a:t>
            </a:r>
            <a:endParaRPr dirty="0">
              <a:latin typeface="HSE Sans" panose="02000000000000000000" pitchFamily="50" charset="0"/>
            </a:endParaRPr>
          </a:p>
        </p:txBody>
      </p:sp>
      <p:sp>
        <p:nvSpPr>
          <p:cNvPr id="217" name="Google Shape;217;p28"/>
          <p:cNvSpPr txBox="1">
            <a:spLocks noGrp="1"/>
          </p:cNvSpPr>
          <p:nvPr>
            <p:ph type="body" idx="1"/>
          </p:nvPr>
        </p:nvSpPr>
        <p:spPr>
          <a:xfrm>
            <a:off x="986932" y="1598717"/>
            <a:ext cx="10159200" cy="43512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1200"/>
              </a:spcBef>
              <a:spcAft>
                <a:spcPts val="0"/>
              </a:spcAft>
              <a:buNone/>
            </a:pPr>
            <a:endParaRPr lang="en-US" dirty="0" smtClean="0">
              <a:latin typeface="HSE Sans" panose="02000000000000000000" pitchFamily="50" charset="0"/>
            </a:endParaRPr>
          </a:p>
          <a:p>
            <a:pPr marL="0" lvl="0" indent="0" algn="l" rtl="0">
              <a:lnSpc>
                <a:spcPct val="114000"/>
              </a:lnSpc>
              <a:spcBef>
                <a:spcPts val="1200"/>
              </a:spcBef>
              <a:spcAft>
                <a:spcPts val="0"/>
              </a:spcAft>
              <a:buNone/>
            </a:pPr>
            <a:r>
              <a:rPr lang="en-US" dirty="0" smtClean="0">
                <a:latin typeface="HSE Sans" panose="02000000000000000000" pitchFamily="50" charset="0"/>
              </a:rPr>
              <a:t>Most </a:t>
            </a:r>
            <a:r>
              <a:rPr lang="en-US" dirty="0">
                <a:latin typeface="HSE Sans" panose="02000000000000000000" pitchFamily="50" charset="0"/>
              </a:rPr>
              <a:t>topic pages are rated as relevant, accurate, and coherent, with high annotator agreement (≥82%). The model always produces topic pages with the expected three-section structure. All sections received nearly perfect ratings for accuracy. The future direction section received the lowest rating for relevancy (18/200 ratings of “not” or “somewhat” relevant).</a:t>
            </a:r>
            <a:endParaRPr dirty="0">
              <a:solidFill>
                <a:srgbClr val="0F2D69"/>
              </a:solidFill>
              <a:latin typeface="HSE Sans" panose="02000000000000000000" pitchFamily="50" charset="0"/>
            </a:endParaRPr>
          </a:p>
          <a:p>
            <a:pPr marL="228600" lvl="0" indent="-50800" algn="l" rtl="0">
              <a:lnSpc>
                <a:spcPct val="90000"/>
              </a:lnSpc>
              <a:spcBef>
                <a:spcPts val="1200"/>
              </a:spcBef>
              <a:spcAft>
                <a:spcPts val="0"/>
              </a:spcAft>
              <a:buClr>
                <a:srgbClr val="0F2D69"/>
              </a:buClr>
              <a:buSzPts val="2800"/>
              <a:buNone/>
            </a:pPr>
            <a:endParaRPr dirty="0"/>
          </a:p>
        </p:txBody>
      </p:sp>
      <p:sp>
        <p:nvSpPr>
          <p:cNvPr id="218" name="Google Shape;218;p28"/>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r>
              <a:rPr lang="en-US"/>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986970" y="225765"/>
            <a:ext cx="10159200" cy="13257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Conclusion</a:t>
            </a:r>
            <a:endParaRPr dirty="0">
              <a:latin typeface="HSE Sans" panose="02000000000000000000" pitchFamily="50" charset="0"/>
            </a:endParaRPr>
          </a:p>
        </p:txBody>
      </p:sp>
      <p:sp>
        <p:nvSpPr>
          <p:cNvPr id="224" name="Google Shape;224;p29"/>
          <p:cNvSpPr txBox="1">
            <a:spLocks noGrp="1"/>
          </p:cNvSpPr>
          <p:nvPr>
            <p:ph type="body" idx="1"/>
          </p:nvPr>
        </p:nvSpPr>
        <p:spPr>
          <a:xfrm>
            <a:off x="986970" y="1702367"/>
            <a:ext cx="10159200" cy="4351200"/>
          </a:xfrm>
          <a:prstGeom prst="rect">
            <a:avLst/>
          </a:prstGeom>
          <a:noFill/>
          <a:ln>
            <a:noFill/>
          </a:ln>
        </p:spPr>
        <p:txBody>
          <a:bodyPr spcFirstLastPara="1" wrap="square" lIns="91425" tIns="45700" rIns="91425" bIns="45700" anchor="t" anchorCtr="0">
            <a:normAutofit/>
          </a:bodyPr>
          <a:lstStyle/>
          <a:p>
            <a:pPr marL="36000" lvl="0" indent="0" algn="l" rtl="0">
              <a:lnSpc>
                <a:spcPct val="114000"/>
              </a:lnSpc>
              <a:spcBef>
                <a:spcPts val="0"/>
              </a:spcBef>
              <a:spcAft>
                <a:spcPts val="0"/>
              </a:spcAft>
              <a:buClr>
                <a:srgbClr val="0F2D69"/>
              </a:buClr>
              <a:buSzPts val="2800"/>
              <a:buNone/>
            </a:pPr>
            <a:endParaRPr lang="en-US" dirty="0" smtClean="0">
              <a:latin typeface="HSE Sans" panose="02000000000000000000" pitchFamily="50" charset="0"/>
            </a:endParaRPr>
          </a:p>
          <a:p>
            <a:pPr marL="36000" lvl="0" indent="0" algn="l" rtl="0">
              <a:lnSpc>
                <a:spcPct val="114000"/>
              </a:lnSpc>
              <a:spcBef>
                <a:spcPts val="0"/>
              </a:spcBef>
              <a:spcAft>
                <a:spcPts val="0"/>
              </a:spcAft>
              <a:buClr>
                <a:srgbClr val="0F2D69"/>
              </a:buClr>
              <a:buSzPts val="2800"/>
              <a:buNone/>
            </a:pPr>
            <a:r>
              <a:rPr lang="en-US" dirty="0" smtClean="0">
                <a:latin typeface="HSE Sans" panose="02000000000000000000" pitchFamily="50" charset="0"/>
              </a:rPr>
              <a:t>The </a:t>
            </a:r>
            <a:r>
              <a:rPr lang="en-US" dirty="0">
                <a:latin typeface="HSE Sans" panose="02000000000000000000" pitchFamily="50" charset="0"/>
              </a:rPr>
              <a:t>paper introduces TOPICAL, a method for automatically generating high-quality scientific topic pages using LLMs and retrieval-augmented generation. Through human evaluation of 150 biomedical topics, most generated pages were rated as relevant, accurate, and coherent, with correct citations. A public web app is released for on-demand topic page generation.</a:t>
            </a:r>
            <a:endParaRPr dirty="0">
              <a:latin typeface="HSE Sans" panose="02000000000000000000" pitchFamily="50" charset="0"/>
            </a:endParaRPr>
          </a:p>
        </p:txBody>
      </p:sp>
      <p:sp>
        <p:nvSpPr>
          <p:cNvPr id="225" name="Google Shape;225;p29"/>
          <p:cNvSpPr txBox="1">
            <a:spLocks noGrp="1"/>
          </p:cNvSpPr>
          <p:nvPr>
            <p:ph type="sldNum" idx="12"/>
          </p:nvPr>
        </p:nvSpPr>
        <p:spPr>
          <a:xfrm>
            <a:off x="9869713" y="6129224"/>
            <a:ext cx="1276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987020" y="225765"/>
            <a:ext cx="10159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References</a:t>
            </a:r>
            <a:endParaRPr dirty="0">
              <a:latin typeface="HSE Sans" panose="02000000000000000000" pitchFamily="50" charset="0"/>
            </a:endParaRPr>
          </a:p>
        </p:txBody>
      </p:sp>
      <p:sp>
        <p:nvSpPr>
          <p:cNvPr id="231" name="Google Shape;231;p30"/>
          <p:cNvSpPr txBox="1">
            <a:spLocks noGrp="1"/>
          </p:cNvSpPr>
          <p:nvPr>
            <p:ph type="body" idx="1"/>
          </p:nvPr>
        </p:nvSpPr>
        <p:spPr>
          <a:xfrm>
            <a:off x="987025" y="1551471"/>
            <a:ext cx="10159200" cy="1935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F2D69"/>
              </a:buClr>
              <a:buSzPts val="1800"/>
              <a:buChar char="•"/>
            </a:pPr>
            <a:r>
              <a:rPr lang="en-US" sz="1800" dirty="0">
                <a:latin typeface="HSE Sans" panose="02000000000000000000" pitchFamily="50" charset="0"/>
              </a:rPr>
              <a:t>John Giorgi, </a:t>
            </a:r>
            <a:r>
              <a:rPr lang="en-US" sz="1800" dirty="0" err="1">
                <a:latin typeface="HSE Sans" panose="02000000000000000000" pitchFamily="50" charset="0"/>
              </a:rPr>
              <a:t>Amanpreet</a:t>
            </a:r>
            <a:r>
              <a:rPr lang="en-US" sz="1800" dirty="0">
                <a:latin typeface="HSE Sans" panose="02000000000000000000" pitchFamily="50" charset="0"/>
              </a:rPr>
              <a:t> Singh, Doug Downey, Sergey Feldman, and Lucy Wang. 2024. TOPICAL: TOPIC Pages </a:t>
            </a:r>
            <a:r>
              <a:rPr lang="en-US" sz="1800" dirty="0" err="1">
                <a:latin typeface="HSE Sans" panose="02000000000000000000" pitchFamily="50" charset="0"/>
              </a:rPr>
              <a:t>AutomagicaLly</a:t>
            </a:r>
            <a:r>
              <a:rPr lang="en-US" sz="1800" dirty="0">
                <a:latin typeface="HSE Sans" panose="02000000000000000000" pitchFamily="50" charset="0"/>
              </a:rPr>
              <a:t>. In Proceedings of the 2024 Conference of the North American Chapter of the Association for Computational Linguistics: Human Language Technologies (Volume 3: System Demonstrations), pp.1–11, Mexico City, Mexico. Association for Computational Linguistics.</a:t>
            </a:r>
            <a:endParaRPr sz="1800" dirty="0">
              <a:latin typeface="HSE Sans" panose="02000000000000000000" pitchFamily="50" charset="0"/>
            </a:endParaRPr>
          </a:p>
          <a:p>
            <a:pPr marL="228600" lvl="0" indent="-228600" algn="l" rtl="0">
              <a:lnSpc>
                <a:spcPct val="90000"/>
              </a:lnSpc>
              <a:spcBef>
                <a:spcPts val="1000"/>
              </a:spcBef>
              <a:spcAft>
                <a:spcPts val="0"/>
              </a:spcAft>
              <a:buClr>
                <a:srgbClr val="0F2D69"/>
              </a:buClr>
              <a:buSzPts val="1800"/>
              <a:buChar char="•"/>
            </a:pPr>
            <a:r>
              <a:rPr lang="en-US" sz="1800" u="sng" dirty="0">
                <a:solidFill>
                  <a:schemeClr val="hlink"/>
                </a:solidFill>
                <a:latin typeface="HSE Sans" panose="02000000000000000000" pitchFamily="50" charset="0"/>
                <a:hlinkClick r:id="rId3"/>
              </a:rPr>
              <a:t>https://github.com/allenai/TOPICAL</a:t>
            </a:r>
            <a:endParaRPr sz="1800" dirty="0">
              <a:latin typeface="HSE Sans" panose="02000000000000000000" pitchFamily="50" charset="0"/>
            </a:endParaRPr>
          </a:p>
          <a:p>
            <a:pPr marL="228600" lvl="0" indent="-228600" algn="l" rtl="0">
              <a:lnSpc>
                <a:spcPct val="90000"/>
              </a:lnSpc>
              <a:spcBef>
                <a:spcPts val="1000"/>
              </a:spcBef>
              <a:spcAft>
                <a:spcPts val="0"/>
              </a:spcAft>
              <a:buSzPts val="1800"/>
              <a:buChar char="•"/>
            </a:pPr>
            <a:r>
              <a:rPr lang="en-US" sz="1800" u="sng" dirty="0">
                <a:solidFill>
                  <a:schemeClr val="hlink"/>
                </a:solidFill>
                <a:latin typeface="HSE Sans" panose="02000000000000000000" pitchFamily="50" charset="0"/>
                <a:hlinkClick r:id="rId4"/>
              </a:rPr>
              <a:t>https://s2-topical.apps.allenai.org/</a:t>
            </a:r>
            <a:r>
              <a:rPr lang="en-US" sz="1800" dirty="0">
                <a:latin typeface="HSE Sans" panose="02000000000000000000" pitchFamily="50" charset="0"/>
              </a:rPr>
              <a:t> </a:t>
            </a:r>
            <a:endParaRPr sz="1800" dirty="0">
              <a:latin typeface="HSE Sans" panose="02000000000000000000" pitchFamily="50" charset="0"/>
            </a:endParaRPr>
          </a:p>
        </p:txBody>
      </p:sp>
      <p:sp>
        <p:nvSpPr>
          <p:cNvPr id="232" name="Google Shape;232;p30"/>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r>
              <a:rPr lang="en-US"/>
              <a:t>/</a:t>
            </a:r>
            <a:endParaRPr/>
          </a:p>
        </p:txBody>
      </p:sp>
      <p:sp>
        <p:nvSpPr>
          <p:cNvPr id="233" name="Google Shape;233;p30"/>
          <p:cNvSpPr txBox="1">
            <a:spLocks noGrp="1"/>
          </p:cNvSpPr>
          <p:nvPr>
            <p:ph type="title"/>
          </p:nvPr>
        </p:nvSpPr>
        <p:spPr>
          <a:xfrm>
            <a:off x="3285145" y="4048661"/>
            <a:ext cx="2226655" cy="60232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Thanks!</a:t>
            </a:r>
            <a:endParaRPr dirty="0">
              <a:latin typeface="HSE Sans" panose="02000000000000000000" pitchFamily="50" charset="0"/>
            </a:endParaRPr>
          </a:p>
        </p:txBody>
      </p:sp>
      <p:pic>
        <p:nvPicPr>
          <p:cNvPr id="234" name="Google Shape;234;p30"/>
          <p:cNvPicPr preferRelativeResize="0"/>
          <p:nvPr/>
        </p:nvPicPr>
        <p:blipFill>
          <a:blip r:embed="rId5">
            <a:alphaModFix/>
          </a:blip>
          <a:stretch>
            <a:fillRect/>
          </a:stretch>
        </p:blipFill>
        <p:spPr>
          <a:xfrm>
            <a:off x="373024" y="4650990"/>
            <a:ext cx="2607173" cy="19188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Outline</a:t>
            </a:r>
            <a:endParaRPr dirty="0">
              <a:latin typeface="HSE Sans" panose="02000000000000000000" pitchFamily="50" charset="0"/>
            </a:endParaRPr>
          </a:p>
        </p:txBody>
      </p:sp>
      <p:sp>
        <p:nvSpPr>
          <p:cNvPr id="100" name="Google Shape;100;p14"/>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US" dirty="0">
                <a:latin typeface="HSE Sans" panose="02000000000000000000" pitchFamily="50" charset="0"/>
              </a:rPr>
              <a:t>Problem Statement</a:t>
            </a:r>
            <a:endParaRPr dirty="0">
              <a:latin typeface="HSE Sans" panose="02000000000000000000" pitchFamily="50" charset="0"/>
            </a:endParaRPr>
          </a:p>
          <a:p>
            <a:pPr marL="457200" lvl="0" indent="-342900" algn="l" rtl="0">
              <a:lnSpc>
                <a:spcPct val="115000"/>
              </a:lnSpc>
              <a:spcBef>
                <a:spcPts val="0"/>
              </a:spcBef>
              <a:spcAft>
                <a:spcPts val="0"/>
              </a:spcAft>
              <a:buSzPts val="1800"/>
              <a:buChar char="●"/>
            </a:pPr>
            <a:r>
              <a:rPr lang="en-US" dirty="0" smtClean="0">
                <a:latin typeface="HSE Sans" panose="02000000000000000000" pitchFamily="50" charset="0"/>
              </a:rPr>
              <a:t>Methods</a:t>
            </a:r>
          </a:p>
          <a:p>
            <a:pPr marL="457200" lvl="0" indent="-342900" algn="l" rtl="0">
              <a:lnSpc>
                <a:spcPct val="115000"/>
              </a:lnSpc>
              <a:spcBef>
                <a:spcPts val="0"/>
              </a:spcBef>
              <a:spcAft>
                <a:spcPts val="0"/>
              </a:spcAft>
              <a:buSzPts val="1800"/>
              <a:buChar char="●"/>
            </a:pPr>
            <a:r>
              <a:rPr lang="en-GB" dirty="0" smtClean="0">
                <a:latin typeface="HSE Sans" panose="02000000000000000000" pitchFamily="50" charset="0"/>
              </a:rPr>
              <a:t>Human evaluation</a:t>
            </a:r>
            <a:endParaRPr dirty="0">
              <a:latin typeface="HSE Sans" panose="02000000000000000000" pitchFamily="50" charset="0"/>
            </a:endParaRPr>
          </a:p>
          <a:p>
            <a:pPr marL="457200" lvl="0" indent="-342900" algn="l" rtl="0">
              <a:lnSpc>
                <a:spcPct val="115000"/>
              </a:lnSpc>
              <a:spcBef>
                <a:spcPts val="0"/>
              </a:spcBef>
              <a:spcAft>
                <a:spcPts val="0"/>
              </a:spcAft>
              <a:buSzPts val="1800"/>
              <a:buChar char="●"/>
            </a:pPr>
            <a:r>
              <a:rPr lang="en-US" dirty="0">
                <a:latin typeface="HSE Sans" panose="02000000000000000000" pitchFamily="50" charset="0"/>
              </a:rPr>
              <a:t>Conclusion</a:t>
            </a:r>
            <a:endParaRPr dirty="0">
              <a:latin typeface="HSE Sans" panose="02000000000000000000" pitchFamily="50" charset="0"/>
            </a:endParaRPr>
          </a:p>
          <a:p>
            <a:pPr marL="457200" lvl="0" indent="-342900" algn="l" rtl="0">
              <a:lnSpc>
                <a:spcPct val="115000"/>
              </a:lnSpc>
              <a:spcBef>
                <a:spcPts val="0"/>
              </a:spcBef>
              <a:spcAft>
                <a:spcPts val="0"/>
              </a:spcAft>
              <a:buSzPts val="1800"/>
              <a:buChar char="●"/>
            </a:pPr>
            <a:r>
              <a:rPr lang="en-US" dirty="0">
                <a:latin typeface="HSE Sans" panose="02000000000000000000" pitchFamily="50" charset="0"/>
              </a:rPr>
              <a:t>References</a:t>
            </a:r>
            <a:endParaRPr dirty="0">
              <a:latin typeface="HSE Sans" panose="02000000000000000000" pitchFamily="50" charset="0"/>
            </a:endParaRPr>
          </a:p>
        </p:txBody>
      </p:sp>
      <p:sp>
        <p:nvSpPr>
          <p:cNvPr id="101" name="Google Shape;101;p14"/>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Problem Statement</a:t>
            </a:r>
            <a:endParaRPr dirty="0">
              <a:latin typeface="HSE Sans" panose="02000000000000000000" pitchFamily="50" charset="0"/>
            </a:endParaRPr>
          </a:p>
        </p:txBody>
      </p:sp>
      <p:sp>
        <p:nvSpPr>
          <p:cNvPr id="107" name="Google Shape;107;p15"/>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dirty="0">
                <a:latin typeface="HSE Sans" panose="02000000000000000000" pitchFamily="50" charset="0"/>
              </a:rPr>
              <a:t>The article addresses challenge of creating a tool </a:t>
            </a:r>
            <a:r>
              <a:rPr lang="en-US" dirty="0" smtClean="0">
                <a:latin typeface="HSE Sans" panose="02000000000000000000" pitchFamily="50" charset="0"/>
              </a:rPr>
              <a:t>that solves </a:t>
            </a:r>
            <a:r>
              <a:rPr lang="en-US" dirty="0">
                <a:latin typeface="HSE Sans" panose="02000000000000000000" pitchFamily="50" charset="0"/>
              </a:rPr>
              <a:t>the following problems: </a:t>
            </a:r>
            <a:endParaRPr dirty="0">
              <a:latin typeface="HSE Sans" panose="02000000000000000000" pitchFamily="50" charset="0"/>
            </a:endParaRPr>
          </a:p>
          <a:p>
            <a:pPr>
              <a:lnSpc>
                <a:spcPct val="115000"/>
              </a:lnSpc>
              <a:spcBef>
                <a:spcPts val="0"/>
              </a:spcBef>
            </a:pPr>
            <a:r>
              <a:rPr lang="en-US" dirty="0">
                <a:latin typeface="HSE Sans" panose="02000000000000000000" pitchFamily="50" charset="0"/>
              </a:rPr>
              <a:t>First of all it is helping manage the torrent of scientific literature. </a:t>
            </a:r>
            <a:endParaRPr dirty="0">
              <a:latin typeface="HSE Sans" panose="02000000000000000000" pitchFamily="50" charset="0"/>
            </a:endParaRPr>
          </a:p>
          <a:p>
            <a:pPr>
              <a:lnSpc>
                <a:spcPct val="115000"/>
              </a:lnSpc>
              <a:spcBef>
                <a:spcPts val="0"/>
              </a:spcBef>
            </a:pPr>
            <a:r>
              <a:rPr lang="en-US" dirty="0">
                <a:latin typeface="HSE Sans" panose="02000000000000000000" pitchFamily="50" charset="0"/>
              </a:rPr>
              <a:t>The second one is improving the accessibility of scientific texts.</a:t>
            </a:r>
            <a:endParaRPr dirty="0">
              <a:latin typeface="HSE Sans" panose="02000000000000000000" pitchFamily="50" charset="0"/>
            </a:endParaRPr>
          </a:p>
          <a:p>
            <a:pPr marL="0" lvl="0" indent="0" algn="l" rtl="0">
              <a:lnSpc>
                <a:spcPct val="115000"/>
              </a:lnSpc>
              <a:spcBef>
                <a:spcPts val="0"/>
              </a:spcBef>
              <a:spcAft>
                <a:spcPts val="0"/>
              </a:spcAft>
              <a:buClr>
                <a:schemeClr val="dk1"/>
              </a:buClr>
              <a:buSzPts val="1100"/>
              <a:buFont typeface="Arial"/>
              <a:buNone/>
            </a:pPr>
            <a:endParaRPr sz="1800" dirty="0"/>
          </a:p>
        </p:txBody>
      </p:sp>
      <p:sp>
        <p:nvSpPr>
          <p:cNvPr id="108" name="Google Shape;108;p15"/>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1016453" y="2735035"/>
            <a:ext cx="10159093"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F2D69"/>
              </a:buClr>
              <a:buSzPts val="4400"/>
              <a:buFont typeface="Arial"/>
              <a:buNone/>
            </a:pPr>
            <a:r>
              <a:rPr lang="en-US" dirty="0">
                <a:latin typeface="HSE Sans" panose="02000000000000000000" pitchFamily="50" charset="0"/>
              </a:rPr>
              <a:t>Methods</a:t>
            </a:r>
            <a:endParaRPr dirty="0">
              <a:latin typeface="HSE Sans" panose="02000000000000000000" pitchFamily="50" charset="0"/>
            </a:endParaRPr>
          </a:p>
        </p:txBody>
      </p:sp>
      <p:sp>
        <p:nvSpPr>
          <p:cNvPr id="114" name="Google Shape;114;p16"/>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Methods</a:t>
            </a:r>
            <a:endParaRPr dirty="0">
              <a:latin typeface="HSE Sans" panose="02000000000000000000" pitchFamily="50" charset="0"/>
            </a:endParaRPr>
          </a:p>
        </p:txBody>
      </p:sp>
      <p:sp>
        <p:nvSpPr>
          <p:cNvPr id="121" name="Google Shape;121;p17"/>
          <p:cNvSpPr txBox="1">
            <a:spLocks noGrp="1"/>
          </p:cNvSpPr>
          <p:nvPr>
            <p:ph type="body" idx="1"/>
          </p:nvPr>
        </p:nvSpPr>
        <p:spPr>
          <a:xfrm>
            <a:off x="986713" y="1551465"/>
            <a:ext cx="101592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r>
              <a:rPr lang="en-US" dirty="0">
                <a:latin typeface="HSE Sans" panose="02000000000000000000" pitchFamily="50" charset="0"/>
              </a:rPr>
              <a:t>The authors propose</a:t>
            </a:r>
            <a:r>
              <a:rPr lang="en-US" b="1" dirty="0">
                <a:latin typeface="HSE Sans" panose="02000000000000000000" pitchFamily="50" charset="0"/>
              </a:rPr>
              <a:t> TOPICAL</a:t>
            </a:r>
            <a:r>
              <a:rPr lang="en-US" dirty="0">
                <a:latin typeface="HSE Sans" panose="02000000000000000000" pitchFamily="50" charset="0"/>
              </a:rPr>
              <a:t> – an open-source tool, which is also available as a web application. It, unlike many of its predecessors, generates topic pages in an </a:t>
            </a:r>
            <a:r>
              <a:rPr lang="en-US" i="1" dirty="0">
                <a:latin typeface="HSE Sans" panose="02000000000000000000" pitchFamily="50" charset="0"/>
              </a:rPr>
              <a:t>abstractive </a:t>
            </a:r>
            <a:r>
              <a:rPr lang="en-US" dirty="0">
                <a:latin typeface="HSE Sans" panose="02000000000000000000" pitchFamily="50" charset="0"/>
              </a:rPr>
              <a:t>fashion, rather than Wikipedia-like articles.</a:t>
            </a:r>
            <a:endParaRPr dirty="0">
              <a:latin typeface="HSE Sans" panose="02000000000000000000" pitchFamily="50" charset="0"/>
            </a:endParaRPr>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p:txBody>
      </p:sp>
      <p:sp>
        <p:nvSpPr>
          <p:cNvPr id="122" name="Google Shape;122;p17"/>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1016395" y="516240"/>
            <a:ext cx="101592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latin typeface="HSE Sans" panose="02000000000000000000" pitchFamily="50" charset="0"/>
              </a:rPr>
              <a:t>Methods</a:t>
            </a:r>
            <a:endParaRPr dirty="0">
              <a:latin typeface="HSE Sans" panose="02000000000000000000" pitchFamily="50" charset="0"/>
            </a:endParaRPr>
          </a:p>
          <a:p>
            <a:pPr marL="0" lvl="0" indent="0" algn="ctr" rtl="0">
              <a:spcBef>
                <a:spcPts val="0"/>
              </a:spcBef>
              <a:spcAft>
                <a:spcPts val="0"/>
              </a:spcAft>
              <a:buNone/>
            </a:pPr>
            <a:endParaRPr dirty="0"/>
          </a:p>
        </p:txBody>
      </p:sp>
      <p:sp>
        <p:nvSpPr>
          <p:cNvPr id="129" name="Google Shape;129;p18"/>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r>
              <a:rPr lang="en-US"/>
              <a:t>/</a:t>
            </a:r>
            <a:endParaRPr/>
          </a:p>
        </p:txBody>
      </p:sp>
      <p:pic>
        <p:nvPicPr>
          <p:cNvPr id="130" name="Google Shape;130;p18"/>
          <p:cNvPicPr preferRelativeResize="0"/>
          <p:nvPr/>
        </p:nvPicPr>
        <p:blipFill>
          <a:blip r:embed="rId3">
            <a:alphaModFix/>
          </a:blip>
          <a:stretch>
            <a:fillRect/>
          </a:stretch>
        </p:blipFill>
        <p:spPr>
          <a:xfrm>
            <a:off x="2377477" y="1407823"/>
            <a:ext cx="7176424" cy="4198149"/>
          </a:xfrm>
          <a:prstGeom prst="rect">
            <a:avLst/>
          </a:prstGeom>
          <a:noFill/>
          <a:ln>
            <a:noFill/>
          </a:ln>
        </p:spPr>
      </p:pic>
      <p:sp>
        <p:nvSpPr>
          <p:cNvPr id="131" name="Google Shape;131;p18"/>
          <p:cNvSpPr txBox="1"/>
          <p:nvPr/>
        </p:nvSpPr>
        <p:spPr>
          <a:xfrm>
            <a:off x="67675" y="11505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000">
              <a:solidFill>
                <a:schemeClr val="dk1"/>
              </a:solidFill>
            </a:endParaRPr>
          </a:p>
        </p:txBody>
      </p:sp>
      <p:sp>
        <p:nvSpPr>
          <p:cNvPr id="132" name="Google Shape;132;p18"/>
          <p:cNvSpPr txBox="1"/>
          <p:nvPr/>
        </p:nvSpPr>
        <p:spPr>
          <a:xfrm>
            <a:off x="4465688" y="57290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Figure 2: Overview of TOPICAL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SE Sans" panose="02000000000000000000" pitchFamily="50" charset="0"/>
              </a:rPr>
              <a:t>Querying PubMed</a:t>
            </a:r>
            <a:endParaRPr lang="en-US" dirty="0"/>
          </a:p>
        </p:txBody>
      </p:sp>
      <p:sp>
        <p:nvSpPr>
          <p:cNvPr id="3" name="Text Placeholder 2"/>
          <p:cNvSpPr>
            <a:spLocks noGrp="1"/>
          </p:cNvSpPr>
          <p:nvPr>
            <p:ph type="body" idx="1"/>
          </p:nvPr>
        </p:nvSpPr>
        <p:spPr>
          <a:xfrm>
            <a:off x="986970" y="1551328"/>
            <a:ext cx="4778830" cy="4351338"/>
          </a:xfrm>
        </p:spPr>
        <p:txBody>
          <a:bodyPr>
            <a:normAutofit/>
          </a:bodyPr>
          <a:lstStyle/>
          <a:p>
            <a:pPr marL="0" lvl="0" indent="0">
              <a:lnSpc>
                <a:spcPct val="115000"/>
              </a:lnSpc>
              <a:spcBef>
                <a:spcPts val="0"/>
              </a:spcBef>
              <a:buClr>
                <a:schemeClr val="dk1"/>
              </a:buClr>
              <a:buSzPct val="40740"/>
              <a:buNone/>
            </a:pPr>
            <a:endParaRPr lang="en-GB" sz="2000" dirty="0" smtClean="0">
              <a:latin typeface="HSE Sans" panose="02000000000000000000" pitchFamily="50" charset="0"/>
            </a:endParaRPr>
          </a:p>
          <a:p>
            <a:pPr marL="0" lvl="0" indent="0">
              <a:lnSpc>
                <a:spcPct val="115000"/>
              </a:lnSpc>
              <a:spcBef>
                <a:spcPts val="0"/>
              </a:spcBef>
              <a:buClr>
                <a:schemeClr val="dk1"/>
              </a:buClr>
              <a:buSzPct val="40740"/>
              <a:buNone/>
            </a:pPr>
            <a:r>
              <a:rPr lang="en-GB" sz="2000" dirty="0" smtClean="0">
                <a:latin typeface="HSE Sans" panose="02000000000000000000" pitchFamily="50" charset="0"/>
              </a:rPr>
              <a:t>Algorithm</a:t>
            </a:r>
            <a:r>
              <a:rPr lang="en-GB" sz="2000" dirty="0">
                <a:latin typeface="HSE Sans" panose="02000000000000000000" pitchFamily="50" charset="0"/>
              </a:rPr>
              <a:t>:</a:t>
            </a:r>
          </a:p>
          <a:p>
            <a:pPr marL="0" lvl="0" indent="0">
              <a:lnSpc>
                <a:spcPct val="100000"/>
              </a:lnSpc>
              <a:spcBef>
                <a:spcPts val="0"/>
              </a:spcBef>
              <a:buClr>
                <a:schemeClr val="dk1"/>
              </a:buClr>
              <a:buSzPct val="40740"/>
              <a:buNone/>
            </a:pPr>
            <a:endParaRPr lang="en-GB" sz="2000" dirty="0">
              <a:latin typeface="HSE Sans" panose="02000000000000000000" pitchFamily="50" charset="0"/>
            </a:endParaRPr>
          </a:p>
          <a:p>
            <a:pPr lvl="0" indent="-374332">
              <a:lnSpc>
                <a:spcPct val="100000"/>
              </a:lnSpc>
              <a:spcBef>
                <a:spcPts val="0"/>
              </a:spcBef>
              <a:buSzPct val="100000"/>
              <a:buAutoNum type="arabicPeriod"/>
            </a:pPr>
            <a:r>
              <a:rPr lang="en-GB" sz="2000" dirty="0">
                <a:latin typeface="HSE Sans" panose="02000000000000000000" pitchFamily="50" charset="0"/>
              </a:rPr>
              <a:t>Receive a user-provided biomedical entity or concept</a:t>
            </a:r>
          </a:p>
          <a:p>
            <a:pPr lvl="0" indent="-374332">
              <a:lnSpc>
                <a:spcPct val="100000"/>
              </a:lnSpc>
              <a:spcBef>
                <a:spcPts val="0"/>
              </a:spcBef>
              <a:buSzPct val="100000"/>
              <a:buAutoNum type="arabicPeriod"/>
            </a:pPr>
            <a:r>
              <a:rPr lang="en-GB" sz="2000" dirty="0">
                <a:latin typeface="HSE Sans" panose="02000000000000000000" pitchFamily="50" charset="0"/>
              </a:rPr>
              <a:t>System leverages the </a:t>
            </a:r>
            <a:r>
              <a:rPr lang="en-GB" sz="2000" dirty="0" err="1">
                <a:latin typeface="HSE Sans" panose="02000000000000000000" pitchFamily="50" charset="0"/>
              </a:rPr>
              <a:t>Entrez</a:t>
            </a:r>
            <a:r>
              <a:rPr lang="en-GB" sz="2000" dirty="0">
                <a:latin typeface="HSE Sans" panose="02000000000000000000" pitchFamily="50" charset="0"/>
              </a:rPr>
              <a:t> </a:t>
            </a:r>
            <a:r>
              <a:rPr lang="en-GB" sz="2000" dirty="0" err="1">
                <a:latin typeface="HSE Sans" panose="02000000000000000000" pitchFamily="50" charset="0"/>
              </a:rPr>
              <a:t>ESearch</a:t>
            </a:r>
            <a:r>
              <a:rPr lang="en-GB" sz="2000" dirty="0">
                <a:latin typeface="HSE Sans" panose="02000000000000000000" pitchFamily="50" charset="0"/>
              </a:rPr>
              <a:t> API to query PubMed</a:t>
            </a:r>
          </a:p>
          <a:p>
            <a:pPr lvl="0" indent="-374332">
              <a:lnSpc>
                <a:spcPct val="115000"/>
              </a:lnSpc>
              <a:spcBef>
                <a:spcPts val="0"/>
              </a:spcBef>
              <a:buSzPct val="100000"/>
              <a:buAutoNum type="arabicPeriod"/>
            </a:pPr>
            <a:r>
              <a:rPr lang="en-GB" sz="2000" dirty="0" err="1">
                <a:latin typeface="HSE Sans" panose="02000000000000000000" pitchFamily="50" charset="0"/>
              </a:rPr>
              <a:t>ESearch</a:t>
            </a:r>
            <a:r>
              <a:rPr lang="en-GB" sz="2000" dirty="0">
                <a:latin typeface="HSE Sans" panose="02000000000000000000" pitchFamily="50" charset="0"/>
              </a:rPr>
              <a:t> API applies automatic term mapping (ATM) to the query </a:t>
            </a:r>
          </a:p>
          <a:p>
            <a:pPr lvl="0" indent="-374332">
              <a:lnSpc>
                <a:spcPct val="115000"/>
              </a:lnSpc>
              <a:spcBef>
                <a:spcPts val="0"/>
              </a:spcBef>
              <a:buSzPct val="100000"/>
              <a:buAutoNum type="arabicPeriod"/>
            </a:pPr>
            <a:r>
              <a:rPr lang="en-GB" sz="2000" dirty="0">
                <a:latin typeface="HSE Sans" panose="02000000000000000000" pitchFamily="50" charset="0"/>
              </a:rPr>
              <a:t>Return 10,000 most relevant </a:t>
            </a:r>
            <a:r>
              <a:rPr lang="en-GB" sz="2000" dirty="0" smtClean="0">
                <a:latin typeface="HSE Sans" panose="02000000000000000000" pitchFamily="50" charset="0"/>
              </a:rPr>
              <a:t>papers</a:t>
            </a:r>
            <a:endParaRPr lang="en-GB" sz="1800" dirty="0">
              <a:latin typeface="HSE Sans" panose="02000000000000000000" pitchFamily="50"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r>
              <a:rPr lang="en-US" smtClean="0"/>
              <a:t>/</a:t>
            </a:r>
            <a:endParaRPr lang="en-US"/>
          </a:p>
        </p:txBody>
      </p:sp>
      <p:pic>
        <p:nvPicPr>
          <p:cNvPr id="5" name="Google Shape;141;p19"/>
          <p:cNvPicPr preferRelativeResize="0"/>
          <p:nvPr/>
        </p:nvPicPr>
        <p:blipFill>
          <a:blip r:embed="rId2">
            <a:alphaModFix/>
          </a:blip>
          <a:stretch>
            <a:fillRect/>
          </a:stretch>
        </p:blipFill>
        <p:spPr>
          <a:xfrm>
            <a:off x="6088287" y="3150734"/>
            <a:ext cx="5057775" cy="1152525"/>
          </a:xfrm>
          <a:prstGeom prst="rect">
            <a:avLst/>
          </a:prstGeom>
          <a:noFill/>
          <a:ln>
            <a:noFill/>
          </a:ln>
        </p:spPr>
      </p:pic>
    </p:spTree>
    <p:extLst>
      <p:ext uri="{BB962C8B-B14F-4D97-AF65-F5344CB8AC3E}">
        <p14:creationId xmlns:p14="http://schemas.microsoft.com/office/powerpoint/2010/main" val="56748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0"/>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r>
              <a:rPr lang="en-US"/>
              <a:t>/</a:t>
            </a:r>
            <a:endParaRPr/>
          </a:p>
        </p:txBody>
      </p:sp>
      <p:sp>
        <p:nvSpPr>
          <p:cNvPr id="149" name="Google Shape;149;p20"/>
          <p:cNvSpPr txBox="1">
            <a:spLocks noGrp="1"/>
          </p:cNvSpPr>
          <p:nvPr>
            <p:ph type="body" idx="1"/>
          </p:nvPr>
        </p:nvSpPr>
        <p:spPr>
          <a:xfrm>
            <a:off x="904237" y="1551328"/>
            <a:ext cx="4619400" cy="40470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200" b="1" dirty="0">
                <a:latin typeface="HSE Sans" panose="02000000000000000000" pitchFamily="50" charset="0"/>
              </a:rPr>
              <a:t>Embedding</a:t>
            </a:r>
            <a:endParaRPr sz="2200" b="1" dirty="0">
              <a:latin typeface="HSE Sans" panose="02000000000000000000" pitchFamily="50" charset="0"/>
            </a:endParaRPr>
          </a:p>
          <a:p>
            <a:pPr marL="0" lvl="0" indent="0" algn="l" rtl="0">
              <a:lnSpc>
                <a:spcPct val="115000"/>
              </a:lnSpc>
              <a:spcBef>
                <a:spcPts val="1200"/>
              </a:spcBef>
              <a:spcAft>
                <a:spcPts val="0"/>
              </a:spcAft>
              <a:buNone/>
            </a:pPr>
            <a:r>
              <a:rPr lang="en-US" sz="2200" dirty="0">
                <a:latin typeface="HSE Sans" panose="02000000000000000000" pitchFamily="50" charset="0"/>
              </a:rPr>
              <a:t>Titles and abstracts are jointly embedded using the SPECTER2 PRX model</a:t>
            </a:r>
            <a:endParaRPr sz="2200" dirty="0">
              <a:latin typeface="HSE Sans" panose="02000000000000000000" pitchFamily="50" charset="0"/>
            </a:endParaRPr>
          </a:p>
          <a:p>
            <a:pPr marL="0" lvl="0" indent="0" algn="l" rtl="0">
              <a:lnSpc>
                <a:spcPct val="115000"/>
              </a:lnSpc>
              <a:spcBef>
                <a:spcPts val="1200"/>
              </a:spcBef>
              <a:spcAft>
                <a:spcPts val="0"/>
              </a:spcAft>
              <a:buNone/>
            </a:pPr>
            <a:r>
              <a:rPr lang="en-US" sz="2200" dirty="0">
                <a:latin typeface="HSE Sans" panose="02000000000000000000" pitchFamily="50" charset="0"/>
              </a:rPr>
              <a:t>Each input are formatted as: “{title}[SEP]{abstract}”</a:t>
            </a:r>
            <a:endParaRPr sz="2200" dirty="0">
              <a:latin typeface="HSE Sans" panose="02000000000000000000" pitchFamily="50" charset="0"/>
            </a:endParaRPr>
          </a:p>
          <a:p>
            <a:pPr marL="0" lvl="0" indent="0" algn="l" rtl="0">
              <a:lnSpc>
                <a:spcPct val="115000"/>
              </a:lnSpc>
              <a:spcBef>
                <a:spcPts val="1200"/>
              </a:spcBef>
              <a:spcAft>
                <a:spcPts val="0"/>
              </a:spcAft>
              <a:buClr>
                <a:schemeClr val="dk1"/>
              </a:buClr>
              <a:buSzPts val="1100"/>
              <a:buFont typeface="Arial"/>
              <a:buNone/>
            </a:pPr>
            <a:endParaRPr sz="2200" dirty="0"/>
          </a:p>
          <a:p>
            <a:pPr marL="0" lvl="0" indent="0" algn="l" rtl="0">
              <a:lnSpc>
                <a:spcPct val="115000"/>
              </a:lnSpc>
              <a:spcBef>
                <a:spcPts val="1200"/>
              </a:spcBef>
              <a:spcAft>
                <a:spcPts val="0"/>
              </a:spcAft>
              <a:buClr>
                <a:schemeClr val="dk1"/>
              </a:buClr>
              <a:buSzPts val="1100"/>
              <a:buFont typeface="Arial"/>
              <a:buNone/>
            </a:pPr>
            <a:endParaRPr sz="2200" b="1" dirty="0"/>
          </a:p>
          <a:p>
            <a:pPr marL="0" lvl="0" indent="0" algn="l" rtl="0">
              <a:lnSpc>
                <a:spcPct val="115000"/>
              </a:lnSpc>
              <a:spcBef>
                <a:spcPts val="1200"/>
              </a:spcBef>
              <a:spcAft>
                <a:spcPts val="0"/>
              </a:spcAft>
              <a:buClr>
                <a:schemeClr val="dk1"/>
              </a:buClr>
              <a:buSzPts val="1100"/>
              <a:buFont typeface="Arial"/>
              <a:buNone/>
            </a:pPr>
            <a:endParaRPr sz="2200" b="1" dirty="0"/>
          </a:p>
          <a:p>
            <a:pPr marL="0" lvl="0" indent="0" algn="l" rtl="0">
              <a:lnSpc>
                <a:spcPct val="100000"/>
              </a:lnSpc>
              <a:spcBef>
                <a:spcPts val="0"/>
              </a:spcBef>
              <a:spcAft>
                <a:spcPts val="0"/>
              </a:spcAft>
              <a:buNone/>
            </a:pPr>
            <a:endParaRPr sz="2200" b="1" dirty="0"/>
          </a:p>
        </p:txBody>
      </p:sp>
      <p:cxnSp>
        <p:nvCxnSpPr>
          <p:cNvPr id="150" name="Google Shape;150;p20"/>
          <p:cNvCxnSpPr/>
          <p:nvPr/>
        </p:nvCxnSpPr>
        <p:spPr>
          <a:xfrm flipH="1">
            <a:off x="5722150" y="2167375"/>
            <a:ext cx="11100" cy="305910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mc:Choice xmlns:a14="http://schemas.microsoft.com/office/drawing/2010/main" Requires="a14">
          <p:sp>
            <p:nvSpPr>
              <p:cNvPr id="151" name="Google Shape;151;p20"/>
              <p:cNvSpPr txBox="1">
                <a:spLocks noGrp="1"/>
              </p:cNvSpPr>
              <p:nvPr>
                <p:ph type="body" idx="1"/>
              </p:nvPr>
            </p:nvSpPr>
            <p:spPr>
              <a:xfrm>
                <a:off x="6066516" y="1540556"/>
                <a:ext cx="4876800" cy="4470300"/>
              </a:xfrm>
              <a:prstGeom prst="rect">
                <a:avLst/>
              </a:prstGeom>
            </p:spPr>
            <p:txBody>
              <a:bodyPr spcFirstLastPara="1" wrap="square" lIns="91425" tIns="45700" rIns="91425" bIns="45700" anchor="t" anchorCtr="0">
                <a:normAutofit fontScale="55000" lnSpcReduction="20000"/>
              </a:bodyPr>
              <a:lstStyle/>
              <a:p>
                <a:pPr marL="0" lvl="0" indent="0" algn="l" rtl="0">
                  <a:lnSpc>
                    <a:spcPct val="115000"/>
                  </a:lnSpc>
                  <a:spcBef>
                    <a:spcPts val="1200"/>
                  </a:spcBef>
                  <a:spcAft>
                    <a:spcPts val="0"/>
                  </a:spcAft>
                  <a:buNone/>
                </a:pPr>
                <a:r>
                  <a:rPr lang="en-GB" sz="4000" b="1" dirty="0" smtClean="0">
                    <a:latin typeface="HSE Sans" panose="02000000000000000000" pitchFamily="50" charset="0"/>
                  </a:rPr>
                  <a:t>Clustering</a:t>
                </a:r>
              </a:p>
              <a:p>
                <a:pPr marL="0" lvl="0" indent="0" algn="l" rtl="0">
                  <a:lnSpc>
                    <a:spcPct val="115000"/>
                  </a:lnSpc>
                  <a:spcBef>
                    <a:spcPts val="1200"/>
                  </a:spcBef>
                  <a:spcAft>
                    <a:spcPts val="0"/>
                  </a:spcAft>
                  <a:buNone/>
                </a:pPr>
                <a:r>
                  <a:rPr lang="en-GB" sz="4000" dirty="0">
                    <a:latin typeface="HSE Sans" panose="02000000000000000000" pitchFamily="50" charset="0"/>
                  </a:rPr>
                  <a:t>Clustering starts with the highest similarity threshold at </a:t>
                </a:r>
                <a14:m>
                  <m:oMath xmlns:m="http://schemas.openxmlformats.org/officeDocument/2006/math">
                    <m:r>
                      <a:rPr lang="en-GB" sz="4000" i="1" dirty="0" smtClean="0">
                        <a:latin typeface="Cambria Math" panose="02040503050406030204" pitchFamily="18" charset="0"/>
                      </a:rPr>
                      <m:t>𝑡</m:t>
                    </m:r>
                    <m:r>
                      <a:rPr lang="en-GB" sz="4000" i="1" dirty="0" smtClean="0">
                        <a:latin typeface="Cambria Math" panose="02040503050406030204" pitchFamily="18" charset="0"/>
                      </a:rPr>
                      <m:t>=0.96</m:t>
                    </m:r>
                  </m:oMath>
                </a14:m>
                <a:r>
                  <a:rPr lang="en-GB" sz="4000" dirty="0">
                    <a:latin typeface="HSE Sans" panose="02000000000000000000" pitchFamily="50" charset="0"/>
                  </a:rPr>
                  <a:t>. Then </a:t>
                </a:r>
                <a:r>
                  <a:rPr lang="en-GB" sz="4000" dirty="0" err="1">
                    <a:latin typeface="HSE Sans" panose="02000000000000000000" pitchFamily="50" charset="0"/>
                  </a:rPr>
                  <a:t>embeddings</a:t>
                </a:r>
                <a:r>
                  <a:rPr lang="en-GB" sz="4000" dirty="0">
                    <a:latin typeface="HSE Sans" panose="02000000000000000000" pitchFamily="50" charset="0"/>
                  </a:rPr>
                  <a:t> are clustered using the current threshold. If number of clusters is fewer than </a:t>
                </a:r>
                <a14:m>
                  <m:oMath xmlns:m="http://schemas.openxmlformats.org/officeDocument/2006/math">
                    <m:r>
                      <a:rPr lang="en-GB" sz="4000" i="1" dirty="0" smtClean="0">
                        <a:latin typeface="Cambria Math" panose="02040503050406030204" pitchFamily="18" charset="0"/>
                      </a:rPr>
                      <m:t>𝑘</m:t>
                    </m:r>
                    <m:r>
                      <a:rPr lang="en-GB" sz="4000" i="1" dirty="0" smtClean="0">
                        <a:latin typeface="Cambria Math" panose="02040503050406030204" pitchFamily="18" charset="0"/>
                      </a:rPr>
                      <m:t>=2</m:t>
                    </m:r>
                  </m:oMath>
                </a14:m>
                <a:r>
                  <a:rPr lang="en-GB" sz="4000" i="1" dirty="0">
                    <a:latin typeface="HSE Sans" panose="02000000000000000000" pitchFamily="50" charset="0"/>
                  </a:rPr>
                  <a:t> </a:t>
                </a:r>
                <a:r>
                  <a:rPr lang="en-GB" sz="4000" dirty="0">
                    <a:latin typeface="HSE Sans" panose="02000000000000000000" pitchFamily="50" charset="0"/>
                  </a:rPr>
                  <a:t>clusters, the threshold is reduced by 0.02 and the algorithm is applied again. If the threshold falls below </a:t>
                </a:r>
                <a14:m>
                  <m:oMath xmlns:m="http://schemas.openxmlformats.org/officeDocument/2006/math">
                    <m:sSub>
                      <m:sSubPr>
                        <m:ctrlPr>
                          <a:rPr lang="en-GB" sz="4000" b="0" i="1" dirty="0" smtClean="0">
                            <a:latin typeface="Cambria Math" panose="02040503050406030204" pitchFamily="18" charset="0"/>
                          </a:rPr>
                        </m:ctrlPr>
                      </m:sSubPr>
                      <m:e>
                        <m:r>
                          <a:rPr lang="en-GB" sz="4000" i="1" dirty="0" smtClean="0">
                            <a:latin typeface="Cambria Math" panose="02040503050406030204" pitchFamily="18" charset="0"/>
                          </a:rPr>
                          <m:t>𝑡</m:t>
                        </m:r>
                      </m:e>
                      <m:sub>
                        <m:r>
                          <a:rPr lang="en-GB" sz="4000" i="1" dirty="0" smtClean="0">
                            <a:latin typeface="Cambria Math" panose="02040503050406030204" pitchFamily="18" charset="0"/>
                          </a:rPr>
                          <m:t>𝑚</m:t>
                        </m:r>
                        <m:r>
                          <a:rPr lang="en-GB" sz="4000" b="0" i="1" dirty="0" smtClean="0">
                            <a:latin typeface="Cambria Math" panose="02040503050406030204" pitchFamily="18" charset="0"/>
                          </a:rPr>
                          <m:t>𝑖𝑛</m:t>
                        </m:r>
                      </m:sub>
                    </m:sSub>
                    <m:r>
                      <a:rPr lang="en-GB" sz="4000" i="1" dirty="0">
                        <a:latin typeface="Cambria Math" panose="02040503050406030204" pitchFamily="18" charset="0"/>
                      </a:rPr>
                      <m:t>=0.90</m:t>
                    </m:r>
                  </m:oMath>
                </a14:m>
                <a:r>
                  <a:rPr lang="en-GB" sz="4000" dirty="0">
                    <a:latin typeface="HSE Sans" panose="02000000000000000000" pitchFamily="50" charset="0"/>
                  </a:rPr>
                  <a:t> and at least 2 clusters are found, return clusters and finish the clustering. Otherwise, skip clustering.</a:t>
                </a:r>
              </a:p>
              <a:p>
                <a:pPr marL="0" lvl="0" indent="0" algn="l" rtl="0">
                  <a:lnSpc>
                    <a:spcPct val="115000"/>
                  </a:lnSpc>
                  <a:spcBef>
                    <a:spcPts val="1200"/>
                  </a:spcBef>
                  <a:spcAft>
                    <a:spcPts val="0"/>
                  </a:spcAft>
                  <a:buNone/>
                </a:pPr>
                <a:endParaRPr lang="en-GB" sz="2200" dirty="0"/>
              </a:p>
              <a:p>
                <a:pPr marL="0" lvl="0" indent="0" algn="l" rtl="0">
                  <a:lnSpc>
                    <a:spcPct val="115000"/>
                  </a:lnSpc>
                  <a:spcBef>
                    <a:spcPts val="1200"/>
                  </a:spcBef>
                  <a:spcAft>
                    <a:spcPts val="0"/>
                  </a:spcAft>
                  <a:buClr>
                    <a:schemeClr val="dk1"/>
                  </a:buClr>
                  <a:buSzPct val="50000"/>
                  <a:buFont typeface="Arial"/>
                  <a:buNone/>
                </a:pPr>
                <a:endParaRPr lang="en-GB" sz="2200" dirty="0"/>
              </a:p>
              <a:p>
                <a:pPr marL="0" lvl="0" indent="0" algn="l" rtl="0">
                  <a:lnSpc>
                    <a:spcPct val="115000"/>
                  </a:lnSpc>
                  <a:spcBef>
                    <a:spcPts val="1200"/>
                  </a:spcBef>
                  <a:spcAft>
                    <a:spcPts val="0"/>
                  </a:spcAft>
                  <a:buClr>
                    <a:schemeClr val="dk1"/>
                  </a:buClr>
                  <a:buSzPct val="50000"/>
                  <a:buFont typeface="Arial"/>
                  <a:buNone/>
                </a:pPr>
                <a:endParaRPr lang="en-GB" sz="2200" b="1" dirty="0"/>
              </a:p>
              <a:p>
                <a:pPr marL="0" lvl="0" indent="0" algn="l" rtl="0">
                  <a:lnSpc>
                    <a:spcPct val="100000"/>
                  </a:lnSpc>
                  <a:spcBef>
                    <a:spcPts val="0"/>
                  </a:spcBef>
                  <a:spcAft>
                    <a:spcPts val="0"/>
                  </a:spcAft>
                  <a:buNone/>
                </a:pPr>
                <a:endParaRPr sz="2200" b="1" dirty="0"/>
              </a:p>
            </p:txBody>
          </p:sp>
        </mc:Choice>
        <mc:Fallback>
          <p:sp>
            <p:nvSpPr>
              <p:cNvPr id="151" name="Google Shape;151;p20"/>
              <p:cNvSpPr txBox="1">
                <a:spLocks noGrp="1" noRot="1" noChangeAspect="1" noMove="1" noResize="1" noEditPoints="1" noAdjustHandles="1" noChangeArrowheads="1" noChangeShapeType="1" noTextEdit="1"/>
              </p:cNvSpPr>
              <p:nvPr>
                <p:ph type="body" idx="1"/>
              </p:nvPr>
            </p:nvSpPr>
            <p:spPr>
              <a:xfrm>
                <a:off x="6066516" y="1540556"/>
                <a:ext cx="4876800" cy="4470300"/>
              </a:xfrm>
              <a:prstGeom prst="rect">
                <a:avLst/>
              </a:prstGeom>
              <a:blipFill>
                <a:blip r:embed="rId3"/>
                <a:stretch>
                  <a:fillRect l="-1625" r="-2250"/>
                </a:stretch>
              </a:blipFill>
            </p:spPr>
            <p:txBody>
              <a:bodyPr/>
              <a:lstStyle/>
              <a:p>
                <a:r>
                  <a:rPr lang="en-US">
                    <a:noFill/>
                  </a:rPr>
                  <a:t> </a:t>
                </a:r>
              </a:p>
            </p:txBody>
          </p:sp>
        </mc:Fallback>
      </mc:AlternateContent>
      <p:sp>
        <p:nvSpPr>
          <p:cNvPr id="7" name="Title 1"/>
          <p:cNvSpPr txBox="1">
            <a:spLocks/>
          </p:cNvSpPr>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F2D69"/>
              </a:buClr>
              <a:buSzPts val="1800"/>
              <a:buFont typeface="Arial"/>
              <a:buNone/>
              <a:defRPr sz="4400" b="0" i="0" u="none" strike="noStrike" cap="none">
                <a:solidFill>
                  <a:srgbClr val="0F2D6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HSE Sans" panose="02000000000000000000" pitchFamily="50" charset="0"/>
              </a:rPr>
              <a:t>Embedding and clustering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HSE Sans" panose="02000000000000000000" pitchFamily="50" charset="0"/>
              </a:rPr>
              <a:t>Sampling</a:t>
            </a:r>
            <a:endParaRPr dirty="0">
              <a:latin typeface="HSE Sans" panose="02000000000000000000" pitchFamily="50" charset="0"/>
            </a:endParaRPr>
          </a:p>
        </p:txBody>
      </p:sp>
      <p:sp>
        <p:nvSpPr>
          <p:cNvPr id="158" name="Google Shape;158;p21"/>
          <p:cNvSpPr txBox="1">
            <a:spLocks noGrp="1"/>
          </p:cNvSpPr>
          <p:nvPr>
            <p:ph type="body" idx="1"/>
          </p:nvPr>
        </p:nvSpPr>
        <p:spPr>
          <a:xfrm>
            <a:off x="986973" y="1702375"/>
            <a:ext cx="64791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r>
              <a:rPr lang="en-US" sz="2600" dirty="0">
                <a:latin typeface="HSE Sans" panose="02000000000000000000" pitchFamily="50" charset="0"/>
              </a:rPr>
              <a:t>Sample as many title-abstract pairs as fits in a prompt. The sample itself is comprised of cluster centroids and, if all centroids have been selected and the model’s maximum input tokens are not exhausted, samples from the remaining clusters are drawn with probabilities proportional to the square root of their cluster size.</a:t>
            </a:r>
            <a:endParaRPr sz="2600" dirty="0">
              <a:latin typeface="HSE Sans" panose="02000000000000000000" pitchFamily="50" charset="0"/>
            </a:endParaRPr>
          </a:p>
        </p:txBody>
      </p:sp>
      <p:sp>
        <p:nvSpPr>
          <p:cNvPr id="159" name="Google Shape;159;p21"/>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r>
              <a:rPr lang="en-US"/>
              <a:t>/</a:t>
            </a:r>
            <a:endParaRPr/>
          </a:p>
        </p:txBody>
      </p:sp>
      <p:pic>
        <p:nvPicPr>
          <p:cNvPr id="160" name="Google Shape;160;p21"/>
          <p:cNvPicPr preferRelativeResize="0"/>
          <p:nvPr/>
        </p:nvPicPr>
        <p:blipFill>
          <a:blip r:embed="rId3">
            <a:alphaModFix/>
          </a:blip>
          <a:stretch>
            <a:fillRect/>
          </a:stretch>
        </p:blipFill>
        <p:spPr>
          <a:xfrm>
            <a:off x="7630075" y="1890177"/>
            <a:ext cx="3810425" cy="3975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769</Words>
  <Application>Microsoft Office PowerPoint</Application>
  <PresentationFormat>Widescreen</PresentationFormat>
  <Paragraphs>111</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HSE Sans</vt:lpstr>
      <vt:lpstr>Office Theme</vt:lpstr>
      <vt:lpstr>TOPICAL: TOPIC Pages AutomagicaLly</vt:lpstr>
      <vt:lpstr>Outline</vt:lpstr>
      <vt:lpstr>Problem Statement</vt:lpstr>
      <vt:lpstr>Methods</vt:lpstr>
      <vt:lpstr>Methods</vt:lpstr>
      <vt:lpstr>Methods </vt:lpstr>
      <vt:lpstr>Querying PubMed</vt:lpstr>
      <vt:lpstr>PowerPoint Presentation</vt:lpstr>
      <vt:lpstr>Sampling</vt:lpstr>
      <vt:lpstr>Generating the topic page</vt:lpstr>
      <vt:lpstr>TOPICAL web app</vt:lpstr>
      <vt:lpstr>Human evaluation</vt:lpstr>
      <vt:lpstr>Human evaluation</vt:lpstr>
      <vt:lpstr>Human evaluation</vt:lpstr>
      <vt:lpstr>Human evaluation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TOPICAL: TOPIC Pages AutomagicaLly</dc:title>
  <dc:creator>Mathew Kirdin</dc:creator>
  <cp:lastModifiedBy>Mathew Kirdin</cp:lastModifiedBy>
  <cp:revision>5</cp:revision>
  <dcterms:modified xsi:type="dcterms:W3CDTF">2025-03-06T20:24:08Z</dcterms:modified>
</cp:coreProperties>
</file>