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EB5"/>
    <a:srgbClr val="00FAFF"/>
    <a:srgbClr val="DC151B"/>
    <a:srgbClr val="FBF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5"/>
    <p:restoredTop sz="95530"/>
  </p:normalViewPr>
  <p:slideViewPr>
    <p:cSldViewPr snapToGrid="0">
      <p:cViewPr varScale="1">
        <p:scale>
          <a:sx n="99" d="100"/>
          <a:sy n="99" d="100"/>
        </p:scale>
        <p:origin x="824" y="176"/>
      </p:cViewPr>
      <p:guideLst/>
    </p:cSldViewPr>
  </p:slideViewPr>
  <p:outlineViewPr>
    <p:cViewPr>
      <p:scale>
        <a:sx n="33" d="100"/>
        <a:sy n="33" d="100"/>
      </p:scale>
      <p:origin x="0" y="-89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21:22:38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24575,'4'-3'0,"0"1"0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1918-1B74-4640-AE46-4AA09011101B}" type="datetimeFigureOut">
              <a:rPr lang="en-RU" smtClean="0"/>
              <a:t>10.06.2024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52F84-47C1-214C-8486-654AD3F2ABF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784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1971-E912-6F55-DE5C-CD23641DE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270C2-0473-F7C4-E2CE-470350DBF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E42C-A544-CA72-F35E-30B32F0C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65-98E3-BC40-8FE0-2C68CE1ECE41}" type="datetimeFigureOut">
              <a:rPr lang="en-RU" smtClean="0"/>
              <a:t>10.06.2024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906F-3528-967B-3B9D-2E1A2B0F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3E85-9A2A-C4C4-7FFE-04F6ADB5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ACA2-B69E-1446-8465-025B47F574C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044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7A71-908D-6B0E-9FC9-A00F7726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B61D1-557F-BD63-452F-47FD362E3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F2DA-6930-6F3E-C83A-1EC8F5E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65-98E3-BC40-8FE0-2C68CE1ECE41}" type="datetimeFigureOut">
              <a:rPr lang="en-RU" smtClean="0"/>
              <a:t>10.06.2024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AEFB-3FE1-0EC4-1EDD-D0B7B2FA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0FF9-A490-4924-462B-AEEF24D4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ACA2-B69E-1446-8465-025B47F574C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099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D3756-920A-FB47-A850-61D9853F3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21524-4E5C-CC44-16B1-E713692FF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A3B1-0BBC-E236-7627-456AF112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65-98E3-BC40-8FE0-2C68CE1ECE41}" type="datetimeFigureOut">
              <a:rPr lang="en-RU" smtClean="0"/>
              <a:t>10.06.2024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A6B6-4A73-49B5-C93B-1ABAE640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9198-83C7-12D2-243A-5849E3BF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ACA2-B69E-1446-8465-025B47F574C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563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74A2-974F-5EC3-3B95-400A609F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EFD7-6C8F-14CA-F891-0635391C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FD77A-D972-CADB-1BF8-87421B70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65-98E3-BC40-8FE0-2C68CE1ECE41}" type="datetimeFigureOut">
              <a:rPr lang="en-RU" smtClean="0"/>
              <a:t>10.06.2024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1BA4-3FF0-0CC5-1800-C18B8781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0B36-61AD-5BD6-221E-3B2309EB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ACA2-B69E-1446-8465-025B47F574C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2608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FBC5-2D6A-BFED-1FE4-47FA65D6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233D4-D177-982E-26AA-82C6623C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3372-413D-0E01-533C-DB972C6B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65-98E3-BC40-8FE0-2C68CE1ECE41}" type="datetimeFigureOut">
              <a:rPr lang="en-RU" smtClean="0"/>
              <a:t>10.06.2024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C727-D217-13C7-FF30-FA133556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069C-9593-45C7-BB70-EBCB757F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ACA2-B69E-1446-8465-025B47F574C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716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ADF0-A553-995F-C2E8-DABB65FB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15CC-A910-772C-8DDB-36A8DF6FB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E5364-9D72-1584-7176-68CA788A6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63B19-9CCB-4080-4EF7-59BF4C52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65-98E3-BC40-8FE0-2C68CE1ECE41}" type="datetimeFigureOut">
              <a:rPr lang="en-RU" smtClean="0"/>
              <a:t>10.06.2024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4F58B-7A4C-4226-9DBC-14EBACA3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4CDDD-A6FE-A1BB-A1FB-4E7561F8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ACA2-B69E-1446-8465-025B47F574C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5818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E380-EC5A-053F-DB23-0F7D67A8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A9F16-6FE7-9281-4B6E-99AABB565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897E-B812-F2D0-B6BB-44AD0AF3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D57C5-D027-C7A7-1C7A-FD329CB8A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D87E6-A27F-F270-D423-6FFEF7970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C93E7-94BC-2BCF-280F-8141E35B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65-98E3-BC40-8FE0-2C68CE1ECE41}" type="datetimeFigureOut">
              <a:rPr lang="en-RU" smtClean="0"/>
              <a:t>10.06.2024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C3D56-8C6A-3998-9108-85A16A5D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EB23A-53C0-9A64-B02B-920BD382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ACA2-B69E-1446-8465-025B47F574C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632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D2AA-4C2B-5032-50D8-0E7798C0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6F35E-23A1-7584-24D7-BE6F3339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65-98E3-BC40-8FE0-2C68CE1ECE41}" type="datetimeFigureOut">
              <a:rPr lang="en-RU" smtClean="0"/>
              <a:t>10.06.2024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986A1-0F19-95E6-DE6C-F876A507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6A3B0-A286-0E8B-11EA-3F84FC94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ACA2-B69E-1446-8465-025B47F574C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161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8E1E9-FC09-8BC2-B0B7-3A0895A0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65-98E3-BC40-8FE0-2C68CE1ECE41}" type="datetimeFigureOut">
              <a:rPr lang="en-RU" smtClean="0"/>
              <a:t>10.06.2024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37E11-E415-4A78-99D8-C50AFB7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447D2-DDED-CFC7-FFE4-DFA3C030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ACA2-B69E-1446-8465-025B47F574C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208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DA38-6017-F639-5755-34E37E82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DBE1-59CB-06A7-1192-548C2325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5B2F2-74E2-0CEA-F41A-D9FE4A047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3AE18-3956-0E1F-7786-9AB8394F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65-98E3-BC40-8FE0-2C68CE1ECE41}" type="datetimeFigureOut">
              <a:rPr lang="en-RU" smtClean="0"/>
              <a:t>10.06.2024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7522C-C823-6B27-3BD6-651FE06F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94D86-6D7C-BFF3-252A-C1E4114D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ACA2-B69E-1446-8465-025B47F574C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3614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575F-6CE3-7286-3BD0-B6292B43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D6295-F222-4203-0885-833C7F46E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B7D7A-B9A5-DE4A-306B-3080B59A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1D82F-4260-4E99-B39A-D43E706E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8B65-98E3-BC40-8FE0-2C68CE1ECE41}" type="datetimeFigureOut">
              <a:rPr lang="en-RU" smtClean="0"/>
              <a:t>10.06.2024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02557-2A16-BC9D-8D3A-B7596E83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6535A-0E77-7347-22C6-49A78AB2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ACA2-B69E-1446-8465-025B47F574C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537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66177-DBB5-2DDE-3B99-B8B02BAC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6725-DE8C-900B-45D1-EB4F3EF29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0771-A6EE-2CD0-2FE9-79B2EAC2A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68B65-98E3-BC40-8FE0-2C68CE1ECE41}" type="datetimeFigureOut">
              <a:rPr lang="en-RU" smtClean="0"/>
              <a:t>10.06.2024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7C8F-0E52-AC0B-2F31-D684DAEBF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E41C3-D7B2-43DE-0ED4-07E050258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ACA2-B69E-1446-8465-025B47F574C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138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7928-EB6C-7E2A-4469-9FAADAC91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4102"/>
            <a:ext cx="9144000" cy="2387600"/>
          </a:xfrm>
        </p:spPr>
        <p:txBody>
          <a:bodyPr>
            <a:noAutofit/>
          </a:bodyPr>
          <a:lstStyle/>
          <a:p>
            <a:r>
              <a:rPr lang="ru-RU" sz="3800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Инвариантные компакты и стабильность положений равновесия в модели взаимодействия клеток иммунитета и мозговой опухоли</a:t>
            </a:r>
            <a:endParaRPr lang="en-US" sz="38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FF24-D20D-A454-493B-F7FCBE561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5193315"/>
            <a:ext cx="5724939" cy="698628"/>
          </a:xfrm>
        </p:spPr>
        <p:txBody>
          <a:bodyPr vert="horz" lIns="91440" tIns="45720" rIns="91440" bIns="45720" numCol="2" rtlCol="0" anchor="t">
            <a:noAutofit/>
          </a:bodyPr>
          <a:lstStyle/>
          <a:p>
            <a:pPr algn="just"/>
            <a:r>
              <a:rPr lang="ru-RU" sz="1600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Студент группы ФН12-81Б</a:t>
            </a:r>
          </a:p>
          <a:p>
            <a:pPr algn="just"/>
            <a:r>
              <a:rPr lang="ru-RU" sz="1600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Научный руководитель</a:t>
            </a:r>
          </a:p>
          <a:p>
            <a:pPr algn="just"/>
            <a:r>
              <a:rPr lang="ru-RU" sz="1600" err="1">
                <a:latin typeface="ALS Sector Regular" panose="02000000000000000000" pitchFamily="2" charset="0"/>
                <a:cs typeface="ALS Sector Regular" panose="02000000000000000000" pitchFamily="2" charset="0"/>
              </a:rPr>
              <a:t>Кирдин</a:t>
            </a:r>
            <a:r>
              <a:rPr lang="ru-RU" sz="1600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 М.Д.</a:t>
            </a:r>
          </a:p>
          <a:p>
            <a:pPr algn="just"/>
            <a:r>
              <a:rPr lang="ru-RU" sz="1600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Крищенко А.П.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046BD-E894-5D58-47DD-199E55BD0A65}"/>
              </a:ext>
            </a:extLst>
          </p:cNvPr>
          <p:cNvSpPr txBox="1"/>
          <p:nvPr/>
        </p:nvSpPr>
        <p:spPr>
          <a:xfrm>
            <a:off x="1524001" y="222831"/>
            <a:ext cx="914399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  <a:t>Федеральное государственное бюджетное образовательное учреждение </a:t>
            </a:r>
            <a:b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</a:br>
            <a: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  <a:t>высшего образования</a:t>
            </a:r>
            <a:r>
              <a:rPr lang="en-US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  <a:t> </a:t>
            </a:r>
            <a: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  <a:t>«Московский государственный технический университет</a:t>
            </a:r>
            <a:b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</a:br>
            <a: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  <a:t>имени Н.Э. Баумана</a:t>
            </a:r>
            <a:r>
              <a:rPr lang="en-US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  <a:t> </a:t>
            </a:r>
            <a: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  <a:t>(национальный исследовательский университет)»</a:t>
            </a:r>
            <a:b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</a:br>
            <a: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  <a:t>(МГТУ им. Н.Э. Баумана)</a:t>
            </a:r>
            <a:b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</a:br>
            <a: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  <a:t>Факультет «Фундаментальные науки»</a:t>
            </a:r>
            <a:b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</a:br>
            <a: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  <a:t>Кафедра «Математическое моделирование»</a:t>
            </a:r>
            <a:b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</a:br>
            <a:b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</a:br>
            <a:r>
              <a:rPr lang="ru-RU" dirty="0">
                <a:latin typeface="ALS Sector Regular" panose="02000000000000000000" pitchFamily="2" charset="0"/>
                <a:ea typeface="+mn-lt"/>
                <a:cs typeface="ALS Sector Regular" panose="02000000000000000000" pitchFamily="2" charset="0"/>
              </a:rPr>
              <a:t>Выпускная квалификационная работа бакалавра на тему:</a:t>
            </a:r>
            <a:endParaRPr lang="en-US" dirty="0">
              <a:latin typeface="ALS Sector Regular" panose="02000000000000000000" pitchFamily="2" charset="0"/>
              <a:ea typeface="+mn-lt"/>
              <a:cs typeface="ALS Sector Regular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037E3-E7E6-161B-16FE-4A81F60CD8E8}"/>
              </a:ext>
            </a:extLst>
          </p:cNvPr>
          <p:cNvSpPr txBox="1"/>
          <p:nvPr/>
        </p:nvSpPr>
        <p:spPr>
          <a:xfrm>
            <a:off x="5165296" y="6265837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Москва, 2024 г.</a:t>
            </a:r>
            <a:endParaRPr lang="en-RU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</p:txBody>
      </p:sp>
      <p:pic>
        <p:nvPicPr>
          <p:cNvPr id="6" name="Picture 5" descr="Gerb_MGTU_imeni_Baumana">
            <a:extLst>
              <a:ext uri="{FF2B5EF4-FFF2-40B4-BE49-F238E27FC236}">
                <a16:creationId xmlns:a16="http://schemas.microsoft.com/office/drawing/2014/main" id="{CA4A7852-ADF0-F94F-6E04-34CED086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485142"/>
            <a:ext cx="8572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8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2029-455D-B846-BDBC-58A51E72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Заключение</a:t>
            </a:r>
            <a:endParaRPr lang="en-RU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A5C7-B7E7-E259-4272-260EE3B2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Найден </a:t>
            </a:r>
            <a:r>
              <a:rPr lang="ru-RU" dirty="0">
                <a:solidFill>
                  <a:srgbClr val="980EB5"/>
                </a:solidFill>
                <a:latin typeface="ALS Sector Regular" panose="02000000000000000000" pitchFamily="2" charset="0"/>
                <a:cs typeface="ALS Sector Regular" panose="02000000000000000000" pitchFamily="2" charset="0"/>
              </a:rPr>
              <a:t>аттрактор </a:t>
            </a:r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системы. Это позволяет улучшить понимание динамики взаимодействия клеток глиом и иммунитета так как все траектории системы со временем придут в это множество и не покинут его.</a:t>
            </a:r>
          </a:p>
          <a:p>
            <a:pPr marL="0" indent="0">
              <a:buNone/>
            </a:pPr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Было проведено исследование устойчивости положений равновесия системы, что является полезным результатом для дальнейшего численного моделирования.  </a:t>
            </a:r>
          </a:p>
        </p:txBody>
      </p:sp>
    </p:spTree>
    <p:extLst>
      <p:ext uri="{BB962C8B-B14F-4D97-AF65-F5344CB8AC3E}">
        <p14:creationId xmlns:p14="http://schemas.microsoft.com/office/powerpoint/2010/main" val="360788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81DC-3E12-3A23-1353-287F1F73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Публикации и апробация работы</a:t>
            </a:r>
            <a:endParaRPr lang="en-RU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0E98-E41C-1120-0D23-BEA98CF0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Было принято участие в конференции </a:t>
            </a:r>
            <a:r>
              <a:rPr lang="en-US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«XI </a:t>
            </a:r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Международная школа-конференция</a:t>
            </a:r>
            <a:r>
              <a:rPr lang="en-US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 ‘</a:t>
            </a:r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Современные проблемы физики и технологий</a:t>
            </a:r>
            <a:r>
              <a:rPr lang="en-US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’»</a:t>
            </a:r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 23-25 апреля 2024</a:t>
            </a:r>
            <a:endParaRPr lang="en-RU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8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355B0B-BF1A-B1D7-3E14-2C92C1594859}"/>
              </a:ext>
            </a:extLst>
          </p:cNvPr>
          <p:cNvSpPr txBox="1"/>
          <p:nvPr/>
        </p:nvSpPr>
        <p:spPr>
          <a:xfrm>
            <a:off x="659146" y="3136612"/>
            <a:ext cx="46902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3200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Спасибо за внимание!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721C340-F350-8091-479A-7DE1BB9AC70E}"/>
                  </a:ext>
                </a:extLst>
              </p14:cNvPr>
              <p14:cNvContentPartPr/>
              <p14:nvPr/>
            </p14:nvContentPartPr>
            <p14:xfrm>
              <a:off x="4312683" y="-92102"/>
              <a:ext cx="360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721C340-F350-8091-479A-7DE1BB9AC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6563" y="-98222"/>
                <a:ext cx="15840" cy="14040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On the Need to Touch Grass | City Journal">
            <a:extLst>
              <a:ext uri="{FF2B5EF4-FFF2-40B4-BE49-F238E27FC236}">
                <a16:creationId xmlns:a16="http://schemas.microsoft.com/office/drawing/2014/main" id="{FBC16805-43B2-95B5-BA52-808B91858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683" y="0"/>
            <a:ext cx="13716000" cy="6858000"/>
          </a:xfrm>
          <a:prstGeom prst="flowChartInputOutpu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07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7616-FE98-D117-854E-5A1B412E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Актуальность работы</a:t>
            </a:r>
            <a:endParaRPr lang="en-RU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AC40-B015-686E-40F2-A4B7E6D5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Злокачественные глиомы </a:t>
            </a:r>
            <a:r>
              <a:rPr lang="en-US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—</a:t>
            </a:r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 </a:t>
            </a:r>
            <a:r>
              <a:rPr lang="ru-RU" dirty="0">
                <a:solidFill>
                  <a:srgbClr val="980EB5"/>
                </a:solidFill>
                <a:latin typeface="ALS Sector Regular" panose="02000000000000000000" pitchFamily="2" charset="0"/>
                <a:cs typeface="ALS Sector Regular" panose="02000000000000000000" pitchFamily="2" charset="0"/>
              </a:rPr>
              <a:t>крайне агрессивные новообразования</a:t>
            </a:r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, поражающие глиальные клетки головного и спинного мозга. Они составляют от 30% до 40% от всех мозговых опухолей, поэтому важной является задача </a:t>
            </a:r>
            <a:r>
              <a:rPr lang="ru-RU" dirty="0">
                <a:solidFill>
                  <a:srgbClr val="980EB5"/>
                </a:solidFill>
                <a:latin typeface="ALS Sector Regular" panose="02000000000000000000" pitchFamily="2" charset="0"/>
                <a:cs typeface="ALS Sector Regular" panose="02000000000000000000" pitchFamily="2" charset="0"/>
              </a:rPr>
              <a:t>составления и исследования моделей</a:t>
            </a:r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, описывающих взаимодействие раковых и иммунных клеток. Системы дифференциальных уравнений позволяют дать </a:t>
            </a:r>
            <a:r>
              <a:rPr lang="ru-RU" dirty="0">
                <a:solidFill>
                  <a:srgbClr val="980EB5"/>
                </a:solidFill>
                <a:latin typeface="ALS Sector Regular" panose="02000000000000000000" pitchFamily="2" charset="0"/>
                <a:cs typeface="ALS Sector Regular" panose="02000000000000000000" pitchFamily="2" charset="0"/>
              </a:rPr>
              <a:t>количественное представление сложным биологическим процессам</a:t>
            </a:r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, протекающим во время заболевания</a:t>
            </a:r>
            <a:r>
              <a:rPr lang="en-GB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, </a:t>
            </a:r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а также предсказывать динамику развития глиом в различных сценариях.</a:t>
            </a:r>
            <a:endParaRPr lang="en-RU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8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4721-0A16-0912-4B3C-161B6095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Математическая модель</a:t>
            </a:r>
            <a:endParaRPr lang="en-RU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8C970-1EEC-1236-545B-930CDE52F987}"/>
              </a:ext>
            </a:extLst>
          </p:cNvPr>
          <p:cNvSpPr txBox="1"/>
          <p:nvPr/>
        </p:nvSpPr>
        <p:spPr>
          <a:xfrm>
            <a:off x="3326296" y="4704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5B2DA7-3757-E8B1-B348-F82DAF6D3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ru-RU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Была рассмотрена пятимерная система вида</a:t>
                </a:r>
                <a:r>
                  <a:rPr lang="en-US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:</a:t>
                </a:r>
                <a:endParaRPr lang="ru-RU" sz="2000" dirty="0">
                  <a:latin typeface="ALS Sector Regular" panose="02000000000000000000" pitchFamily="2" charset="0"/>
                  <a:cs typeface="ALS Sector Regular" panose="02000000000000000000" pitchFamily="2" charset="0"/>
                </a:endParaRPr>
              </a:p>
              <a:p>
                <a:pPr marL="0" indent="0" algn="just">
                  <a:buNone/>
                </a:pPr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RU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 &amp;= 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 &amp;= 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 &amp;=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 &amp;= 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 &amp;= 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  <a:p>
                <a:pPr marL="0" indent="0" algn="just">
                  <a:buNone/>
                </a:pPr>
                <a:r>
                  <a:rPr lang="ru-RU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где</a:t>
                </a:r>
                <a:r>
                  <a:rPr lang="en-US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≥0</m:t>
                    </m:r>
                  </m:oMath>
                </a14:m>
                <a:r>
                  <a:rPr lang="en-GB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,</a:t>
                </a:r>
                <a:r>
                  <a:rPr lang="ru-RU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параметры  положительны,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𝑥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=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(</m:t>
                    </m:r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1</m:t>
                        </m:r>
                      </m:sub>
                    </m:sSub>
                    <m:r>
                      <a:rPr lang="en-GB" sz="2000" i="1" dirty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, </m:t>
                    </m:r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en-GB" sz="2000" i="1" dirty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, </m:t>
                    </m:r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en-GB" sz="2000" i="1" dirty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, </m:t>
                    </m:r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4</m:t>
                        </m:r>
                      </m:sub>
                    </m:sSub>
                    <m:r>
                      <a:rPr lang="en-GB" sz="2000" i="1" dirty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, </m:t>
                    </m:r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5</m:t>
                        </m:r>
                      </m:sub>
                    </m:sSub>
                    <m:r>
                      <a:rPr lang="en-GB" sz="2000" i="1" dirty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)</m:t>
                    </m:r>
                  </m:oMath>
                </a14:m>
                <a:r>
                  <a:rPr lang="ru-RU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— неотрицательные переменные,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—</a:t>
                </a:r>
                <a:r>
                  <a:rPr lang="ru-RU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концентрация</a:t>
                </a:r>
                <a:r>
                  <a:rPr lang="en-US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r>
                  <a:rPr lang="ru-RU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клеток глиом,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ru-RU" sz="20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—</a:t>
                </a:r>
                <a:r>
                  <a:rPr lang="ru-RU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концентрация макрофагов,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ru-RU" sz="20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—</a:t>
                </a:r>
                <a:r>
                  <a:rPr lang="ru-RU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концентрация т-киллеров,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ru-RU" sz="20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—</a:t>
                </a:r>
                <a:r>
                  <a:rPr lang="ru-RU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концентрация белков </a:t>
                </a:r>
                <a:r>
                  <a:rPr lang="en-GB" sz="2000" i="1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TGF</a:t>
                </a:r>
                <a:r>
                  <a:rPr lang="en-GB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-</a:t>
                </a:r>
                <a:r>
                  <a:rPr lang="en-GB" sz="2000" i="1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β</a:t>
                </a:r>
                <a:r>
                  <a:rPr lang="en-GB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, </a:t>
                </a:r>
                <a:r>
                  <a:rPr lang="ru-RU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—</a:t>
                </a:r>
                <a:r>
                  <a:rPr lang="ru-RU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концентрация </a:t>
                </a:r>
                <a:r>
                  <a:rPr lang="el-GR" sz="2000" i="1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γ</a:t>
                </a:r>
                <a:r>
                  <a:rPr lang="ru-RU" sz="2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-интерферонов.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5B2DA7-3757-E8B1-B348-F82DAF6D3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744" r="-60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18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E122-7234-7B14-5194-D083A2E8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Необходимые определения</a:t>
            </a:r>
            <a:endParaRPr lang="en-RU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F92CD-1024-B2FF-28D9-E7B875ABA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Для непрерывной динамической системы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=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, 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множество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называется </a:t>
                </a:r>
                <a:r>
                  <a:rPr lang="ru-RU" sz="2400" dirty="0">
                    <a:solidFill>
                      <a:srgbClr val="980EB5"/>
                    </a:solidFill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положительно инвариантным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, если для любой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решение системы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с начальным условием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(0, </m:t>
                    </m:r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не выходит за пределы множества </a:t>
                </a:r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G.</a:t>
                </a:r>
                <a:endParaRPr lang="ru-RU" sz="2400" dirty="0">
                  <a:latin typeface="ALS Sector Regular" panose="02000000000000000000" pitchFamily="2" charset="0"/>
                  <a:cs typeface="ALS Sector Regular" panose="02000000000000000000" pitchFamily="2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Все компактные инвариантные множества системы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accPr>
                      <m:e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𝑓</m:t>
                    </m:r>
                    <m:d>
                      <m:dPr>
                        <m:ctrlP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d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</m:d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∈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p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𝐶</m:t>
                        </m:r>
                      </m:e>
                      <m:sup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, 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содержащиеся в подмножестве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𝑄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⊂</m:t>
                    </m:r>
                    <m:sSup>
                      <m:sSup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, 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содержатся в </a:t>
                </a:r>
                <a:r>
                  <a:rPr lang="ru-RU" sz="2400" dirty="0">
                    <a:solidFill>
                      <a:srgbClr val="980EB5"/>
                    </a:solidFill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локализирующем множестве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Ω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(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𝜑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,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𝑄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, 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соответствующем функции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𝜑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 ∈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p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𝐶</m:t>
                        </m:r>
                      </m:e>
                      <m:sup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GB" sz="24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(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локализирующей функции) и множеству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𝑄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⊂</m:t>
                    </m:r>
                    <m:sSup>
                      <m:sSup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Ω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(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𝜑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,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𝑄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)={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∈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𝑄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:</m:t>
                    </m:r>
                    <m:func>
                      <m:funcPr>
                        <m:ctrlP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ALS Sector Regular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ALS Sector Regular" panose="02000000000000000000" pitchFamily="2" charset="0"/>
                              </a:rPr>
                              <m:t>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400" i="1" dirty="0" smtClean="0">
                                <a:latin typeface="Cambria Math" panose="02040503050406030204" pitchFamily="18" charset="0"/>
                                <a:cs typeface="ALS Sector Regular" panose="02000000000000000000" pitchFamily="2" charset="0"/>
                              </a:rPr>
                              <m:t>inf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2400" b="0" i="1" dirty="0" smtClean="0">
                                <a:latin typeface="Cambria Math" panose="02040503050406030204" pitchFamily="18" charset="0"/>
                                <a:cs typeface="ALS Sector Regular" panose="02000000000000000000" pitchFamily="2" charset="0"/>
                              </a:rPr>
                            </m:ctrlPr>
                          </m:dPr>
                          <m:e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  <a:cs typeface="ALS Sector Regular" panose="02000000000000000000" pitchFamily="2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≤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 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𝜑</m:t>
                    </m:r>
                    <m:d>
                      <m:dPr>
                        <m:ctrlPr>
                          <a:rPr lang="el-GR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d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≤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l-GR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sup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⁡(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𝑄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)}, </m:t>
                    </m:r>
                  </m:oMath>
                </a14:m>
                <a:endParaRPr lang="en-GB" sz="2400" dirty="0">
                  <a:latin typeface="ALS Sector Regular" panose="02000000000000000000" pitchFamily="2" charset="0"/>
                  <a:cs typeface="ALS Sector Regular" panose="02000000000000000000" pitchFamily="2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l-GR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inf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⁡(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𝑄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)=</m:t>
                    </m:r>
                    <m:limLow>
                      <m:limLow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sz="2400" i="0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inf</m:t>
                        </m:r>
                      </m:e>
                      <m:lim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400" i="1" dirty="0" smtClean="0">
                                <a:latin typeface="Cambria Math" panose="02040503050406030204" pitchFamily="18" charset="0"/>
                                <a:cs typeface="ALS Sector Regular" panose="02000000000000000000" pitchFamily="2" charset="0"/>
                              </a:rPr>
                            </m:ctrlPr>
                          </m:d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ALS Sector Regular" panose="02000000000000000000" pitchFamily="2" charset="0"/>
                              </a:rPr>
                              <m:t>𝜑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∩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𝑄</m:t>
                        </m:r>
                      </m:lim>
                    </m:limLow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𝜑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(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), 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l-GR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sup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⁡(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𝑄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)=</m:t>
                    </m:r>
                    <m:limLow>
                      <m:limLow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sup</m:t>
                        </m:r>
                      </m:e>
                      <m:lim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400" i="1" dirty="0" smtClean="0">
                                <a:latin typeface="Cambria Math" panose="02040503050406030204" pitchFamily="18" charset="0"/>
                                <a:cs typeface="ALS Sector Regular" panose="02000000000000000000" pitchFamily="2" charset="0"/>
                              </a:rPr>
                            </m:ctrlPr>
                          </m:dPr>
                          <m:e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  <a:cs typeface="ALS Sector Regular" panose="02000000000000000000" pitchFamily="2" charset="0"/>
                              </a:rPr>
                              <m:t>𝜑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∩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𝑄</m:t>
                        </m:r>
                      </m:lim>
                    </m:limLow>
                    <m:r>
                      <a:rPr lang="en-US" sz="2400" b="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𝑆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(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𝜑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)={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 ∈</m:t>
                    </m:r>
                    <m:sSup>
                      <m:sSup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:</m:t>
                    </m:r>
                    <m:acc>
                      <m:accPr>
                        <m:chr m:val="̇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accPr>
                      <m:e>
                        <m:r>
                          <a:rPr lang="el-GR" sz="2400" i="1" dirty="0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𝜑</m:t>
                        </m:r>
                      </m:e>
                    </m:acc>
                    <m:r>
                      <a:rPr lang="el-GR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 (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)=0}</m:t>
                    </m:r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– </a:t>
                </a:r>
                <a:r>
                  <a:rPr lang="ru-RU" sz="2400" dirty="0">
                    <a:solidFill>
                      <a:srgbClr val="980EB5"/>
                    </a:solidFill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универсальное сечение 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функции </a:t>
                </a:r>
                <a:r>
                  <a:rPr lang="el-GR" sz="2400" i="1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φ</a:t>
                </a:r>
                <a:r>
                  <a:rPr lang="el-GR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, </a:t>
                </a:r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accPr>
                      <m:e>
                        <m:r>
                          <a:rPr lang="el-G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l-GR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– 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производная функции </a:t>
                </a:r>
                <a:r>
                  <a:rPr lang="el-GR" sz="2400" i="1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φ</a:t>
                </a:r>
                <a:r>
                  <a:rPr lang="el-GR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r>
                  <a:rPr lang="ru-RU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в силу системы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𝒙</m:t>
                        </m:r>
                      </m:e>
                    </m:acc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𝑓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(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.</a:t>
                </a:r>
                <a:endParaRPr lang="en-RU" sz="2400" dirty="0">
                  <a:latin typeface="ALS Sector Regular" panose="02000000000000000000" pitchFamily="2" charset="0"/>
                  <a:cs typeface="ALS Sector Regular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F92CD-1024-B2FF-28D9-E7B875ABA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 r="-870" b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87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E27B-90FC-C132-4C1D-2FCBABBC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Локализация инвариантных компактов</a:t>
            </a:r>
            <a:endParaRPr lang="en-RU" sz="40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D94389-E7DB-62FA-672A-ACC9C1DFD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sz="3000" dirty="0">
                    <a:solidFill>
                      <a:srgbClr val="980EB5"/>
                    </a:solidFill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Теорема 1.</a:t>
                </a:r>
                <a:r>
                  <a:rPr lang="ru-RU" sz="3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r>
                  <a:rPr lang="ru-RU" sz="30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Множество </a:t>
                </a:r>
                <a14:m>
                  <m:oMath xmlns:m="http://schemas.openxmlformats.org/officeDocument/2006/math">
                    <m:r>
                      <a:rPr lang="ru-RU" sz="3000" i="1" dirty="0" smtClean="0">
                        <a:effectLst/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3000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sz="3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ru-RU" sz="3000" i="1" dirty="0" smtClean="0">
                            <a:effectLst/>
                            <a:latin typeface="Cambria Math" panose="02040503050406030204" pitchFamily="18" charset="0"/>
                          </a:rPr>
                          <m:t>+,0</m:t>
                        </m:r>
                      </m:sub>
                      <m:sup>
                        <m:r>
                          <a:rPr lang="en-GB" sz="3000" i="1" dirty="0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GB" sz="30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r>
                  <a:rPr lang="ru-RU" sz="30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является положительно инвариантным для системы. </a:t>
                </a:r>
              </a:p>
              <a:p>
                <a:pPr marL="0" indent="0">
                  <a:buNone/>
                </a:pPr>
                <a:r>
                  <a:rPr lang="ru-RU" sz="30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Заметим, что из доказательства данной теоремы следует, что некоторые координатные плоскости положительно инвариантны относительно исходной системы, а именно</a:t>
                </a:r>
                <a:r>
                  <a:rPr lang="en-US" sz="30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:</a:t>
                </a:r>
                <a:r>
                  <a:rPr lang="ru-RU" sz="30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endParaRPr lang="en-US" sz="3000" b="0" i="1" dirty="0">
                  <a:effectLst/>
                  <a:latin typeface="Cambria Math" panose="02040503050406030204" pitchFamily="18" charset="0"/>
                  <a:cs typeface="ALS Sector Regular" panose="020000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000" b="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</m:ctrlPr>
                        </m:sSubPr>
                        <m:e>
                          <m:r>
                            <a:rPr lang="ru-RU" sz="300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ru-RU" sz="300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ru-RU" sz="3000" i="1" dirty="0" smtClean="0">
                          <a:effectLst/>
                          <a:latin typeface="Cambria Math" panose="02040503050406030204" pitchFamily="18" charset="0"/>
                          <a:cs typeface="ALS Sector Regular" panose="02000000000000000000" pitchFamily="2" charset="0"/>
                        </a:rPr>
                        <m:t> = 0; </m:t>
                      </m:r>
                    </m:oMath>
                  </m:oMathPara>
                </a14:m>
                <a:endParaRPr lang="en-US" sz="3000" i="1" dirty="0">
                  <a:effectLst/>
                  <a:latin typeface="Cambria Math" panose="02040503050406030204" pitchFamily="18" charset="0"/>
                  <a:cs typeface="ALS Sector Regular" panose="020000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000" b="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</m:ctrlPr>
                        </m:sSubPr>
                        <m:e>
                          <m:r>
                            <a:rPr lang="ru-RU" sz="300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ru-RU" sz="300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ru-RU" sz="3000" i="1" dirty="0" smtClean="0">
                          <a:effectLst/>
                          <a:latin typeface="Cambria Math" panose="02040503050406030204" pitchFamily="18" charset="0"/>
                          <a:cs typeface="ALS Sector Regular" panose="02000000000000000000" pitchFamily="2" charset="0"/>
                        </a:rPr>
                        <m:t> = 0, </m:t>
                      </m:r>
                      <m:sSub>
                        <m:sSubPr>
                          <m:ctrlPr>
                            <a:rPr lang="ru-RU" sz="3000" b="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</m:ctrlPr>
                        </m:sSubPr>
                        <m:e>
                          <m:r>
                            <a:rPr lang="ru-RU" sz="300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ru-RU" sz="300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ru-RU" sz="3000" i="1" dirty="0" smtClean="0">
                          <a:effectLst/>
                          <a:latin typeface="Cambria Math" panose="02040503050406030204" pitchFamily="18" charset="0"/>
                          <a:cs typeface="ALS Sector Regular" panose="02000000000000000000" pitchFamily="2" charset="0"/>
                        </a:rPr>
                        <m:t> = 0;</m:t>
                      </m:r>
                    </m:oMath>
                  </m:oMathPara>
                </a14:m>
                <a:endParaRPr lang="en-US" sz="3000" i="1" dirty="0">
                  <a:effectLst/>
                  <a:latin typeface="Cambria Math" panose="02040503050406030204" pitchFamily="18" charset="0"/>
                  <a:cs typeface="ALS Sector Regular" panose="020000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000" b="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</m:ctrlPr>
                        </m:sSubPr>
                        <m:e>
                          <m:r>
                            <a:rPr lang="ru-RU" sz="300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ru-RU" sz="300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ru-RU" sz="3000" i="1" dirty="0" smtClean="0">
                          <a:effectLst/>
                          <a:latin typeface="Cambria Math" panose="02040503050406030204" pitchFamily="18" charset="0"/>
                          <a:cs typeface="ALS Sector Regular" panose="02000000000000000000" pitchFamily="2" charset="0"/>
                        </a:rPr>
                        <m:t> =0,</m:t>
                      </m:r>
                      <m:sSub>
                        <m:sSubPr>
                          <m:ctrlPr>
                            <a:rPr lang="ru-RU" sz="3000" b="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</m:ctrlPr>
                        </m:sSubPr>
                        <m:e>
                          <m:r>
                            <a:rPr lang="ru-RU" sz="300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ru-RU" sz="300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ru-RU" sz="3000" i="1" dirty="0" smtClean="0">
                          <a:effectLst/>
                          <a:latin typeface="Cambria Math" panose="02040503050406030204" pitchFamily="18" charset="0"/>
                          <a:cs typeface="ALS Sector Regular" panose="02000000000000000000" pitchFamily="2" charset="0"/>
                        </a:rPr>
                        <m:t> =0,</m:t>
                      </m:r>
                      <m:sSub>
                        <m:sSubPr>
                          <m:ctrlPr>
                            <a:rPr lang="ru-RU" sz="3000" b="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</m:ctrlPr>
                        </m:sSubPr>
                        <m:e>
                          <m:r>
                            <a:rPr lang="ru-RU" sz="300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ru-RU" sz="3000" i="1" dirty="0" smtClean="0">
                              <a:effectLst/>
                              <a:latin typeface="Cambria Math" panose="02040503050406030204" pitchFamily="18" charset="0"/>
                              <a:cs typeface="ALS Sector Regular" panose="02000000000000000000" pitchFamily="2" charset="0"/>
                            </a:rPr>
                            <m:t>5</m:t>
                          </m:r>
                        </m:sub>
                      </m:sSub>
                      <m:r>
                        <a:rPr lang="ru-RU" sz="3000" i="1" dirty="0" smtClean="0">
                          <a:effectLst/>
                          <a:latin typeface="Cambria Math" panose="02040503050406030204" pitchFamily="18" charset="0"/>
                          <a:cs typeface="ALS Sector Regular" panose="02000000000000000000" pitchFamily="2" charset="0"/>
                        </a:rPr>
                        <m:t> =0</m:t>
                      </m:r>
                      <m:r>
                        <a:rPr lang="en-US" sz="3000" b="0" i="1" dirty="0" smtClean="0">
                          <a:effectLst/>
                          <a:latin typeface="Cambria Math" panose="02040503050406030204" pitchFamily="18" charset="0"/>
                          <a:cs typeface="ALS Sector Regular" panose="02000000000000000000" pitchFamily="2" charset="0"/>
                        </a:rPr>
                        <m:t>,</m:t>
                      </m:r>
                    </m:oMath>
                  </m:oMathPara>
                </a14:m>
                <a:endParaRPr lang="en-US" sz="3000" dirty="0">
                  <a:effectLst/>
                  <a:latin typeface="ALS Sector Regular" panose="02000000000000000000" pitchFamily="2" charset="0"/>
                  <a:cs typeface="ALS Sector Regular" panose="02000000000000000000" pitchFamily="2" charset="0"/>
                </a:endParaRPr>
              </a:p>
              <a:p>
                <a:pPr marL="0" indent="0">
                  <a:buNone/>
                </a:pPr>
                <a:r>
                  <a:rPr lang="ru-RU" sz="30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а также прямая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000" b="0" i="1" dirty="0" smtClean="0">
                            <a:effectLst/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ru-RU" sz="3000" i="1" dirty="0" smtClean="0">
                            <a:effectLst/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ru-RU" sz="3000" i="1" dirty="0" smtClean="0">
                            <a:effectLst/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1</m:t>
                        </m:r>
                      </m:sub>
                    </m:sSub>
                    <m:r>
                      <a:rPr lang="ru-RU" sz="3000" i="1" dirty="0" smtClean="0">
                        <a:effectLst/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 =0,</m:t>
                    </m:r>
                    <m:sSub>
                      <m:sSubPr>
                        <m:ctrlPr>
                          <a:rPr lang="ru-RU" sz="3000" b="0" i="1" dirty="0" smtClean="0">
                            <a:effectLst/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ru-RU" sz="3000" i="1" dirty="0" smtClean="0">
                            <a:effectLst/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ru-RU" sz="3000" i="1" dirty="0" smtClean="0">
                            <a:effectLst/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2</m:t>
                        </m:r>
                      </m:sub>
                    </m:sSub>
                    <m:r>
                      <a:rPr lang="ru-RU" sz="3000" i="1" dirty="0" smtClean="0">
                        <a:effectLst/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 =0,</m:t>
                    </m:r>
                    <m:sSub>
                      <m:sSubPr>
                        <m:ctrlPr>
                          <a:rPr lang="ru-RU" sz="3000" b="0" i="1" dirty="0" smtClean="0">
                            <a:effectLst/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ru-RU" sz="3000" i="1" dirty="0" smtClean="0">
                            <a:effectLst/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ru-RU" sz="3000" i="1" dirty="0" smtClean="0">
                            <a:effectLst/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ru-RU" sz="3000" i="1" dirty="0" smtClean="0">
                        <a:effectLst/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 =0,</m:t>
                    </m:r>
                    <m:sSub>
                      <m:sSubPr>
                        <m:ctrlPr>
                          <a:rPr lang="ru-RU" sz="3000" b="0" i="1" dirty="0" smtClean="0">
                            <a:effectLst/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ru-RU" sz="3000" i="1" dirty="0" smtClean="0">
                            <a:effectLst/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ru-RU" sz="3000" i="1" dirty="0" smtClean="0">
                            <a:effectLst/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5</m:t>
                        </m:r>
                      </m:sub>
                    </m:sSub>
                    <m:r>
                      <a:rPr lang="ru-RU" sz="3000" i="1" dirty="0" smtClean="0">
                        <a:effectLst/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 =0</m:t>
                    </m:r>
                  </m:oMath>
                </a14:m>
                <a:r>
                  <a:rPr lang="ru-RU" sz="30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являются инвариантными относительно исходной системы. Эти множества соответствуют различным случая</a:t>
                </a:r>
                <a:r>
                  <a:rPr lang="ru-RU" sz="30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м</a:t>
                </a:r>
                <a:r>
                  <a:rPr lang="ru-RU" sz="30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r>
                  <a:rPr lang="ru-RU" sz="3000" dirty="0">
                    <a:solidFill>
                      <a:srgbClr val="980EB5"/>
                    </a:solidFill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отсутствия глиом </a:t>
                </a:r>
                <a:r>
                  <a:rPr lang="ru-RU" sz="30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в мозге человека.</a:t>
                </a:r>
                <a:endParaRPr lang="ru-RU" sz="3000" dirty="0">
                  <a:latin typeface="ALS Sector Regular" panose="02000000000000000000" pitchFamily="2" charset="0"/>
                  <a:cs typeface="ALS Sector Regular" panose="02000000000000000000" pitchFamily="2" charset="0"/>
                </a:endParaRPr>
              </a:p>
              <a:p>
                <a:pPr marL="0" indent="0">
                  <a:buNone/>
                </a:pPr>
                <a:endParaRPr lang="ru-RU" sz="1400" dirty="0"/>
              </a:p>
              <a:p>
                <a:pPr marL="0" indent="0">
                  <a:buNone/>
                </a:pPr>
                <a:endParaRPr lang="ru-RU" sz="2000" dirty="0">
                  <a:latin typeface="ALS Sector Regular" panose="02000000000000000000" pitchFamily="2" charset="0"/>
                  <a:cs typeface="ALS Sector Regular" panose="02000000000000000000" pitchFamily="2" charset="0"/>
                </a:endParaRPr>
              </a:p>
              <a:p>
                <a:pPr marL="0" indent="0">
                  <a:buNone/>
                </a:pPr>
                <a:endParaRPr lang="en-RU" dirty="0">
                  <a:latin typeface="ALS Sector Regular" panose="02000000000000000000" pitchFamily="2" charset="0"/>
                  <a:cs typeface="ALS Sector Regular" panose="02000000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D94389-E7DB-62FA-672A-ACC9C1DFD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488" r="-844" b="-87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25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C2E-D90A-C7D9-A9C4-D7BAC9EF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Локализация инвариантных компактов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A44BE-1BAB-E169-1FAB-E6624439FF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sz="2800" dirty="0">
                    <a:solidFill>
                      <a:srgbClr val="980EB5"/>
                    </a:solidFill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Теорема 2. </a:t>
                </a:r>
                <a:r>
                  <a:rPr lang="ru-RU" sz="2800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Все компактные инвариантные множества системы содержатся в положительно инвариантных множествах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sz="2900" dirty="0">
                    <a:solidFill>
                      <a:srgbClr val="980EB5"/>
                    </a:solidFill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Теорема 3. </a:t>
                </a:r>
                <a:r>
                  <a:rPr lang="ru-RU" sz="29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900" i="1" dirty="0" smtClean="0"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900" i="1" dirty="0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9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является компактным и содержит </a:t>
                </a:r>
                <a:r>
                  <a:rPr lang="ru-RU" sz="2900" dirty="0">
                    <a:solidFill>
                      <a:srgbClr val="980EB5"/>
                    </a:solidFill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аттрактор</a:t>
                </a:r>
                <a:r>
                  <a:rPr lang="ru-RU" sz="29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системы. </a:t>
                </a:r>
                <a:endParaRPr lang="ru-RU" sz="2900" dirty="0">
                  <a:latin typeface="ALS Sector Regular" panose="02000000000000000000" pitchFamily="2" charset="0"/>
                  <a:cs typeface="ALS Sector Regular" panose="02000000000000000000" pitchFamily="2" charset="0"/>
                </a:endParaRPr>
              </a:p>
              <a:p>
                <a:pPr marL="0" indent="0">
                  <a:buNone/>
                </a:pPr>
                <a:endParaRPr lang="en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A44BE-1BAB-E169-1FAB-E6624439F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07" b="-174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69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3A9F-1D0F-B419-7C09-683E5A37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Положения равновесия системы</a:t>
            </a:r>
            <a:endParaRPr lang="en-RU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A607D-0469-367D-7504-928A45195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600" dirty="0">
                    <a:solidFill>
                      <a:srgbClr val="980EB5"/>
                    </a:solidFill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Теорема 4. </a:t>
                </a:r>
                <a:r>
                  <a:rPr lang="ru-RU" sz="26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Система при положительных значениях параметров имеет положения равновесия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6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0,0,0,</m:t>
                        </m:r>
                        <m:f>
                          <m:fPr>
                            <m:ctrlPr>
                              <a:rPr lang="ru-RU" sz="2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6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ru-RU" sz="26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ru-RU" sz="2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 ,0</m:t>
                        </m:r>
                      </m:e>
                    </m:d>
                  </m:oMath>
                </a14:m>
                <a:r>
                  <a:rPr lang="ru-RU" sz="26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2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,0,</m:t>
                        </m:r>
                        <m:f>
                          <m:fPr>
                            <m:ctrlPr>
                              <a:rPr lang="en-US" sz="2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6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ru-RU" sz="26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6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ru-RU" sz="26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. Положение равновесия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6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является </a:t>
                </a:r>
                <a:r>
                  <a:rPr lang="ru-RU" sz="2600" dirty="0">
                    <a:solidFill>
                      <a:srgbClr val="980EB5"/>
                    </a:solidFill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неусто</a:t>
                </a:r>
                <a:r>
                  <a:rPr lang="ru-RU" sz="2600" dirty="0">
                    <a:solidFill>
                      <a:srgbClr val="980EB5"/>
                    </a:solidFill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й</a:t>
                </a:r>
                <a:r>
                  <a:rPr lang="ru-RU" sz="2600" dirty="0">
                    <a:solidFill>
                      <a:srgbClr val="980EB5"/>
                    </a:solidFill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чивым</a:t>
                </a:r>
                <a:r>
                  <a:rPr lang="ru-RU" sz="26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, а положение равновесия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является </a:t>
                </a:r>
                <a:r>
                  <a:rPr lang="ru-RU" sz="2600" dirty="0">
                    <a:solidFill>
                      <a:srgbClr val="980EB5"/>
                    </a:solidFill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асимптотически </a:t>
                </a:r>
                <a:r>
                  <a:rPr lang="ru-RU" sz="2600" dirty="0">
                    <a:solidFill>
                      <a:srgbClr val="980EB5"/>
                    </a:solidFill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устойчивым </a:t>
                </a:r>
                <a:r>
                  <a:rPr lang="ru-RU" sz="26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при</a:t>
                </a:r>
                <a:r>
                  <a:rPr lang="en-US" sz="26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r>
                  <a:rPr lang="ru-RU" sz="26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условии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600" i="1" dirty="0" smtClean="0">
                        <a:effectLst/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600" i="1" dirty="0" smtClean="0">
                        <a:effectLst/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6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6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и </a:t>
                </a:r>
                <a:r>
                  <a:rPr lang="ru-RU" sz="2600" dirty="0">
                    <a:solidFill>
                      <a:srgbClr val="980EB5"/>
                    </a:solidFill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неустойчивым</a:t>
                </a:r>
                <a:r>
                  <a:rPr lang="ru-RU" sz="26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при условии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600" i="1" dirty="0" smtClean="0">
                        <a:effectLst/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600" i="1" dirty="0" smtClean="0">
                        <a:effectLst/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.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600" i="1" dirty="0" smtClean="0">
                        <a:effectLst/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600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6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6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600" dirty="0">
                    <a:effectLst/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необходимо дополнительное исследование. </a:t>
                </a:r>
                <a:endParaRPr lang="ru-RU" sz="2600" dirty="0">
                  <a:latin typeface="ALS Sector Regular" panose="02000000000000000000" pitchFamily="2" charset="0"/>
                  <a:cs typeface="ALS Sector Regular" panose="02000000000000000000" pitchFamily="2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rgbClr val="980EB5"/>
                    </a:solidFill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Теорема 5. </a:t>
                </a:r>
                <a:r>
                  <a:rPr lang="ru-RU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Положение равновесия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2 </m:t>
                    </m:r>
                  </m:oMath>
                </a14:m>
                <a:r>
                  <a:rPr lang="ru-RU" i="1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r>
                  <a:rPr lang="ru-RU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асимптотически устойчиво на инвариантной плоскости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LS Sector Regular" panose="02000000000000000000" pitchFamily="2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LS Sector Regular" panose="02000000000000000000" pitchFamily="2" charset="0"/>
                      </a:rPr>
                      <m:t>=0</m:t>
                    </m:r>
                  </m:oMath>
                </a14:m>
                <a:r>
                  <a:rPr lang="en-RU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A607D-0469-367D-7504-928A45195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035" r="-483" b="-174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68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4A36-BB55-D949-4D78-9A9A3F8D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Положения равновесия системы</a:t>
            </a:r>
            <a:endParaRPr lang="en-RU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856EA-5998-B180-4A7E-4AA1E9774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rgbClr val="980EB5"/>
                    </a:solidFill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Теорема </a:t>
                </a:r>
                <a:r>
                  <a:rPr lang="en-US" dirty="0">
                    <a:solidFill>
                      <a:srgbClr val="980EB5"/>
                    </a:solidFill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6.</a:t>
                </a:r>
                <a:r>
                  <a:rPr lang="en-US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 </a:t>
                </a:r>
                <a:r>
                  <a:rPr lang="ru-RU" dirty="0">
                    <a:latin typeface="ALS Sector Regular" panose="02000000000000000000" pitchFamily="2" charset="0"/>
                    <a:cs typeface="ALS Sector Regular" panose="02000000000000000000" pitchFamily="2" charset="0"/>
                  </a:rPr>
                  <a:t>Система имеет внутреннее положение равновесия, координаты которого являются решением системы уравнений</a:t>
                </a:r>
                <a:endParaRPr lang="en-US" dirty="0">
                  <a:latin typeface="ALS Sector Regular" panose="02000000000000000000" pitchFamily="2" charset="0"/>
                  <a:cs typeface="ALS Sector Regular" panose="02000000000000000000" pitchFamily="2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&amp;=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&amp;=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&amp;=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&amp;=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&amp;=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endParaRPr lang="en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856EA-5998-B180-4A7E-4AA1E9774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07" r="-1206" b="-116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03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EFE5-205A-AAB0-F91D-61758FFB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LS Sector Regular" panose="02000000000000000000" pitchFamily="2" charset="0"/>
                <a:cs typeface="ALS Sector Regular" panose="02000000000000000000" pitchFamily="2" charset="0"/>
              </a:rPr>
              <a:t>Численное моделирование</a:t>
            </a:r>
            <a:endParaRPr lang="en-RU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0855E-BDBE-5D59-24A6-CDD910C74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483" y="1690688"/>
            <a:ext cx="4971317" cy="4351338"/>
          </a:xfrm>
        </p:spPr>
      </p:pic>
    </p:spTree>
    <p:extLst>
      <p:ext uri="{BB962C8B-B14F-4D97-AF65-F5344CB8AC3E}">
        <p14:creationId xmlns:p14="http://schemas.microsoft.com/office/powerpoint/2010/main" val="342475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761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ALS Sector Regular</vt:lpstr>
      <vt:lpstr>Arial</vt:lpstr>
      <vt:lpstr>Calibri</vt:lpstr>
      <vt:lpstr>Calibri Light</vt:lpstr>
      <vt:lpstr>Cambria Math</vt:lpstr>
      <vt:lpstr>Office Theme</vt:lpstr>
      <vt:lpstr>Инвариантные компакты и стабильность положений равновесия в модели взаимодействия клеток иммунитета и мозговой опухоли</vt:lpstr>
      <vt:lpstr>Актуальность работы</vt:lpstr>
      <vt:lpstr>Математическая модель</vt:lpstr>
      <vt:lpstr>Необходимые определения</vt:lpstr>
      <vt:lpstr>Локализация инвариантных компактов</vt:lpstr>
      <vt:lpstr>Локализация инвариантных компактов</vt:lpstr>
      <vt:lpstr>Положения равновесия системы</vt:lpstr>
      <vt:lpstr>Положения равновесия системы</vt:lpstr>
      <vt:lpstr>Численное моделирование</vt:lpstr>
      <vt:lpstr>Заключение</vt:lpstr>
      <vt:lpstr>Публикации и апробация работы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Инвариантные компакты и стабильность положений равновесия в модели взаимодействия клеток иммунитета и мозговой опухоли</dc:title>
  <dc:creator>Mathew Kirdin</dc:creator>
  <cp:lastModifiedBy>Mathew Kirdin</cp:lastModifiedBy>
  <cp:revision>66</cp:revision>
  <dcterms:created xsi:type="dcterms:W3CDTF">2024-04-22T18:28:35Z</dcterms:created>
  <dcterms:modified xsi:type="dcterms:W3CDTF">2024-06-10T16:33:09Z</dcterms:modified>
</cp:coreProperties>
</file>