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7" r:id="rId2"/>
    <p:sldId id="258" r:id="rId3"/>
    <p:sldId id="259" r:id="rId4"/>
    <p:sldId id="260" r:id="rId5"/>
    <p:sldId id="262" r:id="rId6"/>
    <p:sldId id="263"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Lst>
  <p:sldSz cx="9144000" cy="5143500" type="screen16x9"/>
  <p:notesSz cx="6858000" cy="9144000"/>
  <p:embeddedFontLst>
    <p:embeddedFont>
      <p:font typeface="Century Gothic" panose="020B050202020202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j34C3+FX4e+zl/liKfEtLgVLRB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88"/>
    <p:restoredTop sz="94679"/>
  </p:normalViewPr>
  <p:slideViewPr>
    <p:cSldViewPr snapToGrid="0">
      <p:cViewPr varScale="1">
        <p:scale>
          <a:sx n="187" d="100"/>
          <a:sy n="187" d="100"/>
        </p:scale>
        <p:origin x="200" y="576"/>
      </p:cViewPr>
      <p:guideLst>
        <p:guide orient="horz" pos="1620"/>
        <p:guide pos="2880"/>
      </p:guideLst>
    </p:cSldViewPr>
  </p:slideViewPr>
  <p:outlineViewPr>
    <p:cViewPr>
      <p:scale>
        <a:sx n="33" d="100"/>
        <a:sy n="33" d="100"/>
      </p:scale>
      <p:origin x="0" y="-154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3dc74fe8b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3dc74fe8bd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3dc74fe8b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23dc74fe8bd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dc74fe8b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3dc74fe8bd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dc74fe8b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3dc74fe8bd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3dc74fe8b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3dc74fe8bd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dc74fe8b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3dc74fe8bd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3dc74fe8b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23dc74fe8bd_0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dc74fe8b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3dc74fe8bd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3dc74fe8bd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3dc74fe8bd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Freedman-Diaconis rule is a method for determining the optimal number of bins to use when creating a histogram. It is particularly useful when analyzing data with unknown or irregular distribution patterns. The rule takes into account the sample size and the spread of the data to create a histogram that is neither too coarse nor too detailed.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3dc74fe8b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3dc74fe8bd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Freedman-Diaconis rule is a method for determining the optimal number of bins to use when creating a histogram. It is particularly useful when analyzing data with unknown or irregular distribution patterns. The rule takes into account the sample size and the spread of the data to create a histogram that is neither too coarse nor too detailed.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3dc74fe8b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23dc74fe8b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3e0302ef3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3e0302ef38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3dc74fe8b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23dc74fe8bd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3dc74fe8b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3dc74fe8b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3dc74fe8bd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23dc74fe8bd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dc74fe8b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3dc74fe8b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3dc74fe8b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3dc74fe8b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dc74fe8b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3dc74fe8b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dc74fe8b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3dc74fe8bd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3dc74fe8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3dc74fe8b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dc74fe8b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3dc74fe8bd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3dc74fe8b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3dc74fe8bd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ctr">
              <a:lnSpc>
                <a:spcPct val="90000"/>
              </a:lnSpc>
              <a:spcBef>
                <a:spcPts val="0"/>
              </a:spcBef>
              <a:spcAft>
                <a:spcPts val="0"/>
              </a:spcAft>
              <a:buClr>
                <a:schemeClr val="lt1"/>
              </a:buClr>
              <a:buSzPts val="2800"/>
              <a:buFont typeface="Twentieth Century"/>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20000"/>
              </a:lnSpc>
              <a:spcBef>
                <a:spcPts val="0"/>
              </a:spcBef>
              <a:spcAft>
                <a:spcPts val="0"/>
              </a:spcAft>
              <a:buSzPts val="1800"/>
              <a:buChar char="●"/>
              <a:defRPr/>
            </a:lvl1pPr>
            <a:lvl2pPr marL="914400" lvl="1" indent="-317500" algn="l">
              <a:lnSpc>
                <a:spcPct val="120000"/>
              </a:lnSpc>
              <a:spcBef>
                <a:spcPts val="0"/>
              </a:spcBef>
              <a:spcAft>
                <a:spcPts val="0"/>
              </a:spcAft>
              <a:buSzPts val="1400"/>
              <a:buChar char="○"/>
              <a:defRPr/>
            </a:lvl2pPr>
            <a:lvl3pPr marL="1371600" lvl="2" indent="-317500" algn="l">
              <a:lnSpc>
                <a:spcPct val="120000"/>
              </a:lnSpc>
              <a:spcBef>
                <a:spcPts val="0"/>
              </a:spcBef>
              <a:spcAft>
                <a:spcPts val="0"/>
              </a:spcAft>
              <a:buSzPts val="1400"/>
              <a:buChar char="■"/>
              <a:defRPr/>
            </a:lvl3pPr>
            <a:lvl4pPr marL="1828800" lvl="3" indent="-317500" algn="l">
              <a:lnSpc>
                <a:spcPct val="120000"/>
              </a:lnSpc>
              <a:spcBef>
                <a:spcPts val="0"/>
              </a:spcBef>
              <a:spcAft>
                <a:spcPts val="0"/>
              </a:spcAft>
              <a:buSzPts val="1400"/>
              <a:buChar char="●"/>
              <a:defRPr/>
            </a:lvl4pPr>
            <a:lvl5pPr marL="2286000" lvl="4" indent="-317500" algn="l">
              <a:lnSpc>
                <a:spcPct val="120000"/>
              </a:lnSpc>
              <a:spcBef>
                <a:spcPts val="0"/>
              </a:spcBef>
              <a:spcAft>
                <a:spcPts val="0"/>
              </a:spcAft>
              <a:buSzPts val="1400"/>
              <a:buChar char="○"/>
              <a:defRPr/>
            </a:lvl5pPr>
            <a:lvl6pPr marL="2743200" lvl="5" indent="-317500" algn="l">
              <a:lnSpc>
                <a:spcPct val="120000"/>
              </a:lnSpc>
              <a:spcBef>
                <a:spcPts val="0"/>
              </a:spcBef>
              <a:spcAft>
                <a:spcPts val="0"/>
              </a:spcAft>
              <a:buSzPts val="1400"/>
              <a:buChar char="■"/>
              <a:defRPr/>
            </a:lvl6pPr>
            <a:lvl7pPr marL="3200400" lvl="6" indent="-317500" algn="l">
              <a:lnSpc>
                <a:spcPct val="120000"/>
              </a:lnSpc>
              <a:spcBef>
                <a:spcPts val="0"/>
              </a:spcBef>
              <a:spcAft>
                <a:spcPts val="0"/>
              </a:spcAft>
              <a:buSzPts val="1400"/>
              <a:buChar char="●"/>
              <a:defRPr/>
            </a:lvl7pPr>
            <a:lvl8pPr marL="3657600" lvl="7" indent="-317500" algn="l">
              <a:lnSpc>
                <a:spcPct val="120000"/>
              </a:lnSpc>
              <a:spcBef>
                <a:spcPts val="0"/>
              </a:spcBef>
              <a:spcAft>
                <a:spcPts val="0"/>
              </a:spcAft>
              <a:buSzPts val="1400"/>
              <a:buChar char="○"/>
              <a:defRPr/>
            </a:lvl8pPr>
            <a:lvl9pPr marL="4114800" lvl="8" indent="-317500" algn="l">
              <a:lnSpc>
                <a:spcPct val="120000"/>
              </a:lnSpc>
              <a:spcBef>
                <a:spcPts val="0"/>
              </a:spcBef>
              <a:spcAft>
                <a:spcPts val="0"/>
              </a:spcAft>
              <a:buSzPts val="1400"/>
              <a:buChar char="■"/>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1pPr>
            <a:lvl2pPr marL="0" marR="0" lvl="1"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2pPr>
            <a:lvl3pPr marL="0" marR="0" lvl="2"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3pPr>
            <a:lvl4pPr marL="0" marR="0" lvl="3"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4pPr>
            <a:lvl5pPr marL="0" marR="0" lvl="4"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5pPr>
            <a:lvl6pPr marL="0" marR="0" lvl="5"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6pPr>
            <a:lvl7pPr marL="0" marR="0" lvl="6"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7pPr>
            <a:lvl8pPr marL="0" marR="0" lvl="7"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8pPr>
            <a:lvl9pPr marL="0" marR="0" lvl="8" indent="0" algn="r">
              <a:spcBef>
                <a:spcPts val="0"/>
              </a:spcBef>
              <a:spcAft>
                <a:spcPts val="0"/>
              </a:spcAft>
              <a:buClr>
                <a:schemeClr val="lt1"/>
              </a:buClr>
              <a:buSzPts val="750"/>
              <a:buFont typeface="Twentieth Century"/>
              <a:buNone/>
              <a:defRPr sz="7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grpSp>
        <p:nvGrpSpPr>
          <p:cNvPr id="82" name="Google Shape;82;p15"/>
          <p:cNvGrpSpPr/>
          <p:nvPr/>
        </p:nvGrpSpPr>
        <p:grpSpPr>
          <a:xfrm>
            <a:off x="5608041" y="361628"/>
            <a:ext cx="3055900" cy="3861826"/>
            <a:chOff x="7477387" y="482170"/>
            <a:chExt cx="4074533" cy="5149101"/>
          </a:xfrm>
        </p:grpSpPr>
        <p:sp>
          <p:nvSpPr>
            <p:cNvPr id="83" name="Google Shape;83;p15"/>
            <p:cNvSpPr/>
            <p:nvPr/>
          </p:nvSpPr>
          <p:spPr>
            <a:xfrm>
              <a:off x="7477387" y="482170"/>
              <a:ext cx="4074533" cy="5149101"/>
            </a:xfrm>
            <a:prstGeom prst="rect">
              <a:avLst/>
            </a:prstGeom>
            <a:gradFill>
              <a:gsLst>
                <a:gs pos="0">
                  <a:srgbClr val="262626"/>
                </a:gs>
                <a:gs pos="100000">
                  <a:srgbClr val="0C0C0C"/>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5"/>
          <p:cNvSpPr txBox="1">
            <a:spLocks noGrp="1"/>
          </p:cNvSpPr>
          <p:nvPr>
            <p:ph type="title"/>
          </p:nvPr>
        </p:nvSpPr>
        <p:spPr>
          <a:xfrm>
            <a:off x="846843" y="847135"/>
            <a:ext cx="4391154" cy="14431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5"/>
          <p:cNvSpPr>
            <a:spLocks noGrp="1"/>
          </p:cNvSpPr>
          <p:nvPr>
            <p:ph type="pic" idx="2"/>
          </p:nvPr>
        </p:nvSpPr>
        <p:spPr>
          <a:xfrm>
            <a:off x="6093292" y="841907"/>
            <a:ext cx="2093378" cy="2899745"/>
          </a:xfrm>
          <a:prstGeom prst="rect">
            <a:avLst/>
          </a:prstGeom>
          <a:solidFill>
            <a:srgbClr val="D8D8D8"/>
          </a:solidFill>
          <a:ln>
            <a:noFill/>
          </a:ln>
        </p:spPr>
      </p:sp>
      <p:sp>
        <p:nvSpPr>
          <p:cNvPr id="87" name="Google Shape;87;p15"/>
          <p:cNvSpPr txBox="1">
            <a:spLocks noGrp="1"/>
          </p:cNvSpPr>
          <p:nvPr>
            <p:ph type="body" idx="1"/>
          </p:nvPr>
        </p:nvSpPr>
        <p:spPr>
          <a:xfrm>
            <a:off x="846185" y="2290291"/>
            <a:ext cx="4384865" cy="157201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SzPts val="1350"/>
              <a:buNone/>
              <a:defRPr sz="1350"/>
            </a:lvl1pPr>
            <a:lvl2pPr marL="914400" lvl="1" indent="-228600" algn="l">
              <a:lnSpc>
                <a:spcPct val="120000"/>
              </a:lnSpc>
              <a:spcBef>
                <a:spcPts val="375"/>
              </a:spcBef>
              <a:spcAft>
                <a:spcPts val="0"/>
              </a:spcAft>
              <a:buSzPts val="1050"/>
              <a:buNone/>
              <a:defRPr sz="1050"/>
            </a:lvl2pPr>
            <a:lvl3pPr marL="1371600" lvl="2" indent="-228600" algn="l">
              <a:lnSpc>
                <a:spcPct val="120000"/>
              </a:lnSpc>
              <a:spcBef>
                <a:spcPts val="375"/>
              </a:spcBef>
              <a:spcAft>
                <a:spcPts val="0"/>
              </a:spcAft>
              <a:buSzPts val="900"/>
              <a:buNone/>
              <a:defRPr sz="900"/>
            </a:lvl3pPr>
            <a:lvl4pPr marL="1828800" lvl="3" indent="-228600" algn="l">
              <a:lnSpc>
                <a:spcPct val="120000"/>
              </a:lnSpc>
              <a:spcBef>
                <a:spcPts val="375"/>
              </a:spcBef>
              <a:spcAft>
                <a:spcPts val="0"/>
              </a:spcAft>
              <a:buSzPts val="750"/>
              <a:buNone/>
              <a:defRPr sz="750"/>
            </a:lvl4pPr>
            <a:lvl5pPr marL="2286000" lvl="4" indent="-228600" algn="l">
              <a:lnSpc>
                <a:spcPct val="120000"/>
              </a:lnSpc>
              <a:spcBef>
                <a:spcPts val="375"/>
              </a:spcBef>
              <a:spcAft>
                <a:spcPts val="0"/>
              </a:spcAft>
              <a:buSzPts val="750"/>
              <a:buNone/>
              <a:defRPr sz="750"/>
            </a:lvl5pPr>
            <a:lvl6pPr marL="2743200" lvl="5" indent="-228600" algn="l">
              <a:lnSpc>
                <a:spcPct val="120000"/>
              </a:lnSpc>
              <a:spcBef>
                <a:spcPts val="375"/>
              </a:spcBef>
              <a:spcAft>
                <a:spcPts val="0"/>
              </a:spcAft>
              <a:buSzPts val="750"/>
              <a:buNone/>
              <a:defRPr sz="750"/>
            </a:lvl6pPr>
            <a:lvl7pPr marL="3200400" lvl="6" indent="-228600" algn="l">
              <a:lnSpc>
                <a:spcPct val="120000"/>
              </a:lnSpc>
              <a:spcBef>
                <a:spcPts val="375"/>
              </a:spcBef>
              <a:spcAft>
                <a:spcPts val="0"/>
              </a:spcAft>
              <a:buSzPts val="750"/>
              <a:buNone/>
              <a:defRPr sz="750"/>
            </a:lvl7pPr>
            <a:lvl8pPr marL="3657600" lvl="7" indent="-228600" algn="l">
              <a:lnSpc>
                <a:spcPct val="120000"/>
              </a:lnSpc>
              <a:spcBef>
                <a:spcPts val="375"/>
              </a:spcBef>
              <a:spcAft>
                <a:spcPts val="0"/>
              </a:spcAft>
              <a:buSzPts val="750"/>
              <a:buNone/>
              <a:defRPr sz="750"/>
            </a:lvl8pPr>
            <a:lvl9pPr marL="4114800" lvl="8" indent="-228600" algn="l">
              <a:lnSpc>
                <a:spcPct val="120000"/>
              </a:lnSpc>
              <a:spcBef>
                <a:spcPts val="375"/>
              </a:spcBef>
              <a:spcAft>
                <a:spcPts val="0"/>
              </a:spcAft>
              <a:buSzPts val="750"/>
              <a:buNone/>
              <a:defRPr sz="750"/>
            </a:lvl9pPr>
          </a:lstStyle>
          <a:p>
            <a:endParaRPr/>
          </a:p>
        </p:txBody>
      </p:sp>
      <p:sp>
        <p:nvSpPr>
          <p:cNvPr id="88" name="Google Shape;88;p15"/>
          <p:cNvSpPr txBox="1">
            <a:spLocks noGrp="1"/>
          </p:cNvSpPr>
          <p:nvPr>
            <p:ph type="dt" idx="10"/>
          </p:nvPr>
        </p:nvSpPr>
        <p:spPr>
          <a:xfrm>
            <a:off x="843975" y="4102393"/>
            <a:ext cx="4387204" cy="2400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ftr" idx="11"/>
          </p:nvPr>
        </p:nvSpPr>
        <p:spPr>
          <a:xfrm>
            <a:off x="843975" y="238981"/>
            <a:ext cx="3658364" cy="24069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5"/>
          <p:cNvSpPr txBox="1">
            <a:spLocks noGrp="1"/>
          </p:cNvSpPr>
          <p:nvPr>
            <p:ph type="sldNum" idx="12"/>
          </p:nvPr>
        </p:nvSpPr>
        <p:spPr>
          <a:xfrm>
            <a:off x="4632596"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5" descr="RedHashing.emf"/>
          <p:cNvPicPr preferRelativeResize="0"/>
          <p:nvPr/>
        </p:nvPicPr>
        <p:blipFill rotWithShape="1">
          <a:blip r:embed="rId2">
            <a:alphaModFix/>
          </a:blip>
          <a:srcRect l="-115" t="474" r="48548" b="36564"/>
          <a:stretch/>
        </p:blipFill>
        <p:spPr>
          <a:xfrm>
            <a:off x="844095" y="482598"/>
            <a:ext cx="4409694" cy="1165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847703" y="714994"/>
            <a:ext cx="7202456" cy="7869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6"/>
          <p:cNvSpPr txBox="1">
            <a:spLocks noGrp="1"/>
          </p:cNvSpPr>
          <p:nvPr>
            <p:ph type="body" idx="1"/>
          </p:nvPr>
        </p:nvSpPr>
        <p:spPr>
          <a:xfrm rot="5400000">
            <a:off x="3213465" y="-736935"/>
            <a:ext cx="2470932" cy="7202456"/>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95" name="Google Shape;95;p16"/>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6"/>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98" name="Google Shape;98;p16"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rot="5400000">
            <a:off x="5701977" y="1740785"/>
            <a:ext cx="3494917" cy="121180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24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rot="5400000">
            <a:off x="2036055" y="-589123"/>
            <a:ext cx="3494917" cy="587162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102" name="Google Shape;102;p17"/>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105" name="Google Shape;105;p17" descr="RedHashing.emf"/>
          <p:cNvPicPr preferRelativeResize="0"/>
          <p:nvPr/>
        </p:nvPicPr>
        <p:blipFill rotWithShape="1">
          <a:blip r:embed="rId2">
            <a:alphaModFix/>
          </a:blip>
          <a:srcRect l="-115" r="59214" b="36435"/>
          <a:stretch/>
        </p:blipFill>
        <p:spPr>
          <a:xfrm rot="5400000">
            <a:off x="6481709" y="2285187"/>
            <a:ext cx="3497580" cy="11658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685331" y="1604041"/>
            <a:ext cx="7773339" cy="1883876"/>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685331" y="3496751"/>
            <a:ext cx="7773339" cy="85548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750"/>
              </a:spcBef>
              <a:spcAft>
                <a:spcPts val="0"/>
              </a:spcAft>
              <a:buSzPts val="1200"/>
              <a:buNone/>
              <a:defRPr sz="1200"/>
            </a:lvl1pPr>
            <a:lvl2pPr marL="914400" lvl="1" indent="-228600" algn="l">
              <a:lnSpc>
                <a:spcPct val="120000"/>
              </a:lnSpc>
              <a:spcBef>
                <a:spcPts val="375"/>
              </a:spcBef>
              <a:spcAft>
                <a:spcPts val="0"/>
              </a:spcAft>
              <a:buSzPts val="1050"/>
              <a:buNone/>
              <a:defRPr sz="1050"/>
            </a:lvl2pPr>
            <a:lvl3pPr marL="1371600" lvl="2" indent="-228600" algn="l">
              <a:lnSpc>
                <a:spcPct val="120000"/>
              </a:lnSpc>
              <a:spcBef>
                <a:spcPts val="375"/>
              </a:spcBef>
              <a:spcAft>
                <a:spcPts val="0"/>
              </a:spcAft>
              <a:buSzPts val="900"/>
              <a:buNone/>
              <a:defRPr sz="900"/>
            </a:lvl3pPr>
            <a:lvl4pPr marL="1828800" lvl="3" indent="-228600" algn="l">
              <a:lnSpc>
                <a:spcPct val="120000"/>
              </a:lnSpc>
              <a:spcBef>
                <a:spcPts val="375"/>
              </a:spcBef>
              <a:spcAft>
                <a:spcPts val="0"/>
              </a:spcAft>
              <a:buSzPts val="750"/>
              <a:buNone/>
              <a:defRPr sz="750"/>
            </a:lvl4pPr>
            <a:lvl5pPr marL="2286000" lvl="4" indent="-228600" algn="l">
              <a:lnSpc>
                <a:spcPct val="120000"/>
              </a:lnSpc>
              <a:spcBef>
                <a:spcPts val="375"/>
              </a:spcBef>
              <a:spcAft>
                <a:spcPts val="0"/>
              </a:spcAft>
              <a:buSzPts val="750"/>
              <a:buNone/>
              <a:defRPr sz="750"/>
            </a:lvl5pPr>
            <a:lvl6pPr marL="2743200" lvl="5" indent="-228600" algn="l">
              <a:lnSpc>
                <a:spcPct val="120000"/>
              </a:lnSpc>
              <a:spcBef>
                <a:spcPts val="375"/>
              </a:spcBef>
              <a:spcAft>
                <a:spcPts val="0"/>
              </a:spcAft>
              <a:buSzPts val="750"/>
              <a:buNone/>
              <a:defRPr sz="750"/>
            </a:lvl6pPr>
            <a:lvl7pPr marL="3200400" lvl="6" indent="-228600" algn="l">
              <a:lnSpc>
                <a:spcPct val="120000"/>
              </a:lnSpc>
              <a:spcBef>
                <a:spcPts val="375"/>
              </a:spcBef>
              <a:spcAft>
                <a:spcPts val="0"/>
              </a:spcAft>
              <a:buSzPts val="750"/>
              <a:buNone/>
              <a:defRPr sz="750"/>
            </a:lvl7pPr>
            <a:lvl8pPr marL="3657600" lvl="7" indent="-228600" algn="l">
              <a:lnSpc>
                <a:spcPct val="120000"/>
              </a:lnSpc>
              <a:spcBef>
                <a:spcPts val="375"/>
              </a:spcBef>
              <a:spcAft>
                <a:spcPts val="0"/>
              </a:spcAft>
              <a:buSzPts val="750"/>
              <a:buNone/>
              <a:defRPr sz="750"/>
            </a:lvl8pPr>
            <a:lvl9pPr marL="4114800" lvl="8" indent="-228600" algn="l">
              <a:lnSpc>
                <a:spcPct val="120000"/>
              </a:lnSpc>
              <a:spcBef>
                <a:spcPts val="375"/>
              </a:spcBef>
              <a:spcAft>
                <a:spcPts val="0"/>
              </a:spcAft>
              <a:buSzPts val="750"/>
              <a:buNone/>
              <a:defRPr sz="750"/>
            </a:lvl9pPr>
          </a:lstStyle>
          <a:p>
            <a:endParaRPr/>
          </a:p>
        </p:txBody>
      </p:sp>
      <p:sp>
        <p:nvSpPr>
          <p:cNvPr id="28" name="Google Shape;28;p7"/>
          <p:cNvSpPr txBox="1">
            <a:spLocks noGrp="1"/>
          </p:cNvSpPr>
          <p:nvPr>
            <p:ph type="dt" idx="10"/>
          </p:nvPr>
        </p:nvSpPr>
        <p:spPr>
          <a:xfrm>
            <a:off x="5759053" y="4412457"/>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888888"/>
              </a:buClr>
              <a:buSzPts val="1400"/>
              <a:buFont typeface="Century Gothic"/>
              <a:buNone/>
              <a:defRPr/>
            </a:lvl1pPr>
            <a:lvl2pPr lvl="1" algn="l">
              <a:spcBef>
                <a:spcPts val="0"/>
              </a:spcBef>
              <a:spcAft>
                <a:spcPts val="0"/>
              </a:spcAft>
              <a:buClr>
                <a:schemeClr val="dk1"/>
              </a:buClr>
              <a:buSzPts val="1400"/>
              <a:buFont typeface="Century Gothic"/>
              <a:buNone/>
              <a:defRPr/>
            </a:lvl2pPr>
            <a:lvl3pPr lvl="2" algn="l">
              <a:spcBef>
                <a:spcPts val="0"/>
              </a:spcBef>
              <a:spcAft>
                <a:spcPts val="0"/>
              </a:spcAft>
              <a:buClr>
                <a:schemeClr val="dk1"/>
              </a:buClr>
              <a:buSzPts val="1400"/>
              <a:buFont typeface="Century Gothic"/>
              <a:buNone/>
              <a:defRPr/>
            </a:lvl3pPr>
            <a:lvl4pPr lvl="3" algn="l">
              <a:spcBef>
                <a:spcPts val="0"/>
              </a:spcBef>
              <a:spcAft>
                <a:spcPts val="0"/>
              </a:spcAft>
              <a:buClr>
                <a:schemeClr val="dk1"/>
              </a:buClr>
              <a:buSzPts val="1400"/>
              <a:buFont typeface="Century Gothic"/>
              <a:buNone/>
              <a:defRPr/>
            </a:lvl4pPr>
            <a:lvl5pPr lvl="4" algn="l">
              <a:spcBef>
                <a:spcPts val="0"/>
              </a:spcBef>
              <a:spcAft>
                <a:spcPts val="0"/>
              </a:spcAft>
              <a:buClr>
                <a:schemeClr val="dk1"/>
              </a:buClr>
              <a:buSzPts val="1400"/>
              <a:buFont typeface="Century Gothic"/>
              <a:buNone/>
              <a:defRPr/>
            </a:lvl5pPr>
            <a:lvl6pPr lvl="5" algn="l">
              <a:spcBef>
                <a:spcPts val="0"/>
              </a:spcBef>
              <a:spcAft>
                <a:spcPts val="0"/>
              </a:spcAft>
              <a:buClr>
                <a:schemeClr val="dk1"/>
              </a:buClr>
              <a:buSzPts val="1400"/>
              <a:buFont typeface="Century Gothic"/>
              <a:buNone/>
              <a:defRPr/>
            </a:lvl6pPr>
            <a:lvl7pPr lvl="6" algn="l">
              <a:spcBef>
                <a:spcPts val="0"/>
              </a:spcBef>
              <a:spcAft>
                <a:spcPts val="0"/>
              </a:spcAft>
              <a:buClr>
                <a:schemeClr val="dk1"/>
              </a:buClr>
              <a:buSzPts val="1400"/>
              <a:buFont typeface="Century Gothic"/>
              <a:buNone/>
              <a:defRPr/>
            </a:lvl7pPr>
            <a:lvl8pPr lvl="7" algn="l">
              <a:spcBef>
                <a:spcPts val="0"/>
              </a:spcBef>
              <a:spcAft>
                <a:spcPts val="0"/>
              </a:spcAft>
              <a:buClr>
                <a:schemeClr val="dk1"/>
              </a:buClr>
              <a:buSzPts val="1400"/>
              <a:buFont typeface="Century Gothic"/>
              <a:buNone/>
              <a:defRPr/>
            </a:lvl8pPr>
            <a:lvl9pPr lvl="8" algn="l">
              <a:spcBef>
                <a:spcPts val="0"/>
              </a:spcBef>
              <a:spcAft>
                <a:spcPts val="0"/>
              </a:spcAft>
              <a:buClr>
                <a:schemeClr val="dk1"/>
              </a:buClr>
              <a:buSzPts val="1400"/>
              <a:buFont typeface="Century Gothic"/>
              <a:buNone/>
              <a:defRPr/>
            </a:lvl9pPr>
          </a:lstStyle>
          <a:p>
            <a:endParaRPr/>
          </a:p>
        </p:txBody>
      </p:sp>
      <p:sp>
        <p:nvSpPr>
          <p:cNvPr id="29" name="Google Shape;29;p7"/>
          <p:cNvSpPr txBox="1">
            <a:spLocks noGrp="1"/>
          </p:cNvSpPr>
          <p:nvPr>
            <p:ph type="ftr" idx="11"/>
          </p:nvPr>
        </p:nvSpPr>
        <p:spPr>
          <a:xfrm>
            <a:off x="685331" y="4412457"/>
            <a:ext cx="5004665"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entury Gothic"/>
              <a:buNone/>
              <a:defRPr/>
            </a:lvl1pPr>
            <a:lvl2pPr lvl="1" algn="l">
              <a:spcBef>
                <a:spcPts val="0"/>
              </a:spcBef>
              <a:spcAft>
                <a:spcPts val="0"/>
              </a:spcAft>
              <a:buClr>
                <a:schemeClr val="dk1"/>
              </a:buClr>
              <a:buSzPts val="1400"/>
              <a:buFont typeface="Century Gothic"/>
              <a:buNone/>
              <a:defRPr/>
            </a:lvl2pPr>
            <a:lvl3pPr lvl="2" algn="l">
              <a:spcBef>
                <a:spcPts val="0"/>
              </a:spcBef>
              <a:spcAft>
                <a:spcPts val="0"/>
              </a:spcAft>
              <a:buClr>
                <a:schemeClr val="dk1"/>
              </a:buClr>
              <a:buSzPts val="1400"/>
              <a:buFont typeface="Century Gothic"/>
              <a:buNone/>
              <a:defRPr/>
            </a:lvl3pPr>
            <a:lvl4pPr lvl="3" algn="l">
              <a:spcBef>
                <a:spcPts val="0"/>
              </a:spcBef>
              <a:spcAft>
                <a:spcPts val="0"/>
              </a:spcAft>
              <a:buClr>
                <a:schemeClr val="dk1"/>
              </a:buClr>
              <a:buSzPts val="1400"/>
              <a:buFont typeface="Century Gothic"/>
              <a:buNone/>
              <a:defRPr/>
            </a:lvl4pPr>
            <a:lvl5pPr lvl="4" algn="l">
              <a:spcBef>
                <a:spcPts val="0"/>
              </a:spcBef>
              <a:spcAft>
                <a:spcPts val="0"/>
              </a:spcAft>
              <a:buClr>
                <a:schemeClr val="dk1"/>
              </a:buClr>
              <a:buSzPts val="1400"/>
              <a:buFont typeface="Century Gothic"/>
              <a:buNone/>
              <a:defRPr/>
            </a:lvl5pPr>
            <a:lvl6pPr lvl="5" algn="l">
              <a:spcBef>
                <a:spcPts val="0"/>
              </a:spcBef>
              <a:spcAft>
                <a:spcPts val="0"/>
              </a:spcAft>
              <a:buClr>
                <a:schemeClr val="dk1"/>
              </a:buClr>
              <a:buSzPts val="1400"/>
              <a:buFont typeface="Century Gothic"/>
              <a:buNone/>
              <a:defRPr/>
            </a:lvl6pPr>
            <a:lvl7pPr lvl="6" algn="l">
              <a:spcBef>
                <a:spcPts val="0"/>
              </a:spcBef>
              <a:spcAft>
                <a:spcPts val="0"/>
              </a:spcAft>
              <a:buClr>
                <a:schemeClr val="dk1"/>
              </a:buClr>
              <a:buSzPts val="1400"/>
              <a:buFont typeface="Century Gothic"/>
              <a:buNone/>
              <a:defRPr/>
            </a:lvl7pPr>
            <a:lvl8pPr lvl="7" algn="l">
              <a:spcBef>
                <a:spcPts val="0"/>
              </a:spcBef>
              <a:spcAft>
                <a:spcPts val="0"/>
              </a:spcAft>
              <a:buClr>
                <a:schemeClr val="dk1"/>
              </a:buClr>
              <a:buSzPts val="1400"/>
              <a:buFont typeface="Century Gothic"/>
              <a:buNone/>
              <a:defRPr/>
            </a:lvl8pPr>
            <a:lvl9pPr lvl="8" algn="l">
              <a:spcBef>
                <a:spcPts val="0"/>
              </a:spcBef>
              <a:spcAft>
                <a:spcPts val="0"/>
              </a:spcAft>
              <a:buClr>
                <a:schemeClr val="dk1"/>
              </a:buClr>
              <a:buSzPts val="1400"/>
              <a:buFont typeface="Century Gothic"/>
              <a:buNone/>
              <a:defRPr/>
            </a:lvl9pPr>
          </a:lstStyle>
          <a:p>
            <a:endParaRPr/>
          </a:p>
        </p:txBody>
      </p:sp>
      <p:sp>
        <p:nvSpPr>
          <p:cNvPr id="30" name="Google Shape;30;p7"/>
          <p:cNvSpPr txBox="1">
            <a:spLocks noGrp="1"/>
          </p:cNvSpPr>
          <p:nvPr>
            <p:ph type="sldNum" idx="12"/>
          </p:nvPr>
        </p:nvSpPr>
        <p:spPr>
          <a:xfrm>
            <a:off x="7885509" y="4412457"/>
            <a:ext cx="573161"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1pPr>
            <a:lvl2pPr marL="0" marR="0" lvl="1"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2pPr>
            <a:lvl3pPr marL="0" marR="0" lvl="2"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3pPr>
            <a:lvl4pPr marL="0" marR="0" lvl="3"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4pPr>
            <a:lvl5pPr marL="0" marR="0" lvl="4"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5pPr>
            <a:lvl6pPr marL="0" marR="0" lvl="5"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6pPr>
            <a:lvl7pPr marL="0" marR="0" lvl="6"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7pPr>
            <a:lvl8pPr marL="0" marR="0" lvl="7"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8pPr>
            <a:lvl9pPr marL="0" marR="0" lvl="8" indent="0" algn="r">
              <a:spcBef>
                <a:spcPts val="0"/>
              </a:spcBef>
              <a:spcAft>
                <a:spcPts val="0"/>
              </a:spcAft>
              <a:buClr>
                <a:schemeClr val="lt1"/>
              </a:buClr>
              <a:buSzPts val="700"/>
              <a:buFont typeface="Twentieth Century"/>
              <a:buNone/>
              <a:defRPr sz="21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47703" y="714994"/>
            <a:ext cx="7202456" cy="7869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47703" y="1628827"/>
            <a:ext cx="7202456" cy="247093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34" name="Google Shape;34;p8"/>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8"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846875" y="1317097"/>
            <a:ext cx="6464295" cy="15375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700"/>
              <a:buFont typeface="Century Gothic"/>
              <a:buNone/>
              <a:defRPr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9"/>
          <p:cNvSpPr txBox="1">
            <a:spLocks noGrp="1"/>
          </p:cNvSpPr>
          <p:nvPr>
            <p:ph type="body" idx="1"/>
          </p:nvPr>
        </p:nvSpPr>
        <p:spPr>
          <a:xfrm>
            <a:off x="846875" y="2854647"/>
            <a:ext cx="6464295" cy="759697"/>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750"/>
              </a:spcBef>
              <a:spcAft>
                <a:spcPts val="0"/>
              </a:spcAft>
              <a:buSzPts val="1350"/>
              <a:buNone/>
              <a:defRPr sz="1350">
                <a:solidFill>
                  <a:schemeClr val="dk1"/>
                </a:solidFill>
              </a:defRPr>
            </a:lvl1pPr>
            <a:lvl2pPr marL="914400" lvl="1" indent="-228600" algn="l">
              <a:lnSpc>
                <a:spcPct val="120000"/>
              </a:lnSpc>
              <a:spcBef>
                <a:spcPts val="375"/>
              </a:spcBef>
              <a:spcAft>
                <a:spcPts val="0"/>
              </a:spcAft>
              <a:buSzPts val="1350"/>
              <a:buNone/>
              <a:defRPr sz="1350">
                <a:solidFill>
                  <a:srgbClr val="888888"/>
                </a:solidFill>
              </a:defRPr>
            </a:lvl2pPr>
            <a:lvl3pPr marL="1371600" lvl="2" indent="-228600" algn="l">
              <a:lnSpc>
                <a:spcPct val="120000"/>
              </a:lnSpc>
              <a:spcBef>
                <a:spcPts val="375"/>
              </a:spcBef>
              <a:spcAft>
                <a:spcPts val="0"/>
              </a:spcAft>
              <a:buSzPts val="1350"/>
              <a:buNone/>
              <a:defRPr sz="1350">
                <a:solidFill>
                  <a:srgbClr val="888888"/>
                </a:solidFill>
              </a:defRPr>
            </a:lvl3pPr>
            <a:lvl4pPr marL="1828800" lvl="3" indent="-228600" algn="l">
              <a:lnSpc>
                <a:spcPct val="120000"/>
              </a:lnSpc>
              <a:spcBef>
                <a:spcPts val="375"/>
              </a:spcBef>
              <a:spcAft>
                <a:spcPts val="0"/>
              </a:spcAft>
              <a:buSzPts val="1200"/>
              <a:buNone/>
              <a:defRPr sz="1200">
                <a:solidFill>
                  <a:srgbClr val="888888"/>
                </a:solidFill>
              </a:defRPr>
            </a:lvl4pPr>
            <a:lvl5pPr marL="2286000" lvl="4" indent="-228600" algn="l">
              <a:lnSpc>
                <a:spcPct val="120000"/>
              </a:lnSpc>
              <a:spcBef>
                <a:spcPts val="375"/>
              </a:spcBef>
              <a:spcAft>
                <a:spcPts val="0"/>
              </a:spcAft>
              <a:buSzPts val="1200"/>
              <a:buNone/>
              <a:defRPr sz="1200">
                <a:solidFill>
                  <a:srgbClr val="888888"/>
                </a:solidFill>
              </a:defRPr>
            </a:lvl5pPr>
            <a:lvl6pPr marL="2743200" lvl="5" indent="-228600" algn="l">
              <a:lnSpc>
                <a:spcPct val="120000"/>
              </a:lnSpc>
              <a:spcBef>
                <a:spcPts val="375"/>
              </a:spcBef>
              <a:spcAft>
                <a:spcPts val="0"/>
              </a:spcAft>
              <a:buSzPts val="1200"/>
              <a:buNone/>
              <a:defRPr sz="1200">
                <a:solidFill>
                  <a:srgbClr val="888888"/>
                </a:solidFill>
              </a:defRPr>
            </a:lvl6pPr>
            <a:lvl7pPr marL="3200400" lvl="6" indent="-228600" algn="l">
              <a:lnSpc>
                <a:spcPct val="120000"/>
              </a:lnSpc>
              <a:spcBef>
                <a:spcPts val="375"/>
              </a:spcBef>
              <a:spcAft>
                <a:spcPts val="0"/>
              </a:spcAft>
              <a:buSzPts val="1200"/>
              <a:buNone/>
              <a:defRPr sz="1200">
                <a:solidFill>
                  <a:srgbClr val="888888"/>
                </a:solidFill>
              </a:defRPr>
            </a:lvl7pPr>
            <a:lvl8pPr marL="3657600" lvl="7" indent="-228600" algn="l">
              <a:lnSpc>
                <a:spcPct val="120000"/>
              </a:lnSpc>
              <a:spcBef>
                <a:spcPts val="375"/>
              </a:spcBef>
              <a:spcAft>
                <a:spcPts val="0"/>
              </a:spcAft>
              <a:buSzPts val="1200"/>
              <a:buNone/>
              <a:defRPr sz="1200">
                <a:solidFill>
                  <a:srgbClr val="888888"/>
                </a:solidFill>
              </a:defRPr>
            </a:lvl8pPr>
            <a:lvl9pPr marL="4114800" lvl="8" indent="-228600" algn="l">
              <a:lnSpc>
                <a:spcPct val="120000"/>
              </a:lnSpc>
              <a:spcBef>
                <a:spcPts val="375"/>
              </a:spcBef>
              <a:spcAft>
                <a:spcPts val="0"/>
              </a:spcAft>
              <a:buSzPts val="1200"/>
              <a:buNone/>
              <a:defRPr sz="1200">
                <a:solidFill>
                  <a:srgbClr val="888888"/>
                </a:solidFill>
              </a:defRPr>
            </a:lvl9pPr>
          </a:lstStyle>
          <a:p>
            <a:endParaRPr/>
          </a:p>
        </p:txBody>
      </p:sp>
      <p:sp>
        <p:nvSpPr>
          <p:cNvPr id="41" name="Google Shape;41;p9"/>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9"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48290" y="718528"/>
            <a:ext cx="7204226" cy="79447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846875" y="1624216"/>
            <a:ext cx="3483864" cy="247038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48" name="Google Shape;48;p10"/>
          <p:cNvSpPr txBox="1">
            <a:spLocks noGrp="1"/>
          </p:cNvSpPr>
          <p:nvPr>
            <p:ph type="body" idx="2"/>
          </p:nvPr>
        </p:nvSpPr>
        <p:spPr>
          <a:xfrm>
            <a:off x="4571705" y="1628827"/>
            <a:ext cx="3483864" cy="246532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49" name="Google Shape;49;p10"/>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10"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846875" y="715003"/>
            <a:ext cx="7205746" cy="79223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1"/>
          <p:cNvSpPr txBox="1">
            <a:spLocks noGrp="1"/>
          </p:cNvSpPr>
          <p:nvPr>
            <p:ph type="body" idx="1"/>
          </p:nvPr>
        </p:nvSpPr>
        <p:spPr>
          <a:xfrm>
            <a:off x="846875" y="1627296"/>
            <a:ext cx="3483864" cy="60145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750"/>
              </a:spcBef>
              <a:spcAft>
                <a:spcPts val="0"/>
              </a:spcAft>
              <a:buSzPts val="2100"/>
              <a:buNone/>
              <a:defRPr sz="2100" b="0" cap="none">
                <a:solidFill>
                  <a:schemeClr val="accent1"/>
                </a:solidFill>
              </a:defRPr>
            </a:lvl1pPr>
            <a:lvl2pPr marL="914400" lvl="1" indent="-228600" algn="l">
              <a:lnSpc>
                <a:spcPct val="120000"/>
              </a:lnSpc>
              <a:spcBef>
                <a:spcPts val="375"/>
              </a:spcBef>
              <a:spcAft>
                <a:spcPts val="0"/>
              </a:spcAft>
              <a:buSzPts val="1500"/>
              <a:buNone/>
              <a:defRPr sz="1500" b="1"/>
            </a:lvl2pPr>
            <a:lvl3pPr marL="1371600" lvl="2" indent="-228600" algn="l">
              <a:lnSpc>
                <a:spcPct val="120000"/>
              </a:lnSpc>
              <a:spcBef>
                <a:spcPts val="375"/>
              </a:spcBef>
              <a:spcAft>
                <a:spcPts val="0"/>
              </a:spcAft>
              <a:buSzPts val="1350"/>
              <a:buNone/>
              <a:defRPr sz="1350" b="1"/>
            </a:lvl3pPr>
            <a:lvl4pPr marL="1828800" lvl="3" indent="-228600" algn="l">
              <a:lnSpc>
                <a:spcPct val="120000"/>
              </a:lnSpc>
              <a:spcBef>
                <a:spcPts val="375"/>
              </a:spcBef>
              <a:spcAft>
                <a:spcPts val="0"/>
              </a:spcAft>
              <a:buSzPts val="1200"/>
              <a:buNone/>
              <a:defRPr sz="1200" b="1"/>
            </a:lvl4pPr>
            <a:lvl5pPr marL="2286000" lvl="4" indent="-228600" algn="l">
              <a:lnSpc>
                <a:spcPct val="120000"/>
              </a:lnSpc>
              <a:spcBef>
                <a:spcPts val="375"/>
              </a:spcBef>
              <a:spcAft>
                <a:spcPts val="0"/>
              </a:spcAft>
              <a:buSzPts val="1200"/>
              <a:buNone/>
              <a:defRPr sz="1200" b="1"/>
            </a:lvl5pPr>
            <a:lvl6pPr marL="2743200" lvl="5" indent="-228600" algn="l">
              <a:lnSpc>
                <a:spcPct val="120000"/>
              </a:lnSpc>
              <a:spcBef>
                <a:spcPts val="375"/>
              </a:spcBef>
              <a:spcAft>
                <a:spcPts val="0"/>
              </a:spcAft>
              <a:buSzPts val="1200"/>
              <a:buNone/>
              <a:defRPr sz="1200" b="1"/>
            </a:lvl6pPr>
            <a:lvl7pPr marL="3200400" lvl="6" indent="-228600" algn="l">
              <a:lnSpc>
                <a:spcPct val="120000"/>
              </a:lnSpc>
              <a:spcBef>
                <a:spcPts val="375"/>
              </a:spcBef>
              <a:spcAft>
                <a:spcPts val="0"/>
              </a:spcAft>
              <a:buSzPts val="1200"/>
              <a:buNone/>
              <a:defRPr sz="1200" b="1"/>
            </a:lvl7pPr>
            <a:lvl8pPr marL="3657600" lvl="7" indent="-228600" algn="l">
              <a:lnSpc>
                <a:spcPct val="120000"/>
              </a:lnSpc>
              <a:spcBef>
                <a:spcPts val="375"/>
              </a:spcBef>
              <a:spcAft>
                <a:spcPts val="0"/>
              </a:spcAft>
              <a:buSzPts val="1200"/>
              <a:buNone/>
              <a:defRPr sz="1200" b="1"/>
            </a:lvl8pPr>
            <a:lvl9pPr marL="4114800" lvl="8" indent="-228600" algn="l">
              <a:lnSpc>
                <a:spcPct val="120000"/>
              </a:lnSpc>
              <a:spcBef>
                <a:spcPts val="375"/>
              </a:spcBef>
              <a:spcAft>
                <a:spcPts val="0"/>
              </a:spcAft>
              <a:buSzPts val="1200"/>
              <a:buNone/>
              <a:defRPr sz="1200" b="1"/>
            </a:lvl9pPr>
          </a:lstStyle>
          <a:p>
            <a:endParaRPr/>
          </a:p>
        </p:txBody>
      </p:sp>
      <p:sp>
        <p:nvSpPr>
          <p:cNvPr id="56" name="Google Shape;56;p11"/>
          <p:cNvSpPr txBox="1">
            <a:spLocks noGrp="1"/>
          </p:cNvSpPr>
          <p:nvPr>
            <p:ph type="body" idx="2"/>
          </p:nvPr>
        </p:nvSpPr>
        <p:spPr>
          <a:xfrm>
            <a:off x="846875" y="2230836"/>
            <a:ext cx="3483864" cy="187040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57" name="Google Shape;57;p11"/>
          <p:cNvSpPr txBox="1">
            <a:spLocks noGrp="1"/>
          </p:cNvSpPr>
          <p:nvPr>
            <p:ph type="body" idx="3"/>
          </p:nvPr>
        </p:nvSpPr>
        <p:spPr>
          <a:xfrm>
            <a:off x="4570753" y="1629886"/>
            <a:ext cx="3483864" cy="60167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750"/>
              </a:spcBef>
              <a:spcAft>
                <a:spcPts val="0"/>
              </a:spcAft>
              <a:buSzPts val="2100"/>
              <a:buNone/>
              <a:defRPr sz="2100" b="0" cap="none">
                <a:solidFill>
                  <a:schemeClr val="accent1"/>
                </a:solidFill>
              </a:defRPr>
            </a:lvl1pPr>
            <a:lvl2pPr marL="914400" lvl="1" indent="-228600" algn="l">
              <a:lnSpc>
                <a:spcPct val="120000"/>
              </a:lnSpc>
              <a:spcBef>
                <a:spcPts val="375"/>
              </a:spcBef>
              <a:spcAft>
                <a:spcPts val="0"/>
              </a:spcAft>
              <a:buSzPts val="1500"/>
              <a:buNone/>
              <a:defRPr sz="1500" b="1"/>
            </a:lvl2pPr>
            <a:lvl3pPr marL="1371600" lvl="2" indent="-228600" algn="l">
              <a:lnSpc>
                <a:spcPct val="120000"/>
              </a:lnSpc>
              <a:spcBef>
                <a:spcPts val="375"/>
              </a:spcBef>
              <a:spcAft>
                <a:spcPts val="0"/>
              </a:spcAft>
              <a:buSzPts val="1350"/>
              <a:buNone/>
              <a:defRPr sz="1350" b="1"/>
            </a:lvl3pPr>
            <a:lvl4pPr marL="1828800" lvl="3" indent="-228600" algn="l">
              <a:lnSpc>
                <a:spcPct val="120000"/>
              </a:lnSpc>
              <a:spcBef>
                <a:spcPts val="375"/>
              </a:spcBef>
              <a:spcAft>
                <a:spcPts val="0"/>
              </a:spcAft>
              <a:buSzPts val="1200"/>
              <a:buNone/>
              <a:defRPr sz="1200" b="1"/>
            </a:lvl4pPr>
            <a:lvl5pPr marL="2286000" lvl="4" indent="-228600" algn="l">
              <a:lnSpc>
                <a:spcPct val="120000"/>
              </a:lnSpc>
              <a:spcBef>
                <a:spcPts val="375"/>
              </a:spcBef>
              <a:spcAft>
                <a:spcPts val="0"/>
              </a:spcAft>
              <a:buSzPts val="1200"/>
              <a:buNone/>
              <a:defRPr sz="1200" b="1"/>
            </a:lvl5pPr>
            <a:lvl6pPr marL="2743200" lvl="5" indent="-228600" algn="l">
              <a:lnSpc>
                <a:spcPct val="120000"/>
              </a:lnSpc>
              <a:spcBef>
                <a:spcPts val="375"/>
              </a:spcBef>
              <a:spcAft>
                <a:spcPts val="0"/>
              </a:spcAft>
              <a:buSzPts val="1200"/>
              <a:buNone/>
              <a:defRPr sz="1200" b="1"/>
            </a:lvl6pPr>
            <a:lvl7pPr marL="3200400" lvl="6" indent="-228600" algn="l">
              <a:lnSpc>
                <a:spcPct val="120000"/>
              </a:lnSpc>
              <a:spcBef>
                <a:spcPts val="375"/>
              </a:spcBef>
              <a:spcAft>
                <a:spcPts val="0"/>
              </a:spcAft>
              <a:buSzPts val="1200"/>
              <a:buNone/>
              <a:defRPr sz="1200" b="1"/>
            </a:lvl7pPr>
            <a:lvl8pPr marL="3657600" lvl="7" indent="-228600" algn="l">
              <a:lnSpc>
                <a:spcPct val="120000"/>
              </a:lnSpc>
              <a:spcBef>
                <a:spcPts val="375"/>
              </a:spcBef>
              <a:spcAft>
                <a:spcPts val="0"/>
              </a:spcAft>
              <a:buSzPts val="1200"/>
              <a:buNone/>
              <a:defRPr sz="1200" b="1"/>
            </a:lvl8pPr>
            <a:lvl9pPr marL="4114800" lvl="8" indent="-228600" algn="l">
              <a:lnSpc>
                <a:spcPct val="120000"/>
              </a:lnSpc>
              <a:spcBef>
                <a:spcPts val="375"/>
              </a:spcBef>
              <a:spcAft>
                <a:spcPts val="0"/>
              </a:spcAft>
              <a:buSzPts val="1200"/>
              <a:buNone/>
              <a:defRPr sz="1200" b="1"/>
            </a:lvl9pPr>
          </a:lstStyle>
          <a:p>
            <a:endParaRPr/>
          </a:p>
        </p:txBody>
      </p:sp>
      <p:sp>
        <p:nvSpPr>
          <p:cNvPr id="58" name="Google Shape;58;p11"/>
          <p:cNvSpPr txBox="1">
            <a:spLocks noGrp="1"/>
          </p:cNvSpPr>
          <p:nvPr>
            <p:ph type="body" idx="4"/>
          </p:nvPr>
        </p:nvSpPr>
        <p:spPr>
          <a:xfrm>
            <a:off x="4570753" y="2228752"/>
            <a:ext cx="3483864" cy="18653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59" name="Google Shape;59;p11"/>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1"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a:off x="847703" y="714994"/>
            <a:ext cx="7202456" cy="7869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68" name="Google Shape;68;p12"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843219" y="714434"/>
            <a:ext cx="2456260" cy="17416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Font typeface="Century Gothic"/>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a:off x="3542500" y="714434"/>
            <a:ext cx="4509353" cy="337891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750"/>
              </a:spcBef>
              <a:spcAft>
                <a:spcPts val="0"/>
              </a:spcAft>
              <a:buSzPts val="1800"/>
              <a:buChar char="•"/>
              <a:defRPr/>
            </a:lvl1pPr>
            <a:lvl2pPr marL="914400" lvl="1" indent="-342900" algn="l">
              <a:lnSpc>
                <a:spcPct val="120000"/>
              </a:lnSpc>
              <a:spcBef>
                <a:spcPts val="375"/>
              </a:spcBef>
              <a:spcAft>
                <a:spcPts val="0"/>
              </a:spcAft>
              <a:buSzPts val="1800"/>
              <a:buChar char="•"/>
              <a:defRPr/>
            </a:lvl2pPr>
            <a:lvl3pPr marL="1371600" lvl="2" indent="-342900" algn="l">
              <a:lnSpc>
                <a:spcPct val="120000"/>
              </a:lnSpc>
              <a:spcBef>
                <a:spcPts val="375"/>
              </a:spcBef>
              <a:spcAft>
                <a:spcPts val="0"/>
              </a:spcAft>
              <a:buSzPts val="1800"/>
              <a:buChar char="•"/>
              <a:defRPr/>
            </a:lvl3pPr>
            <a:lvl4pPr marL="1828800" lvl="3" indent="-342900" algn="l">
              <a:lnSpc>
                <a:spcPct val="120000"/>
              </a:lnSpc>
              <a:spcBef>
                <a:spcPts val="375"/>
              </a:spcBef>
              <a:spcAft>
                <a:spcPts val="0"/>
              </a:spcAft>
              <a:buSzPts val="1800"/>
              <a:buChar char="•"/>
              <a:defRPr/>
            </a:lvl4pPr>
            <a:lvl5pPr marL="2286000" lvl="4" indent="-342900" algn="l">
              <a:lnSpc>
                <a:spcPct val="120000"/>
              </a:lnSpc>
              <a:spcBef>
                <a:spcPts val="375"/>
              </a:spcBef>
              <a:spcAft>
                <a:spcPts val="0"/>
              </a:spcAft>
              <a:buSzPts val="1800"/>
              <a:buChar char="•"/>
              <a:defRPr/>
            </a:lvl5pPr>
            <a:lvl6pPr marL="2743200" lvl="5" indent="-342900" algn="l">
              <a:lnSpc>
                <a:spcPct val="120000"/>
              </a:lnSpc>
              <a:spcBef>
                <a:spcPts val="375"/>
              </a:spcBef>
              <a:spcAft>
                <a:spcPts val="0"/>
              </a:spcAft>
              <a:buSzPts val="1800"/>
              <a:buChar char="•"/>
              <a:defRPr/>
            </a:lvl6pPr>
            <a:lvl7pPr marL="3200400" lvl="6" indent="-342900" algn="l">
              <a:lnSpc>
                <a:spcPct val="120000"/>
              </a:lnSpc>
              <a:spcBef>
                <a:spcPts val="375"/>
              </a:spcBef>
              <a:spcAft>
                <a:spcPts val="0"/>
              </a:spcAft>
              <a:buSzPts val="1800"/>
              <a:buChar char="•"/>
              <a:defRPr/>
            </a:lvl7pPr>
            <a:lvl8pPr marL="3657600" lvl="7" indent="-342900" algn="l">
              <a:lnSpc>
                <a:spcPct val="120000"/>
              </a:lnSpc>
              <a:spcBef>
                <a:spcPts val="375"/>
              </a:spcBef>
              <a:spcAft>
                <a:spcPts val="0"/>
              </a:spcAft>
              <a:buSzPts val="1800"/>
              <a:buChar char="•"/>
              <a:defRPr/>
            </a:lvl8pPr>
            <a:lvl9pPr marL="4114800" lvl="8" indent="-342900" algn="l">
              <a:lnSpc>
                <a:spcPct val="120000"/>
              </a:lnSpc>
              <a:spcBef>
                <a:spcPts val="375"/>
              </a:spcBef>
              <a:spcAft>
                <a:spcPts val="0"/>
              </a:spcAft>
              <a:buSzPts val="1800"/>
              <a:buChar char="•"/>
              <a:defRPr/>
            </a:lvl9pPr>
          </a:lstStyle>
          <a:p>
            <a:endParaRPr/>
          </a:p>
        </p:txBody>
      </p:sp>
      <p:sp>
        <p:nvSpPr>
          <p:cNvPr id="76" name="Google Shape;76;p14"/>
          <p:cNvSpPr txBox="1">
            <a:spLocks noGrp="1"/>
          </p:cNvSpPr>
          <p:nvPr>
            <p:ph type="body" idx="2"/>
          </p:nvPr>
        </p:nvSpPr>
        <p:spPr>
          <a:xfrm>
            <a:off x="843219" y="2456065"/>
            <a:ext cx="2456260" cy="1634189"/>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750"/>
              </a:spcBef>
              <a:spcAft>
                <a:spcPts val="0"/>
              </a:spcAft>
              <a:buSzPts val="1200"/>
              <a:buNone/>
              <a:defRPr sz="1200"/>
            </a:lvl1pPr>
            <a:lvl2pPr marL="914400" lvl="1" indent="-228600" algn="l">
              <a:lnSpc>
                <a:spcPct val="120000"/>
              </a:lnSpc>
              <a:spcBef>
                <a:spcPts val="375"/>
              </a:spcBef>
              <a:spcAft>
                <a:spcPts val="0"/>
              </a:spcAft>
              <a:buSzPts val="1050"/>
              <a:buNone/>
              <a:defRPr sz="1050"/>
            </a:lvl2pPr>
            <a:lvl3pPr marL="1371600" lvl="2" indent="-228600" algn="l">
              <a:lnSpc>
                <a:spcPct val="120000"/>
              </a:lnSpc>
              <a:spcBef>
                <a:spcPts val="375"/>
              </a:spcBef>
              <a:spcAft>
                <a:spcPts val="0"/>
              </a:spcAft>
              <a:buSzPts val="900"/>
              <a:buNone/>
              <a:defRPr sz="900"/>
            </a:lvl3pPr>
            <a:lvl4pPr marL="1828800" lvl="3" indent="-228600" algn="l">
              <a:lnSpc>
                <a:spcPct val="120000"/>
              </a:lnSpc>
              <a:spcBef>
                <a:spcPts val="375"/>
              </a:spcBef>
              <a:spcAft>
                <a:spcPts val="0"/>
              </a:spcAft>
              <a:buSzPts val="750"/>
              <a:buNone/>
              <a:defRPr sz="750"/>
            </a:lvl4pPr>
            <a:lvl5pPr marL="2286000" lvl="4" indent="-228600" algn="l">
              <a:lnSpc>
                <a:spcPct val="120000"/>
              </a:lnSpc>
              <a:spcBef>
                <a:spcPts val="375"/>
              </a:spcBef>
              <a:spcAft>
                <a:spcPts val="0"/>
              </a:spcAft>
              <a:buSzPts val="750"/>
              <a:buNone/>
              <a:defRPr sz="750"/>
            </a:lvl5pPr>
            <a:lvl6pPr marL="2743200" lvl="5" indent="-228600" algn="l">
              <a:lnSpc>
                <a:spcPct val="120000"/>
              </a:lnSpc>
              <a:spcBef>
                <a:spcPts val="375"/>
              </a:spcBef>
              <a:spcAft>
                <a:spcPts val="0"/>
              </a:spcAft>
              <a:buSzPts val="750"/>
              <a:buNone/>
              <a:defRPr sz="750"/>
            </a:lvl6pPr>
            <a:lvl7pPr marL="3200400" lvl="6" indent="-228600" algn="l">
              <a:lnSpc>
                <a:spcPct val="120000"/>
              </a:lnSpc>
              <a:spcBef>
                <a:spcPts val="375"/>
              </a:spcBef>
              <a:spcAft>
                <a:spcPts val="0"/>
              </a:spcAft>
              <a:buSzPts val="750"/>
              <a:buNone/>
              <a:defRPr sz="750"/>
            </a:lvl7pPr>
            <a:lvl8pPr marL="3657600" lvl="7" indent="-228600" algn="l">
              <a:lnSpc>
                <a:spcPct val="120000"/>
              </a:lnSpc>
              <a:spcBef>
                <a:spcPts val="375"/>
              </a:spcBef>
              <a:spcAft>
                <a:spcPts val="0"/>
              </a:spcAft>
              <a:buSzPts val="750"/>
              <a:buNone/>
              <a:defRPr sz="750"/>
            </a:lvl8pPr>
            <a:lvl9pPr marL="4114800" lvl="8" indent="-228600" algn="l">
              <a:lnSpc>
                <a:spcPct val="120000"/>
              </a:lnSpc>
              <a:spcBef>
                <a:spcPts val="375"/>
              </a:spcBef>
              <a:spcAft>
                <a:spcPts val="0"/>
              </a:spcAft>
              <a:buSzPts val="750"/>
              <a:buNone/>
              <a:defRPr sz="750"/>
            </a:lvl9pPr>
          </a:lstStyle>
          <a:p>
            <a:endParaRPr/>
          </a:p>
        </p:txBody>
      </p:sp>
      <p:sp>
        <p:nvSpPr>
          <p:cNvPr id="77" name="Google Shape;77;p14"/>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Clr>
                <a:schemeClr val="accent1"/>
              </a:buClr>
              <a:buSzPts val="2100"/>
              <a:buFont typeface="Century Gothic"/>
              <a:buNone/>
              <a:defRPr/>
            </a:lvl1pPr>
            <a:lvl2pPr marL="0" lvl="1" indent="0" algn="r">
              <a:spcBef>
                <a:spcPts val="0"/>
              </a:spcBef>
              <a:spcAft>
                <a:spcPts val="0"/>
              </a:spcAft>
              <a:buClr>
                <a:schemeClr val="accent1"/>
              </a:buClr>
              <a:buSzPts val="2100"/>
              <a:buFont typeface="Century Gothic"/>
              <a:buNone/>
              <a:defRPr/>
            </a:lvl2pPr>
            <a:lvl3pPr marL="0" lvl="2" indent="0" algn="r">
              <a:spcBef>
                <a:spcPts val="0"/>
              </a:spcBef>
              <a:spcAft>
                <a:spcPts val="0"/>
              </a:spcAft>
              <a:buClr>
                <a:schemeClr val="accent1"/>
              </a:buClr>
              <a:buSzPts val="2100"/>
              <a:buFont typeface="Century Gothic"/>
              <a:buNone/>
              <a:defRPr/>
            </a:lvl3pPr>
            <a:lvl4pPr marL="0" lvl="3" indent="0" algn="r">
              <a:spcBef>
                <a:spcPts val="0"/>
              </a:spcBef>
              <a:spcAft>
                <a:spcPts val="0"/>
              </a:spcAft>
              <a:buClr>
                <a:schemeClr val="accent1"/>
              </a:buClr>
              <a:buSzPts val="2100"/>
              <a:buFont typeface="Century Gothic"/>
              <a:buNone/>
              <a:defRPr/>
            </a:lvl4pPr>
            <a:lvl5pPr marL="0" lvl="4" indent="0" algn="r">
              <a:spcBef>
                <a:spcPts val="0"/>
              </a:spcBef>
              <a:spcAft>
                <a:spcPts val="0"/>
              </a:spcAft>
              <a:buClr>
                <a:schemeClr val="accent1"/>
              </a:buClr>
              <a:buSzPts val="2100"/>
              <a:buFont typeface="Century Gothic"/>
              <a:buNone/>
              <a:defRPr/>
            </a:lvl5pPr>
            <a:lvl6pPr marL="0" lvl="5" indent="0" algn="r">
              <a:spcBef>
                <a:spcPts val="0"/>
              </a:spcBef>
              <a:spcAft>
                <a:spcPts val="0"/>
              </a:spcAft>
              <a:buClr>
                <a:schemeClr val="accent1"/>
              </a:buClr>
              <a:buSzPts val="2100"/>
              <a:buFont typeface="Century Gothic"/>
              <a:buNone/>
              <a:defRPr/>
            </a:lvl6pPr>
            <a:lvl7pPr marL="0" lvl="6" indent="0" algn="r">
              <a:spcBef>
                <a:spcPts val="0"/>
              </a:spcBef>
              <a:spcAft>
                <a:spcPts val="0"/>
              </a:spcAft>
              <a:buClr>
                <a:schemeClr val="accent1"/>
              </a:buClr>
              <a:buSzPts val="2100"/>
              <a:buFont typeface="Century Gothic"/>
              <a:buNone/>
              <a:defRPr/>
            </a:lvl7pPr>
            <a:lvl8pPr marL="0" lvl="7" indent="0" algn="r">
              <a:spcBef>
                <a:spcPts val="0"/>
              </a:spcBef>
              <a:spcAft>
                <a:spcPts val="0"/>
              </a:spcAft>
              <a:buClr>
                <a:schemeClr val="accent1"/>
              </a:buClr>
              <a:buSzPts val="2100"/>
              <a:buFont typeface="Century Gothic"/>
              <a:buNone/>
              <a:defRPr/>
            </a:lvl8pPr>
            <a:lvl9pPr marL="0" lvl="8" indent="0" algn="r">
              <a:spcBef>
                <a:spcPts val="0"/>
              </a:spcBef>
              <a:spcAft>
                <a:spcPts val="0"/>
              </a:spcAft>
              <a:buClr>
                <a:schemeClr val="accent1"/>
              </a:buClr>
              <a:buSzPts val="2100"/>
              <a:buFont typeface="Century Gothic"/>
              <a:buNone/>
              <a:defRPr/>
            </a:lvl9pPr>
          </a:lstStyle>
          <a:p>
            <a:pPr marL="0" lvl="0" indent="0" algn="r" rtl="0">
              <a:spcBef>
                <a:spcPts val="0"/>
              </a:spcBef>
              <a:spcAft>
                <a:spcPts val="0"/>
              </a:spcAft>
              <a:buNone/>
            </a:pPr>
            <a:fld id="{00000000-1234-1234-1234-123412341234}" type="slidenum">
              <a:rPr lang="en"/>
              <a:t>‹#›</a:t>
            </a:fld>
            <a:endParaRPr/>
          </a:p>
        </p:txBody>
      </p:sp>
      <p:pic>
        <p:nvPicPr>
          <p:cNvPr id="80" name="Google Shape;80;p14" descr="RedHashing.emf"/>
          <p:cNvPicPr preferRelativeResize="0"/>
          <p:nvPr/>
        </p:nvPicPr>
        <p:blipFill rotWithShape="1">
          <a:blip r:embed="rId2">
            <a:alphaModFix/>
          </a:blip>
          <a:srcRect l="-115" r="15827" b="36435"/>
          <a:stretch/>
        </p:blipFill>
        <p:spPr>
          <a:xfrm>
            <a:off x="844095" y="482598"/>
            <a:ext cx="7207758" cy="1165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F8F8F8"/>
            </a:gs>
          </a:gsLst>
          <a:path path="circle">
            <a:fillToRect l="50000" t="50000" r="50000" b="50000"/>
          </a:path>
          <a:tileRect/>
        </a:gradFill>
        <a:effectLst/>
      </p:bgPr>
    </p:bg>
    <p:spTree>
      <p:nvGrpSpPr>
        <p:cNvPr id="1" name="Shape 5"/>
        <p:cNvGrpSpPr/>
        <p:nvPr/>
      </p:nvGrpSpPr>
      <p:grpSpPr>
        <a:xfrm>
          <a:off x="0" y="0"/>
          <a:ext cx="0" cy="0"/>
          <a:chOff x="0" y="0"/>
          <a:chExt cx="0" cy="0"/>
        </a:xfrm>
      </p:grpSpPr>
      <p:pic>
        <p:nvPicPr>
          <p:cNvPr id="6" name="Google Shape;6;p4"/>
          <p:cNvPicPr preferRelativeResize="0"/>
          <p:nvPr/>
        </p:nvPicPr>
        <p:blipFill rotWithShape="1">
          <a:blip r:embed="rId14">
            <a:alphaModFix/>
          </a:blip>
          <a:srcRect t="1538" b="-1538"/>
          <a:stretch/>
        </p:blipFill>
        <p:spPr>
          <a:xfrm>
            <a:off x="0" y="4589502"/>
            <a:ext cx="9144000" cy="557213"/>
          </a:xfrm>
          <a:prstGeom prst="rect">
            <a:avLst/>
          </a:prstGeom>
          <a:noFill/>
          <a:ln>
            <a:noFill/>
          </a:ln>
        </p:spPr>
      </p:pic>
      <p:sp>
        <p:nvSpPr>
          <p:cNvPr id="7" name="Google Shape;7;p4"/>
          <p:cNvSpPr/>
          <p:nvPr/>
        </p:nvSpPr>
        <p:spPr>
          <a:xfrm>
            <a:off x="0" y="351577"/>
            <a:ext cx="9144000" cy="4235268"/>
          </a:xfrm>
          <a:prstGeom prst="rect">
            <a:avLst/>
          </a:prstGeom>
          <a:gradFill>
            <a:gsLst>
              <a:gs pos="0">
                <a:srgbClr val="CCDDEA">
                  <a:alpha val="0"/>
                </a:srgbClr>
              </a:gs>
              <a:gs pos="100000">
                <a:srgbClr val="CDDEEA"/>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8;p4"/>
          <p:cNvCxnSpPr/>
          <p:nvPr/>
        </p:nvCxnSpPr>
        <p:spPr>
          <a:xfrm>
            <a:off x="0" y="4590952"/>
            <a:ext cx="9144000"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9" name="Google Shape;9;p4"/>
          <p:cNvSpPr txBox="1">
            <a:spLocks noGrp="1"/>
          </p:cNvSpPr>
          <p:nvPr>
            <p:ph type="title"/>
          </p:nvPr>
        </p:nvSpPr>
        <p:spPr>
          <a:xfrm>
            <a:off x="847703" y="714994"/>
            <a:ext cx="7202456" cy="78692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2400"/>
              <a:buFont typeface="Century Gothic"/>
              <a:buNone/>
              <a:defRPr sz="2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4"/>
          <p:cNvSpPr txBox="1">
            <a:spLocks noGrp="1"/>
          </p:cNvSpPr>
          <p:nvPr>
            <p:ph type="body" idx="1"/>
          </p:nvPr>
        </p:nvSpPr>
        <p:spPr>
          <a:xfrm>
            <a:off x="847703" y="1628827"/>
            <a:ext cx="7202456" cy="2470932"/>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20000"/>
              </a:lnSpc>
              <a:spcBef>
                <a:spcPts val="750"/>
              </a:spcBef>
              <a:spcAft>
                <a:spcPts val="0"/>
              </a:spcAft>
              <a:buClr>
                <a:schemeClr val="accent1"/>
              </a:buClr>
              <a:buSzPts val="1500"/>
              <a:buFont typeface="Arial"/>
              <a:buChar char="•"/>
              <a:defRPr sz="1500" b="0" i="0" u="none" strike="noStrike" cap="none">
                <a:solidFill>
                  <a:schemeClr val="dk1"/>
                </a:solidFill>
                <a:latin typeface="Century Gothic"/>
                <a:ea typeface="Century Gothic"/>
                <a:cs typeface="Century Gothic"/>
                <a:sym typeface="Century Gothic"/>
              </a:defRPr>
            </a:lvl1pPr>
            <a:lvl2pPr marL="914400" marR="0" lvl="1" indent="-314325" algn="l" rtl="0">
              <a:lnSpc>
                <a:spcPct val="120000"/>
              </a:lnSpc>
              <a:spcBef>
                <a:spcPts val="375"/>
              </a:spcBef>
              <a:spcAft>
                <a:spcPts val="0"/>
              </a:spcAft>
              <a:buClr>
                <a:schemeClr val="accent1"/>
              </a:buClr>
              <a:buSzPts val="1350"/>
              <a:buFont typeface="Arial"/>
              <a:buChar char="•"/>
              <a:defRPr sz="135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20000"/>
              </a:lnSpc>
              <a:spcBef>
                <a:spcPts val="375"/>
              </a:spcBef>
              <a:spcAft>
                <a:spcPts val="0"/>
              </a:spcAft>
              <a:buClr>
                <a:schemeClr val="accent1"/>
              </a:buClr>
              <a:buSzPts val="1200"/>
              <a:buFont typeface="Arial"/>
              <a:buChar char="•"/>
              <a:defRPr sz="1200" b="0" i="0" u="none" strike="noStrike" cap="none">
                <a:solidFill>
                  <a:schemeClr val="dk1"/>
                </a:solidFill>
                <a:latin typeface="Century Gothic"/>
                <a:ea typeface="Century Gothic"/>
                <a:cs typeface="Century Gothic"/>
                <a:sym typeface="Century Gothic"/>
              </a:defRPr>
            </a:lvl3pPr>
            <a:lvl4pPr marL="1828800" marR="0" lvl="3" indent="-295275" algn="l" rtl="0">
              <a:lnSpc>
                <a:spcPct val="120000"/>
              </a:lnSpc>
              <a:spcBef>
                <a:spcPts val="375"/>
              </a:spcBef>
              <a:spcAft>
                <a:spcPts val="0"/>
              </a:spcAft>
              <a:buClr>
                <a:schemeClr val="accent1"/>
              </a:buClr>
              <a:buSzPts val="1050"/>
              <a:buFont typeface="Arial"/>
              <a:buChar char="•"/>
              <a:defRPr sz="1050" b="0" i="0" u="none" strike="noStrike" cap="none">
                <a:solidFill>
                  <a:schemeClr val="dk1"/>
                </a:solidFill>
                <a:latin typeface="Century Gothic"/>
                <a:ea typeface="Century Gothic"/>
                <a:cs typeface="Century Gothic"/>
                <a:sym typeface="Century Gothic"/>
              </a:defRPr>
            </a:lvl4pPr>
            <a:lvl5pPr marL="2286000" marR="0" lvl="4" indent="-285750" algn="l" rtl="0">
              <a:lnSpc>
                <a:spcPct val="120000"/>
              </a:lnSpc>
              <a:spcBef>
                <a:spcPts val="375"/>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5pPr>
            <a:lvl6pPr marL="2743200" marR="0" lvl="5" indent="-285750" algn="l" rtl="0">
              <a:lnSpc>
                <a:spcPct val="120000"/>
              </a:lnSpc>
              <a:spcBef>
                <a:spcPts val="375"/>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6pPr>
            <a:lvl7pPr marL="3200400" marR="0" lvl="6" indent="-285750" algn="l" rtl="0">
              <a:lnSpc>
                <a:spcPct val="120000"/>
              </a:lnSpc>
              <a:spcBef>
                <a:spcPts val="375"/>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7pPr>
            <a:lvl8pPr marL="3657600" marR="0" lvl="7" indent="-285750" algn="l" rtl="0">
              <a:lnSpc>
                <a:spcPct val="120000"/>
              </a:lnSpc>
              <a:spcBef>
                <a:spcPts val="375"/>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8pPr>
            <a:lvl9pPr marL="4114800" marR="0" lvl="8" indent="-285750" algn="l" rtl="0">
              <a:lnSpc>
                <a:spcPct val="120000"/>
              </a:lnSpc>
              <a:spcBef>
                <a:spcPts val="375"/>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11" name="Google Shape;11;p4"/>
          <p:cNvSpPr txBox="1">
            <a:spLocks noGrp="1"/>
          </p:cNvSpPr>
          <p:nvPr>
            <p:ph type="dt" idx="10"/>
          </p:nvPr>
        </p:nvSpPr>
        <p:spPr>
          <a:xfrm>
            <a:off x="5424623" y="247778"/>
            <a:ext cx="1886547" cy="2319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75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4"/>
          <p:cNvSpPr txBox="1">
            <a:spLocks noGrp="1"/>
          </p:cNvSpPr>
          <p:nvPr>
            <p:ph type="ftr" idx="11"/>
          </p:nvPr>
        </p:nvSpPr>
        <p:spPr>
          <a:xfrm>
            <a:off x="847703" y="246981"/>
            <a:ext cx="4454127" cy="2319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5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4"/>
          <p:cNvSpPr txBox="1">
            <a:spLocks noGrp="1"/>
          </p:cNvSpPr>
          <p:nvPr>
            <p:ph type="sldNum" idx="12"/>
          </p:nvPr>
        </p:nvSpPr>
        <p:spPr>
          <a:xfrm>
            <a:off x="7438558" y="103056"/>
            <a:ext cx="608264" cy="377684"/>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spcAft>
                <a:spcPts val="0"/>
              </a:spcAft>
              <a:buClr>
                <a:schemeClr val="accent1"/>
              </a:buClr>
              <a:buSzPts val="2100"/>
              <a:buFont typeface="Century Gothic"/>
              <a:buNone/>
              <a:defRPr sz="21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TABLE OF CONTENTS</a:t>
            </a:r>
            <a:endParaRPr/>
          </a:p>
        </p:txBody>
      </p:sp>
      <p:sp>
        <p:nvSpPr>
          <p:cNvPr id="118" name="Google Shape;118;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p>
            <a:pPr marL="457200" lvl="0" indent="-329882" algn="just" rtl="0">
              <a:lnSpc>
                <a:spcPct val="100000"/>
              </a:lnSpc>
              <a:spcBef>
                <a:spcPts val="0"/>
              </a:spcBef>
              <a:spcAft>
                <a:spcPts val="0"/>
              </a:spcAft>
              <a:buSzPts val="1595"/>
              <a:buAutoNum type="arabicPeriod"/>
            </a:pPr>
            <a:r>
              <a:rPr lang="en" sz="1362"/>
              <a:t>Introduction</a:t>
            </a:r>
            <a:endParaRPr sz="1362"/>
          </a:p>
          <a:p>
            <a:pPr marL="457200" lvl="0" indent="-329882" algn="just" rtl="0">
              <a:lnSpc>
                <a:spcPct val="100000"/>
              </a:lnSpc>
              <a:spcBef>
                <a:spcPts val="0"/>
              </a:spcBef>
              <a:spcAft>
                <a:spcPts val="0"/>
              </a:spcAft>
              <a:buSzPts val="1595"/>
              <a:buAutoNum type="arabicPeriod"/>
            </a:pPr>
            <a:r>
              <a:rPr lang="en" sz="1362"/>
              <a:t>Objectives</a:t>
            </a:r>
            <a:endParaRPr sz="1362"/>
          </a:p>
          <a:p>
            <a:pPr marL="457200" lvl="0" indent="-329882" algn="just" rtl="0">
              <a:lnSpc>
                <a:spcPct val="100000"/>
              </a:lnSpc>
              <a:spcBef>
                <a:spcPts val="0"/>
              </a:spcBef>
              <a:spcAft>
                <a:spcPts val="0"/>
              </a:spcAft>
              <a:buSzPts val="1595"/>
              <a:buAutoNum type="arabicPeriod"/>
            </a:pPr>
            <a:r>
              <a:rPr lang="en" sz="1362"/>
              <a:t>Data Collection</a:t>
            </a:r>
            <a:endParaRPr sz="1362"/>
          </a:p>
          <a:p>
            <a:pPr marL="457200" lvl="0" indent="-329882" algn="just" rtl="0">
              <a:lnSpc>
                <a:spcPct val="100000"/>
              </a:lnSpc>
              <a:spcBef>
                <a:spcPts val="0"/>
              </a:spcBef>
              <a:spcAft>
                <a:spcPts val="0"/>
              </a:spcAft>
              <a:buSzPts val="1595"/>
              <a:buAutoNum type="arabicPeriod"/>
            </a:pPr>
            <a:r>
              <a:rPr lang="en" sz="1362"/>
              <a:t>Data Analysis:</a:t>
            </a:r>
            <a:endParaRPr sz="1362"/>
          </a:p>
          <a:p>
            <a:pPr marL="914400" lvl="1" indent="-329882" algn="just" rtl="0">
              <a:lnSpc>
                <a:spcPct val="100000"/>
              </a:lnSpc>
              <a:spcBef>
                <a:spcPts val="0"/>
              </a:spcBef>
              <a:spcAft>
                <a:spcPts val="0"/>
              </a:spcAft>
              <a:buSzPts val="1595"/>
              <a:buChar char="○"/>
            </a:pPr>
            <a:r>
              <a:rPr lang="en" sz="1362"/>
              <a:t>Channel Usage Distribution</a:t>
            </a:r>
            <a:endParaRPr sz="1362"/>
          </a:p>
          <a:p>
            <a:pPr marL="914400" lvl="1" indent="-329882" algn="just" rtl="0">
              <a:lnSpc>
                <a:spcPct val="100000"/>
              </a:lnSpc>
              <a:spcBef>
                <a:spcPts val="0"/>
              </a:spcBef>
              <a:spcAft>
                <a:spcPts val="0"/>
              </a:spcAft>
              <a:buSzPts val="1595"/>
              <a:buChar char="○"/>
            </a:pPr>
            <a:r>
              <a:rPr lang="en" sz="1362"/>
              <a:t>Signal Strength Distribution</a:t>
            </a:r>
            <a:endParaRPr sz="1362"/>
          </a:p>
          <a:p>
            <a:pPr marL="914400" lvl="1" indent="-329882" algn="just" rtl="0">
              <a:lnSpc>
                <a:spcPct val="100000"/>
              </a:lnSpc>
              <a:spcBef>
                <a:spcPts val="0"/>
              </a:spcBef>
              <a:spcAft>
                <a:spcPts val="0"/>
              </a:spcAft>
              <a:buSzPts val="1595"/>
              <a:buChar char="○"/>
            </a:pPr>
            <a:r>
              <a:rPr lang="en" sz="1362"/>
              <a:t>Encryption Type Analysis</a:t>
            </a:r>
            <a:endParaRPr sz="1362"/>
          </a:p>
          <a:p>
            <a:pPr marL="914400" lvl="1" indent="-329882" algn="just" rtl="0">
              <a:lnSpc>
                <a:spcPct val="100000"/>
              </a:lnSpc>
              <a:spcBef>
                <a:spcPts val="0"/>
              </a:spcBef>
              <a:spcAft>
                <a:spcPts val="0"/>
              </a:spcAft>
              <a:buSzPts val="1595"/>
              <a:buChar char="○"/>
            </a:pPr>
            <a:r>
              <a:rPr lang="en" sz="1362"/>
              <a:t>Band and Mode Analysis</a:t>
            </a:r>
            <a:endParaRPr sz="1362"/>
          </a:p>
          <a:p>
            <a:pPr marL="914400" lvl="1" indent="-329882" algn="just" rtl="0">
              <a:lnSpc>
                <a:spcPct val="100000"/>
              </a:lnSpc>
              <a:spcBef>
                <a:spcPts val="0"/>
              </a:spcBef>
              <a:spcAft>
                <a:spcPts val="0"/>
              </a:spcAft>
              <a:buSzPts val="1595"/>
              <a:buChar char="○"/>
            </a:pPr>
            <a:r>
              <a:rPr lang="en" sz="1362"/>
              <a:t>Generation Analysis</a:t>
            </a:r>
            <a:endParaRPr sz="1362"/>
          </a:p>
          <a:p>
            <a:pPr marL="914400" lvl="1" indent="-329882" algn="just" rtl="0">
              <a:lnSpc>
                <a:spcPct val="100000"/>
              </a:lnSpc>
              <a:spcBef>
                <a:spcPts val="0"/>
              </a:spcBef>
              <a:spcAft>
                <a:spcPts val="0"/>
              </a:spcAft>
              <a:buSzPts val="1595"/>
              <a:buChar char="○"/>
            </a:pPr>
            <a:r>
              <a:rPr lang="en" sz="1362"/>
              <a:t>Max Rate Distribution</a:t>
            </a:r>
            <a:endParaRPr sz="1246"/>
          </a:p>
          <a:p>
            <a:pPr marL="457200" lvl="0" indent="-329882" algn="just" rtl="0">
              <a:lnSpc>
                <a:spcPct val="100000"/>
              </a:lnSpc>
              <a:spcBef>
                <a:spcPts val="0"/>
              </a:spcBef>
              <a:spcAft>
                <a:spcPts val="0"/>
              </a:spcAft>
              <a:buSzPts val="1595"/>
              <a:buAutoNum type="arabicPeriod"/>
            </a:pPr>
            <a:r>
              <a:rPr lang="en" sz="1362"/>
              <a:t>Results and Discussion</a:t>
            </a:r>
            <a:endParaRPr sz="1362"/>
          </a:p>
          <a:p>
            <a:pPr marL="457200" lvl="0" indent="-329882" algn="just" rtl="0">
              <a:lnSpc>
                <a:spcPct val="100000"/>
              </a:lnSpc>
              <a:spcBef>
                <a:spcPts val="0"/>
              </a:spcBef>
              <a:spcAft>
                <a:spcPts val="0"/>
              </a:spcAft>
              <a:buSzPts val="1595"/>
              <a:buAutoNum type="arabicPeriod"/>
            </a:pPr>
            <a:r>
              <a:rPr lang="en" sz="1362"/>
              <a:t>Conclusion</a:t>
            </a:r>
            <a:endParaRPr sz="1362"/>
          </a:p>
          <a:p>
            <a:pPr marL="457200" lvl="0" indent="-329882" algn="just" rtl="0">
              <a:lnSpc>
                <a:spcPct val="100000"/>
              </a:lnSpc>
              <a:spcBef>
                <a:spcPts val="0"/>
              </a:spcBef>
              <a:spcAft>
                <a:spcPts val="0"/>
              </a:spcAft>
              <a:buSzPts val="1595"/>
              <a:buAutoNum type="arabicPeriod"/>
            </a:pPr>
            <a:r>
              <a:rPr lang="en" sz="1362"/>
              <a:t>Acknowledgments</a:t>
            </a:r>
            <a:endParaRPr sz="1362"/>
          </a:p>
          <a:p>
            <a:pPr marL="457200" lvl="0" indent="-329882" algn="just" rtl="0">
              <a:lnSpc>
                <a:spcPct val="100000"/>
              </a:lnSpc>
              <a:spcBef>
                <a:spcPts val="0"/>
              </a:spcBef>
              <a:spcAft>
                <a:spcPts val="0"/>
              </a:spcAft>
              <a:buSzPts val="1595"/>
              <a:buAutoNum type="arabicPeriod"/>
            </a:pPr>
            <a:r>
              <a:rPr lang="en" sz="1362"/>
              <a:t>References</a:t>
            </a:r>
            <a:endParaRPr sz="1362"/>
          </a:p>
          <a:p>
            <a:pPr marL="457200" lvl="0" indent="-329882" algn="just" rtl="0">
              <a:lnSpc>
                <a:spcPct val="100000"/>
              </a:lnSpc>
              <a:spcBef>
                <a:spcPts val="0"/>
              </a:spcBef>
              <a:spcAft>
                <a:spcPts val="0"/>
              </a:spcAft>
              <a:buSzPts val="1595"/>
              <a:buAutoNum type="arabicPeriod"/>
            </a:pPr>
            <a:r>
              <a:rPr lang="en" sz="1362"/>
              <a:t>Q&amp;A</a:t>
            </a:r>
            <a:endParaRPr sz="136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3dc74fe8bd_0_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dirty="0"/>
              <a:t>Data Analysis - Signal Strength Distribution</a:t>
            </a:r>
            <a:endParaRPr dirty="0"/>
          </a:p>
        </p:txBody>
      </p:sp>
      <p:pic>
        <p:nvPicPr>
          <p:cNvPr id="193" name="Google Shape;193;g23dc74fe8bd_0_110"/>
          <p:cNvPicPr preferRelativeResize="0"/>
          <p:nvPr/>
        </p:nvPicPr>
        <p:blipFill rotWithShape="1">
          <a:blip r:embed="rId3">
            <a:alphaModFix/>
          </a:blip>
          <a:srcRect/>
          <a:stretch/>
        </p:blipFill>
        <p:spPr>
          <a:xfrm>
            <a:off x="1562375" y="1059450"/>
            <a:ext cx="510944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3dc74fe8bd_0_78"/>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Encryption Type Analysis</a:t>
            </a:r>
            <a:endParaRPr/>
          </a:p>
        </p:txBody>
      </p:sp>
      <p:sp>
        <p:nvSpPr>
          <p:cNvPr id="199" name="Google Shape;199;g23dc74fe8bd_0_78"/>
          <p:cNvSpPr txBox="1">
            <a:spLocks noGrp="1"/>
          </p:cNvSpPr>
          <p:nvPr>
            <p:ph type="body" idx="1"/>
          </p:nvPr>
        </p:nvSpPr>
        <p:spPr>
          <a:xfrm>
            <a:off x="311700" y="813600"/>
            <a:ext cx="8520600" cy="35163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1665"/>
              <a:buNone/>
            </a:pPr>
            <a:r>
              <a:rPr lang="en" sz="1400" dirty="0"/>
              <a:t>Encryption is crucial for ensuring the security and privacy of data transmitted over Wi-Fi networks. Different encryption types offer varying levels of protection against unauthorized access and data interception. Analyzing the proportion of networks using each encryption type can provide insights into the overall security landscape of the Wi-Fi networks in the area.</a:t>
            </a:r>
            <a:endParaRPr sz="1400" dirty="0"/>
          </a:p>
          <a:p>
            <a:pPr marL="0" lvl="0" indent="0" algn="just" rtl="0">
              <a:lnSpc>
                <a:spcPct val="110000"/>
              </a:lnSpc>
              <a:spcBef>
                <a:spcPts val="1200"/>
              </a:spcBef>
              <a:spcAft>
                <a:spcPts val="0"/>
              </a:spcAft>
              <a:buSzPts val="1665"/>
              <a:buNone/>
            </a:pPr>
            <a:r>
              <a:rPr lang="en" sz="1400" dirty="0"/>
              <a:t>The Method used to calculate and visualize encryption type analysis:</a:t>
            </a:r>
            <a:endParaRPr sz="1400" dirty="0"/>
          </a:p>
          <a:p>
            <a:pPr marL="457200" lvl="0" indent="-327025" algn="just" rtl="0">
              <a:lnSpc>
                <a:spcPct val="110000"/>
              </a:lnSpc>
              <a:spcBef>
                <a:spcPts val="1200"/>
              </a:spcBef>
              <a:spcAft>
                <a:spcPts val="0"/>
              </a:spcAft>
              <a:buSzPts val="1550"/>
              <a:buChar char="●"/>
            </a:pPr>
            <a:r>
              <a:rPr lang="en" sz="1400" dirty="0"/>
              <a:t>Extract the 'Security' column from the dataset, which represents the encryption type of each network.</a:t>
            </a:r>
            <a:endParaRPr sz="1400" dirty="0"/>
          </a:p>
          <a:p>
            <a:pPr marL="457200" lvl="0" indent="-327025" algn="just" rtl="0">
              <a:lnSpc>
                <a:spcPct val="110000"/>
              </a:lnSpc>
              <a:spcBef>
                <a:spcPts val="0"/>
              </a:spcBef>
              <a:spcAft>
                <a:spcPts val="0"/>
              </a:spcAft>
              <a:buSzPts val="1550"/>
              <a:buChar char="●"/>
            </a:pPr>
            <a:r>
              <a:rPr lang="en" sz="1400" dirty="0"/>
              <a:t>Calculate the number of networks using each unique encryption type.</a:t>
            </a:r>
            <a:endParaRPr sz="1400" dirty="0"/>
          </a:p>
          <a:p>
            <a:pPr marL="457200" lvl="0" indent="-327025" algn="just" rtl="0">
              <a:lnSpc>
                <a:spcPct val="110000"/>
              </a:lnSpc>
              <a:spcBef>
                <a:spcPts val="0"/>
              </a:spcBef>
              <a:spcAft>
                <a:spcPts val="0"/>
              </a:spcAft>
              <a:buSzPts val="1550"/>
              <a:buChar char="●"/>
            </a:pPr>
            <a:r>
              <a:rPr lang="en" sz="1400" dirty="0"/>
              <a:t>Compute the percentage of networks using each encryption type relative to the total number of networks.</a:t>
            </a:r>
            <a:endParaRPr sz="1400" dirty="0"/>
          </a:p>
          <a:p>
            <a:pPr marL="457200" lvl="0" indent="-327025" algn="just" rtl="0">
              <a:lnSpc>
                <a:spcPct val="110000"/>
              </a:lnSpc>
              <a:spcBef>
                <a:spcPts val="0"/>
              </a:spcBef>
              <a:spcAft>
                <a:spcPts val="0"/>
              </a:spcAft>
              <a:buSzPts val="1550"/>
              <a:buChar char="●"/>
            </a:pPr>
            <a:r>
              <a:rPr lang="en" sz="1400" dirty="0"/>
              <a:t>Create a pie chart to visualize the proportion of networks with different encryption types.</a:t>
            </a:r>
            <a:endParaRPr sz="1400" dirty="0"/>
          </a:p>
          <a:p>
            <a:pPr marL="457200" lvl="0" indent="-327025" algn="just" rtl="0">
              <a:lnSpc>
                <a:spcPct val="110000"/>
              </a:lnSpc>
              <a:spcBef>
                <a:spcPts val="0"/>
              </a:spcBef>
              <a:spcAft>
                <a:spcPts val="0"/>
              </a:spcAft>
              <a:buSzPts val="1550"/>
              <a:buChar char="●"/>
            </a:pPr>
            <a:r>
              <a:rPr lang="en" sz="1400" dirty="0"/>
              <a:t>The pie chart provides a clear representation of the distribution of encryption types, allowing us to identify the most commonly used encryption methods and assess the overall security of the networks.</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3dc74fe8bd_0_1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Encryption Type Analysis</a:t>
            </a:r>
            <a:endParaRPr/>
          </a:p>
        </p:txBody>
      </p:sp>
      <p:pic>
        <p:nvPicPr>
          <p:cNvPr id="205" name="Google Shape;205;g23dc74fe8bd_0_116"/>
          <p:cNvPicPr preferRelativeResize="0"/>
          <p:nvPr/>
        </p:nvPicPr>
        <p:blipFill rotWithShape="1">
          <a:blip r:embed="rId3">
            <a:alphaModFix/>
          </a:blip>
          <a:srcRect/>
          <a:stretch/>
        </p:blipFill>
        <p:spPr>
          <a:xfrm>
            <a:off x="2076450" y="1103375"/>
            <a:ext cx="49911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3dc74fe8bd_0_84"/>
          <p:cNvSpPr txBox="1">
            <a:spLocks noGrp="1"/>
          </p:cNvSpPr>
          <p:nvPr>
            <p:ph type="title"/>
          </p:nvPr>
        </p:nvSpPr>
        <p:spPr>
          <a:xfrm>
            <a:off x="311700" y="288500"/>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Band and Mode Analysis</a:t>
            </a:r>
            <a:endParaRPr/>
          </a:p>
        </p:txBody>
      </p:sp>
      <p:sp>
        <p:nvSpPr>
          <p:cNvPr id="211" name="Google Shape;211;g23dc74fe8bd_0_84"/>
          <p:cNvSpPr txBox="1">
            <a:spLocks noGrp="1"/>
          </p:cNvSpPr>
          <p:nvPr>
            <p:ph type="body" idx="1"/>
          </p:nvPr>
        </p:nvSpPr>
        <p:spPr>
          <a:xfrm>
            <a:off x="311700" y="861200"/>
            <a:ext cx="8520600" cy="35163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1665"/>
              <a:buNone/>
            </a:pPr>
            <a:r>
              <a:rPr lang="en" sz="1400" dirty="0"/>
              <a:t>Bands and modes determine the frequency and data rates at which Wi-Fi networks operate. Understanding the distribution of bands and modes can provide insights into network performance, interference, and capacity. Analyzing these factors can help network administrators optimize their network settings for better performance and user experience.</a:t>
            </a:r>
            <a:endParaRPr sz="1400" dirty="0"/>
          </a:p>
          <a:p>
            <a:pPr marL="0" lvl="0" indent="0" algn="just" rtl="0">
              <a:lnSpc>
                <a:spcPct val="110000"/>
              </a:lnSpc>
              <a:spcBef>
                <a:spcPts val="1200"/>
              </a:spcBef>
              <a:spcAft>
                <a:spcPts val="0"/>
              </a:spcAft>
              <a:buSzPts val="1665"/>
              <a:buNone/>
            </a:pPr>
            <a:r>
              <a:rPr lang="en" sz="1400" dirty="0"/>
              <a:t>The Method used to calculate and visualize band and mode analysis:</a:t>
            </a:r>
            <a:endParaRPr sz="1400" dirty="0"/>
          </a:p>
          <a:p>
            <a:pPr marL="457200" lvl="0" indent="-323850" algn="just" rtl="0">
              <a:lnSpc>
                <a:spcPct val="110000"/>
              </a:lnSpc>
              <a:spcBef>
                <a:spcPts val="1200"/>
              </a:spcBef>
              <a:spcAft>
                <a:spcPts val="0"/>
              </a:spcAft>
              <a:buSzPts val="1500"/>
              <a:buChar char="●"/>
            </a:pPr>
            <a:r>
              <a:rPr lang="en" sz="1400" dirty="0"/>
              <a:t>Extract the 'Band' and 'Mode' columns from the dataset, representing the bands and modes of each network.</a:t>
            </a:r>
            <a:endParaRPr sz="1400" dirty="0"/>
          </a:p>
          <a:p>
            <a:pPr marL="457200" lvl="0" indent="-323850" algn="just" rtl="0">
              <a:lnSpc>
                <a:spcPct val="110000"/>
              </a:lnSpc>
              <a:spcBef>
                <a:spcPts val="0"/>
              </a:spcBef>
              <a:spcAft>
                <a:spcPts val="0"/>
              </a:spcAft>
              <a:buSzPts val="1500"/>
              <a:buChar char="●"/>
            </a:pPr>
            <a:r>
              <a:rPr lang="en" sz="1400" dirty="0"/>
              <a:t>Calculate the number of networks using each unique band and mode.</a:t>
            </a:r>
            <a:endParaRPr sz="1400" dirty="0"/>
          </a:p>
          <a:p>
            <a:pPr marL="457200" lvl="0" indent="-323850" algn="just" rtl="0">
              <a:lnSpc>
                <a:spcPct val="110000"/>
              </a:lnSpc>
              <a:spcBef>
                <a:spcPts val="0"/>
              </a:spcBef>
              <a:spcAft>
                <a:spcPts val="0"/>
              </a:spcAft>
              <a:buSzPts val="1500"/>
              <a:buChar char="●"/>
            </a:pPr>
            <a:r>
              <a:rPr lang="en" sz="1400" dirty="0"/>
              <a:t>Compute the percentage of networks using each band and mode relative to the total number of networks.</a:t>
            </a:r>
            <a:endParaRPr sz="1400" dirty="0"/>
          </a:p>
          <a:p>
            <a:pPr marL="457200" lvl="0" indent="-323850" algn="just" rtl="0">
              <a:lnSpc>
                <a:spcPct val="110000"/>
              </a:lnSpc>
              <a:spcBef>
                <a:spcPts val="0"/>
              </a:spcBef>
              <a:spcAft>
                <a:spcPts val="0"/>
              </a:spcAft>
              <a:buSzPts val="1500"/>
              <a:buChar char="●"/>
            </a:pPr>
            <a:r>
              <a:rPr lang="en" sz="1400" dirty="0"/>
              <a:t>Create two separate pie charts to visualize the proportion of networks with different bands and modes.</a:t>
            </a:r>
            <a:endParaRPr sz="1400" dirty="0"/>
          </a:p>
          <a:p>
            <a:pPr marL="457200" lvl="0" indent="-323850" algn="just" rtl="0">
              <a:lnSpc>
                <a:spcPct val="110000"/>
              </a:lnSpc>
              <a:spcBef>
                <a:spcPts val="0"/>
              </a:spcBef>
              <a:spcAft>
                <a:spcPts val="0"/>
              </a:spcAft>
              <a:buSzPts val="1500"/>
              <a:buChar char="●"/>
            </a:pPr>
            <a:r>
              <a:rPr lang="en" sz="1400" dirty="0"/>
              <a:t>The pie charts provide a clear representation of the distribution of bands and modes, allowing us to identify the most commonly used bands and modes, and assess the overall network performance and capacity.</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3dc74fe8bd_0_1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Band Analysis</a:t>
            </a:r>
            <a:endParaRPr/>
          </a:p>
        </p:txBody>
      </p:sp>
      <p:pic>
        <p:nvPicPr>
          <p:cNvPr id="217" name="Google Shape;217;g23dc74fe8bd_0_121"/>
          <p:cNvPicPr preferRelativeResize="0"/>
          <p:nvPr/>
        </p:nvPicPr>
        <p:blipFill rotWithShape="1">
          <a:blip r:embed="rId3">
            <a:alphaModFix/>
          </a:blip>
          <a:srcRect/>
          <a:stretch/>
        </p:blipFill>
        <p:spPr>
          <a:xfrm>
            <a:off x="2076450" y="1061675"/>
            <a:ext cx="4991100" cy="375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3dc74fe8bd_0_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Mode Analysis</a:t>
            </a:r>
            <a:endParaRPr/>
          </a:p>
        </p:txBody>
      </p:sp>
      <p:pic>
        <p:nvPicPr>
          <p:cNvPr id="223" name="Google Shape;223;g23dc74fe8bd_0_138"/>
          <p:cNvPicPr preferRelativeResize="0"/>
          <p:nvPr/>
        </p:nvPicPr>
        <p:blipFill rotWithShape="1">
          <a:blip r:embed="rId3">
            <a:alphaModFix/>
          </a:blip>
          <a:srcRect/>
          <a:stretch/>
        </p:blipFill>
        <p:spPr>
          <a:xfrm>
            <a:off x="2021525" y="1017725"/>
            <a:ext cx="5100954"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3dc74fe8bd_0_89"/>
          <p:cNvSpPr txBox="1">
            <a:spLocks noGrp="1"/>
          </p:cNvSpPr>
          <p:nvPr>
            <p:ph type="title"/>
          </p:nvPr>
        </p:nvSpPr>
        <p:spPr>
          <a:xfrm>
            <a:off x="311700" y="305328"/>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Generation Analysis</a:t>
            </a:r>
            <a:endParaRPr/>
          </a:p>
        </p:txBody>
      </p:sp>
      <p:sp>
        <p:nvSpPr>
          <p:cNvPr id="229" name="Google Shape;229;g23dc74fe8bd_0_89"/>
          <p:cNvSpPr txBox="1">
            <a:spLocks noGrp="1"/>
          </p:cNvSpPr>
          <p:nvPr>
            <p:ph type="body" idx="1"/>
          </p:nvPr>
        </p:nvSpPr>
        <p:spPr>
          <a:xfrm>
            <a:off x="311700" y="718185"/>
            <a:ext cx="8520600" cy="35163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1665"/>
              <a:buNone/>
            </a:pPr>
            <a:r>
              <a:rPr lang="en" sz="1400" dirty="0"/>
              <a:t>Generations represent the evolution of Wi-Fi technology, with each new generation offering improved speed, range, and reliability. Analyzing the distribution of generations can provide insights into the overall advancement of Wi-Fi networks in the area, and help identify potential bottlenecks or outdated technology. Understanding the generational distribution can aid network administrators and decision-makers in planning network upgrades and ensuring that users have access to the best possible Wi-Fi experience.</a:t>
            </a:r>
            <a:endParaRPr sz="1400" dirty="0"/>
          </a:p>
          <a:p>
            <a:pPr marL="0" lvl="0" indent="0" algn="just" rtl="0">
              <a:lnSpc>
                <a:spcPct val="110000"/>
              </a:lnSpc>
              <a:spcBef>
                <a:spcPts val="1200"/>
              </a:spcBef>
              <a:spcAft>
                <a:spcPts val="0"/>
              </a:spcAft>
              <a:buSzPts val="1665"/>
              <a:buNone/>
            </a:pPr>
            <a:r>
              <a:rPr lang="en" sz="1400" dirty="0"/>
              <a:t>The Method used to calculate and visualize generation analysis:</a:t>
            </a:r>
            <a:endParaRPr sz="1400" dirty="0"/>
          </a:p>
          <a:p>
            <a:pPr marL="457200" lvl="0" indent="-327025" algn="just" rtl="0">
              <a:lnSpc>
                <a:spcPct val="110000"/>
              </a:lnSpc>
              <a:spcBef>
                <a:spcPts val="1200"/>
              </a:spcBef>
              <a:spcAft>
                <a:spcPts val="0"/>
              </a:spcAft>
              <a:buSzPts val="1550"/>
              <a:buChar char="●"/>
            </a:pPr>
            <a:r>
              <a:rPr lang="en" sz="1400" dirty="0"/>
              <a:t>Extract the 'Generation' column from the dataset, representing the generation of each network.</a:t>
            </a:r>
            <a:endParaRPr sz="1400" dirty="0"/>
          </a:p>
          <a:p>
            <a:pPr marL="457200" lvl="0" indent="-327025" algn="just" rtl="0">
              <a:lnSpc>
                <a:spcPct val="110000"/>
              </a:lnSpc>
              <a:spcBef>
                <a:spcPts val="0"/>
              </a:spcBef>
              <a:spcAft>
                <a:spcPts val="0"/>
              </a:spcAft>
              <a:buSzPts val="1550"/>
              <a:buChar char="●"/>
            </a:pPr>
            <a:r>
              <a:rPr lang="en" sz="1400" dirty="0"/>
              <a:t>Calculate the number of networks in each unique generation.</a:t>
            </a:r>
            <a:endParaRPr sz="1400" dirty="0"/>
          </a:p>
          <a:p>
            <a:pPr marL="457200" lvl="0" indent="-327025" algn="just" rtl="0">
              <a:lnSpc>
                <a:spcPct val="110000"/>
              </a:lnSpc>
              <a:spcBef>
                <a:spcPts val="0"/>
              </a:spcBef>
              <a:spcAft>
                <a:spcPts val="0"/>
              </a:spcAft>
              <a:buSzPts val="1550"/>
              <a:buChar char="●"/>
            </a:pPr>
            <a:r>
              <a:rPr lang="en" sz="1400" dirty="0"/>
              <a:t>Compute the percentage of networks in each generation relative to the total number of networks.</a:t>
            </a:r>
            <a:endParaRPr sz="1400" dirty="0"/>
          </a:p>
          <a:p>
            <a:pPr marL="457200" lvl="0" indent="-327025" algn="just" rtl="0">
              <a:lnSpc>
                <a:spcPct val="110000"/>
              </a:lnSpc>
              <a:spcBef>
                <a:spcPts val="0"/>
              </a:spcBef>
              <a:spcAft>
                <a:spcPts val="0"/>
              </a:spcAft>
              <a:buSzPts val="1550"/>
              <a:buChar char="●"/>
            </a:pPr>
            <a:r>
              <a:rPr lang="en" sz="1400" dirty="0"/>
              <a:t>Create a bar chart to visualize the proportion of networks in each generation.</a:t>
            </a:r>
            <a:endParaRPr sz="1400" dirty="0"/>
          </a:p>
          <a:p>
            <a:pPr marL="457200" lvl="0" indent="-327025" algn="just" rtl="0">
              <a:lnSpc>
                <a:spcPct val="110000"/>
              </a:lnSpc>
              <a:spcBef>
                <a:spcPts val="0"/>
              </a:spcBef>
              <a:spcAft>
                <a:spcPts val="0"/>
              </a:spcAft>
              <a:buSzPts val="1550"/>
              <a:buChar char="●"/>
            </a:pPr>
            <a:r>
              <a:rPr lang="en" sz="1400" dirty="0"/>
              <a:t>The bar chart provides a clear representation of the distribution of generations, allowing us to identify the most common generations in use and assess the overall technological advancement of the Wi-Fi networks in the area.</a:t>
            </a:r>
            <a:endParaRPr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3dc74fe8bd_0_1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Generation Analysis</a:t>
            </a:r>
            <a:endParaRPr/>
          </a:p>
        </p:txBody>
      </p:sp>
      <p:pic>
        <p:nvPicPr>
          <p:cNvPr id="235" name="Google Shape;235;g23dc74fe8bd_0_126"/>
          <p:cNvPicPr preferRelativeResize="0"/>
          <p:nvPr/>
        </p:nvPicPr>
        <p:blipFill rotWithShape="1">
          <a:blip r:embed="rId3">
            <a:alphaModFix/>
          </a:blip>
          <a:srcRect/>
          <a:stretch/>
        </p:blipFill>
        <p:spPr>
          <a:xfrm>
            <a:off x="2050900" y="1078350"/>
            <a:ext cx="5042206"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g23dc74fe8bd_0_94"/>
          <p:cNvSpPr txBox="1">
            <a:spLocks noGrp="1"/>
          </p:cNvSpPr>
          <p:nvPr>
            <p:ph type="title"/>
          </p:nvPr>
        </p:nvSpPr>
        <p:spPr>
          <a:xfrm>
            <a:off x="311700" y="168729"/>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Max Rate Distribution</a:t>
            </a:r>
            <a:endParaRPr/>
          </a:p>
        </p:txBody>
      </p:sp>
      <p:sp>
        <p:nvSpPr>
          <p:cNvPr id="241" name="Google Shape;241;g23dc74fe8bd_0_94"/>
          <p:cNvSpPr txBox="1">
            <a:spLocks noGrp="1"/>
          </p:cNvSpPr>
          <p:nvPr>
            <p:ph type="body" idx="1"/>
          </p:nvPr>
        </p:nvSpPr>
        <p:spPr>
          <a:xfrm>
            <a:off x="311700" y="693964"/>
            <a:ext cx="8520600" cy="35163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1665"/>
              <a:buNone/>
            </a:pPr>
            <a:r>
              <a:rPr lang="en" sz="1400" dirty="0"/>
              <a:t>Max rate is an indicator of the potential speed a Wi-Fi network can offer to its users, which directly impacts user experience, especially for bandwidth-intensive tasks like streaming or large file transfers. Analyzing the distribution of max rates can help identify the overall quality and performance capabilities of Wi-Fi networks in the area. Understanding the distribution of max rates can assist network administrators and decision-makers in optimizing network performance and identifying potential areas for improvement or upgrades.</a:t>
            </a:r>
            <a:endParaRPr sz="1400" dirty="0"/>
          </a:p>
          <a:p>
            <a:pPr marL="0" lvl="0" indent="0" algn="just" rtl="0">
              <a:lnSpc>
                <a:spcPct val="110000"/>
              </a:lnSpc>
              <a:spcBef>
                <a:spcPts val="1200"/>
              </a:spcBef>
              <a:spcAft>
                <a:spcPts val="0"/>
              </a:spcAft>
              <a:buSzPts val="1665"/>
              <a:buNone/>
            </a:pPr>
            <a:r>
              <a:rPr lang="en" sz="1400" dirty="0"/>
              <a:t>The Method used to calculate and visualize max rate distribution:</a:t>
            </a:r>
            <a:endParaRPr sz="1400" dirty="0"/>
          </a:p>
          <a:p>
            <a:pPr marL="457200" lvl="0" indent="-327025" algn="just" rtl="0">
              <a:lnSpc>
                <a:spcPct val="110000"/>
              </a:lnSpc>
              <a:spcBef>
                <a:spcPts val="1200"/>
              </a:spcBef>
              <a:spcAft>
                <a:spcPts val="0"/>
              </a:spcAft>
              <a:buSzPts val="1550"/>
              <a:buChar char="●"/>
            </a:pPr>
            <a:r>
              <a:rPr lang="en" sz="1400" dirty="0"/>
              <a:t>Extract the '</a:t>
            </a:r>
            <a:r>
              <a:rPr lang="en" sz="1400" dirty="0" err="1"/>
              <a:t>MaxRate_Mbps</a:t>
            </a:r>
            <a:r>
              <a:rPr lang="en" sz="1400" dirty="0"/>
              <a:t>_' column from the dataset, representing the maximum rate of each network in Mbps (Megabits per second).</a:t>
            </a:r>
            <a:endParaRPr sz="1400" dirty="0"/>
          </a:p>
          <a:p>
            <a:pPr marL="457200" lvl="0" indent="-327025" algn="just" rtl="0">
              <a:lnSpc>
                <a:spcPct val="110000"/>
              </a:lnSpc>
              <a:spcBef>
                <a:spcPts val="0"/>
              </a:spcBef>
              <a:spcAft>
                <a:spcPts val="0"/>
              </a:spcAft>
              <a:buSzPts val="1550"/>
              <a:buChar char="●"/>
            </a:pPr>
            <a:r>
              <a:rPr lang="en" sz="1400" dirty="0"/>
              <a:t>Create a histogram to visualize the distribution of max rates.</a:t>
            </a:r>
            <a:endParaRPr sz="1400" dirty="0"/>
          </a:p>
          <a:p>
            <a:pPr marL="457200" lvl="0" indent="-327025" algn="just" rtl="0">
              <a:lnSpc>
                <a:spcPct val="110000"/>
              </a:lnSpc>
              <a:spcBef>
                <a:spcPts val="0"/>
              </a:spcBef>
              <a:spcAft>
                <a:spcPts val="0"/>
              </a:spcAft>
              <a:buSzPts val="1550"/>
              <a:buChar char="●"/>
            </a:pPr>
            <a:r>
              <a:rPr lang="en" sz="1400" dirty="0"/>
              <a:t>The histogram uses the Freedman-</a:t>
            </a:r>
            <a:r>
              <a:rPr lang="en" sz="1400" dirty="0" err="1"/>
              <a:t>Diaconis</a:t>
            </a:r>
            <a:r>
              <a:rPr lang="en" sz="1400" dirty="0"/>
              <a:t> rule to determine the number of bins, ensuring an optimal representation of the data.</a:t>
            </a:r>
            <a:endParaRPr sz="1400" dirty="0"/>
          </a:p>
          <a:p>
            <a:pPr marL="457200" lvl="0" indent="-327025" algn="just" rtl="0">
              <a:lnSpc>
                <a:spcPct val="110000"/>
              </a:lnSpc>
              <a:spcBef>
                <a:spcPts val="0"/>
              </a:spcBef>
              <a:spcAft>
                <a:spcPts val="0"/>
              </a:spcAft>
              <a:buSzPts val="1550"/>
              <a:buChar char="●"/>
            </a:pPr>
            <a:r>
              <a:rPr lang="en" sz="1400" dirty="0"/>
              <a:t>The resulting histogram provides a clear visual representation of the max rate distribution, allowing us to assess the overall performance capabilities of the Wi-Fi networks in the area and identify potential areas for improvement.</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3dc74fe8bd_0_131"/>
          <p:cNvSpPr txBox="1">
            <a:spLocks noGrp="1"/>
          </p:cNvSpPr>
          <p:nvPr>
            <p:ph type="title"/>
          </p:nvPr>
        </p:nvSpPr>
        <p:spPr>
          <a:xfrm>
            <a:off x="311700" y="303200"/>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Max Rate Distribution</a:t>
            </a:r>
            <a:endParaRPr/>
          </a:p>
        </p:txBody>
      </p:sp>
      <p:pic>
        <p:nvPicPr>
          <p:cNvPr id="247" name="Google Shape;247;g23dc74fe8bd_0_131"/>
          <p:cNvPicPr preferRelativeResize="0"/>
          <p:nvPr/>
        </p:nvPicPr>
        <p:blipFill rotWithShape="1">
          <a:blip r:embed="rId3">
            <a:alphaModFix/>
          </a:blip>
          <a:srcRect/>
          <a:stretch/>
        </p:blipFill>
        <p:spPr>
          <a:xfrm>
            <a:off x="2014025" y="875900"/>
            <a:ext cx="5115947" cy="396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INTRODUCTION </a:t>
            </a:r>
            <a:endParaRPr/>
          </a:p>
        </p:txBody>
      </p:sp>
      <p:sp>
        <p:nvSpPr>
          <p:cNvPr id="124" name="Google Shape;124;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1200"/>
              </a:spcAft>
              <a:buSzPts val="1800"/>
              <a:buNone/>
            </a:pPr>
            <a:r>
              <a:rPr lang="en" sz="1600"/>
              <a:t>Wi-Fi networks are essential for internet connectivity in homes, offices, and public spaces, supporting communication, productivity, and entertainment. Wi-Fi networks enable high-speed wireless access, fueling the growth of smart devices and the Internet of Things (IoT).  Understanding Wi-Fi network characteristics is crucial for optimizing performance, ensuring reliability, and maintaining security. Factors to analyze include channel usage, signal strength, encryption types, bands, modes, generations, and max rates.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23dc74fe8bd_0_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DISCUSSION</a:t>
            </a:r>
            <a:endParaRPr/>
          </a:p>
        </p:txBody>
      </p:sp>
      <p:sp>
        <p:nvSpPr>
          <p:cNvPr id="253" name="Google Shape;253;g23dc74fe8bd_0_16"/>
          <p:cNvSpPr txBox="1">
            <a:spLocks noGrp="1"/>
          </p:cNvSpPr>
          <p:nvPr>
            <p:ph type="body" idx="1"/>
          </p:nvPr>
        </p:nvSpPr>
        <p:spPr>
          <a:xfrm>
            <a:off x="277850" y="99005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rPr>
              <a:t>In this project, we analyzed various characteristics of Wi-Fi networks, including channel usage, signal strength, encryption types, bands, modes, generations, and max rates. The main findings from the data analysis are summarized as follows:</a:t>
            </a:r>
            <a:endParaRPr sz="1200">
              <a:solidFill>
                <a:srgbClr val="374151"/>
              </a:solidFill>
            </a:endParaRPr>
          </a:p>
          <a:p>
            <a:pPr marL="457200" lvl="0" indent="-304800" algn="l" rtl="0">
              <a:lnSpc>
                <a:spcPct val="115000"/>
              </a:lnSpc>
              <a:spcBef>
                <a:spcPts val="1500"/>
              </a:spcBef>
              <a:spcAft>
                <a:spcPts val="0"/>
              </a:spcAft>
              <a:buClr>
                <a:srgbClr val="374151"/>
              </a:buClr>
              <a:buSzPts val="1200"/>
              <a:buFont typeface="Century Gothic"/>
              <a:buAutoNum type="arabicPeriod"/>
            </a:pPr>
            <a:r>
              <a:rPr lang="en" sz="1200">
                <a:solidFill>
                  <a:srgbClr val="374151"/>
                </a:solidFill>
              </a:rPr>
              <a:t>The channel usage distribution revealed that some channels were more congested than others, indicating the need for better channel allocation to minimize interference and improve network performance.</a:t>
            </a:r>
            <a:endParaRPr sz="1200">
              <a:solidFill>
                <a:srgbClr val="374151"/>
              </a:solidFill>
            </a:endParaRPr>
          </a:p>
          <a:p>
            <a:pPr marL="457200" lvl="0" indent="-304800" algn="l" rtl="0">
              <a:lnSpc>
                <a:spcPct val="115000"/>
              </a:lnSpc>
              <a:spcBef>
                <a:spcPts val="0"/>
              </a:spcBef>
              <a:spcAft>
                <a:spcPts val="0"/>
              </a:spcAft>
              <a:buClr>
                <a:srgbClr val="374151"/>
              </a:buClr>
              <a:buSzPts val="1200"/>
              <a:buFont typeface="Century Gothic"/>
              <a:buAutoNum type="arabicPeriod"/>
            </a:pPr>
            <a:r>
              <a:rPr lang="en" sz="1200">
                <a:solidFill>
                  <a:srgbClr val="374151"/>
                </a:solidFill>
              </a:rPr>
              <a:t>The signal strength distribution showed a fairly high signal strength for multiple encryption types. However, it is essential to consider the trade-offs between signal strength and security when selecting an encryption type for a Wi-Fi network.</a:t>
            </a:r>
            <a:endParaRPr sz="1200">
              <a:solidFill>
                <a:srgbClr val="374151"/>
              </a:solidFill>
            </a:endParaRPr>
          </a:p>
          <a:p>
            <a:pPr marL="457200" lvl="0" indent="-304800" algn="l" rtl="0">
              <a:lnSpc>
                <a:spcPct val="115000"/>
              </a:lnSpc>
              <a:spcBef>
                <a:spcPts val="0"/>
              </a:spcBef>
              <a:spcAft>
                <a:spcPts val="0"/>
              </a:spcAft>
              <a:buClr>
                <a:srgbClr val="374151"/>
              </a:buClr>
              <a:buSzPts val="1200"/>
              <a:buFont typeface="Century Gothic"/>
              <a:buAutoNum type="arabicPeriod"/>
            </a:pPr>
            <a:r>
              <a:rPr lang="en" sz="1200">
                <a:solidFill>
                  <a:srgbClr val="374151"/>
                </a:solidFill>
              </a:rPr>
              <a:t>The analysis of encryption types showed a mix of secure and less secure methods being used, emphasizing the importance of adopting up-to-date and robust encryption standards to enhance network security.</a:t>
            </a:r>
            <a:endParaRPr sz="1200">
              <a:solidFill>
                <a:srgbClr val="374151"/>
              </a:solidFill>
            </a:endParaRPr>
          </a:p>
          <a:p>
            <a:pPr marL="457200" lvl="0" indent="-304800" algn="l" rtl="0">
              <a:lnSpc>
                <a:spcPct val="115000"/>
              </a:lnSpc>
              <a:spcBef>
                <a:spcPts val="0"/>
              </a:spcBef>
              <a:spcAft>
                <a:spcPts val="0"/>
              </a:spcAft>
              <a:buClr>
                <a:srgbClr val="374151"/>
              </a:buClr>
              <a:buSzPts val="1200"/>
              <a:buFont typeface="Century Gothic"/>
              <a:buAutoNum type="arabicPeriod"/>
            </a:pPr>
            <a:r>
              <a:rPr lang="en" sz="1200">
                <a:solidFill>
                  <a:srgbClr val="374151"/>
                </a:solidFill>
              </a:rPr>
              <a:t>The examination of bands and modes revealed a diverse distribution, with networks operating on various frequency bands and employing different wireless modes. Understanding these distributions can help network administrators make informed decisions about network configurations to optimize performance and compatibility with various devices.</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3e0302ef38_0_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DISCUSSION</a:t>
            </a:r>
            <a:endParaRPr/>
          </a:p>
        </p:txBody>
      </p:sp>
      <p:sp>
        <p:nvSpPr>
          <p:cNvPr id="259" name="Google Shape;259;g23e0302ef38_0_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500"/>
              </a:spcBef>
              <a:spcAft>
                <a:spcPts val="0"/>
              </a:spcAft>
              <a:buClr>
                <a:srgbClr val="374151"/>
              </a:buClr>
              <a:buSzPts val="1300"/>
              <a:buFont typeface="Century Gothic"/>
              <a:buAutoNum type="arabicPeriod" startAt="5"/>
            </a:pPr>
            <a:r>
              <a:rPr lang="en" sz="1300">
                <a:solidFill>
                  <a:srgbClr val="374151"/>
                </a:solidFill>
              </a:rPr>
              <a:t>The generation analysis provided insights into the adoption of different Wi-Fi generations in the sampled networks, highlighting the need for network administrators to ensure their networks are up-to-date with the latest technologies to maintain compatibility and performance.</a:t>
            </a:r>
            <a:endParaRPr sz="1300">
              <a:solidFill>
                <a:srgbClr val="374151"/>
              </a:solidFill>
            </a:endParaRPr>
          </a:p>
          <a:p>
            <a:pPr marL="457200" lvl="0" indent="-311150" algn="l" rtl="0">
              <a:lnSpc>
                <a:spcPct val="115000"/>
              </a:lnSpc>
              <a:spcBef>
                <a:spcPts val="0"/>
              </a:spcBef>
              <a:spcAft>
                <a:spcPts val="0"/>
              </a:spcAft>
              <a:buClr>
                <a:srgbClr val="374151"/>
              </a:buClr>
              <a:buSzPts val="1300"/>
              <a:buFont typeface="Century Gothic"/>
              <a:buAutoNum type="arabicPeriod" startAt="5"/>
            </a:pPr>
            <a:r>
              <a:rPr lang="en" sz="1300">
                <a:solidFill>
                  <a:srgbClr val="374151"/>
                </a:solidFill>
              </a:rPr>
              <a:t>The max rate distribution showed a wide range of values, suggesting that network administrators need to consider multiple factors, such as the number of users, network capacity, and required data rates, when configuring their networks to achieve optimal performance.</a:t>
            </a:r>
            <a:endParaRPr sz="1300">
              <a:solidFill>
                <a:srgbClr val="374151"/>
              </a:solidFill>
            </a:endParaRPr>
          </a:p>
          <a:p>
            <a:pPr marL="0" lvl="0" indent="0" algn="l" rtl="0">
              <a:lnSpc>
                <a:spcPct val="115000"/>
              </a:lnSpc>
              <a:spcBef>
                <a:spcPts val="1500"/>
              </a:spcBef>
              <a:spcAft>
                <a:spcPts val="0"/>
              </a:spcAft>
              <a:buNone/>
            </a:pPr>
            <a:r>
              <a:rPr lang="en" sz="1300">
                <a:solidFill>
                  <a:srgbClr val="374151"/>
                </a:solidFill>
              </a:rPr>
              <a:t>These findings have significant implications for network optimization and security decisions. By understanding the trends and patterns in Wi-Fi network characteristics, network administrators can make informed choices about channel allocation, encryption standards, band and mode selection, Wi-Fi generation, and max rate configurations. This, in turn, can lead to improved network performance, enhanced security, and better overall user experience.</a:t>
            </a:r>
            <a:endParaRPr sz="1300">
              <a:solidFill>
                <a:srgbClr val="374151"/>
              </a:solidFill>
            </a:endParaRPr>
          </a:p>
          <a:p>
            <a:pPr marL="0" lvl="0" indent="0" algn="l" rtl="0">
              <a:lnSpc>
                <a:spcPct val="115000"/>
              </a:lnSpc>
              <a:spcBef>
                <a:spcPts val="1500"/>
              </a:spcBef>
              <a:spcAft>
                <a:spcPts val="1500"/>
              </a:spcAft>
              <a:buNone/>
            </a:pPr>
            <a:endParaRPr sz="1300">
              <a:solidFill>
                <a:srgbClr val="37415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23dc74fe8bd_0_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CONCLUSION</a:t>
            </a:r>
            <a:endParaRPr/>
          </a:p>
        </p:txBody>
      </p:sp>
      <p:sp>
        <p:nvSpPr>
          <p:cNvPr id="265" name="Google Shape;265;g23dc74fe8bd_0_21"/>
          <p:cNvSpPr txBox="1">
            <a:spLocks noGrp="1"/>
          </p:cNvSpPr>
          <p:nvPr>
            <p:ph type="body" idx="1"/>
          </p:nvPr>
        </p:nvSpPr>
        <p:spPr>
          <a:xfrm>
            <a:off x="311700" y="1017725"/>
            <a:ext cx="8520600" cy="3876300"/>
          </a:xfrm>
          <a:prstGeom prst="rect">
            <a:avLst/>
          </a:prstGeom>
          <a:noFill/>
          <a:ln>
            <a:noFill/>
          </a:ln>
        </p:spPr>
        <p:txBody>
          <a:bodyPr spcFirstLastPara="1" wrap="square" lIns="91425" tIns="91425" rIns="91425" bIns="91425" anchor="t" anchorCtr="0">
            <a:normAutofit fontScale="77500" lnSpcReduction="20000"/>
          </a:bodyPr>
          <a:lstStyle/>
          <a:p>
            <a:pPr marL="0" lvl="0" indent="0" algn="just" rtl="0">
              <a:lnSpc>
                <a:spcPct val="120000"/>
              </a:lnSpc>
              <a:spcBef>
                <a:spcPts val="0"/>
              </a:spcBef>
              <a:spcAft>
                <a:spcPts val="0"/>
              </a:spcAft>
              <a:buSzPct val="112500"/>
              <a:buNone/>
            </a:pPr>
            <a:r>
              <a:rPr lang="en" sz="1600"/>
              <a:t>In conclusion, this project analyzed and visualized Wi-Fi network data to gain insights into various network characteristics, including channel usage, signal strength, encryption types, bands, modes, generations, and max rates. The analysis revealed several key findings, such as the distribution of networks across different channels, the prevalence of certain encryption types, and the impact of newer generations on network performance and capabilities.</a:t>
            </a:r>
            <a:endParaRPr sz="1600"/>
          </a:p>
          <a:p>
            <a:pPr marL="0" lvl="0" indent="0" algn="just" rtl="0">
              <a:lnSpc>
                <a:spcPct val="120000"/>
              </a:lnSpc>
              <a:spcBef>
                <a:spcPts val="1200"/>
              </a:spcBef>
              <a:spcAft>
                <a:spcPts val="0"/>
              </a:spcAft>
              <a:buSzPct val="112500"/>
              <a:buNone/>
            </a:pPr>
            <a:r>
              <a:rPr lang="en" sz="1600"/>
              <a:t>These findings are significant for network administrators and users alike, as they can inform decisions related to network optimization, performance improvement, and security enhancement. By understanding the current state of Wi-Fi networks in the area, administrators can make informed decisions to optimize channel usage, enhance signal strength, and select the most secure encryption types. Furthermore, staying up-to-date with the latest generations and technologies will help ensure the highest level of network security and performance.</a:t>
            </a:r>
            <a:endParaRPr sz="1600"/>
          </a:p>
          <a:p>
            <a:pPr marL="0" lvl="0" indent="0" algn="just" rtl="0">
              <a:lnSpc>
                <a:spcPct val="120000"/>
              </a:lnSpc>
              <a:spcBef>
                <a:spcPts val="1200"/>
              </a:spcBef>
              <a:spcAft>
                <a:spcPts val="1200"/>
              </a:spcAft>
              <a:buSzPct val="112500"/>
              <a:buNone/>
            </a:pPr>
            <a:r>
              <a:rPr lang="en" sz="1600"/>
              <a:t>Overall, this project demonstrates the value of analyzing Wi-Fi network data to gain a deeper understanding of network characteristics and their implications for network optimization and security. As technology continues to advance, it is essential for network administrators and users to stay informed about the latest trends and developments in the field, ensuring the best possible performance, user experience, and security for their Wi-Fi networks.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3dc74fe8bd_0_26"/>
          <p:cNvSpPr txBox="1">
            <a:spLocks noGrp="1"/>
          </p:cNvSpPr>
          <p:nvPr>
            <p:ph type="title"/>
          </p:nvPr>
        </p:nvSpPr>
        <p:spPr>
          <a:xfrm>
            <a:off x="261625" y="194750"/>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REFERENCES</a:t>
            </a:r>
            <a:endParaRPr/>
          </a:p>
        </p:txBody>
      </p:sp>
      <p:sp>
        <p:nvSpPr>
          <p:cNvPr id="271" name="Google Shape;271;g23dc74fe8bd_0_26"/>
          <p:cNvSpPr txBox="1">
            <a:spLocks noGrp="1"/>
          </p:cNvSpPr>
          <p:nvPr>
            <p:ph type="body" idx="1"/>
          </p:nvPr>
        </p:nvSpPr>
        <p:spPr>
          <a:xfrm>
            <a:off x="311700" y="855925"/>
            <a:ext cx="8739600" cy="4129800"/>
          </a:xfrm>
          <a:prstGeom prst="rect">
            <a:avLst/>
          </a:prstGeom>
          <a:noFill/>
          <a:ln>
            <a:noFill/>
          </a:ln>
        </p:spPr>
        <p:txBody>
          <a:bodyPr spcFirstLastPara="1" wrap="square" lIns="91425" tIns="91425" rIns="91425" bIns="91425" anchor="t" anchorCtr="0">
            <a:normAutofit fontScale="62500" lnSpcReduction="20000"/>
          </a:bodyPr>
          <a:lstStyle/>
          <a:p>
            <a:pPr marL="0" lvl="0" indent="0" algn="just" rtl="0">
              <a:lnSpc>
                <a:spcPct val="120000"/>
              </a:lnSpc>
              <a:spcBef>
                <a:spcPts val="0"/>
              </a:spcBef>
              <a:spcAft>
                <a:spcPts val="0"/>
              </a:spcAft>
              <a:buSzPct val="112500"/>
              <a:buNone/>
            </a:pPr>
            <a:r>
              <a:rPr lang="en" sz="1600"/>
              <a:t>[1]	Wi-Fi Alliance. (n.d.). Wi-Fi Generations. Retrieved from https://www.wi-fi.org/discover-wi-fi/wi-fi-generations</a:t>
            </a:r>
            <a:endParaRPr sz="1600"/>
          </a:p>
          <a:p>
            <a:pPr marL="0" lvl="0" indent="0" algn="just" rtl="0">
              <a:lnSpc>
                <a:spcPct val="120000"/>
              </a:lnSpc>
              <a:spcBef>
                <a:spcPts val="1200"/>
              </a:spcBef>
              <a:spcAft>
                <a:spcPts val="0"/>
              </a:spcAft>
              <a:buSzPct val="112500"/>
              <a:buNone/>
            </a:pPr>
            <a:r>
              <a:rPr lang="en" sz="1600"/>
              <a:t>[2]	MathWorks. (n.d.). MATLAB Documentation. Retrieved from https://www.mathworks.com/help/matlab/</a:t>
            </a:r>
            <a:endParaRPr sz="1600"/>
          </a:p>
          <a:p>
            <a:pPr marL="0" lvl="0" indent="0" algn="just" rtl="0">
              <a:lnSpc>
                <a:spcPct val="120000"/>
              </a:lnSpc>
              <a:spcBef>
                <a:spcPts val="1200"/>
              </a:spcBef>
              <a:spcAft>
                <a:spcPts val="0"/>
              </a:spcAft>
              <a:buSzPct val="112500"/>
              <a:buNone/>
            </a:pPr>
            <a:r>
              <a:rPr lang="en" sz="1600"/>
              <a:t>[3]	Cisco Systems Inc. (n.d.). Understanding Wi-Fi Network Security. Retrieved from https://www.cisco.com/c/en/us/solutions/small-business/resource-center/networking/understanding-wi-fi-network-security.html</a:t>
            </a:r>
            <a:endParaRPr sz="1600"/>
          </a:p>
          <a:p>
            <a:pPr marL="0" lvl="0" indent="0" algn="just" rtl="0">
              <a:lnSpc>
                <a:spcPct val="120000"/>
              </a:lnSpc>
              <a:spcBef>
                <a:spcPts val="1200"/>
              </a:spcBef>
              <a:spcAft>
                <a:spcPts val="0"/>
              </a:spcAft>
              <a:buSzPct val="112500"/>
              <a:buNone/>
            </a:pPr>
            <a:r>
              <a:rPr lang="en" sz="1600"/>
              <a:t>[4]	IEEE 802.11 Working Group. (n.d.). IEEE 802.11 Wireless Local Area Networks. Retrieved from https://www.ieee802.org/11/</a:t>
            </a:r>
            <a:endParaRPr sz="1600"/>
          </a:p>
          <a:p>
            <a:pPr marL="0" lvl="0" indent="0" algn="just" rtl="0">
              <a:lnSpc>
                <a:spcPct val="120000"/>
              </a:lnSpc>
              <a:spcBef>
                <a:spcPts val="1200"/>
              </a:spcBef>
              <a:spcAft>
                <a:spcPts val="0"/>
              </a:spcAft>
              <a:buSzPct val="112500"/>
              <a:buNone/>
            </a:pPr>
            <a:r>
              <a:rPr lang="en" sz="1600"/>
              <a:t>[5]	Rappaport, T. S. (2002). Wireless Communications: Principles and Practice, 2nd Edition. Prentice Hall PTR.</a:t>
            </a:r>
            <a:endParaRPr sz="1600"/>
          </a:p>
          <a:p>
            <a:pPr marL="0" lvl="0" indent="0" algn="just" rtl="0">
              <a:lnSpc>
                <a:spcPct val="120000"/>
              </a:lnSpc>
              <a:spcBef>
                <a:spcPts val="1200"/>
              </a:spcBef>
              <a:spcAft>
                <a:spcPts val="0"/>
              </a:spcAft>
              <a:buSzPct val="112500"/>
              <a:buNone/>
            </a:pPr>
            <a:r>
              <a:rPr lang="en" sz="1600"/>
              <a:t>[6]	Gast, M. (2005). 802.11 Wireless Networks: The Definitive Guide, 2nd Edition. O'Reilly Media.</a:t>
            </a:r>
            <a:endParaRPr sz="1600"/>
          </a:p>
          <a:p>
            <a:pPr marL="0" lvl="0" indent="0" algn="just" rtl="0">
              <a:lnSpc>
                <a:spcPct val="120000"/>
              </a:lnSpc>
              <a:spcBef>
                <a:spcPts val="1200"/>
              </a:spcBef>
              <a:spcAft>
                <a:spcPts val="0"/>
              </a:spcAft>
              <a:buSzPct val="112500"/>
              <a:buNone/>
            </a:pPr>
            <a:r>
              <a:rPr lang="en" sz="1600"/>
              <a:t>[7]	Goldsmith, A. (2005). Wireless Communications. Cambridge University Press.</a:t>
            </a:r>
            <a:endParaRPr sz="1600"/>
          </a:p>
          <a:p>
            <a:pPr marL="0" lvl="0" indent="0" algn="just" rtl="0">
              <a:lnSpc>
                <a:spcPct val="120000"/>
              </a:lnSpc>
              <a:spcBef>
                <a:spcPts val="1200"/>
              </a:spcBef>
              <a:spcAft>
                <a:spcPts val="0"/>
              </a:spcAft>
              <a:buSzPct val="112500"/>
              <a:buNone/>
            </a:pPr>
            <a:r>
              <a:rPr lang="en" sz="1600"/>
              <a:t>[8]	Haykin, S., &amp; Moher, M. (2004). Modern Wireless Communications. Prentice Hall.</a:t>
            </a:r>
            <a:endParaRPr sz="1600"/>
          </a:p>
          <a:p>
            <a:pPr marL="0" lvl="0" indent="0" algn="just" rtl="0">
              <a:lnSpc>
                <a:spcPct val="120000"/>
              </a:lnSpc>
              <a:spcBef>
                <a:spcPts val="1200"/>
              </a:spcBef>
              <a:spcAft>
                <a:spcPts val="0"/>
              </a:spcAft>
              <a:buSzPct val="112500"/>
              <a:buNone/>
            </a:pPr>
            <a:r>
              <a:rPr lang="en" sz="1600"/>
              <a:t>[9]	Molisch, A. F. (2010). Wireless Communications, 2nd Edition. Wiley-IEEE Press.</a:t>
            </a:r>
            <a:endParaRPr sz="1600"/>
          </a:p>
          <a:p>
            <a:pPr marL="0" lvl="0" indent="0" algn="just" rtl="0">
              <a:lnSpc>
                <a:spcPct val="120000"/>
              </a:lnSpc>
              <a:spcBef>
                <a:spcPts val="1200"/>
              </a:spcBef>
              <a:spcAft>
                <a:spcPts val="0"/>
              </a:spcAft>
              <a:buSzPct val="112500"/>
              <a:buNone/>
            </a:pPr>
            <a:r>
              <a:rPr lang="en" sz="1600"/>
              <a:t>[10]	Stallings, W. (2017). Wireless Communications &amp; Networks, 2nd Edition. Pearson Education.</a:t>
            </a:r>
            <a:endParaRPr sz="1600"/>
          </a:p>
          <a:p>
            <a:pPr marL="0" lvl="0" indent="0" algn="just" rtl="0">
              <a:lnSpc>
                <a:spcPct val="120000"/>
              </a:lnSpc>
              <a:spcBef>
                <a:spcPts val="1200"/>
              </a:spcBef>
              <a:spcAft>
                <a:spcPts val="0"/>
              </a:spcAft>
              <a:buSzPct val="112500"/>
              <a:buNone/>
            </a:pPr>
            <a:r>
              <a:rPr lang="en" sz="1600"/>
              <a:t>[11]	Kurose, J. F., &amp; Ross, K. W. (2016). Computer Networking: A Top-Down Approach, 7th Edition. Pearson.</a:t>
            </a:r>
            <a:endParaRPr sz="1600"/>
          </a:p>
          <a:p>
            <a:pPr marL="0" lvl="0" indent="0" algn="just" rtl="0">
              <a:lnSpc>
                <a:spcPct val="120000"/>
              </a:lnSpc>
              <a:spcBef>
                <a:spcPts val="1200"/>
              </a:spcBef>
              <a:spcAft>
                <a:spcPts val="1200"/>
              </a:spcAft>
              <a:buSzPct val="112500"/>
              <a:buNone/>
            </a:pPr>
            <a:r>
              <a:rPr lang="en" sz="1600"/>
              <a:t>[12]	Dean, T. (2012). Network+ Guide to Networks, 6th Edition. Cengage Learning.</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3dc74fe8bd_0_151"/>
          <p:cNvSpPr txBox="1">
            <a:spLocks noGrp="1"/>
          </p:cNvSpPr>
          <p:nvPr>
            <p:ph type="title"/>
          </p:nvPr>
        </p:nvSpPr>
        <p:spPr>
          <a:xfrm>
            <a:off x="1442451" y="1606797"/>
            <a:ext cx="6357000" cy="1305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2400"/>
              <a:buNone/>
            </a:pPr>
            <a:r>
              <a:rPr lang="en" sz="4800"/>
              <a:t>Q&amp;A</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3dc74fe8bd_0_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OBJECTIVES</a:t>
            </a:r>
            <a:endParaRPr/>
          </a:p>
        </p:txBody>
      </p:sp>
      <p:sp>
        <p:nvSpPr>
          <p:cNvPr id="130" name="Google Shape;130;g23dc74fe8bd_0_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1500"/>
              </a:spcBef>
              <a:spcAft>
                <a:spcPts val="0"/>
              </a:spcAft>
              <a:buClr>
                <a:srgbClr val="D1D5DB"/>
              </a:buClr>
              <a:buSzPts val="1900"/>
              <a:buFont typeface="Twentieth Century"/>
              <a:buChar char="●"/>
            </a:pPr>
            <a:r>
              <a:rPr lang="en" sz="1900"/>
              <a:t>Utilize Wi-Fi network data to gain insights into network performance, security, and potential areas for optimization.</a:t>
            </a:r>
            <a:endParaRPr sz="1900"/>
          </a:p>
          <a:p>
            <a:pPr marL="457200" lvl="0" indent="-349250" algn="l" rtl="0">
              <a:lnSpc>
                <a:spcPct val="115000"/>
              </a:lnSpc>
              <a:spcBef>
                <a:spcPts val="0"/>
              </a:spcBef>
              <a:spcAft>
                <a:spcPts val="0"/>
              </a:spcAft>
              <a:buClr>
                <a:srgbClr val="D1D5DB"/>
              </a:buClr>
              <a:buSzPts val="1900"/>
              <a:buFont typeface="Twentieth Century"/>
              <a:buChar char="●"/>
            </a:pPr>
            <a:r>
              <a:rPr lang="en" sz="1900"/>
              <a:t>Investigate key network attributes, including channel usage, signal strength, encryption types, bands, modes, generations, and max rates, to better understand their impact on overall network quality.</a:t>
            </a:r>
            <a:endParaRPr sz="1900"/>
          </a:p>
          <a:p>
            <a:pPr marL="457200" lvl="0" indent="-349250" algn="l" rtl="0">
              <a:lnSpc>
                <a:spcPct val="115000"/>
              </a:lnSpc>
              <a:spcBef>
                <a:spcPts val="0"/>
              </a:spcBef>
              <a:spcAft>
                <a:spcPts val="0"/>
              </a:spcAft>
              <a:buClr>
                <a:srgbClr val="D1D5DB"/>
              </a:buClr>
              <a:buSzPts val="1900"/>
              <a:buFont typeface="Twentieth Century"/>
              <a:buChar char="●"/>
            </a:pPr>
            <a:r>
              <a:rPr lang="en" sz="1900"/>
              <a:t>Uncover trends and patterns in the data that can inform decisions related to network improvements, security enhancements, and the most efficient use of available resources.</a:t>
            </a:r>
            <a:endParaRPr sz="1900"/>
          </a:p>
          <a:p>
            <a:pPr marL="457200" lvl="0" indent="0" algn="l" rtl="0">
              <a:lnSpc>
                <a:spcPct val="115000"/>
              </a:lnSpc>
              <a:spcBef>
                <a:spcPts val="1500"/>
              </a:spcBef>
              <a:spcAft>
                <a:spcPts val="0"/>
              </a:spcAft>
              <a:buSzPts val="1800"/>
              <a:buNone/>
            </a:pPr>
            <a:endParaRPr sz="1200">
              <a:highlight>
                <a:srgbClr val="444654"/>
              </a:highlight>
              <a:latin typeface="Roboto"/>
              <a:ea typeface="Roboto"/>
              <a:cs typeface="Roboto"/>
              <a:sym typeface="Roboto"/>
            </a:endParaRPr>
          </a:p>
          <a:p>
            <a:pPr marL="0" lvl="0" indent="0" algn="just" rtl="0">
              <a:lnSpc>
                <a:spcPct val="120000"/>
              </a:lnSpc>
              <a:spcBef>
                <a:spcPts val="0"/>
              </a:spcBef>
              <a:spcAft>
                <a:spcPts val="1200"/>
              </a:spcAft>
              <a:buSzPts val="1800"/>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3dc74fe8bd_0_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COLLECTION</a:t>
            </a:r>
            <a:endParaRPr/>
          </a:p>
        </p:txBody>
      </p:sp>
      <p:sp>
        <p:nvSpPr>
          <p:cNvPr id="136" name="Google Shape;136;g23dc74fe8bd_0_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1200"/>
              </a:spcAft>
              <a:buSzPts val="1800"/>
              <a:buNone/>
            </a:pPr>
            <a:r>
              <a:rPr lang="en" sz="1600" dirty="0"/>
              <a:t>The </a:t>
            </a:r>
            <a:r>
              <a:rPr lang="en" sz="1600" dirty="0" err="1"/>
              <a:t>WiFi</a:t>
            </a:r>
            <a:r>
              <a:rPr lang="en" sz="1600" dirty="0"/>
              <a:t> Explorer tool is a software application that scans and analyzes wireless networks in real-time. It provides comprehensive information about nearby Wi-Fi networks, helping users monitor, troubleshoot, and optimize their Wi-Fi networks. The tool's functionality includes displaying network details, signal strength, channel usage, encryption types, and other relevant data, which can be exported in CSV</a:t>
            </a:r>
            <a:r>
              <a:rPr lang="en" sz="1600" dirty="0">
                <a:solidFill>
                  <a:schemeClr val="tx1"/>
                </a:solidFill>
              </a:rPr>
              <a:t>(Comma-Separated Values) </a:t>
            </a:r>
            <a:r>
              <a:rPr lang="en" sz="1600" dirty="0"/>
              <a:t>format for further analysis. Its capabilities make it an invaluable resource for network administrators, security professionals, and anyone interested in understanding and optimizing their Wi-Fi environment.</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3dc74fe8bd_0_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COLLECTION</a:t>
            </a:r>
            <a:endParaRPr/>
          </a:p>
        </p:txBody>
      </p:sp>
      <p:sp>
        <p:nvSpPr>
          <p:cNvPr id="149" name="Google Shape;149;g23dc74fe8bd_0_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endParaRPr sz="1200">
              <a:solidFill>
                <a:srgbClr val="D1D5DB"/>
              </a:solidFill>
              <a:highlight>
                <a:srgbClr val="444654"/>
              </a:highlight>
              <a:latin typeface="Roboto"/>
              <a:ea typeface="Roboto"/>
              <a:cs typeface="Roboto"/>
              <a:sym typeface="Roboto"/>
            </a:endParaRPr>
          </a:p>
          <a:p>
            <a:pPr marL="0" lvl="0" indent="0" algn="just" rtl="0">
              <a:lnSpc>
                <a:spcPct val="120000"/>
              </a:lnSpc>
              <a:spcBef>
                <a:spcPts val="1200"/>
              </a:spcBef>
              <a:spcAft>
                <a:spcPts val="0"/>
              </a:spcAft>
              <a:buClr>
                <a:schemeClr val="dk1"/>
              </a:buClr>
              <a:buSzPts val="1100"/>
              <a:buFont typeface="Arial"/>
              <a:buNone/>
            </a:pPr>
            <a:r>
              <a:rPr lang="en" sz="1600"/>
              <a:t>The collected data from the WiFi Explorer tool is stored in a CSV (Comma-Separated Values) file format, which is a widely-used, simple, and efficient way to store and exchange structured data. This format enables easy import and manipulation of the data in MATLAB or other data analysis tools. By using the CSV format, we can quickly load the Wi-Fi network information into MATLAB, where we can perform comprehensive analysis and visualization to understand the trends and patterns in the network characteristics, ultimately helping us make informed decisions for network optimization and security.</a:t>
            </a:r>
            <a:endParaRPr sz="1600"/>
          </a:p>
          <a:p>
            <a:pPr marL="0" lvl="0" indent="0" algn="just" rtl="0">
              <a:lnSpc>
                <a:spcPct val="120000"/>
              </a:lnSpc>
              <a:spcBef>
                <a:spcPts val="1200"/>
              </a:spcBef>
              <a:spcAft>
                <a:spcPts val="1200"/>
              </a:spcAft>
              <a:buSzPts val="1800"/>
              <a:buNone/>
            </a:pP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3dc74fe8bd_0_4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COLLECTION</a:t>
            </a:r>
            <a:endParaRPr/>
          </a:p>
        </p:txBody>
      </p:sp>
      <p:sp>
        <p:nvSpPr>
          <p:cNvPr id="155" name="Google Shape;155;g23dc74fe8bd_0_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20000"/>
              </a:lnSpc>
              <a:spcBef>
                <a:spcPts val="0"/>
              </a:spcBef>
              <a:spcAft>
                <a:spcPts val="0"/>
              </a:spcAft>
              <a:buSzPts val="1100"/>
              <a:buNone/>
            </a:pPr>
            <a:r>
              <a:rPr lang="en" sz="1700"/>
              <a:t>The key variables included in the dataset, such as BSSID, Network Name, Vendor, Annotations, Signal Strength, Channel, Channel Width, Band, Mode, Generation, Security, Max Rate (Mbps), and Seen Date/Time. This will be illustrated in the upcoming slide.</a:t>
            </a:r>
            <a:endParaRPr sz="2100"/>
          </a:p>
          <a:p>
            <a:pPr marL="0" lvl="0" indent="0" algn="just" rtl="0">
              <a:lnSpc>
                <a:spcPct val="120000"/>
              </a:lnSpc>
              <a:spcBef>
                <a:spcPts val="1200"/>
              </a:spcBef>
              <a:spcAft>
                <a:spcPts val="1200"/>
              </a:spcAft>
              <a:buSzPts val="1800"/>
              <a:buNone/>
            </a:pP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3dc74fe8bd_0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Channel Usage Distribution</a:t>
            </a:r>
            <a:endParaRPr/>
          </a:p>
        </p:txBody>
      </p:sp>
      <p:sp>
        <p:nvSpPr>
          <p:cNvPr id="175" name="Google Shape;175;g23dc74fe8bd_0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SzPct val="121621"/>
              <a:buNone/>
            </a:pPr>
            <a:r>
              <a:rPr lang="en" sz="1600"/>
              <a:t>Understanding channel usage is crucial for optimizing Wi-Fi network performance. Identifying congested channels can help network administrators make informed decisions when selecting channels for their Wi-Fi networks, minimizing interference and improving overall network performance.</a:t>
            </a:r>
            <a:endParaRPr sz="1600"/>
          </a:p>
          <a:p>
            <a:pPr marL="0" lvl="0" indent="0" algn="just" rtl="0">
              <a:lnSpc>
                <a:spcPct val="120000"/>
              </a:lnSpc>
              <a:spcBef>
                <a:spcPts val="1200"/>
              </a:spcBef>
              <a:spcAft>
                <a:spcPts val="0"/>
              </a:spcAft>
              <a:buSzPct val="121621"/>
              <a:buNone/>
            </a:pPr>
            <a:r>
              <a:rPr lang="en" sz="1600"/>
              <a:t>The Method used to calculate and visualize channel usage distribution:</a:t>
            </a:r>
            <a:endParaRPr sz="1600"/>
          </a:p>
          <a:p>
            <a:pPr marL="457200" lvl="0" indent="-330200" algn="just" rtl="0">
              <a:lnSpc>
                <a:spcPct val="120000"/>
              </a:lnSpc>
              <a:spcBef>
                <a:spcPts val="1200"/>
              </a:spcBef>
              <a:spcAft>
                <a:spcPts val="0"/>
              </a:spcAft>
              <a:buSzPct val="108108"/>
              <a:buChar char="●"/>
            </a:pPr>
            <a:r>
              <a:rPr lang="en" sz="1600"/>
              <a:t>Extract the 'Channel' column from the dataset.</a:t>
            </a:r>
            <a:endParaRPr sz="1600"/>
          </a:p>
          <a:p>
            <a:pPr marL="457200" lvl="0" indent="-330200" algn="just" rtl="0">
              <a:lnSpc>
                <a:spcPct val="120000"/>
              </a:lnSpc>
              <a:spcBef>
                <a:spcPts val="0"/>
              </a:spcBef>
              <a:spcAft>
                <a:spcPts val="0"/>
              </a:spcAft>
              <a:buSzPct val="108108"/>
              <a:buChar char="●"/>
            </a:pPr>
            <a:r>
              <a:rPr lang="en" sz="1600"/>
              <a:t>Count the number of networks using each unique channel.</a:t>
            </a:r>
            <a:endParaRPr sz="1600"/>
          </a:p>
          <a:p>
            <a:pPr marL="457200" lvl="0" indent="-330200" algn="just" rtl="0">
              <a:lnSpc>
                <a:spcPct val="120000"/>
              </a:lnSpc>
              <a:spcBef>
                <a:spcPts val="0"/>
              </a:spcBef>
              <a:spcAft>
                <a:spcPts val="0"/>
              </a:spcAft>
              <a:buSzPct val="108108"/>
              <a:buChar char="●"/>
            </a:pPr>
            <a:r>
              <a:rPr lang="en" sz="1600"/>
              <a:t>Plot a bar chart with unique channels on the x-axis and the number of networks using each channel on the y-axis.</a:t>
            </a:r>
            <a:endParaRPr sz="1600"/>
          </a:p>
          <a:p>
            <a:pPr marL="457200" lvl="0" indent="-330200" algn="just" rtl="0">
              <a:lnSpc>
                <a:spcPct val="120000"/>
              </a:lnSpc>
              <a:spcBef>
                <a:spcPts val="0"/>
              </a:spcBef>
              <a:spcAft>
                <a:spcPts val="0"/>
              </a:spcAft>
              <a:buSzPct val="108108"/>
              <a:buChar char="●"/>
            </a:pPr>
            <a:r>
              <a:rPr lang="en" sz="1600"/>
              <a:t>The bar chart provides a clear visual representation of the channel usage distribution, enabling us to identify congested channels and spot patterns or trends.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3dc74fe8bd_0_10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Channel Usage Distribution</a:t>
            </a:r>
            <a:endParaRPr/>
          </a:p>
        </p:txBody>
      </p:sp>
      <p:pic>
        <p:nvPicPr>
          <p:cNvPr id="181" name="Google Shape;181;g23dc74fe8bd_0_104"/>
          <p:cNvPicPr preferRelativeResize="0"/>
          <p:nvPr/>
        </p:nvPicPr>
        <p:blipFill rotWithShape="1">
          <a:blip r:embed="rId3">
            <a:alphaModFix/>
          </a:blip>
          <a:srcRect/>
          <a:stretch/>
        </p:blipFill>
        <p:spPr>
          <a:xfrm>
            <a:off x="1804325" y="1017725"/>
            <a:ext cx="5148361"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3dc74fe8bd_0_73"/>
          <p:cNvSpPr txBox="1">
            <a:spLocks noGrp="1"/>
          </p:cNvSpPr>
          <p:nvPr>
            <p:ph type="title"/>
          </p:nvPr>
        </p:nvSpPr>
        <p:spPr>
          <a:xfrm>
            <a:off x="311700" y="28827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chemeClr val="lt1"/>
              </a:buClr>
              <a:buSzPts val="2800"/>
              <a:buFont typeface="Twentieth Century"/>
              <a:buNone/>
            </a:pPr>
            <a:r>
              <a:rPr lang="en"/>
              <a:t>Data Analysis - Signal Strength Distribution</a:t>
            </a:r>
            <a:endParaRPr/>
          </a:p>
        </p:txBody>
      </p:sp>
      <p:sp>
        <p:nvSpPr>
          <p:cNvPr id="187" name="Google Shape;187;g23dc74fe8bd_0_73"/>
          <p:cNvSpPr txBox="1">
            <a:spLocks noGrp="1"/>
          </p:cNvSpPr>
          <p:nvPr>
            <p:ph type="body" idx="1"/>
          </p:nvPr>
        </p:nvSpPr>
        <p:spPr>
          <a:xfrm>
            <a:off x="311700" y="860975"/>
            <a:ext cx="8520600" cy="34164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SzPts val="1665"/>
              <a:buNone/>
            </a:pPr>
            <a:r>
              <a:rPr lang="en"/>
              <a:t>Signal strength directly impacts the quality of a Wi-Fi connection. Stronger signals provide better connectivity, faster data transfer rates, and lower latency. Analyzing signal strength distribution helps identify weak signals, potential areas of interference, and opportunities to optimize network performance.</a:t>
            </a:r>
            <a:endParaRPr/>
          </a:p>
          <a:p>
            <a:pPr marL="0" lvl="0" indent="0" algn="just" rtl="0">
              <a:lnSpc>
                <a:spcPct val="110000"/>
              </a:lnSpc>
              <a:spcBef>
                <a:spcPts val="1200"/>
              </a:spcBef>
              <a:spcAft>
                <a:spcPts val="0"/>
              </a:spcAft>
              <a:buSzPts val="1665"/>
              <a:buNone/>
            </a:pPr>
            <a:r>
              <a:rPr lang="en"/>
              <a:t>The Method used to calculate and visualize signal strength distribution:</a:t>
            </a:r>
            <a:endParaRPr/>
          </a:p>
          <a:p>
            <a:pPr marL="457200" lvl="0" indent="-323850" algn="just" rtl="0">
              <a:lnSpc>
                <a:spcPct val="110000"/>
              </a:lnSpc>
              <a:spcBef>
                <a:spcPts val="1200"/>
              </a:spcBef>
              <a:spcAft>
                <a:spcPts val="0"/>
              </a:spcAft>
              <a:buSzPts val="1500"/>
              <a:buChar char="●"/>
            </a:pPr>
            <a:r>
              <a:rPr lang="en"/>
              <a:t>Extract the 'Signal___' column from the dataset, which represents signal strength in dBm.</a:t>
            </a:r>
            <a:endParaRPr/>
          </a:p>
          <a:p>
            <a:pPr marL="457200" lvl="0" indent="-323850" algn="just" rtl="0">
              <a:lnSpc>
                <a:spcPct val="110000"/>
              </a:lnSpc>
              <a:spcBef>
                <a:spcPts val="0"/>
              </a:spcBef>
              <a:spcAft>
                <a:spcPts val="0"/>
              </a:spcAft>
              <a:buSzPts val="1500"/>
              <a:buChar char="●"/>
            </a:pPr>
            <a:r>
              <a:rPr lang="en"/>
              <a:t>Group the data by encryption types to analyze signal strength differences among various security configurations.</a:t>
            </a:r>
            <a:endParaRPr/>
          </a:p>
          <a:p>
            <a:pPr marL="457200" lvl="0" indent="-323850" algn="just" rtl="0">
              <a:lnSpc>
                <a:spcPct val="110000"/>
              </a:lnSpc>
              <a:spcBef>
                <a:spcPts val="0"/>
              </a:spcBef>
              <a:spcAft>
                <a:spcPts val="0"/>
              </a:spcAft>
              <a:buSzPts val="1500"/>
              <a:buChar char="●"/>
            </a:pPr>
            <a:r>
              <a:rPr lang="en"/>
              <a:t>Plot a histogram for each encryption type, displaying signal strength on the x-axis and the number of networks on the y-axis.</a:t>
            </a:r>
            <a:endParaRPr/>
          </a:p>
          <a:p>
            <a:pPr marL="457200" lvl="0" indent="-323850" algn="just" rtl="0">
              <a:lnSpc>
                <a:spcPct val="110000"/>
              </a:lnSpc>
              <a:spcBef>
                <a:spcPts val="0"/>
              </a:spcBef>
              <a:spcAft>
                <a:spcPts val="0"/>
              </a:spcAft>
              <a:buSzPts val="1500"/>
              <a:buChar char="●"/>
            </a:pPr>
            <a:r>
              <a:rPr lang="en"/>
              <a:t>The histograms provide a clear visual representation of signal strength distribution for each encryption type, enabling us to identify trends and compare the performance of different security configurations.</a:t>
            </a:r>
            <a:endParaRPr/>
          </a:p>
        </p:txBody>
      </p:sp>
    </p:spTree>
  </p:cSld>
  <p:clrMapOvr>
    <a:masterClrMapping/>
  </p:clrMapOvr>
</p:sld>
</file>

<file path=ppt/theme/theme1.xml><?xml version="1.0" encoding="utf-8"?>
<a:theme xmlns:a="http://schemas.openxmlformats.org/drawingml/2006/main" name="Gallery">
  <a:themeElements>
    <a:clrScheme name="Orang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3103</TotalTime>
  <Words>2527</Words>
  <Application>Microsoft Macintosh PowerPoint</Application>
  <PresentationFormat>On-screen Show (16:9)</PresentationFormat>
  <Paragraphs>111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Century Gothic</vt:lpstr>
      <vt:lpstr>Roboto</vt:lpstr>
      <vt:lpstr>Twentieth Century</vt:lpstr>
      <vt:lpstr>Arial</vt:lpstr>
      <vt:lpstr>Gallery</vt:lpstr>
      <vt:lpstr>TABLE OF CONTENTS</vt:lpstr>
      <vt:lpstr>INTRODUCTION </vt:lpstr>
      <vt:lpstr>OBJECTIVES</vt:lpstr>
      <vt:lpstr>DATA COLLECTION</vt:lpstr>
      <vt:lpstr>DATA COLLECTION</vt:lpstr>
      <vt:lpstr>DATA COLLECTION</vt:lpstr>
      <vt:lpstr>Data Analysis - Channel Usage Distribution</vt:lpstr>
      <vt:lpstr>Data Analysis - Channel Usage Distribution</vt:lpstr>
      <vt:lpstr>Data Analysis - Signal Strength Distribution</vt:lpstr>
      <vt:lpstr>Data Analysis - Signal Strength Distribution</vt:lpstr>
      <vt:lpstr>Data Analysis - Encryption Type Analysis</vt:lpstr>
      <vt:lpstr>Data Analysis - Encryption Type Analysis</vt:lpstr>
      <vt:lpstr>Data Analysis - Band and Mode Analysis</vt:lpstr>
      <vt:lpstr>Data Analysis - Band Analysis</vt:lpstr>
      <vt:lpstr>Data Analysis - Mode Analysis</vt:lpstr>
      <vt:lpstr>Data Analysis - Generation Analysis</vt:lpstr>
      <vt:lpstr>Data Analysis - Generation Analysis</vt:lpstr>
      <vt:lpstr>Data Analysis - Max Rate Distribution</vt:lpstr>
      <vt:lpstr>Data Analysis - Max Rate Distribution</vt:lpstr>
      <vt:lpstr>DISCUSSION</vt:lpstr>
      <vt:lpstr>DISCUSSION</vt:lpstr>
      <vt:lpstr>CONCLUSION</vt:lpstr>
      <vt:lpstr>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NETWORK SECURITY ANALYSIS USING MATLAB</dc:title>
  <cp:lastModifiedBy>Isibor, Paul</cp:lastModifiedBy>
  <cp:revision>4</cp:revision>
  <dcterms:modified xsi:type="dcterms:W3CDTF">2024-08-25T05:48:30Z</dcterms:modified>
</cp:coreProperties>
</file>