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91" r:id="rId2"/>
    <p:sldId id="292" r:id="rId3"/>
    <p:sldId id="336" r:id="rId4"/>
    <p:sldId id="293" r:id="rId5"/>
    <p:sldId id="363" r:id="rId6"/>
    <p:sldId id="409" r:id="rId7"/>
    <p:sldId id="395" r:id="rId8"/>
    <p:sldId id="394" r:id="rId9"/>
    <p:sldId id="364" r:id="rId10"/>
    <p:sldId id="367" r:id="rId11"/>
    <p:sldId id="366" r:id="rId12"/>
    <p:sldId id="377" r:id="rId13"/>
    <p:sldId id="356" r:id="rId14"/>
    <p:sldId id="358" r:id="rId15"/>
    <p:sldId id="359" r:id="rId16"/>
    <p:sldId id="360" r:id="rId17"/>
    <p:sldId id="332" r:id="rId18"/>
    <p:sldId id="385" r:id="rId19"/>
    <p:sldId id="338" r:id="rId20"/>
    <p:sldId id="337" r:id="rId21"/>
    <p:sldId id="333" r:id="rId22"/>
    <p:sldId id="393" r:id="rId23"/>
    <p:sldId id="343" r:id="rId24"/>
    <p:sldId id="355" r:id="rId25"/>
    <p:sldId id="345" r:id="rId26"/>
    <p:sldId id="346" r:id="rId27"/>
    <p:sldId id="347" r:id="rId28"/>
    <p:sldId id="348" r:id="rId29"/>
    <p:sldId id="391" r:id="rId30"/>
    <p:sldId id="349" r:id="rId31"/>
    <p:sldId id="350" r:id="rId32"/>
    <p:sldId id="351" r:id="rId33"/>
    <p:sldId id="340" r:id="rId34"/>
    <p:sldId id="342" r:id="rId35"/>
    <p:sldId id="341" r:id="rId36"/>
    <p:sldId id="369" r:id="rId37"/>
    <p:sldId id="370" r:id="rId38"/>
    <p:sldId id="371" r:id="rId39"/>
    <p:sldId id="376" r:id="rId40"/>
    <p:sldId id="373" r:id="rId41"/>
    <p:sldId id="374" r:id="rId42"/>
    <p:sldId id="410" r:id="rId43"/>
    <p:sldId id="375" r:id="rId44"/>
    <p:sldId id="392" r:id="rId45"/>
    <p:sldId id="402" r:id="rId46"/>
    <p:sldId id="400" r:id="rId47"/>
    <p:sldId id="405" r:id="rId48"/>
    <p:sldId id="401" r:id="rId49"/>
    <p:sldId id="404" r:id="rId50"/>
    <p:sldId id="406" r:id="rId51"/>
    <p:sldId id="407" r:id="rId52"/>
    <p:sldId id="408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9D9D9"/>
    <a:srgbClr val="FFFFCC"/>
    <a:srgbClr val="3497D4"/>
    <a:srgbClr val="FEFEFE"/>
    <a:srgbClr val="5982CB"/>
    <a:srgbClr val="6A8ED0"/>
    <a:srgbClr val="FAC090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8755A-6187-481D-9EA4-A119F4CDFE0F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326F0-B629-432C-B47D-52438475D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A99-1682-4F8A-BBFA-553547B08871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E84-EB73-4D63-B572-1CC98B74E166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6E52-2AC9-45A6-BBD4-43D252A88D75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B14-4A60-483F-AC98-2B3F9E885BDF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DC7-9023-4808-8C99-609C3A7E123E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AC9-85DB-4F69-9406-7ECCA2EA6B9B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202C-610A-4DB9-A073-FA496EA8D6D4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0C75-58D9-499B-88C4-CAC16C90FEEB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BD40-8914-4524-B816-9566A57BDF93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02AA-2D02-4AE7-BCA1-620AE0439F52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D59F-095D-4D03-8EB5-D0969B161614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2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5894-3A14-4AA1-9317-99F78C9B2489}" type="datetime1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FB17-F21E-4B9D-96AD-E1BFF5C43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21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6" name="＞形箭號 5"/>
          <p:cNvSpPr/>
          <p:nvPr/>
        </p:nvSpPr>
        <p:spPr>
          <a:xfrm rot="5400000">
            <a:off x="1503684" y="675817"/>
            <a:ext cx="1260000" cy="1865872"/>
          </a:xfrm>
          <a:prstGeom prst="chevron">
            <a:avLst>
              <a:gd name="adj" fmla="val 27960"/>
            </a:avLst>
          </a:prstGeom>
          <a:solidFill>
            <a:srgbClr val="3497D4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 rot="5400000">
            <a:off x="1503684" y="1776887"/>
            <a:ext cx="1260000" cy="1865872"/>
          </a:xfrm>
          <a:prstGeom prst="chevron">
            <a:avLst>
              <a:gd name="adj" fmla="val 27960"/>
            </a:avLst>
          </a:prstGeom>
          <a:solidFill>
            <a:srgbClr val="3497D4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 rot="5400000">
            <a:off x="1503684" y="2877957"/>
            <a:ext cx="1260000" cy="1865872"/>
          </a:xfrm>
          <a:prstGeom prst="chevron">
            <a:avLst>
              <a:gd name="adj" fmla="val 27960"/>
            </a:avLst>
          </a:prstGeom>
          <a:solidFill>
            <a:srgbClr val="3497D4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0748" y="1355094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概念</a:t>
            </a:r>
            <a:r>
              <a:rPr lang="zh-TW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化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0748" y="2397509"/>
            <a:ext cx="1865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開發與優</a:t>
            </a:r>
            <a:r>
              <a:rPr lang="zh-TW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化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Development &amp; Optimization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0748" y="3559320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驗證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Verification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0" y="1334"/>
            <a:ext cx="9144000" cy="747206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IVD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開發流程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＞形箭號 17"/>
          <p:cNvSpPr/>
          <p:nvPr/>
        </p:nvSpPr>
        <p:spPr>
          <a:xfrm rot="5400000">
            <a:off x="1503684" y="3979027"/>
            <a:ext cx="1260000" cy="1865872"/>
          </a:xfrm>
          <a:prstGeom prst="chevron">
            <a:avLst>
              <a:gd name="adj" fmla="val 27960"/>
            </a:avLst>
          </a:prstGeom>
          <a:solidFill>
            <a:srgbClr val="3497D4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748" y="4654822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批次發布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Serial release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＞形箭號 19"/>
          <p:cNvSpPr/>
          <p:nvPr/>
        </p:nvSpPr>
        <p:spPr>
          <a:xfrm rot="5400000">
            <a:off x="1503684" y="5080096"/>
            <a:ext cx="1260000" cy="1865872"/>
          </a:xfrm>
          <a:prstGeom prst="chevron">
            <a:avLst>
              <a:gd name="adj" fmla="val 27960"/>
            </a:avLst>
          </a:prstGeom>
          <a:solidFill>
            <a:srgbClr val="3497D4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0748" y="5743376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監控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102" y="2362110"/>
            <a:ext cx="8611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Validation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5526" y="657865"/>
            <a:ext cx="12963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3497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USDA</a:t>
            </a:r>
            <a:r>
              <a:rPr lang="zh-TW" altLang="en-US" b="1" dirty="0" smtClean="0">
                <a:solidFill>
                  <a:srgbClr val="3497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指引</a:t>
            </a:r>
            <a:endParaRPr lang="en-US" altLang="zh-TW" b="1" dirty="0" smtClean="0">
              <a:solidFill>
                <a:srgbClr val="3497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＞形箭號 28"/>
          <p:cNvSpPr/>
          <p:nvPr/>
        </p:nvSpPr>
        <p:spPr>
          <a:xfrm rot="5400000">
            <a:off x="3580988" y="675817"/>
            <a:ext cx="1260000" cy="1865872"/>
          </a:xfrm>
          <a:prstGeom prst="chevron">
            <a:avLst>
              <a:gd name="adj" fmla="val 27960"/>
            </a:avLst>
          </a:prstGeom>
          <a:solidFill>
            <a:schemeClr val="accent2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＞形箭號 29"/>
          <p:cNvSpPr/>
          <p:nvPr/>
        </p:nvSpPr>
        <p:spPr>
          <a:xfrm rot="5400000">
            <a:off x="3580988" y="1776887"/>
            <a:ext cx="1260000" cy="1865872"/>
          </a:xfrm>
          <a:prstGeom prst="chevron">
            <a:avLst>
              <a:gd name="adj" fmla="val 27960"/>
            </a:avLst>
          </a:prstGeom>
          <a:solidFill>
            <a:schemeClr val="accent2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＞形箭號 30"/>
          <p:cNvSpPr/>
          <p:nvPr/>
        </p:nvSpPr>
        <p:spPr>
          <a:xfrm rot="5400000">
            <a:off x="3580988" y="2877957"/>
            <a:ext cx="1260000" cy="1865872"/>
          </a:xfrm>
          <a:prstGeom prst="chevron">
            <a:avLst>
              <a:gd name="adj" fmla="val 27960"/>
            </a:avLst>
          </a:prstGeom>
          <a:solidFill>
            <a:schemeClr val="accent2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8052" y="1262761"/>
            <a:ext cx="1865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初步考量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Preliminary consideration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8052" y="2397509"/>
            <a:ext cx="1865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開發與優</a:t>
            </a:r>
            <a:r>
              <a:rPr lang="zh-TW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化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Development &amp; Optimization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78052" y="3559320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確效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Validation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78052" y="4654822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批次發布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Serial release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＞形箭號 36"/>
          <p:cNvSpPr/>
          <p:nvPr/>
        </p:nvSpPr>
        <p:spPr>
          <a:xfrm rot="5400000">
            <a:off x="3580988" y="5080096"/>
            <a:ext cx="1260000" cy="1865872"/>
          </a:xfrm>
          <a:prstGeom prst="chevron">
            <a:avLst>
              <a:gd name="adj" fmla="val 27960"/>
            </a:avLst>
          </a:prstGeom>
          <a:solidFill>
            <a:schemeClr val="accent2"/>
          </a:solidFill>
          <a:ln w="14922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78052" y="5743376"/>
            <a:ext cx="18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監控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4661" y="662847"/>
            <a:ext cx="10326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OIE</a:t>
            </a:r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冊</a:t>
            </a:r>
            <a:endParaRPr lang="en-US" altLang="zh-TW" b="1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2877" y="978753"/>
            <a:ext cx="3500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1200"/>
              </a:spcBef>
            </a:pP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開發早期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ex: 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定義預期用途、樣本與檢定類型選擇</a:t>
            </a:r>
            <a:endParaRPr lang="en-US" altLang="zh-TW" sz="1400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2" name="左中括弧 41"/>
          <p:cNvSpPr/>
          <p:nvPr/>
        </p:nvSpPr>
        <p:spPr>
          <a:xfrm>
            <a:off x="877583" y="978753"/>
            <a:ext cx="189217" cy="313604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452878" y="2088655"/>
            <a:ext cx="35006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評估與確定條件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2"/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ex: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設定檢定範圍、建立標準品、標準化與優</a:t>
            </a:r>
            <a:r>
              <a:rPr lang="zh-TW" altLang="en-US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化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檢測流程</a:t>
            </a:r>
            <a:endParaRPr lang="en-US" altLang="zh-TW" sz="1400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52877" y="3223743"/>
            <a:ext cx="35006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基本特性演示與常規使用的表現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2"/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ex: 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</a:t>
            </a:r>
            <a:r>
              <a:rPr lang="zh-TW" altLang="en-US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靈敏度與特異性、診斷靈敏度與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特異性、重複性、再現性</a:t>
            </a:r>
            <a:endParaRPr lang="en-US" altLang="zh-TW" sz="1400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52877" y="4295015"/>
            <a:ext cx="35006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確認每批次之效價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2"/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ex: 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建立檢測平台 </a:t>
            </a:r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樣本庫</a:t>
            </a:r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、建立發布</a:t>
            </a:r>
            <a:r>
              <a:rPr lang="zh-TW" altLang="en-US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規格 </a:t>
            </a:r>
            <a:r>
              <a:rPr lang="en-US" altLang="zh-TW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格式與效</a:t>
            </a:r>
            <a:r>
              <a:rPr lang="zh-TW" altLang="en-US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價</a:t>
            </a:r>
            <a:r>
              <a:rPr lang="en-US" altLang="zh-TW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矩形 45"/>
          <p:cNvSpPr/>
          <p:nvPr/>
        </p:nvSpPr>
        <p:spPr>
          <a:xfrm>
            <a:off x="5452878" y="5383032"/>
            <a:ext cx="3500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監控已發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批次之效價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2"/>
            <a:r>
              <a:rPr lang="en-US" altLang="zh-TW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</a:t>
            </a:r>
            <a:r>
              <a:rPr lang="en-US" altLang="zh-TW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定期監控計畫</a:t>
            </a:r>
            <a:endParaRPr lang="en-US" altLang="zh-TW" sz="1400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490873"/>
            <a:ext cx="7886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考慮保質期與儲藏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化學品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所有化學品、緩衝液配方、試劑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描述其純度與等級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包含水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並建立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可接受的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範圍與紀錄參數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、體積莫爾濃度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生物製品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定義品質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純度、濃度及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性之標準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確認萃取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或抗原洗脫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(elution)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反應時間與溫度範圍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必須儀器之操作規範與校正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資料收集、處理、解讀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上述所有參數都應於優化後描述於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紀錄對表現有關鍵影響的步驟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基質中的抑制因子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針對不同基質進行確效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血清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尤其是溶血時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可能含有細胞毒性因子，不利於病毒中和檢定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內源性物質可能影響配體結合與基於酵素的檢定如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ELISA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糞便、自溶組織及精液常有更多干擾物質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開發與優化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Development &amp; Optimization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0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359069"/>
            <a:ext cx="7886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堅固性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ruggedness)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定義：在單一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的測試情況的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微小變化不會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方法：在建立最佳檢測條件後，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由條件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變化對結果的影響來評估堅固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常見變化：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作時間、感作溫度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、材料廠牌、操作員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及試劑批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考慮檢定的結構和設計的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系統可能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產生的影響，如：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ELISA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盤的位置影響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若微小變化就會造成不可接受的結果，即代表堅固性差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早期得知時，應決定是否繼續確效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再現性會更差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常態化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(normalization)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檢定的操作間與實驗室間的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定量原始數據難以比較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每次操作使用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或多個工作參考品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，可增加試驗結果的可比性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將原始試驗數值轉化成相對於工作標準品的單位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如：陽性對照的百分比與由標準曲線估計濃度或力價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初期重複性試驗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進行一個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或多個實驗性盲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測，早期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得知重複性差時，應決定是否繼續確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個更好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參考樣本，代表陰性、弱陽性、強陽性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自然感染或配製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開發與優化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Development &amp; Optimization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5" name="＞形箭號 14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625834" y="2137184"/>
            <a:ext cx="58923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尺度與截止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分析特異性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樣本選擇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診斷靈敏度與特異性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有完美參考標準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單一試驗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有完美參考標準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比較試驗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參考標準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AutoNum type="alphaL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臨時檢定識別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1625833" y="965541"/>
            <a:ext cx="4832117" cy="764498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Verification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8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9574" y="1417198"/>
            <a:ext cx="79554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尺度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(scale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二分法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(binary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：試驗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結果只有陽性與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次序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(ordinal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多個等級，等級高低與分析物含量有關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如：病毒中合力價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(continuous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：理論上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可能有無數個測量值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ELISA OD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RT-PCR Ct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信賴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區間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(confidence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interval, CI)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Sensitivity Vs Specificity: 10 Important Differences - Public Health Not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870" y="2643502"/>
            <a:ext cx="2928462" cy="146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444496" y="4311551"/>
            <a:ext cx="1201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確認性檢定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DSe↓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</a:p>
        </p:txBody>
      </p:sp>
      <p:sp>
        <p:nvSpPr>
          <p:cNvPr id="8" name="矩形 7"/>
          <p:cNvSpPr/>
          <p:nvPr/>
        </p:nvSpPr>
        <p:spPr>
          <a:xfrm>
            <a:off x="6118986" y="4311551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篩選性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DSe↑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897955" y="3967579"/>
            <a:ext cx="94788" cy="343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7746412" y="3967578"/>
            <a:ext cx="94788" cy="343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0" y="636032"/>
            <a:ext cx="9144000" cy="764498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尺度與截止值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 of Measure &amp; Cut-off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572" y="2824734"/>
            <a:ext cx="524364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截止值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(cut-off, threshold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次序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與連續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必須以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截止值區分結果為陽性與陰性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才可計算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可插入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個截止值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實驗結果分為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個分類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已知陽性與陰性有重疊，則無法僅插入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個截止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該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情形下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個截止值可以有高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值可能隨多個原因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篩選性或確認性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、感染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盛行率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、試驗錯誤的成本、其他試驗的可取得性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(receiver-operating characteristic)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次序與連續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的估計必須有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曲線下的面積作為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比較多個試驗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，應計算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分析的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截止值之外，可評估整體準確性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的方法，呈現為單一數字：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完美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870" y="4789885"/>
            <a:ext cx="2489228" cy="1769403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5" name="＞形箭號 14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7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8650" y="1334559"/>
            <a:ext cx="788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單一實驗室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單一試驗方法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單一樣本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(within and between runs)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的一致性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(agreement)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，由重複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(replicates)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間的變異估計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依照檢定的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所有步驟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操作，並且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各重複不可混和稀釋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重複，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更佳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操作內變異：須由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個操作者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個批次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操作間變異：須由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個以上的操作者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多天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進行操作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Performance_Repeatability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5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8650" y="1466360"/>
            <a:ext cx="788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連續結果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用於連續測量尺度時，又稱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精確性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(precision)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計算一組樣本的重複的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</a:t>
            </a:r>
            <a:r>
              <a:rPr lang="en-US" altLang="zh-TW" sz="16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deviatio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SD)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，並呈現於散布圖上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與平均值是否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有正比關係，都應應計算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變異係數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(coefficient of variation, CV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SD/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：顯示離散程度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應計算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的不確定度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CI)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一致，計算所有樣本的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隨分析物濃度改變，應計算各濃度下的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成正比時，通常在分析物濃度低時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若實驗設計包含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多因子評估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如：不同操作者或操作日期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，應使用其他方法如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效應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(variance component model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，以分解變異為多個可以判讀的變異的總和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隨機效應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模型也可用於重複性測試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Performance_Repeatability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7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8650" y="1347695"/>
            <a:ext cx="78867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二分法結果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若有定量結果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應以定量結果分析精確性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二分法試驗以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kappa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分析一致性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排除偶然的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(agreement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beyond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chance)</a:t>
            </a:r>
            <a:b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排除偶然的一致性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不排除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偶然的一致性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離截止值越遠的試驗結果，其一致性越佳，故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應測試中間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疑似值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，以避免高估一致性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加權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kappa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可用於次序結果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如陽性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，並發現大的差異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個分類的差異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較小的差異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個分類的差異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嚴重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應提供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kappa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14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86" y="4003776"/>
            <a:ext cx="4534438" cy="11497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6" y="5226791"/>
            <a:ext cx="4534438" cy="1402740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Performance_Repeatability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1" name="＞形箭號 10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7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425182"/>
            <a:ext cx="7886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(limit of detection, LOD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1"/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與背景區別的最少分析物量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不必定量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試驗方法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稀釋至消失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(dilution-to-extinction, DTE)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由已知定量的目標分析物在適當的樣本基質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(matrix)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序列稀釋後進行檢測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必須分類為陽性與陰性，重複越多越精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內部或國家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國際參考標準品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分析物已定量之田間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若可能，由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隻動物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收集橫跨整個感染進程的系列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由感染初期到發展臨床症狀與疾病爆發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，但不易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取得偵測低水平分析物或次臨床感染用的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採樣是致命的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採臟器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，減少至最小量，每次採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隻</a:t>
            </a: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：併行操作候選檢定與其他檢定，檢測自然或實驗感染動物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的比較與最早偵測到疾病的時間點比較、自然感染的濃度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Sensitivity,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425182"/>
            <a:ext cx="788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(limit of detection, LOD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保守估計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(conservative estimate)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選擇一個稀釋倍率序列稀釋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後進行檢測，結果為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陽性的最高稀釋倍率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精確估計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以更低的稀釋倍率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前一實驗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0~100%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陽性的範圍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進行試驗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終點一般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19/20)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，也可為其他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LOD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終點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以便比較多個試驗的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Spearman-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Kärber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非參數方法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(logistic regression)</a:t>
            </a:r>
          </a:p>
          <a:p>
            <a:pPr marL="1657350" lvl="4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概率分析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probit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analysis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Sensitivity,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1663" t="2026" r="26512" b="20893"/>
          <a:stretch/>
        </p:blipFill>
        <p:spPr>
          <a:xfrm>
            <a:off x="3064475" y="3723502"/>
            <a:ext cx="4443221" cy="29161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1243943"/>
            <a:ext cx="7886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細菌加樣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(spike)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糞便得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CFU/g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倍序列稀釋，進行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重複實驗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結果於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CFU/g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皆可被偵測而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CFU/g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皆未被偵測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保守估計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CFU/g</a:t>
            </a:r>
          </a:p>
          <a:p>
            <a:pPr marL="0" lvl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更精確的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估計再以其他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稀釋倍率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，應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前一實驗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0~100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陽性的範圍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非洲馬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疫病毒陽性血清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稀釋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倍序列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稀釋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檢定的非線性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次萃取進行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qPCR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個稀釋倍率用於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概率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3.02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× 10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–6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35.71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Sensitivity,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0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80558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目的：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證明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(assay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之</a:t>
            </a:r>
            <a:r>
              <a:rPr lang="zh-TW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科學</a:t>
            </a:r>
            <a:r>
              <a:rPr lang="zh-TW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合理性、可靠性、再現性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，且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符合預期</a:t>
            </a:r>
            <a:r>
              <a:rPr lang="zh-TW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用途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優化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、標準化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zh-TW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基本</a:t>
            </a:r>
            <a:r>
              <a:rPr lang="zh-TW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特性的演示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，並</a:t>
            </a:r>
            <a:r>
              <a:rPr lang="zh-TW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評估常規使用下的檢定</a:t>
            </a:r>
            <a:r>
              <a:rPr lang="zh-TW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表現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完成上述內容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可被視為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已針對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檢定預期用途進行確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zh-TW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只要</a:t>
            </a:r>
            <a:r>
              <a:rPr lang="zh-TW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按照優化的步驟操作，該檢定結果視為</a:t>
            </a:r>
            <a:r>
              <a:rPr lang="zh-TW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有效</a:t>
            </a:r>
            <a:endParaRPr lang="en-US" altLang="zh-TW" u="sng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784714"/>
            <a:ext cx="7886700" cy="115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確效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(validation)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5125245"/>
            <a:ext cx="78867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參考資料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800.73_Diagnostic Test Kit Validation 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診斷試劑確效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800.112_Validation of In Vitro Potency Assays 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體外試劑確效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1.1.6_Principle and Methods of Validation of Diagnostic Assays for Infectious Disease 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診斷試劑確效原則與方法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u="sng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243943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8650" y="1458693"/>
            <a:ext cx="788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定量極限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可接受的診斷準確度和精確度之下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，可進行定量的分析物的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最低和最高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濃度</a:t>
            </a:r>
            <a:endParaRPr lang="en-US" altLang="zh-TW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躁比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(signal to background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分析物信號和空白試劑信號的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Sensitivity,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0" name="＞形箭號 9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416938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定義：從非目標分析物中區別目標分析物的能力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選擇性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selectivity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從以下情形中準確定量目標分析物的程度，干擾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物可能降低或提高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干擾物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如基質中的酵素抑制劑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降解物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如毒性因子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反應物與固向的非特異性結合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ELISA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接合物吸附於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孔盤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免疫抗體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可能主動感染之抗體混淆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DIVA</a:t>
            </a:r>
          </a:p>
          <a:p>
            <a:pPr marL="457200"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安慰劑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摻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有潛在干擾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物質的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製劑的反應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理想中，上述製劑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無明顯的劑量反應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背景雜訊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細微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組至少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以免疫抗原作為檢定標的，因載體蛋白可能引起非特異性抗體反應，造成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陽性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未感染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未免疫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有免疫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有感染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未免疫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有感染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免疫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Specificity,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ASp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416938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排他性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(exclusivity)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檢測目標病原獨特的分析物，並排除其他潛在交叉反應的病原的能力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取得可能有交叉反應的參考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樣本，應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考慮適用於目標分析物與預期用途的每個譜系、分離株、種或屬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「發生交叉反應的物質」於「所有檢測的潛在交叉反應物質」中的百分比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交叉反應譜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，並隨著潛在交叉反應病原的出現持續擴充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確認性試驗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需要更具排他性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包容性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inclusivity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檢定檢測到的該物種的一或多個株或血清型、屬內的多個物種、相似且密切關聯的病原或抗體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分組的百分比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考慮適用於目標分析物與預期用途的每個譜系、分離株、種或屬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性試驗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需要更具包容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偵測範圍→適用性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可用於篩選所有已知基因型或血清型的病毒檢定，其參考樣本須包含所有具代表性的型別，須持續更新新出現的系譜或血清型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Analytical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Specificity,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ASp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8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466367"/>
            <a:ext cx="7886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參考動物族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：動物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應具有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代表性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目標族群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主要分類：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感染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標的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、暴露於標的、從未感染與暴露於標的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另須注意的條件包含：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物種、年齡、性別、品系、感染階段、疫苗歷史、相關的族群疾病歷史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陰性參考樣本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真陰性樣本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無可能感染與暴露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可能難以取得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可從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已清淨或未發現該標的的國家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獲得樣本，只要樣本來源族群與目標族群相似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陽性參考樣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由病原分離確認為陽性樣本較難達到需要的樣本數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其他準確度高的參考試驗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確認為陽性樣本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如核酸偵測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2×2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黃金標準模型，假設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參考試驗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實驗感染或免疫動物樣本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可了解抗體反應情形，但非典型的自然感染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若必須用實驗動物樣本進行確效，則所得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 &amp;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應被視為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低於真實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Performance_Sample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0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2026334"/>
            <a:ext cx="7886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樣本組的建立：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隨機篩選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含陽性與陰性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的檢體，詳述樣本組的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，並提供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推定盛行率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靈敏度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與特異性的評估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各檢體類型與宿主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，確立診斷的靈敏度與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建構的樣本組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與預期目標群體可能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有顯著的差異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檢體性質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如疾病的階段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如篩選或確認性診斷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產品文獻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附上樣本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組的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與機器檢測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肉眼觀察試驗結果的檢定，使用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目測分類方法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評估靈敏度與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特異性透過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儀器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例如光密度檢測儀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，來協助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篩選批次發布的平台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建立儀器結果與肉眼觀察結果之間的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目測分類結果時，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不能先得知儀器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628650" y="626075"/>
            <a:ext cx="7886700" cy="1007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完美參考標準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33" name="＞形箭號 32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4" name="＞形箭號 33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5" name="＞形箭號 34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6" name="＞形箭號 35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0" name="＞形箭號 39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1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83" y="4555883"/>
            <a:ext cx="4259847" cy="22335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22520" y="4555883"/>
            <a:ext cx="4221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試驗檢定試驗結果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真陽性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96.8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(270/279)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真陰性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92.6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(88/95)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遠低於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99%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複檢樣本數需要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707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個陰性樣本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3863" y="1589081"/>
            <a:ext cx="8296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陰性樣本數量取決於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檢定的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的可能值 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(likely value)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 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(confidence level)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(Jacobson, 1998)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91" y="1833413"/>
            <a:ext cx="4347839" cy="246619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922520" y="2500040"/>
            <a:ext cx="38836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97%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水準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(95-99%)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279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個陽性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99%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(97-99.9%)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個陰性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58050" y="3684277"/>
            <a:ext cx="227010" cy="144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158050" y="4047498"/>
            <a:ext cx="227010" cy="144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158050" y="2973530"/>
            <a:ext cx="227010" cy="14478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22520" y="1867600"/>
            <a:ext cx="1288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28650" y="626075"/>
            <a:ext cx="7886700" cy="1007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完美參考標準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5" name="＞形箭號 14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＞形箭號 28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4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948" y="3338590"/>
            <a:ext cx="2743676" cy="210411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9628" y="1909082"/>
            <a:ext cx="81047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族群感染動物：臨床感染與亞臨床感染動物的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不同地區的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</a:t>
            </a:r>
            <a:r>
              <a:rPr lang="en-US" altLang="zh-TW" sz="16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’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chi-square test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或計算各別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與兩者差異的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配對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(paired)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Mcnemar</a:t>
            </a:r>
            <a:r>
              <a:rPr lang="en-US" altLang="zh-TW" sz="16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’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chi-square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9546" y="5349933"/>
            <a:ext cx="12883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Mcnemar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’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chi-square test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1880" y="5442266"/>
            <a:ext cx="207781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DSe有顯著差異 (p&lt;0.0001)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783410" y="5442266"/>
            <a:ext cx="20377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DSp無顯著差異 (p= 0.126)</a:t>
            </a:r>
          </a:p>
        </p:txBody>
      </p:sp>
      <p:sp>
        <p:nvSpPr>
          <p:cNvPr id="17" name="矩形 16"/>
          <p:cNvSpPr/>
          <p:nvPr/>
        </p:nvSpPr>
        <p:spPr>
          <a:xfrm>
            <a:off x="629547" y="5889871"/>
            <a:ext cx="12883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共變異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(covariance)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9986" y="5889871"/>
            <a:ext cx="28016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0.147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強相關性 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 &lt; 0.0001 by Pearson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’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 chi-square)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5465598" y="5889871"/>
            <a:ext cx="267336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0.004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弱相關性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 =0.152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</a:t>
            </a:r>
            <a:r>
              <a:rPr lang="en-US" altLang="zh-TW" sz="1200" dirty="0">
                <a:ea typeface="微軟正黑體" panose="020B0604030504040204" pitchFamily="34" charset="-120"/>
              </a:rPr>
              <a:t>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chi-square)</a:t>
            </a:r>
            <a:endParaRPr lang="zh-TW" altLang="en-US" sz="12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318" y="3330352"/>
            <a:ext cx="2675921" cy="210411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29546" y="6362595"/>
            <a:ext cx="1288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9546" y="3513088"/>
            <a:ext cx="1288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有完美參考標準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8" name="＞形箭號 1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＞形箭號 1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1" name="＞形箭號 2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＞形箭號 30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2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322" y="1466837"/>
            <a:ext cx="7773944" cy="4848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8106" y="6315103"/>
            <a:ext cx="7074098" cy="4696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1096" y="2844773"/>
            <a:ext cx="558190" cy="22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68933" y="2844773"/>
            <a:ext cx="661163" cy="22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73085" y="3841279"/>
            <a:ext cx="1468471" cy="22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73084" y="5558868"/>
            <a:ext cx="1872127" cy="22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1097" y="4850248"/>
            <a:ext cx="1110126" cy="397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61160" y="4868982"/>
            <a:ext cx="1283121" cy="37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有完美參考標準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6" name="＞形箭號 15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6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495" y="1728652"/>
            <a:ext cx="834794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潛在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latent class,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no-gold-standard)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遭遇問題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參考試驗不完美，所得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潛在類別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假定兩個試驗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皆不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計算由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多個試驗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多個族群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WinBUGS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最大概似估計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(maximum likelihood estimation)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貝氏分析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(Bayesian methods)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可識別的條件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在無數次觀察後，理論上可獲得模型參數的真實數值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有獨特的一組參數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貝式分析可用於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的先驗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(prior information)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先驗資料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的強度會影響最終估計值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可再以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訊息先驗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(non-informative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prior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確認所有參數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7" name="＞形箭號 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99495" y="4190865"/>
            <a:ext cx="8347943" cy="1394389"/>
          </a:xfrm>
        </p:spPr>
        <p:txBody>
          <a:bodyPr>
            <a:norm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參考族群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非個體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必須詳實描述可能在族群內循環的病原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宿主、病原、疾病進程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發生率死亡率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09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495" y="1728652"/>
            <a:ext cx="834794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單族群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潛在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類別模型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個條件獨立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的試驗檢測相同樣本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除非有不同的分析物，否則難以施行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雙試驗雙族群模型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個試驗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個族群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所有樣本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成本較少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需要假定：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個族群有一致的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若一族群為臨床感染，另一族群為亞臨床感染，可能難以驗證與更正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族群盛行率為零，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族群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盛行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率不為零，前者可用於估計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，以利估計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明確的盛行率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7" name="＞形箭號 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2748864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開發與優化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6" name="＞形箭號 15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＞形箭號 4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6" name="＞形箭號 5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＞形箭號 6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695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495" y="1736888"/>
            <a:ext cx="834794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檢測非洲馬疫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(African horse sickness, AHS) RT-PCR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與傳統病毒分離的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試驗雙族群貝式模型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503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AHS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疑似病例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503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檢測結果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疑似病例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PCR+VI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(n=156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PCR+VI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(n=184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PCR–VI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(n=0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PCR–VI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(n=163)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健康馬匹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陰性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WinBUGS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軟體計算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 DSe =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0.996 (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0.977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0.999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PCR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0.999 (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0.993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 DSe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0.458 (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0.404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0.51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0.999 (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0.998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9495" y="1437099"/>
            <a:ext cx="1288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85565"/>
              </p:ext>
            </p:extLst>
          </p:nvPr>
        </p:nvGraphicFramePr>
        <p:xfrm>
          <a:off x="4915412" y="3225803"/>
          <a:ext cx="3256522" cy="1662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03"/>
                <a:gridCol w="1021492"/>
                <a:gridCol w="1005016"/>
                <a:gridCol w="568411"/>
              </a:tblGrid>
              <a:tr h="30063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PCR+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PCR-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522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VI+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156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0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VI-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63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完美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參考標準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4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649" y="1737744"/>
            <a:ext cx="7074098" cy="48410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12447" y="4681811"/>
            <a:ext cx="2008050" cy="153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22697" y="4681810"/>
            <a:ext cx="1381973" cy="153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100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診斷靈敏度與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Diagnostic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Performance_Diagnostic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Sensitivity &amp; Specificity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2" name="＞形箭號 11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8650" y="1301607"/>
            <a:ext cx="78867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面臨問題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樣本數可能無法達到需求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常為完成確效的最大障礙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對於非流行性或不廣泛分布的疾病很難在初期取得足夠的樣本數，但額外的資料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可隨時間累積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，並用於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調整截止值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提高信心水準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臨時檢定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：已完成分析靈敏度、分析特異性及重複性，並初步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以較少但資訊完整含有分析物的樣本計算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和確認重複性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部分完成確效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平台樣本都要來自不同的個體，不可包含單一個體的重複採樣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理想中需要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可提高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可接受性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方法：在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兩個不同的單位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，以同樣的樣本、步驟及試劑，但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不同的儀器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，進行檢測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即縮小版本的再現性試驗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由主管機關認定為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臨時檢定識別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，代表該檢定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未完成診斷表現評估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開發者應繼續增加予評估樣本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通常此過程應限制大體時間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臨時檢定識別</a:t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Provisional Assay Recognition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1161563"/>
            <a:ext cx="7886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檢定於多個實驗室的精確性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試驗方法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樣本準備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準備至少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個涵蓋各種預期結果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的樣本，約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為陰性，其餘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75%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為橫跨檢定操作範圍的陽性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代表性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優先取自自然感染的動物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的樣本，並包含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不超過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個陰性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若為實驗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取得材料，每組至少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檢體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依重複次數分裝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多管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在多個實驗室常規使用，通常需要至少數百個分裝管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可測試橫跨多個試驗間隔的相同樣本，以偵測系統性誤差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由於此類參考材料消耗快速，須持續置換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送至至少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個實驗室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每個實驗室需以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個批次的檢定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檢測樣本，如批次間結果有差異，不能重新檢測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應進行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盲測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並註明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盲測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分配樣本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除平台外，參與的實驗室需檢測該實驗室收到的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其他檢體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，以評估合適性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此評估對於新鮮的樣本，如全血與糞便樣本極具價值，尤其是需要前處理步驟的新鮮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單獨執行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與重複性研究一起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33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2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50" y="1161563"/>
            <a:ext cx="7886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試驗方法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與重複性相似，唯須評估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變因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造成的變異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如：實驗室、操作者、批次、重複次數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例：實驗設計由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個實驗室，各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名操作員，以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個批次的套組，進行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重複檢測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→要檢測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各分類可為固定或隨機，並應考量其代表性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可評估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各分類的方差分量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(variance component)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類內相關係數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intraclass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correlation coefficient)</a:t>
            </a: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技術修改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(technical modification)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完成實驗室內確效後，應考量於不同環境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pen side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可能有極端的改變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如溫度波動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→可能造成系統性測量誤差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高估或低估的測量數值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評估拆分樣本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(split sample)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於實驗室內與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pen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的結果差異的平均值的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排除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，代表確實有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系統偏差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(systematic deviation)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→兩者無可比性，應進行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技術修改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或針對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pen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完全重新確效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也可用於評估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實驗室內的方法改變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是否有隨機或系統偏差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54" y="3158569"/>
            <a:ext cx="4775373" cy="3210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49" y="1260422"/>
            <a:ext cx="7886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萃取方法進行藍舌病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qPCR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值的結果平均值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(n=10)</a:t>
            </a:r>
          </a:p>
          <a:p>
            <a:pPr marL="0" lvl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舊方法：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25.6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24.5, 21.3, 26.8, 25.2, 30.2, 31.2, 32.8, 31.8, 34.9</a:t>
            </a:r>
          </a:p>
          <a:p>
            <a:pPr marL="0"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23.1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21.0, 18.2, 25.2, 24.7, 28.6, 30.4, 32.2, 31.3,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34.7</a:t>
            </a:r>
          </a:p>
          <a:p>
            <a:pPr marL="0" lvl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land-Altman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排除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新方法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系統性低於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舊方法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值增加，差異變小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263979" y="4024346"/>
            <a:ext cx="2899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兩種方法的差異的平均值 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-1.49</a:t>
            </a:r>
          </a:p>
          <a:p>
            <a:pPr marL="0" lvl="1"/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-2.33~-0.64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p=0.003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189838" y="4024346"/>
            <a:ext cx="0" cy="5025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26508" y="3542270"/>
            <a:ext cx="2388973" cy="1260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2" name="＞形箭號 11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＞形箭號 19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482846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提供檢定表現的額外有價值的證據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適合使用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應考量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研究機構、主管機構及客戶的可接受性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，以及實驗室資源的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可行性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某些疾病的控制與監控計畫可合併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用多個檢定，因此應評估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、與預估數值的改變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若無法達到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操作需求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，同樣會使檢定不適合預期用途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表現成本、儀器可取得性、技術複雜度與解讀技巧、保質期、運輸需求、安全性、生物安全性、吞吐量、周轉時間、品質管理與保證、是否可實際用於其他實驗室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田間使用的檢定強調易於使用，但由於環境不可控，需要更多預防措施以保證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合使用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實施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8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試驗結果解讀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(predictive value)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陽性預測值 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(PPV)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：被檢測為陽性的動物確實是陽性的機率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真陽性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真陽性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偽陽性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陰性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 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(NPV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：被檢測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為陰性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的動物確實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是陰性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真陰性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真陰性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偽陰性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預測值受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特定時間點目標族群的真實盛行率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預測值對疾病控制與清除計畫極為重要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例如偽陽性高會增加撲殺成本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疾病控制計畫一般建議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依據目標族群的感染盛行率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計畫目標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，以符合經濟考量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依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分析結果設定多個截止值，依各截止值的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計算撲殺成本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若目的為建立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疾病清淨證據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NPV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更為重要，且受到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4548169"/>
            <a:ext cx="3458170" cy="20873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89878" y="4720107"/>
            <a:ext cx="3787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>
                <a:solidFill>
                  <a:srgbClr val="000000"/>
                </a:solidFill>
                <a:latin typeface="Arial" panose="020B0604020202020204" pitchFamily="34" charset="0"/>
              </a:rPr>
              <a:t>PPV = Predictive value of a positive test result </a:t>
            </a:r>
            <a:endParaRPr lang="en-US" altLang="zh-TW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050" i="1" dirty="0">
                <a:solidFill>
                  <a:srgbClr val="000000"/>
                </a:solidFill>
                <a:latin typeface="Arial" panose="020B0604020202020204" pitchFamily="34" charset="0"/>
              </a:rPr>
              <a:t>NPV = Predictive value of a negative test result </a:t>
            </a:r>
            <a:endParaRPr lang="en-US" altLang="zh-TW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050" i="1" dirty="0">
                <a:solidFill>
                  <a:srgbClr val="000000"/>
                </a:solidFill>
                <a:latin typeface="Arial" panose="020B0604020202020204" pitchFamily="34" charset="0"/>
              </a:rPr>
              <a:t>P = Prevalence of infection </a:t>
            </a:r>
            <a:endParaRPr lang="en-US" altLang="zh-TW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050" i="1" dirty="0" err="1">
                <a:solidFill>
                  <a:srgbClr val="000000"/>
                </a:solidFill>
                <a:latin typeface="Arial" panose="020B0604020202020204" pitchFamily="34" charset="0"/>
              </a:rPr>
              <a:t>DSe</a:t>
            </a:r>
            <a:r>
              <a:rPr lang="en-US" altLang="zh-TW" sz="1050" i="1" dirty="0">
                <a:solidFill>
                  <a:srgbClr val="000000"/>
                </a:solidFill>
                <a:latin typeface="Arial" panose="020B0604020202020204" pitchFamily="34" charset="0"/>
              </a:rPr>
              <a:t> = Diagnostic sensitivity </a:t>
            </a:r>
            <a:endParaRPr lang="en-US" altLang="zh-TW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050" i="1" dirty="0" err="1">
                <a:solidFill>
                  <a:srgbClr val="000000"/>
                </a:solidFill>
                <a:latin typeface="Arial" panose="020B0604020202020204" pitchFamily="34" charset="0"/>
              </a:rPr>
              <a:t>DSp</a:t>
            </a:r>
            <a:r>
              <a:rPr lang="en-US" altLang="zh-TW" sz="1050" i="1" dirty="0">
                <a:solidFill>
                  <a:srgbClr val="000000"/>
                </a:solidFill>
                <a:latin typeface="Arial" panose="020B0604020202020204" pitchFamily="34" charset="0"/>
              </a:rPr>
              <a:t> = Diagnostic specificity </a:t>
            </a:r>
            <a:endParaRPr lang="en-US" altLang="zh-TW" sz="1050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9878" y="5869513"/>
            <a:ext cx="2092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P↑</a:t>
            </a:r>
            <a:r>
              <a:rPr lang="zh-TW" altLang="en-US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→</a:t>
            </a:r>
            <a:r>
              <a:rPr lang="zh-TW" altLang="en-US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PPV↑; NPV↓</a:t>
            </a:r>
          </a:p>
          <a:p>
            <a:r>
              <a:rPr lang="en-US" altLang="zh-TW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P↓</a:t>
            </a:r>
            <a:r>
              <a:rPr lang="zh-TW" altLang="en-US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600" b="1" dirty="0">
                <a:solidFill>
                  <a:srgbClr val="0070C0"/>
                </a:solidFill>
                <a:latin typeface="Arial" panose="020B0604020202020204" pitchFamily="34" charset="0"/>
              </a:rPr>
              <a:t>→</a:t>
            </a:r>
            <a:r>
              <a:rPr lang="zh-TW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PPV↓; NPV↑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實施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2" name="＞形箭號 11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國際認證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傳統上，當檢定被指定用於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貿易目的的規定或替代試驗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時，該檢定即被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OIE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視為國際認可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這通常基於它們在國家、區域或國際的用處的證據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對於已經通過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OIE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確效和認證程序的的商品化診斷試劑，最後一步是在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OIE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已註冊的檢定如果已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完成分析表現、診斷表現及再現性確性，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則被證明適合特定目的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登記冊旨在為潛在的套組用戶提供有關套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組及其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性能特徵的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信息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佈署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檢定有用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的最終證據是其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在其他實驗室中的成功應用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以及被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納入國家、區域和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或國際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控制或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監測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計劃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在這一過程中發揮著關鍵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或技術改進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的進程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成為與其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他檢定進行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比較的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新標準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會逐步獲得國家、地區和國際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認可，並用於開發用於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品質控制、能力測試和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協調目的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試劑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參考試劑也可能成為國際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標準品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測試從開發實驗室轉移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到現場時，無論是用於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當地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實驗室還是現場應用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重複再現性評估</a:t>
            </a:r>
            <a:endParaRPr lang="en-US" altLang="zh-TW" sz="14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應針對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可能影響再現性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估計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極端溫度和操作員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經驗水平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進行評估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實施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955620"/>
            <a:ext cx="78867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監控檢定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維持檢定的狀態，必須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確定其始終保持與確效試驗時有一致的表現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保證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估計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內部控制的精確度和準確度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離群值趨勢，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檢定的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可繪製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控制圖表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(control chart)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來監控表現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圖表：呈現控制樣本在不同次操作的重複測量值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預期表現的偏差以便糾正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監控可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證明該檢定在實施階段仍保持「確效」的狀態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外部品質控制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例如能力驗證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再現性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該檢定無法產生與原始確效數據一致的結果，將被視為不適合預期用途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持續評估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經確效的檢定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以確保其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保持適用性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06" y="4187274"/>
            <a:ext cx="3375711" cy="24564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8125" y="6321366"/>
            <a:ext cx="3167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https://www.qimacros.com/control-chart/stability-analysis-control-chart-rules/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05" y="4187274"/>
            <a:ext cx="3490268" cy="1989453"/>
          </a:xfrm>
          <a:prstGeom prst="rect">
            <a:avLst/>
          </a:prstGeom>
        </p:spPr>
      </p:pic>
      <p:sp>
        <p:nvSpPr>
          <p:cNvPr id="21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23" name="＞形箭號 22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＞形箭號 23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＞形箭號 24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＞形箭號 25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＞形箭號 29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628650" y="627415"/>
            <a:ext cx="7886700" cy="690639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650" y="1474398"/>
            <a:ext cx="7886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目的：</a:t>
            </a: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提出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檢定與定義其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預期用途，</a:t>
            </a: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並預設可能影響檢定表現的各種變量</a:t>
            </a:r>
            <a:endParaRPr lang="en-US" altLang="zh-TW" sz="1600" kern="1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3"/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定義預期用途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應定義</a:t>
            </a:r>
            <a:r>
              <a:rPr lang="zh-TW" altLang="en-US" sz="16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目標物種、目標</a:t>
            </a:r>
            <a:r>
              <a:rPr lang="zh-TW" altLang="en-US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病原 </a:t>
            </a:r>
            <a:r>
              <a:rPr lang="en-US" altLang="zh-TW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或狀態</a:t>
            </a:r>
            <a:r>
              <a:rPr lang="en-US" altLang="zh-TW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以及採</a:t>
            </a:r>
            <a:r>
              <a:rPr lang="zh-TW" altLang="en-US" sz="1600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樣基</a:t>
            </a:r>
            <a:r>
              <a:rPr lang="zh-TW" altLang="en-US" sz="1600" kern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質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常見用途包含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確認一地為非疫區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單一個體無感染或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運輸之產品無病原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協助特定族群清淨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疾病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或消除感染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確認疑似或臨床病例之診斷 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包含篩選性檢定結果之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評估感染或暴露的盛行率或分析風險 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調查、族群健康狀態、疾病控制措施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確認免疫狀態 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免疫後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3"/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考量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檢定能力：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檢定類型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檢定系統的物理學、化學、生物學、操作者等因子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反應</a:t>
            </a:r>
            <a:r>
              <a:rPr lang="zh-TW" altLang="zh-TW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與目標物種</a:t>
            </a: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效力間</a:t>
            </a:r>
            <a:r>
              <a:rPr lang="zh-TW" altLang="zh-TW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關係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預期</a:t>
            </a:r>
            <a:r>
              <a:rPr lang="zh-TW" altLang="zh-TW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濃度範圍</a:t>
            </a: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</a:t>
            </a: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準確</a:t>
            </a:r>
            <a:r>
              <a:rPr lang="zh-TW" altLang="zh-TW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測定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分析物或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參數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能力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6" name="＞形箭號 5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＞形箭號 6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修改與增強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預期用途、目標分析物或技術改變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時，檢定需進行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，以改善檢定效率與成本效益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若改變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預期用途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，應從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開始重新確效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若檢定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應用於其他地區或族群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針對特定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目標族群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重新確效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病原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的譜系或亞譜系可能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有變化，尤其是核酸檢測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(NAD)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點突變常發生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許多病原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尤其是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RNA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病毒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引物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(primer)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或探針位點內發生的突變會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檢測效率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，甚至使已建立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的檢定無效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建議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定期確認所選基因組區域的目標序列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，以用於國家或地區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的病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分離株，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以確保它們保持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穩定不會影響檢定之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的問題可能出現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在免疫學檢定的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抗原或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抗體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現有病原的新亞型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可能需要修改現有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技術修改與可比性評估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已確效檢定的技術修改，如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儀器、萃取流程或改用半自動或全自動系統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，通常不需要全面重新確效，但要進行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方法比較研究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以確定是否影響表現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樣本在試劑耗盡前完成替代試劑的配製與重複測試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與原樣本同時於檢定測試多次，以建立比例關係，一次只替換一種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試劑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多次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並排操作修改後的和原先的流程來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建立可比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相同且可代表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種流程的完整操作範圍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的樣本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預先指定的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的和原先的流程的結果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具有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可比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對其預期用途仍然有效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2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生物學修改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與可比性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在某些情況下，可能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改變某些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生物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製品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4" indent="-285750">
              <a:buFont typeface="Wingdings" panose="05000000000000000000" pitchFamily="2" charset="2"/>
              <a:buChar char="p"/>
            </a:pP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如待測組織或物種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657350" lvl="4" indent="-285750">
              <a:buFont typeface="Wingdings" panose="05000000000000000000" pitchFamily="2" charset="2"/>
              <a:buChar char="p"/>
            </a:pP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試劑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ELISA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中用重組抗原替代細胞培養衍生的抗原，或替換抗體接合物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考量是否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在實驗室和現場進行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重新確效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必須先評估確認分析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達標，再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考慮使否重新完整確效診斷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確效診斷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表現需要至少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個獨立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可比性評估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診斷表現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以一組已知陽性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和陰性診斷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比較原先 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檢定與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修改後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檢定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如果診斷性能未發生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變化，則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的檢定用於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觀察到 </a:t>
            </a:r>
            <a:r>
              <a:rPr lang="en-US" altLang="zh-TW" sz="16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，則修改後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的檢定需要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的診斷表現或田間確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耗盡試劑替換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當對照樣本或工作標準品等試劑接近耗盡時，必須在耗盡前準備並重複測試替代品</a:t>
            </a: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預期對照樣本應與原始對照進行多次平行試驗，以建立它們的比例關係 一次只更換一種試劑，以免評估多個變量的複合問題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增強信心水準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宿主變量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對檢定的診斷表現有影響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樣本的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，用於參考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或潛在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樣本數量的增加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提高了 </a:t>
            </a:r>
            <a:r>
              <a:rPr lang="en-US" altLang="zh-TW" sz="16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DSp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總體估計值的精確度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並可根據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年齡、疾病階段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和病原量等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因素計算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新樣本的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採樣設計、採集、運輸和測試環境應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與原先的確效研究相同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數據應每年包含在相關測試檔案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驗證現存檢定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如果實驗室正在考慮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使用已確效的商品化套組或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基於已發表的具有驗證數據的文獻的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候選檢定，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需要確定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檢定是否符合製造商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作者在預期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的聲明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需要以可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用的參考材料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進行有限的驗證，無論是從外部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或本地目標族群獲得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若實驗室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該檢定的描述符合分析表現後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在預期應用和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目標族群考慮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進行有限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的診斷表現確效，才能將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投入常規診斷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6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8649" y="1260422"/>
            <a:ext cx="7886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能力試驗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目的：評估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實驗室對已建立且確效的檢定的表現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檢定於多個實驗室的常規使用需要持續監控，外部品質控制計畫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，由實驗室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間比較得實驗室能力的測量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結果多為定性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單一稀釋檢定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半定量結果提供評估非偶然誤差的額外資料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個樣本，代表陰性、弱陽性與強陽性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6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90760"/>
              </p:ext>
            </p:extLst>
          </p:nvPr>
        </p:nvGraphicFramePr>
        <p:xfrm>
          <a:off x="628650" y="2795906"/>
          <a:ext cx="78867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710"/>
                <a:gridCol w="3312160"/>
                <a:gridCol w="3465830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改變類型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檢定改變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目標族群或檢體改變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3864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耗盡試劑替換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(PC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、新批次的抗原、盤子與接合物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儀器與平台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讀盤機、感作箱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震盪機、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PCR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從個別包覆到事先包覆的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ELISA 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盤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從手動操作到機器操作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核酸萃取步驟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修改引子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(primer)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或探針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(probe)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增加額外的探針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PCR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作用條件改變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相同引子或探針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改變探針化學性質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65879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以細胞培養抗原替換重組抗原</a:t>
                      </a:r>
                      <a:endParaRPr lang="en-US" altLang="zh-TW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從非直接型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ELISA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到競爭型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ELISA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改用不同標的的引子或探針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不同物種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牛與水牛、家禽與野鳥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不同檢體類型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氣管與泄殖腔採樣、血液與精液、不同組織或臟器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463675"/>
            <a:ext cx="7886700" cy="1022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檢定改變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小改變需要確認檢定表現的可比性，並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評估是否需要重新確效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大改變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生物學基礎被改變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，需要重新確效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9" name="＞形箭號 8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813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設置對比實驗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根據預期用途決定實驗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決定判斷指標與允收標準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進行盲測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圖像評估與統計學分析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評估可比性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(95%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、精確性、準確性、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最終決定與其他考量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7" name="＞形箭號 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8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94" y="1564083"/>
            <a:ext cx="5894467" cy="407828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4495800" y="1643062"/>
            <a:ext cx="0" cy="4003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757694" y="5655470"/>
            <a:ext cx="14480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倍序列稀釋陽性樣本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分析靈敏度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72419" y="5651104"/>
            <a:ext cx="15325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陰性或感染其他病原的樣本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診斷特異性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5343525" y="1643062"/>
            <a:ext cx="0" cy="4003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19722" y="5646738"/>
            <a:ext cx="14480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不同強度的田間陽性樣本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靈敏度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1171" y="5754460"/>
            <a:ext cx="1735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計算重複間的結果以評估重複性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90829" y="6439100"/>
            <a:ext cx="1448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評估交叉汙染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628650" y="1568449"/>
            <a:ext cx="2028825" cy="869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可比性試驗範例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4" name="＞形箭號 13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＞形箭號 27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0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1" y="4769703"/>
            <a:ext cx="4234251" cy="139875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82700"/>
            <a:ext cx="7886700" cy="27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圖像檢查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1" y="2824849"/>
            <a:ext cx="3097164" cy="200953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1" y="1607500"/>
            <a:ext cx="32384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散佈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相關性：線性或對數關係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有無離群值、缺失值及人為干擾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無法提供一致性評估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除非都在對角線上，即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983901" y="4254128"/>
            <a:ext cx="232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往右下偏移→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值高於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2331" y="5527046"/>
            <a:ext cx="1671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強陽性相關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1964" y="5707698"/>
            <a:ext cx="2248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結果為隨機的機會低</a:t>
            </a:r>
            <a:endParaRPr lang="en-US" altLang="zh-TW" sz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t="-1" b="-195"/>
          <a:stretch/>
        </p:blipFill>
        <p:spPr>
          <a:xfrm>
            <a:off x="4969669" y="2777052"/>
            <a:ext cx="4058879" cy="33914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69669" y="1613551"/>
            <a:ext cx="4257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方圖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可觀察左傾、右傾或雙峰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6" name="＞形箭號 15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339974"/>
            <a:ext cx="7886700" cy="869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Bland-Altman plot (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Tukey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均值差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同時顯示和分析比較研究的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配對設計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差異與平均的關係→評估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系統性偏差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與可能的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3263812"/>
            <a:ext cx="4281488" cy="30858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4" y="3186045"/>
            <a:ext cx="4067174" cy="19200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53350" y="4548786"/>
            <a:ext cx="1671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排除</a:t>
            </a:r>
            <a:r>
              <a:rPr lang="en-US" altLang="zh-TW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0→</a:t>
            </a:r>
            <a:r>
              <a:rPr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無可比性</a:t>
            </a:r>
            <a:endParaRPr lang="en-US" altLang="zh-TW" sz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350" y="5106081"/>
            <a:ext cx="3276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可藉由調整截止值平衡系統性偏差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628650" y="1468021"/>
            <a:ext cx="7886700" cy="869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重複性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並行操作多次並計算平均值與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，觀察兩者結果是否符合允收標準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±2~3SD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± 2~3Ct)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1" name="＞形箭號 10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＞形箭號 11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6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219028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詳實記錄樣本資料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病原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株、血清型、基因型、系譜</a:t>
            </a: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動物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物種、品系、年齡、性別、繁殖狀態、免疫歷史、獸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群病史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疾病階段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臨床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症狀、抗體譜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(profile)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、病原量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(pathogen load)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排毒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實驗樣本應記錄實驗過程</a:t>
            </a:r>
            <a:endParaRPr lang="en-US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檢測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疾病狀態的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試驗結果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7415"/>
            <a:ext cx="7886700" cy="69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8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568449"/>
            <a:ext cx="7886700" cy="869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偵測極限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(LOD)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保守估計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陽性的最低稀釋倍率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454561"/>
            <a:ext cx="4095750" cy="27814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2444863"/>
            <a:ext cx="4238625" cy="279114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1674812" y="4389866"/>
            <a:ext cx="97313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770187" y="4437491"/>
            <a:ext cx="97313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875337" y="4694666"/>
            <a:ext cx="97313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61187" y="4437491"/>
            <a:ext cx="97313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2"/>
          <p:cNvSpPr txBox="1">
            <a:spLocks/>
          </p:cNvSpPr>
          <p:nvPr/>
        </p:nvSpPr>
        <p:spPr>
          <a:xfrm>
            <a:off x="600075" y="5380040"/>
            <a:ext cx="4095750" cy="630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以下的稀釋倍率被認為無可比性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兩個方法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有可比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5276850" y="5380040"/>
            <a:ext cx="2857500" cy="83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結果顯示兩個方法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無可比性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應重複實驗多次以確認可比性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使用其他稀釋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倍率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7" name="＞形箭號 1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＞形箭號 19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＞形箭號 23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929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37" y="1249362"/>
            <a:ext cx="4776625" cy="528955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49" y="1377949"/>
            <a:ext cx="3440987" cy="946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評估與比較整體診斷準確性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比較多個檢定於不同截止值的結果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814548" y="2213687"/>
            <a:ext cx="1842927" cy="1344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：無用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0.5-0.7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：低準確性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0.7-0.9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：中等準確性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0.9-1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：高準確性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4657725"/>
            <a:ext cx="857250" cy="498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86325" y="5572125"/>
            <a:ext cx="695325" cy="879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35855" y="4753073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1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準確性最高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4423" y="5798542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1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差異最小</a:t>
            </a:r>
            <a:endParaRPr lang="en-US" altLang="zh-TW" sz="14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12" name="＞形箭號 11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＞形箭號 12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71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6075"/>
            <a:ext cx="7886700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Comparability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628650" y="1468021"/>
            <a:ext cx="7886700" cy="3516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討論與結論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可比性：統計分析與客觀評估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其他考量：成本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儀器、吞吐量、周轉時間、品質保證能力、技術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成熟度、監管或科學界的接受度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和結果判讀能力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性試驗需要高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DSe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複數針對不同標的的檢定可以減少錯過新變異株的機會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於致命人畜共通疾病為重要考量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手動操作改以機器操作時要考量汙染問題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允收標準可有彈性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如：低於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差異、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，但其表現不可明顯低於已確效檢定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最終由有權者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技術經理、實驗室指導者、品質經理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預期用途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決定不同方法是否有可比性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最終結果與決定過程要完整記錄以利審計追蹤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7" name="＞形箭號 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＞形箭號 13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219028"/>
            <a:ext cx="78867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型態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類型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血液、乳清、鼻腔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拭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子、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尿液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、糞便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獨立或合併樣本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獨立樣本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來自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動物且具有代表性 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典型感染進程或階段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合併</a:t>
            </a: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來自相似感染階段的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個動物，由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個測試為陽性的檢體與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n-1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個檢測為陰性的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檢體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各取等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量混和而成，應於混和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前獨立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檢測各獨立樣本確認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分析物濃度與活性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相似，混和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再次確認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不會因為混和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改變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檢測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表現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群體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樣本：</a:t>
            </a:r>
          </a:p>
          <a:p>
            <a:pPr marL="1657350" lvl="5" indent="-285750">
              <a:buFont typeface="Wingdings" panose="05000000000000000000" pitchFamily="2" charset="2"/>
              <a:buChar char="u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從所有群體成員主動收集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如一槽牛奶樣本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1657350" lvl="5" indent="-285750">
              <a:buFont typeface="Wingdings" panose="05000000000000000000" pitchFamily="2" charset="2"/>
              <a:buChar char="u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從不明確的成員組成被動收集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例如由繩索獲得口腔粘液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樣樣本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樣已知分析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物或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強陽性樣本於陰性樣本中，配置涵蓋弱到強陽性的範圍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典型感染進程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，稀釋用陰性樣本作為背景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監控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取得橫跨預期範圍的樣本困難，</a:t>
            </a:r>
            <a:r>
              <a:rPr lang="zh-TW" altLang="en-US" sz="1200" kern="1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初期</a:t>
            </a:r>
            <a:r>
              <a:rPr lang="zh-TW" altLang="en-US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感染階段常見抗體的分型 </a:t>
            </a:r>
            <a:r>
              <a:rPr lang="en-US" altLang="zh-TW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100" dirty="0" err="1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isotype</a:t>
            </a:r>
            <a:r>
              <a:rPr lang="en-US" altLang="zh-TW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zh-TW" altLang="en-US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與親和性 </a:t>
            </a:r>
            <a:r>
              <a:rPr lang="en-US" altLang="zh-TW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(avidity) </a:t>
            </a:r>
            <a:r>
              <a:rPr lang="zh-TW" altLang="en-US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差異較大，一般不適合作為評估分析表現的參考</a:t>
            </a:r>
            <a:r>
              <a:rPr lang="zh-TW" altLang="en-US" sz="1200" kern="1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樣本，而中間</a:t>
            </a:r>
            <a:r>
              <a:rPr lang="zh-TW" altLang="en-US" sz="1200" kern="1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範圍</a:t>
            </a:r>
            <a:r>
              <a:rPr lang="zh-TW" altLang="en-US" sz="1200" kern="1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通常只有短暫出現</a:t>
            </a:r>
            <a:endParaRPr lang="en-US" altLang="zh-TW" sz="1600" kern="100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組的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隨機篩選一組含陽性與陰性的檢體，詳述樣本組的選擇，並提供</a:t>
            </a:r>
            <a:r>
              <a:rPr lang="zh-TW" altLang="en-US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推定盛行率</a:t>
            </a:r>
          </a:p>
          <a:p>
            <a:pPr marL="1200150" lvl="4" indent="-285750">
              <a:buFont typeface="Wingdings" panose="05000000000000000000" pitchFamily="2" charset="2"/>
              <a:buChar char="Ø"/>
            </a:pP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7415"/>
            <a:ext cx="7886700" cy="69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9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74422" y="1318022"/>
            <a:ext cx="835883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標準樣本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穩定且無害，並應進行廣泛的特徵分析，其特徵、製備、儲存有刊登在期刊中為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佳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包含陰性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、弱陽性、強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陽性，已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知濃度或活性，且在操作範圍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用於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建立檢定表現的上下限、監控隨機與系統性變異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以不同的控制圖表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1200150" lvl="3" indent="-285750">
              <a:buFont typeface="Wingdings" panose="05000000000000000000" pitchFamily="2" charset="2"/>
              <a:buChar char="u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與國家參考標準品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OIE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或其他國際參考實驗室提供「國際參考標準品」含有特定量的分析物，所有試劑都應以此為標準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由國家參考實驗室提供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盡可能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 「國際參考標準品」校正的「國家參考標準品」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u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內部標準品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(in-house standard)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通常需根據國際與國家參考標準品校正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若不可行則盡可能依照國際與國家參考標準品的標準進行特徵分析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保存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足夠的分裝管用於工作標準品之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校正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3" indent="-285750">
              <a:buFont typeface="Wingdings" panose="05000000000000000000" pitchFamily="2" charset="2"/>
              <a:buChar char="u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工作標準品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(working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standard)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又稱分析物或步驟對照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根據國際、國家或內部參考標準品校正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族群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選擇或採用地方基質配製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保存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大量分裝管用於常規使用的每次操作，盡量模擬田間樣本與常規使用樣本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7415"/>
            <a:ext cx="7886700" cy="69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3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8650" y="1614444"/>
            <a:ext cx="788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3" indent="-28575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準備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更換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樣本可能導致不可控變因並破壞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連續性，因此準備大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體積的分裝管長期保存做單一使用，數量由參與的實驗室數量與能力測試頻率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決定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需要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散裝儲存樣本，不時配製工作分裝管，若儲存空間有限建議一次性配製大量分裝管，以減少大體積樣本多次分裝之凍融過程造成降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各樣本應分裝成多個小管，用於各個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較小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動物</a:t>
            </a:r>
            <a:r>
              <a:rPr lang="zh-TW" altLang="en-US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需要增加動物數量，以</a:t>
            </a:r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確保有足夠體積的參考樣本</a:t>
            </a:r>
          </a:p>
          <a:p>
            <a:pPr marL="800100" lvl="3" indent="-342900">
              <a:buFont typeface="Wingdings" panose="05000000000000000000" pitchFamily="2" charset="2"/>
              <a:buChar char="ü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3" indent="-342900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其他考量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zh-TW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干擾</a:t>
            </a:r>
            <a:r>
              <a:rPr lang="zh-TW" altLang="zh-TW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物質或交叉反應物質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的潛在影響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內源性或外源性，如：抑制劑、樣本汙染樣本變質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試劑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的可取得性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zh-TW" altLang="en-US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樣本的選擇、收集、處理、保存、管理、運輸、監管鏈 </a:t>
            </a:r>
            <a:r>
              <a:rPr lang="en-US" altLang="zh-TW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(chain of custody)</a:t>
            </a:r>
            <a:r>
              <a:rPr lang="zh-TW" altLang="en-US" sz="1600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、樣品追蹤和實驗室信息管理</a:t>
            </a:r>
            <a:r>
              <a:rPr lang="zh-TW" altLang="en-US" sz="1600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627415"/>
            <a:ext cx="7886700" cy="69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Conceptualization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8" name="＞形箭號 7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＞形箭號 10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FB17-F21E-4B9D-96AD-E1BFF5C4380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628650" y="626075"/>
            <a:ext cx="7886700" cy="691977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開發與優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Development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&amp;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Optimization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650" y="1416735"/>
            <a:ext cx="7886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方法設計與概念驗證，由以下三者決定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含目標分析物的參考樣本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用於開發至確效的實驗中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含目標分析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物的基質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目標族群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(operating range)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可獲得適當的準確性與精確性的分析物濃度或力價的上限與下限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試驗方法：準備強陽性參考樣本最好與優化用樣本相同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在陰性基質中序列稀釋至反應消失，並繪成反應曲線圖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濃度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反應關係圖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建立工作範圍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若所得操作範圍不適用於預期用途，應再行優化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典型的校正曲線多為乙狀函數，應轉化為近似線性關係並提供算法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評估並調整重要的物理學、化學與生物學參數，以符合預期用途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樣本選擇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應選擇至少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個明確定義的參考樣本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強陽性、弱陽性、陰性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可代表已知感染與無感染的目標族群個體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參考樣本事先以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替代檢測方法確認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準備足夠量的參考樣本於分裝管用於每一次操作，更改參考樣本將對開發與確效步驟的完整性造成影響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若無法取得則使用加樣樣本，但無法真正代表的基質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病原交互反應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加樣已知量分析物、培養得標的與陽性樣本於陰性樣本中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務必盡量與真實樣本接近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確認檢定能力：區別分析物含量、區別分析物近似物、優化試劑濃度並完善檢測流程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25834" y="65261"/>
            <a:ext cx="5892332" cy="584775"/>
            <a:chOff x="1617943" y="106451"/>
            <a:chExt cx="5892332" cy="584775"/>
          </a:xfrm>
        </p:grpSpPr>
        <p:sp>
          <p:nvSpPr>
            <p:cNvPr id="7" name="＞形箭號 6"/>
            <p:cNvSpPr/>
            <p:nvPr/>
          </p:nvSpPr>
          <p:spPr>
            <a:xfrm>
              <a:off x="5092192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＞形箭號 7"/>
            <p:cNvSpPr/>
            <p:nvPr/>
          </p:nvSpPr>
          <p:spPr>
            <a:xfrm>
              <a:off x="1617943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chemeClr val="accent1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＞形箭號 8"/>
            <p:cNvSpPr/>
            <p:nvPr/>
          </p:nvSpPr>
          <p:spPr>
            <a:xfrm>
              <a:off x="2776026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00B050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＞形箭號 9"/>
            <p:cNvSpPr/>
            <p:nvPr/>
          </p:nvSpPr>
          <p:spPr>
            <a:xfrm>
              <a:off x="3934109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43301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概念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01384" y="106451"/>
              <a:ext cx="809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開發</a:t>
              </a:r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優化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9467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驗證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>
              <a:off x="6250275" y="132342"/>
              <a:ext cx="1260000" cy="532993"/>
            </a:xfrm>
            <a:prstGeom prst="chevron">
              <a:avLst>
                <a:gd name="adj" fmla="val 27960"/>
              </a:avLst>
            </a:prstGeom>
            <a:solidFill>
              <a:srgbClr val="3497D4"/>
            </a:solidFill>
            <a:ln w="149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75633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監控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317550" y="229561"/>
              <a:ext cx="809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實施</a:t>
              </a:r>
              <a:endPara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4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11999</TotalTime>
  <Words>3306</Words>
  <Application>Microsoft Office PowerPoint</Application>
  <PresentationFormat>如螢幕大小 (4:3)</PresentationFormat>
  <Paragraphs>903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IVD開發流程</vt:lpstr>
      <vt:lpstr>PowerPoint 簡報</vt:lpstr>
      <vt:lpstr>PowerPoint 簡報</vt:lpstr>
      <vt:lpstr>概念化 (1) Conceptualization</vt:lpstr>
      <vt:lpstr>PowerPoint 簡報</vt:lpstr>
      <vt:lpstr>PowerPoint 簡報</vt:lpstr>
      <vt:lpstr>PowerPoint 簡報</vt:lpstr>
      <vt:lpstr>PowerPoint 簡報</vt:lpstr>
      <vt:lpstr>開發與優化 (1) Development &amp; Optimization</vt:lpstr>
      <vt:lpstr>PowerPoint 簡報</vt:lpstr>
      <vt:lpstr>PowerPoint 簡報</vt:lpstr>
      <vt:lpstr>驗證 Verification</vt:lpstr>
      <vt:lpstr>測量尺度與截止值 Scale of Measure &amp; Cut-off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王景洋</dc:creator>
  <cp:lastModifiedBy>王景洋</cp:lastModifiedBy>
  <cp:revision>580</cp:revision>
  <cp:lastPrinted>2021-08-10T03:04:42Z</cp:lastPrinted>
  <dcterms:created xsi:type="dcterms:W3CDTF">2020-02-17T00:37:05Z</dcterms:created>
  <dcterms:modified xsi:type="dcterms:W3CDTF">2021-09-07T08:24:18Z</dcterms:modified>
</cp:coreProperties>
</file>