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50" d="100"/>
          <a:sy n="50" d="100"/>
        </p:scale>
        <p:origin x="1522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20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3085" y="2603540"/>
            <a:ext cx="4888111" cy="3022521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37724" y="673179"/>
            <a:ext cx="7468553" cy="27524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225"/>
              </a:lnSpc>
              <a:buNone/>
            </a:pPr>
            <a:r>
              <a:rPr lang="en-US" sz="5780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Error Handling and Recovery Strategies in Compiler Design</a:t>
            </a:r>
            <a:endParaRPr lang="en-US" sz="5780" dirty="0"/>
          </a:p>
        </p:txBody>
      </p:sp>
      <p:sp>
        <p:nvSpPr>
          <p:cNvPr id="7" name="Shape 2"/>
          <p:cNvSpPr/>
          <p:nvPr/>
        </p:nvSpPr>
        <p:spPr>
          <a:xfrm>
            <a:off x="837724" y="3784640"/>
            <a:ext cx="7468553" cy="1766173"/>
          </a:xfrm>
          <a:prstGeom prst="roundRect">
            <a:avLst>
              <a:gd name="adj" fmla="val 20328"/>
            </a:avLst>
          </a:prstGeom>
          <a:solidFill>
            <a:srgbClr val="0A081B"/>
          </a:solidFill>
          <a:ln w="22860">
            <a:solidFill>
              <a:srgbClr val="16FFBB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1099899" y="4046815"/>
            <a:ext cx="2659380" cy="3324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18"/>
              </a:lnSpc>
              <a:buNone/>
            </a:pPr>
            <a:r>
              <a:rPr lang="en-US" sz="2094" b="1" dirty="0">
                <a:solidFill>
                  <a:srgbClr val="E0E4E6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Error Handling</a:t>
            </a:r>
            <a:endParaRPr lang="en-US" sz="2094" dirty="0"/>
          </a:p>
        </p:txBody>
      </p:sp>
      <p:sp>
        <p:nvSpPr>
          <p:cNvPr id="9" name="Text 4"/>
          <p:cNvSpPr/>
          <p:nvPr/>
        </p:nvSpPr>
        <p:spPr>
          <a:xfrm>
            <a:off x="1099899" y="4522827"/>
            <a:ext cx="6944201" cy="7658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15"/>
              </a:lnSpc>
              <a:buNone/>
            </a:pPr>
            <a:r>
              <a:rPr lang="en-US" sz="1885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Compiler design is a complex process that requires meticulous error handling to ensure reliability.</a:t>
            </a:r>
            <a:endParaRPr lang="en-US" sz="1885" dirty="0"/>
          </a:p>
        </p:txBody>
      </p:sp>
      <p:sp>
        <p:nvSpPr>
          <p:cNvPr id="10" name="Shape 5"/>
          <p:cNvSpPr/>
          <p:nvPr/>
        </p:nvSpPr>
        <p:spPr>
          <a:xfrm>
            <a:off x="837724" y="5790128"/>
            <a:ext cx="7468553" cy="1766173"/>
          </a:xfrm>
          <a:prstGeom prst="roundRect">
            <a:avLst>
              <a:gd name="adj" fmla="val 20328"/>
            </a:avLst>
          </a:prstGeom>
          <a:solidFill>
            <a:srgbClr val="0A081B"/>
          </a:solidFill>
          <a:ln w="22860">
            <a:solidFill>
              <a:srgbClr val="29DDDA"/>
            </a:solidFill>
            <a:prstDash val="solid"/>
          </a:ln>
        </p:spPr>
      </p:sp>
      <p:sp>
        <p:nvSpPr>
          <p:cNvPr id="11" name="Text 6"/>
          <p:cNvSpPr/>
          <p:nvPr/>
        </p:nvSpPr>
        <p:spPr>
          <a:xfrm>
            <a:off x="1099899" y="6052304"/>
            <a:ext cx="2659380" cy="3324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18"/>
              </a:lnSpc>
              <a:buNone/>
            </a:pPr>
            <a:r>
              <a:rPr lang="en-US" sz="2094" b="1" dirty="0">
                <a:solidFill>
                  <a:srgbClr val="E0E4E6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Recovery Strategies</a:t>
            </a:r>
            <a:endParaRPr lang="en-US" sz="2094" dirty="0"/>
          </a:p>
        </p:txBody>
      </p:sp>
      <p:sp>
        <p:nvSpPr>
          <p:cNvPr id="12" name="Text 7"/>
          <p:cNvSpPr/>
          <p:nvPr/>
        </p:nvSpPr>
        <p:spPr>
          <a:xfrm>
            <a:off x="1099899" y="6528316"/>
            <a:ext cx="6944201" cy="7658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15"/>
              </a:lnSpc>
              <a:buNone/>
            </a:pPr>
            <a:r>
              <a:rPr lang="en-US" sz="1885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Robust recovery strategies are essential for resolving issues during the compilation process.</a:t>
            </a:r>
            <a:endParaRPr lang="en-US" sz="188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" y="1682234"/>
            <a:ext cx="4869061" cy="486501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50437" y="2401610"/>
            <a:ext cx="5486400" cy="685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20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Conclusion</a:t>
            </a:r>
            <a:endParaRPr lang="en-US" sz="4320" dirty="0"/>
          </a:p>
        </p:txBody>
      </p:sp>
      <p:sp>
        <p:nvSpPr>
          <p:cNvPr id="6" name="Text 2"/>
          <p:cNvSpPr/>
          <p:nvPr/>
        </p:nvSpPr>
        <p:spPr>
          <a:xfrm>
            <a:off x="6350437" y="3457694"/>
            <a:ext cx="7415927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Effective error handling and recovery strategies are essential for building reliable and robust compilers. By implementing a comprehensive approach to error detection, reporting, and recovery, compiler designers can ensure that their products can handle a wide range of issues and provide a seamless user experience for developers.</a:t>
            </a:r>
            <a:endParaRPr lang="en-US" sz="1944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1151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308038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62489" y="3758565"/>
            <a:ext cx="8764667" cy="6843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90"/>
              </a:lnSpc>
              <a:buNone/>
            </a:pPr>
            <a:r>
              <a:rPr lang="en-US" sz="4312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Types of Errors in Compiler Design</a:t>
            </a:r>
            <a:endParaRPr lang="en-US" sz="4312" dirty="0"/>
          </a:p>
        </p:txBody>
      </p:sp>
      <p:sp>
        <p:nvSpPr>
          <p:cNvPr id="6" name="Shape 2"/>
          <p:cNvSpPr/>
          <p:nvPr/>
        </p:nvSpPr>
        <p:spPr>
          <a:xfrm>
            <a:off x="862489" y="5089684"/>
            <a:ext cx="554355" cy="554355"/>
          </a:xfrm>
          <a:prstGeom prst="roundRect">
            <a:avLst>
              <a:gd name="adj" fmla="val 66681"/>
            </a:avLst>
          </a:prstGeom>
          <a:solidFill>
            <a:srgbClr val="0A081B"/>
          </a:solidFill>
          <a:ln w="30480">
            <a:solidFill>
              <a:srgbClr val="16FFBB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068586" y="5202555"/>
            <a:ext cx="142161" cy="3286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87"/>
              </a:lnSpc>
              <a:buNone/>
            </a:pPr>
            <a:r>
              <a:rPr lang="en-US" sz="2587" b="1" dirty="0">
                <a:solidFill>
                  <a:srgbClr val="E0E4E6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1</a:t>
            </a:r>
            <a:endParaRPr lang="en-US" sz="2587" dirty="0"/>
          </a:p>
        </p:txBody>
      </p:sp>
      <p:sp>
        <p:nvSpPr>
          <p:cNvPr id="8" name="Text 4"/>
          <p:cNvSpPr/>
          <p:nvPr/>
        </p:nvSpPr>
        <p:spPr>
          <a:xfrm>
            <a:off x="1663184" y="5089684"/>
            <a:ext cx="2738080" cy="3423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95"/>
              </a:lnSpc>
              <a:buNone/>
            </a:pPr>
            <a:r>
              <a:rPr lang="en-US" sz="2156" b="1" dirty="0">
                <a:solidFill>
                  <a:srgbClr val="E0E4E6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Syntax Errors</a:t>
            </a:r>
            <a:endParaRPr lang="en-US" sz="2156" dirty="0"/>
          </a:p>
        </p:txBody>
      </p:sp>
      <p:sp>
        <p:nvSpPr>
          <p:cNvPr id="9" name="Text 5"/>
          <p:cNvSpPr/>
          <p:nvPr/>
        </p:nvSpPr>
        <p:spPr>
          <a:xfrm>
            <a:off x="1663184" y="5579745"/>
            <a:ext cx="3336846" cy="19716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05"/>
              </a:lnSpc>
              <a:buNone/>
            </a:pPr>
            <a:r>
              <a:rPr lang="en-US" sz="194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Errors that occur due to violations of the programming language's grammar rules, such as missing semicolons or mismatched parentheses.</a:t>
            </a:r>
            <a:endParaRPr lang="en-US" sz="1940" dirty="0"/>
          </a:p>
        </p:txBody>
      </p:sp>
      <p:sp>
        <p:nvSpPr>
          <p:cNvPr id="10" name="Shape 6"/>
          <p:cNvSpPr/>
          <p:nvPr/>
        </p:nvSpPr>
        <p:spPr>
          <a:xfrm>
            <a:off x="5246370" y="5089684"/>
            <a:ext cx="554355" cy="554355"/>
          </a:xfrm>
          <a:prstGeom prst="roundRect">
            <a:avLst>
              <a:gd name="adj" fmla="val 66681"/>
            </a:avLst>
          </a:prstGeom>
          <a:solidFill>
            <a:srgbClr val="0A081B"/>
          </a:solidFill>
          <a:ln w="30480">
            <a:solidFill>
              <a:srgbClr val="29DDDA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432108" y="5202555"/>
            <a:ext cx="182761" cy="3286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87"/>
              </a:lnSpc>
              <a:buNone/>
            </a:pPr>
            <a:r>
              <a:rPr lang="en-US" sz="2587" b="1" dirty="0">
                <a:solidFill>
                  <a:srgbClr val="E0E4E6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2</a:t>
            </a:r>
            <a:endParaRPr lang="en-US" sz="2587" dirty="0"/>
          </a:p>
        </p:txBody>
      </p:sp>
      <p:sp>
        <p:nvSpPr>
          <p:cNvPr id="12" name="Text 8"/>
          <p:cNvSpPr/>
          <p:nvPr/>
        </p:nvSpPr>
        <p:spPr>
          <a:xfrm>
            <a:off x="6047065" y="5089684"/>
            <a:ext cx="2738080" cy="3423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95"/>
              </a:lnSpc>
              <a:buNone/>
            </a:pPr>
            <a:r>
              <a:rPr lang="en-US" sz="2156" b="1" dirty="0">
                <a:solidFill>
                  <a:srgbClr val="E0E4E6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Semantic Errors</a:t>
            </a:r>
            <a:endParaRPr lang="en-US" sz="2156" dirty="0"/>
          </a:p>
        </p:txBody>
      </p:sp>
      <p:sp>
        <p:nvSpPr>
          <p:cNvPr id="13" name="Text 9"/>
          <p:cNvSpPr/>
          <p:nvPr/>
        </p:nvSpPr>
        <p:spPr>
          <a:xfrm>
            <a:off x="6047065" y="5579745"/>
            <a:ext cx="3336846" cy="19716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05"/>
              </a:lnSpc>
              <a:buNone/>
            </a:pPr>
            <a:r>
              <a:rPr lang="en-US" sz="194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Errors that arise from logical or contextual inconsistencies in the source code, such as type mismatches or invalid variable declarations.</a:t>
            </a:r>
            <a:endParaRPr lang="en-US" sz="1940" dirty="0"/>
          </a:p>
        </p:txBody>
      </p:sp>
      <p:sp>
        <p:nvSpPr>
          <p:cNvPr id="14" name="Shape 10"/>
          <p:cNvSpPr/>
          <p:nvPr/>
        </p:nvSpPr>
        <p:spPr>
          <a:xfrm>
            <a:off x="9630251" y="5089684"/>
            <a:ext cx="554355" cy="554355"/>
          </a:xfrm>
          <a:prstGeom prst="roundRect">
            <a:avLst>
              <a:gd name="adj" fmla="val 66681"/>
            </a:avLst>
          </a:prstGeom>
          <a:solidFill>
            <a:srgbClr val="0A081B"/>
          </a:solidFill>
          <a:ln w="30480">
            <a:solidFill>
              <a:srgbClr val="37A7E7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9811226" y="5202555"/>
            <a:ext cx="192405" cy="3286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87"/>
              </a:lnSpc>
              <a:buNone/>
            </a:pPr>
            <a:r>
              <a:rPr lang="en-US" sz="2587" b="1" dirty="0">
                <a:solidFill>
                  <a:srgbClr val="E0E4E6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3</a:t>
            </a:r>
            <a:endParaRPr lang="en-US" sz="2587" dirty="0"/>
          </a:p>
        </p:txBody>
      </p:sp>
      <p:sp>
        <p:nvSpPr>
          <p:cNvPr id="16" name="Text 12"/>
          <p:cNvSpPr/>
          <p:nvPr/>
        </p:nvSpPr>
        <p:spPr>
          <a:xfrm>
            <a:off x="10430947" y="5089684"/>
            <a:ext cx="2738080" cy="3423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95"/>
              </a:lnSpc>
              <a:buNone/>
            </a:pPr>
            <a:r>
              <a:rPr lang="en-US" sz="2156" b="1" dirty="0">
                <a:solidFill>
                  <a:srgbClr val="E0E4E6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Runtime Errors</a:t>
            </a:r>
            <a:endParaRPr lang="en-US" sz="2156" dirty="0"/>
          </a:p>
        </p:txBody>
      </p:sp>
      <p:sp>
        <p:nvSpPr>
          <p:cNvPr id="17" name="Text 13"/>
          <p:cNvSpPr/>
          <p:nvPr/>
        </p:nvSpPr>
        <p:spPr>
          <a:xfrm>
            <a:off x="10430947" y="5579745"/>
            <a:ext cx="3336846" cy="19716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05"/>
              </a:lnSpc>
              <a:buNone/>
            </a:pPr>
            <a:r>
              <a:rPr lang="en-US" sz="194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Errors that occur during the execution of the compiled program, such as division by zero or accessing out-of-bounds memory locations.</a:t>
            </a:r>
            <a:endParaRPr lang="en-US" sz="194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64037" y="2267307"/>
            <a:ext cx="7003137" cy="685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20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Error Detection Techniques</a:t>
            </a:r>
            <a:endParaRPr lang="en-US" sz="4320" dirty="0"/>
          </a:p>
        </p:txBody>
      </p:sp>
      <p:sp>
        <p:nvSpPr>
          <p:cNvPr id="5" name="Text 2"/>
          <p:cNvSpPr/>
          <p:nvPr/>
        </p:nvSpPr>
        <p:spPr>
          <a:xfrm>
            <a:off x="864037" y="3570208"/>
            <a:ext cx="2743200" cy="3429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60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Static Analysis</a:t>
            </a:r>
            <a:endParaRPr lang="en-US" sz="2160" dirty="0"/>
          </a:p>
        </p:txBody>
      </p:sp>
      <p:sp>
        <p:nvSpPr>
          <p:cNvPr id="6" name="Text 3"/>
          <p:cNvSpPr/>
          <p:nvPr/>
        </p:nvSpPr>
        <p:spPr>
          <a:xfrm>
            <a:off x="864037" y="4159925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Analyzing the source code without executing it to identify potential issues, such as syntax and semantic errors.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5372695" y="3570208"/>
            <a:ext cx="2743200" cy="3429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60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Dynamic Analysis</a:t>
            </a:r>
            <a:endParaRPr lang="en-US" sz="2160" dirty="0"/>
          </a:p>
        </p:txBody>
      </p:sp>
      <p:sp>
        <p:nvSpPr>
          <p:cNvPr id="8" name="Text 5"/>
          <p:cNvSpPr/>
          <p:nvPr/>
        </p:nvSpPr>
        <p:spPr>
          <a:xfrm>
            <a:off x="5372695" y="4159925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Monitoring the behavior of the compiled program during runtime to detect and diagnose runtime errors.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9881354" y="3570208"/>
            <a:ext cx="3208496" cy="3429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60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Incremental Compilation</a:t>
            </a:r>
            <a:endParaRPr lang="en-US" sz="2160" dirty="0"/>
          </a:p>
        </p:txBody>
      </p:sp>
      <p:sp>
        <p:nvSpPr>
          <p:cNvPr id="10" name="Text 7"/>
          <p:cNvSpPr/>
          <p:nvPr/>
        </p:nvSpPr>
        <p:spPr>
          <a:xfrm>
            <a:off x="9881354" y="4159925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Compiling the source code in small, manageable chunks to quickly identify and locate errors.</a:t>
            </a:r>
            <a:endParaRPr lang="en-US" sz="194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48721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467326" y="3357563"/>
            <a:ext cx="6624399" cy="5526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52"/>
              </a:lnSpc>
              <a:buNone/>
            </a:pPr>
            <a:r>
              <a:rPr lang="en-US" sz="3482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Error Reporting and Diagnostics</a:t>
            </a:r>
            <a:endParaRPr lang="en-US" sz="3482" dirty="0"/>
          </a:p>
        </p:txBody>
      </p:sp>
      <p:sp>
        <p:nvSpPr>
          <p:cNvPr id="6" name="Shape 2"/>
          <p:cNvSpPr/>
          <p:nvPr/>
        </p:nvSpPr>
        <p:spPr>
          <a:xfrm>
            <a:off x="1467326" y="4208621"/>
            <a:ext cx="5748457" cy="1475780"/>
          </a:xfrm>
          <a:prstGeom prst="roundRect">
            <a:avLst>
              <a:gd name="adj" fmla="val 20225"/>
            </a:avLst>
          </a:prstGeom>
          <a:solidFill>
            <a:srgbClr val="0A081B"/>
          </a:solidFill>
          <a:ln w="22860">
            <a:solidFill>
              <a:srgbClr val="16FFBB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689140" y="4430435"/>
            <a:ext cx="2871430" cy="2763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6"/>
              </a:lnSpc>
              <a:buNone/>
            </a:pPr>
            <a:r>
              <a:rPr lang="en-US" sz="1741" b="1" dirty="0">
                <a:solidFill>
                  <a:srgbClr val="E0E4E6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Informative Error Messages</a:t>
            </a:r>
            <a:endParaRPr lang="en-US" sz="1741" dirty="0"/>
          </a:p>
        </p:txBody>
      </p:sp>
      <p:sp>
        <p:nvSpPr>
          <p:cNvPr id="8" name="Text 4"/>
          <p:cNvSpPr/>
          <p:nvPr/>
        </p:nvSpPr>
        <p:spPr>
          <a:xfrm>
            <a:off x="1689140" y="4826079"/>
            <a:ext cx="5304830" cy="6365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07"/>
              </a:lnSpc>
              <a:buNone/>
            </a:pPr>
            <a:r>
              <a:rPr lang="en-US" sz="1567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Provide clear, concise, and helpful error messages that guide the developer towards the root cause of the issue.</a:t>
            </a:r>
            <a:endParaRPr lang="en-US" sz="1567" dirty="0"/>
          </a:p>
        </p:txBody>
      </p:sp>
      <p:sp>
        <p:nvSpPr>
          <p:cNvPr id="9" name="Shape 5"/>
          <p:cNvSpPr/>
          <p:nvPr/>
        </p:nvSpPr>
        <p:spPr>
          <a:xfrm>
            <a:off x="7414736" y="4208621"/>
            <a:ext cx="5748457" cy="1475780"/>
          </a:xfrm>
          <a:prstGeom prst="roundRect">
            <a:avLst>
              <a:gd name="adj" fmla="val 20225"/>
            </a:avLst>
          </a:prstGeom>
          <a:solidFill>
            <a:srgbClr val="0A081B"/>
          </a:solidFill>
          <a:ln w="22860">
            <a:solidFill>
              <a:srgbClr val="29DDDA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7636550" y="4430435"/>
            <a:ext cx="2718197" cy="2763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6"/>
              </a:lnSpc>
              <a:buNone/>
            </a:pPr>
            <a:r>
              <a:rPr lang="en-US" sz="1741" b="1" dirty="0">
                <a:solidFill>
                  <a:srgbClr val="E0E4E6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Line and Column Numbers</a:t>
            </a:r>
            <a:endParaRPr lang="en-US" sz="1741" dirty="0"/>
          </a:p>
        </p:txBody>
      </p:sp>
      <p:sp>
        <p:nvSpPr>
          <p:cNvPr id="11" name="Text 7"/>
          <p:cNvSpPr/>
          <p:nvPr/>
        </p:nvSpPr>
        <p:spPr>
          <a:xfrm>
            <a:off x="7636550" y="4826079"/>
            <a:ext cx="5304830" cy="6365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07"/>
              </a:lnSpc>
              <a:buNone/>
            </a:pPr>
            <a:r>
              <a:rPr lang="en-US" sz="1567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Indicate the specific location of the error within the source code to aid in debugging.</a:t>
            </a:r>
            <a:endParaRPr lang="en-US" sz="1567" dirty="0"/>
          </a:p>
        </p:txBody>
      </p:sp>
      <p:sp>
        <p:nvSpPr>
          <p:cNvPr id="12" name="Shape 8"/>
          <p:cNvSpPr/>
          <p:nvPr/>
        </p:nvSpPr>
        <p:spPr>
          <a:xfrm>
            <a:off x="1467326" y="5883354"/>
            <a:ext cx="5748457" cy="1475780"/>
          </a:xfrm>
          <a:prstGeom prst="roundRect">
            <a:avLst>
              <a:gd name="adj" fmla="val 20225"/>
            </a:avLst>
          </a:prstGeom>
          <a:solidFill>
            <a:srgbClr val="0A081B"/>
          </a:solidFill>
          <a:ln w="22860">
            <a:solidFill>
              <a:srgbClr val="37A7E7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1689140" y="6105168"/>
            <a:ext cx="2210872" cy="2763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6"/>
              </a:lnSpc>
              <a:buNone/>
            </a:pPr>
            <a:r>
              <a:rPr lang="en-US" sz="1741" b="1" dirty="0">
                <a:solidFill>
                  <a:srgbClr val="E0E4E6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Suggested Fixes</a:t>
            </a:r>
            <a:endParaRPr lang="en-US" sz="1741" dirty="0"/>
          </a:p>
        </p:txBody>
      </p:sp>
      <p:sp>
        <p:nvSpPr>
          <p:cNvPr id="14" name="Text 10"/>
          <p:cNvSpPr/>
          <p:nvPr/>
        </p:nvSpPr>
        <p:spPr>
          <a:xfrm>
            <a:off x="1689140" y="6500813"/>
            <a:ext cx="5304830" cy="6365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07"/>
              </a:lnSpc>
              <a:buNone/>
            </a:pPr>
            <a:r>
              <a:rPr lang="en-US" sz="1567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Offer potential solutions or workarounds to help the developer resolve the error quickly.</a:t>
            </a:r>
            <a:endParaRPr lang="en-US" sz="1567" dirty="0"/>
          </a:p>
        </p:txBody>
      </p:sp>
      <p:sp>
        <p:nvSpPr>
          <p:cNvPr id="15" name="Shape 11"/>
          <p:cNvSpPr/>
          <p:nvPr/>
        </p:nvSpPr>
        <p:spPr>
          <a:xfrm>
            <a:off x="7414736" y="5883354"/>
            <a:ext cx="5748457" cy="1475780"/>
          </a:xfrm>
          <a:prstGeom prst="roundRect">
            <a:avLst>
              <a:gd name="adj" fmla="val 20225"/>
            </a:avLst>
          </a:prstGeom>
          <a:solidFill>
            <a:srgbClr val="0A081B"/>
          </a:solidFill>
          <a:ln w="22860">
            <a:solidFill>
              <a:srgbClr val="091231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7636550" y="6105168"/>
            <a:ext cx="2210872" cy="2763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6"/>
              </a:lnSpc>
              <a:buNone/>
            </a:pPr>
            <a:r>
              <a:rPr lang="en-US" sz="1741" b="1" dirty="0">
                <a:solidFill>
                  <a:srgbClr val="E0E4E6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Error Logging</a:t>
            </a:r>
            <a:endParaRPr lang="en-US" sz="1741" dirty="0"/>
          </a:p>
        </p:txBody>
      </p:sp>
      <p:sp>
        <p:nvSpPr>
          <p:cNvPr id="17" name="Text 13"/>
          <p:cNvSpPr/>
          <p:nvPr/>
        </p:nvSpPr>
        <p:spPr>
          <a:xfrm>
            <a:off x="7636550" y="6500813"/>
            <a:ext cx="5304830" cy="6365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07"/>
              </a:lnSpc>
              <a:buNone/>
            </a:pPr>
            <a:r>
              <a:rPr lang="en-US" sz="1567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Maintain a comprehensive log of all errors encountered during the compilation process for future reference and analysis.</a:t>
            </a:r>
            <a:endParaRPr lang="en-US" sz="1567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54886"/>
            <a:ext cx="5486400" cy="822960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241375" y="1112044"/>
            <a:ext cx="5785961" cy="5991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718"/>
              </a:lnSpc>
              <a:buNone/>
            </a:pPr>
            <a:r>
              <a:rPr lang="en-US" sz="3775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Error Recovery Strategies</a:t>
            </a:r>
            <a:endParaRPr lang="en-US" sz="3775" dirty="0"/>
          </a:p>
        </p:txBody>
      </p:sp>
      <p:sp>
        <p:nvSpPr>
          <p:cNvPr id="7" name="Shape 2"/>
          <p:cNvSpPr/>
          <p:nvPr/>
        </p:nvSpPr>
        <p:spPr>
          <a:xfrm>
            <a:off x="6322219" y="2277308"/>
            <a:ext cx="485299" cy="485299"/>
          </a:xfrm>
          <a:prstGeom prst="roundRect">
            <a:avLst>
              <a:gd name="adj" fmla="val 66679"/>
            </a:avLst>
          </a:prstGeom>
          <a:solidFill>
            <a:srgbClr val="0A081B"/>
          </a:solidFill>
          <a:ln w="22860">
            <a:solidFill>
              <a:srgbClr val="16FFBB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6502598" y="2376130"/>
            <a:ext cx="124420" cy="2876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65"/>
              </a:lnSpc>
              <a:buNone/>
            </a:pPr>
            <a:r>
              <a:rPr lang="en-US" sz="2265" b="1" dirty="0">
                <a:solidFill>
                  <a:srgbClr val="E0E4E6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1</a:t>
            </a:r>
            <a:endParaRPr lang="en-US" sz="2265" dirty="0"/>
          </a:p>
        </p:txBody>
      </p:sp>
      <p:sp>
        <p:nvSpPr>
          <p:cNvPr id="9" name="Text 4"/>
          <p:cNvSpPr/>
          <p:nvPr/>
        </p:nvSpPr>
        <p:spPr>
          <a:xfrm>
            <a:off x="7751326" y="2250281"/>
            <a:ext cx="2396966" cy="2995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59"/>
              </a:lnSpc>
              <a:buNone/>
            </a:pPr>
            <a:r>
              <a:rPr lang="en-US" sz="1887" b="1" dirty="0">
                <a:solidFill>
                  <a:srgbClr val="E0E4E6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Panic Mode</a:t>
            </a:r>
            <a:endParaRPr lang="en-US" sz="1887" dirty="0"/>
          </a:p>
        </p:txBody>
      </p:sp>
      <p:sp>
        <p:nvSpPr>
          <p:cNvPr id="10" name="Text 5"/>
          <p:cNvSpPr/>
          <p:nvPr/>
        </p:nvSpPr>
        <p:spPr>
          <a:xfrm>
            <a:off x="7751326" y="2679263"/>
            <a:ext cx="6124099" cy="6903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18"/>
              </a:lnSpc>
              <a:buNone/>
            </a:pPr>
            <a:r>
              <a:rPr lang="en-US" sz="1699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Quickly skip over the current erroneous construct and continue the compilation process to identify and report additional errors.</a:t>
            </a:r>
            <a:endParaRPr lang="en-US" sz="1699" dirty="0"/>
          </a:p>
        </p:txBody>
      </p:sp>
      <p:sp>
        <p:nvSpPr>
          <p:cNvPr id="11" name="Shape 6"/>
          <p:cNvSpPr/>
          <p:nvPr/>
        </p:nvSpPr>
        <p:spPr>
          <a:xfrm>
            <a:off x="6322219" y="4043482"/>
            <a:ext cx="485299" cy="485299"/>
          </a:xfrm>
          <a:prstGeom prst="roundRect">
            <a:avLst>
              <a:gd name="adj" fmla="val 66679"/>
            </a:avLst>
          </a:prstGeom>
          <a:solidFill>
            <a:srgbClr val="0A081B"/>
          </a:solidFill>
          <a:ln w="22860">
            <a:solidFill>
              <a:srgbClr val="29DDDA"/>
            </a:solidFill>
            <a:prstDash val="solid"/>
          </a:ln>
        </p:spPr>
      </p:sp>
      <p:sp>
        <p:nvSpPr>
          <p:cNvPr id="12" name="Text 7"/>
          <p:cNvSpPr/>
          <p:nvPr/>
        </p:nvSpPr>
        <p:spPr>
          <a:xfrm>
            <a:off x="6484858" y="4142303"/>
            <a:ext cx="159901" cy="2876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65"/>
              </a:lnSpc>
              <a:buNone/>
            </a:pPr>
            <a:r>
              <a:rPr lang="en-US" sz="2265" b="1" dirty="0">
                <a:solidFill>
                  <a:srgbClr val="E0E4E6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2</a:t>
            </a:r>
            <a:endParaRPr lang="en-US" sz="2265" dirty="0"/>
          </a:p>
        </p:txBody>
      </p:sp>
      <p:sp>
        <p:nvSpPr>
          <p:cNvPr id="13" name="Text 8"/>
          <p:cNvSpPr/>
          <p:nvPr/>
        </p:nvSpPr>
        <p:spPr>
          <a:xfrm>
            <a:off x="7751326" y="4016454"/>
            <a:ext cx="2396966" cy="2995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59"/>
              </a:lnSpc>
              <a:buNone/>
            </a:pPr>
            <a:r>
              <a:rPr lang="en-US" sz="1887" b="1" dirty="0">
                <a:solidFill>
                  <a:srgbClr val="E0E4E6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Backtracking</a:t>
            </a:r>
            <a:endParaRPr lang="en-US" sz="1887" dirty="0"/>
          </a:p>
        </p:txBody>
      </p:sp>
      <p:sp>
        <p:nvSpPr>
          <p:cNvPr id="14" name="Text 9"/>
          <p:cNvSpPr/>
          <p:nvPr/>
        </p:nvSpPr>
        <p:spPr>
          <a:xfrm>
            <a:off x="7751326" y="4445437"/>
            <a:ext cx="6124099" cy="6903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18"/>
              </a:lnSpc>
              <a:buNone/>
            </a:pPr>
            <a:r>
              <a:rPr lang="en-US" sz="1699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Undo the last few parsing decisions and try alternative paths to recover from the error and resume compilation.</a:t>
            </a:r>
            <a:endParaRPr lang="en-US" sz="1699" dirty="0"/>
          </a:p>
        </p:txBody>
      </p:sp>
      <p:sp>
        <p:nvSpPr>
          <p:cNvPr id="15" name="Shape 10"/>
          <p:cNvSpPr/>
          <p:nvPr/>
        </p:nvSpPr>
        <p:spPr>
          <a:xfrm>
            <a:off x="6322219" y="5809655"/>
            <a:ext cx="485299" cy="485299"/>
          </a:xfrm>
          <a:prstGeom prst="roundRect">
            <a:avLst>
              <a:gd name="adj" fmla="val 66679"/>
            </a:avLst>
          </a:prstGeom>
          <a:solidFill>
            <a:srgbClr val="0A081B"/>
          </a:solidFill>
          <a:ln w="22860">
            <a:solidFill>
              <a:srgbClr val="37A7E7"/>
            </a:solidFill>
            <a:prstDash val="solid"/>
          </a:ln>
        </p:spPr>
      </p:sp>
      <p:sp>
        <p:nvSpPr>
          <p:cNvPr id="16" name="Text 11"/>
          <p:cNvSpPr/>
          <p:nvPr/>
        </p:nvSpPr>
        <p:spPr>
          <a:xfrm>
            <a:off x="6480691" y="5908477"/>
            <a:ext cx="168354" cy="2876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65"/>
              </a:lnSpc>
              <a:buNone/>
            </a:pPr>
            <a:r>
              <a:rPr lang="en-US" sz="2265" b="1" dirty="0">
                <a:solidFill>
                  <a:srgbClr val="E0E4E6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3</a:t>
            </a:r>
            <a:endParaRPr lang="en-US" sz="2265" dirty="0"/>
          </a:p>
        </p:txBody>
      </p:sp>
      <p:sp>
        <p:nvSpPr>
          <p:cNvPr id="17" name="Text 12"/>
          <p:cNvSpPr/>
          <p:nvPr/>
        </p:nvSpPr>
        <p:spPr>
          <a:xfrm>
            <a:off x="7751326" y="5782628"/>
            <a:ext cx="2396966" cy="2995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59"/>
              </a:lnSpc>
              <a:buNone/>
            </a:pPr>
            <a:r>
              <a:rPr lang="en-US" sz="1887" b="1" dirty="0">
                <a:solidFill>
                  <a:srgbClr val="E0E4E6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Error Productions</a:t>
            </a:r>
            <a:endParaRPr lang="en-US" sz="1887" dirty="0"/>
          </a:p>
        </p:txBody>
      </p:sp>
      <p:sp>
        <p:nvSpPr>
          <p:cNvPr id="18" name="Text 13"/>
          <p:cNvSpPr/>
          <p:nvPr/>
        </p:nvSpPr>
        <p:spPr>
          <a:xfrm>
            <a:off x="7751326" y="6211610"/>
            <a:ext cx="6124099" cy="6903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18"/>
              </a:lnSpc>
              <a:buNone/>
            </a:pPr>
            <a:r>
              <a:rPr lang="en-US" sz="1699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Define special grammar rules to handle known error patterns and recover the compilation process gracefully.</a:t>
            </a:r>
            <a:endParaRPr lang="en-US" sz="1699" dirty="0"/>
          </a:p>
        </p:txBody>
      </p:sp>
      <p:pic>
        <p:nvPicPr>
          <p:cNvPr id="1026" name="Picture 2" descr="ERROR RECOVERY STRATEGIES IN COMPILER DESIGN | COMPILER DESIGN: UNIT-4 -  YouTube">
            <a:extLst>
              <a:ext uri="{FF2B5EF4-FFF2-40B4-BE49-F238E27FC236}">
                <a16:creationId xmlns:a16="http://schemas.microsoft.com/office/drawing/2014/main" id="{7DCFDFE0-A627-45B3-5E87-F2203269F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52" y="2609080"/>
            <a:ext cx="4847703" cy="272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8084" y="2737128"/>
            <a:ext cx="4898112" cy="275522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23674" y="649010"/>
            <a:ext cx="5345906" cy="6536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7"/>
              </a:lnSpc>
              <a:buNone/>
            </a:pPr>
            <a:r>
              <a:rPr lang="en-US" sz="4118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Syntax Error Handling</a:t>
            </a:r>
            <a:endParaRPr lang="en-US" sz="4118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674" y="1655564"/>
            <a:ext cx="588288" cy="588288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823674" y="2479119"/>
            <a:ext cx="2614851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4"/>
              </a:lnSpc>
              <a:buNone/>
            </a:pPr>
            <a:r>
              <a:rPr lang="en-US" sz="2059" b="1" dirty="0">
                <a:solidFill>
                  <a:srgbClr val="E0E4E6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Error Detection</a:t>
            </a:r>
            <a:endParaRPr lang="en-US" sz="2059" dirty="0"/>
          </a:p>
        </p:txBody>
      </p:sp>
      <p:sp>
        <p:nvSpPr>
          <p:cNvPr id="9" name="Text 3"/>
          <p:cNvSpPr/>
          <p:nvPr/>
        </p:nvSpPr>
        <p:spPr>
          <a:xfrm>
            <a:off x="823674" y="2947035"/>
            <a:ext cx="3571875" cy="11297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965"/>
              </a:lnSpc>
              <a:buNone/>
            </a:pPr>
            <a:r>
              <a:rPr lang="en-US" sz="1853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Identify syntax violations during the parsing stage and report them with relevant context.</a:t>
            </a:r>
            <a:endParaRPr lang="en-US" sz="1853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8451" y="1655564"/>
            <a:ext cx="588288" cy="588288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4748451" y="2479119"/>
            <a:ext cx="2614851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4"/>
              </a:lnSpc>
              <a:buNone/>
            </a:pPr>
            <a:r>
              <a:rPr lang="en-US" sz="2059" b="1" dirty="0">
                <a:solidFill>
                  <a:srgbClr val="E0E4E6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Error Correction</a:t>
            </a:r>
            <a:endParaRPr lang="en-US" sz="2059" dirty="0"/>
          </a:p>
        </p:txBody>
      </p:sp>
      <p:sp>
        <p:nvSpPr>
          <p:cNvPr id="12" name="Text 5"/>
          <p:cNvSpPr/>
          <p:nvPr/>
        </p:nvSpPr>
        <p:spPr>
          <a:xfrm>
            <a:off x="4748451" y="2947035"/>
            <a:ext cx="3571875" cy="11297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965"/>
              </a:lnSpc>
              <a:buNone/>
            </a:pPr>
            <a:r>
              <a:rPr lang="en-US" sz="1853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Attempt to automatically fix minor syntax errors by inserting, deleting, or modifying tokens.</a:t>
            </a:r>
            <a:endParaRPr lang="en-US" sz="1853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3674" y="4782741"/>
            <a:ext cx="588288" cy="588288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823674" y="5606296"/>
            <a:ext cx="2614851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4"/>
              </a:lnSpc>
              <a:buNone/>
            </a:pPr>
            <a:r>
              <a:rPr lang="en-US" sz="2059" b="1" dirty="0">
                <a:solidFill>
                  <a:srgbClr val="E0E4E6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Error Reporting</a:t>
            </a:r>
            <a:endParaRPr lang="en-US" sz="2059" dirty="0"/>
          </a:p>
        </p:txBody>
      </p:sp>
      <p:sp>
        <p:nvSpPr>
          <p:cNvPr id="15" name="Text 7"/>
          <p:cNvSpPr/>
          <p:nvPr/>
        </p:nvSpPr>
        <p:spPr>
          <a:xfrm>
            <a:off x="823674" y="6074212"/>
            <a:ext cx="3571875" cy="11297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965"/>
              </a:lnSpc>
              <a:buNone/>
            </a:pPr>
            <a:r>
              <a:rPr lang="en-US" sz="1853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Provide clear and actionable error messages to help the developer understand and resolve the issue.</a:t>
            </a:r>
            <a:endParaRPr lang="en-US" sz="1853" dirty="0"/>
          </a:p>
        </p:txBody>
      </p:sp>
      <p:pic>
        <p:nvPicPr>
          <p:cNvPr id="16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48451" y="4782741"/>
            <a:ext cx="588288" cy="588288"/>
          </a:xfrm>
          <a:prstGeom prst="rect">
            <a:avLst/>
          </a:prstGeom>
        </p:spPr>
      </p:pic>
      <p:sp>
        <p:nvSpPr>
          <p:cNvPr id="17" name="Text 8"/>
          <p:cNvSpPr/>
          <p:nvPr/>
        </p:nvSpPr>
        <p:spPr>
          <a:xfrm>
            <a:off x="4748451" y="5606296"/>
            <a:ext cx="2614851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4"/>
              </a:lnSpc>
              <a:buNone/>
            </a:pPr>
            <a:r>
              <a:rPr lang="en-US" sz="2059" b="1" dirty="0">
                <a:solidFill>
                  <a:srgbClr val="E0E4E6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Error Recovery</a:t>
            </a:r>
            <a:endParaRPr lang="en-US" sz="2059" dirty="0"/>
          </a:p>
        </p:txBody>
      </p:sp>
      <p:sp>
        <p:nvSpPr>
          <p:cNvPr id="18" name="Text 9"/>
          <p:cNvSpPr/>
          <p:nvPr/>
        </p:nvSpPr>
        <p:spPr>
          <a:xfrm>
            <a:off x="4748451" y="6074212"/>
            <a:ext cx="3571875" cy="15063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965"/>
              </a:lnSpc>
              <a:buNone/>
            </a:pPr>
            <a:r>
              <a:rPr lang="en-US" sz="1853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Implement strategies like panic mode or backtracking to continue the compilation process after a syntax error.</a:t>
            </a:r>
            <a:endParaRPr lang="en-US" sz="1853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19599" y="748903"/>
            <a:ext cx="6052780" cy="6611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07"/>
              </a:lnSpc>
              <a:buNone/>
            </a:pPr>
            <a:r>
              <a:rPr lang="en-US" sz="4166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Semantic Error Handling</a:t>
            </a:r>
            <a:endParaRPr lang="en-US" sz="4166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9599" y="1767126"/>
            <a:ext cx="1190268" cy="1904524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7866936" y="2005132"/>
            <a:ext cx="2645212" cy="3306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04"/>
              </a:lnSpc>
              <a:buNone/>
            </a:pPr>
            <a:r>
              <a:rPr lang="en-US" sz="2083" b="1" dirty="0">
                <a:solidFill>
                  <a:srgbClr val="E0E4E6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Type Checking</a:t>
            </a:r>
            <a:endParaRPr lang="en-US" sz="2083" dirty="0"/>
          </a:p>
        </p:txBody>
      </p:sp>
      <p:sp>
        <p:nvSpPr>
          <p:cNvPr id="9" name="Text 3"/>
          <p:cNvSpPr/>
          <p:nvPr/>
        </p:nvSpPr>
        <p:spPr>
          <a:xfrm>
            <a:off x="7866936" y="2478524"/>
            <a:ext cx="5930265" cy="7620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999"/>
              </a:lnSpc>
              <a:buNone/>
            </a:pPr>
            <a:r>
              <a:rPr lang="en-US" sz="1875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Verify the correctness of variable types and operations to identify semantic inconsistencies.</a:t>
            </a:r>
            <a:endParaRPr lang="en-US" sz="1875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9599" y="3671649"/>
            <a:ext cx="1190268" cy="1904524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7866936" y="3909655"/>
            <a:ext cx="3359825" cy="3306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04"/>
              </a:lnSpc>
              <a:buNone/>
            </a:pPr>
            <a:r>
              <a:rPr lang="en-US" sz="2083" b="1" dirty="0">
                <a:solidFill>
                  <a:srgbClr val="E0E4E6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Symbol Table Management</a:t>
            </a:r>
            <a:endParaRPr lang="en-US" sz="2083" dirty="0"/>
          </a:p>
        </p:txBody>
      </p:sp>
      <p:sp>
        <p:nvSpPr>
          <p:cNvPr id="12" name="Text 5"/>
          <p:cNvSpPr/>
          <p:nvPr/>
        </p:nvSpPr>
        <p:spPr>
          <a:xfrm>
            <a:off x="7866936" y="4383048"/>
            <a:ext cx="5930265" cy="7620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999"/>
              </a:lnSpc>
              <a:buNone/>
            </a:pPr>
            <a:r>
              <a:rPr lang="en-US" sz="1875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Maintain a symbol table to track the scope and context of variables, functions, and other language constructs.</a:t>
            </a:r>
            <a:endParaRPr lang="en-US" sz="1875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9599" y="5576173"/>
            <a:ext cx="1190268" cy="1904524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7866936" y="5814179"/>
            <a:ext cx="2645212" cy="3306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04"/>
              </a:lnSpc>
              <a:buNone/>
            </a:pPr>
            <a:r>
              <a:rPr lang="en-US" sz="2083" b="1" dirty="0">
                <a:solidFill>
                  <a:srgbClr val="E0E4E6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Error Reporting</a:t>
            </a:r>
            <a:endParaRPr lang="en-US" sz="2083" dirty="0"/>
          </a:p>
        </p:txBody>
      </p:sp>
      <p:sp>
        <p:nvSpPr>
          <p:cNvPr id="15" name="Text 7"/>
          <p:cNvSpPr/>
          <p:nvPr/>
        </p:nvSpPr>
        <p:spPr>
          <a:xfrm>
            <a:off x="7866936" y="6287572"/>
            <a:ext cx="5930265" cy="7620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999"/>
              </a:lnSpc>
              <a:buNone/>
            </a:pPr>
            <a:r>
              <a:rPr lang="en-US" sz="1875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Provide detailed error messages that explain the nature of the semantic error and suggest possible solutions.</a:t>
            </a:r>
            <a:endParaRPr lang="en-US" sz="1875" dirty="0"/>
          </a:p>
        </p:txBody>
      </p:sp>
      <p:pic>
        <p:nvPicPr>
          <p:cNvPr id="2050" name="Picture 2" descr="Runtime Errors - FasterCapital">
            <a:extLst>
              <a:ext uri="{FF2B5EF4-FFF2-40B4-BE49-F238E27FC236}">
                <a16:creationId xmlns:a16="http://schemas.microsoft.com/office/drawing/2014/main" id="{CB0E096B-2FA8-FD54-C5F6-76732EE84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6" y="2719388"/>
            <a:ext cx="5289447" cy="299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1151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392" y="1646992"/>
            <a:ext cx="4935617" cy="4935617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257568" y="785217"/>
            <a:ext cx="5345073" cy="6121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20"/>
              </a:lnSpc>
              <a:buNone/>
            </a:pPr>
            <a:r>
              <a:rPr lang="en-US" sz="3856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Runtime Error Handling</a:t>
            </a:r>
            <a:endParaRPr lang="en-US" sz="3856" dirty="0"/>
          </a:p>
        </p:txBody>
      </p:sp>
      <p:sp>
        <p:nvSpPr>
          <p:cNvPr id="7" name="Shape 2"/>
          <p:cNvSpPr/>
          <p:nvPr/>
        </p:nvSpPr>
        <p:spPr>
          <a:xfrm>
            <a:off x="6257568" y="1727835"/>
            <a:ext cx="7601664" cy="5716548"/>
          </a:xfrm>
          <a:prstGeom prst="roundRect">
            <a:avLst>
              <a:gd name="adj" fmla="val 5782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8" name="Shape 3"/>
          <p:cNvSpPr/>
          <p:nvPr/>
        </p:nvSpPr>
        <p:spPr>
          <a:xfrm>
            <a:off x="6265188" y="1735455"/>
            <a:ext cx="7585591" cy="632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9" name="Text 4"/>
          <p:cNvSpPr/>
          <p:nvPr/>
        </p:nvSpPr>
        <p:spPr>
          <a:xfrm>
            <a:off x="6486525" y="1875234"/>
            <a:ext cx="2083832" cy="3525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6"/>
              </a:lnSpc>
              <a:buNone/>
            </a:pPr>
            <a:r>
              <a:rPr lang="en-US" sz="1735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Error Type</a:t>
            </a:r>
            <a:endParaRPr lang="en-US" sz="1735" dirty="0"/>
          </a:p>
        </p:txBody>
      </p:sp>
      <p:sp>
        <p:nvSpPr>
          <p:cNvPr id="10" name="Text 5"/>
          <p:cNvSpPr/>
          <p:nvPr/>
        </p:nvSpPr>
        <p:spPr>
          <a:xfrm>
            <a:off x="9018508" y="1875234"/>
            <a:ext cx="2080022" cy="3525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6"/>
              </a:lnSpc>
              <a:buNone/>
            </a:pPr>
            <a:r>
              <a:rPr lang="en-US" sz="1735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Description</a:t>
            </a:r>
            <a:endParaRPr lang="en-US" sz="1735" dirty="0"/>
          </a:p>
        </p:txBody>
      </p:sp>
      <p:sp>
        <p:nvSpPr>
          <p:cNvPr id="11" name="Text 6"/>
          <p:cNvSpPr/>
          <p:nvPr/>
        </p:nvSpPr>
        <p:spPr>
          <a:xfrm>
            <a:off x="11546681" y="1875234"/>
            <a:ext cx="2083832" cy="3525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6"/>
              </a:lnSpc>
              <a:buNone/>
            </a:pPr>
            <a:r>
              <a:rPr lang="en-US" sz="1735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Handling Strategy</a:t>
            </a:r>
            <a:endParaRPr lang="en-US" sz="1735" dirty="0"/>
          </a:p>
        </p:txBody>
      </p:sp>
      <p:sp>
        <p:nvSpPr>
          <p:cNvPr id="12" name="Shape 7"/>
          <p:cNvSpPr/>
          <p:nvPr/>
        </p:nvSpPr>
        <p:spPr>
          <a:xfrm>
            <a:off x="6265188" y="2367558"/>
            <a:ext cx="7585591" cy="168973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3" name="Text 8"/>
          <p:cNvSpPr/>
          <p:nvPr/>
        </p:nvSpPr>
        <p:spPr>
          <a:xfrm>
            <a:off x="6486525" y="2507337"/>
            <a:ext cx="2083832" cy="3525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6"/>
              </a:lnSpc>
              <a:buNone/>
            </a:pPr>
            <a:r>
              <a:rPr lang="en-US" sz="1735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Divide by Zero</a:t>
            </a:r>
            <a:endParaRPr lang="en-US" sz="1735" dirty="0"/>
          </a:p>
        </p:txBody>
      </p:sp>
      <p:sp>
        <p:nvSpPr>
          <p:cNvPr id="14" name="Text 9"/>
          <p:cNvSpPr/>
          <p:nvPr/>
        </p:nvSpPr>
        <p:spPr>
          <a:xfrm>
            <a:off x="9018508" y="2507337"/>
            <a:ext cx="2080022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76"/>
              </a:lnSpc>
              <a:buNone/>
            </a:pPr>
            <a:r>
              <a:rPr lang="en-US" sz="1735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Attempting to divide a number by zero</a:t>
            </a:r>
            <a:endParaRPr lang="en-US" sz="1735" dirty="0"/>
          </a:p>
        </p:txBody>
      </p:sp>
      <p:sp>
        <p:nvSpPr>
          <p:cNvPr id="15" name="Text 10"/>
          <p:cNvSpPr/>
          <p:nvPr/>
        </p:nvSpPr>
        <p:spPr>
          <a:xfrm>
            <a:off x="11546681" y="2507337"/>
            <a:ext cx="2083832" cy="14101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76"/>
              </a:lnSpc>
              <a:buNone/>
            </a:pPr>
            <a:r>
              <a:rPr lang="en-US" sz="1735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Catch the exception and provide a meaningful error message</a:t>
            </a:r>
            <a:endParaRPr lang="en-US" sz="1735" dirty="0"/>
          </a:p>
        </p:txBody>
      </p:sp>
      <p:sp>
        <p:nvSpPr>
          <p:cNvPr id="16" name="Shape 11"/>
          <p:cNvSpPr/>
          <p:nvPr/>
        </p:nvSpPr>
        <p:spPr>
          <a:xfrm>
            <a:off x="6265188" y="4057293"/>
            <a:ext cx="7585591" cy="168973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7" name="Text 12"/>
          <p:cNvSpPr/>
          <p:nvPr/>
        </p:nvSpPr>
        <p:spPr>
          <a:xfrm>
            <a:off x="6486525" y="4197072"/>
            <a:ext cx="2083832" cy="3525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6"/>
              </a:lnSpc>
              <a:buNone/>
            </a:pPr>
            <a:r>
              <a:rPr lang="en-US" sz="1735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Out of Bounds</a:t>
            </a:r>
            <a:endParaRPr lang="en-US" sz="1735" dirty="0"/>
          </a:p>
        </p:txBody>
      </p:sp>
      <p:sp>
        <p:nvSpPr>
          <p:cNvPr id="18" name="Text 13"/>
          <p:cNvSpPr/>
          <p:nvPr/>
        </p:nvSpPr>
        <p:spPr>
          <a:xfrm>
            <a:off x="9018508" y="4197072"/>
            <a:ext cx="2080022" cy="14101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76"/>
              </a:lnSpc>
              <a:buNone/>
            </a:pPr>
            <a:r>
              <a:rPr lang="en-US" sz="1735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Accessing an array or memory location outside its valid range</a:t>
            </a:r>
            <a:endParaRPr lang="en-US" sz="1735" dirty="0"/>
          </a:p>
        </p:txBody>
      </p:sp>
      <p:sp>
        <p:nvSpPr>
          <p:cNvPr id="19" name="Text 14"/>
          <p:cNvSpPr/>
          <p:nvPr/>
        </p:nvSpPr>
        <p:spPr>
          <a:xfrm>
            <a:off x="11546681" y="4197072"/>
            <a:ext cx="2083832" cy="1057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76"/>
              </a:lnSpc>
              <a:buNone/>
            </a:pPr>
            <a:r>
              <a:rPr lang="en-US" sz="1735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Validate input and array bounds to prevent the error</a:t>
            </a:r>
            <a:endParaRPr lang="en-US" sz="1735" dirty="0"/>
          </a:p>
        </p:txBody>
      </p:sp>
      <p:sp>
        <p:nvSpPr>
          <p:cNvPr id="20" name="Shape 15"/>
          <p:cNvSpPr/>
          <p:nvPr/>
        </p:nvSpPr>
        <p:spPr>
          <a:xfrm>
            <a:off x="6265188" y="5747028"/>
            <a:ext cx="7585591" cy="168973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1" name="Text 16"/>
          <p:cNvSpPr/>
          <p:nvPr/>
        </p:nvSpPr>
        <p:spPr>
          <a:xfrm>
            <a:off x="6486525" y="5886807"/>
            <a:ext cx="2083832" cy="3525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6"/>
              </a:lnSpc>
              <a:buNone/>
            </a:pPr>
            <a:r>
              <a:rPr lang="en-US" sz="1735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Null Reference</a:t>
            </a:r>
            <a:endParaRPr lang="en-US" sz="1735" dirty="0"/>
          </a:p>
        </p:txBody>
      </p:sp>
      <p:sp>
        <p:nvSpPr>
          <p:cNvPr id="22" name="Text 17"/>
          <p:cNvSpPr/>
          <p:nvPr/>
        </p:nvSpPr>
        <p:spPr>
          <a:xfrm>
            <a:off x="9018508" y="5886807"/>
            <a:ext cx="2080022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76"/>
              </a:lnSpc>
              <a:buNone/>
            </a:pPr>
            <a:r>
              <a:rPr lang="en-US" sz="1735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Dereferencing a null pointer or reference</a:t>
            </a:r>
            <a:endParaRPr lang="en-US" sz="1735" dirty="0"/>
          </a:p>
        </p:txBody>
      </p:sp>
      <p:sp>
        <p:nvSpPr>
          <p:cNvPr id="23" name="Text 18"/>
          <p:cNvSpPr/>
          <p:nvPr/>
        </p:nvSpPr>
        <p:spPr>
          <a:xfrm>
            <a:off x="11546681" y="5886807"/>
            <a:ext cx="2083832" cy="14101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76"/>
              </a:lnSpc>
              <a:buNone/>
            </a:pPr>
            <a:r>
              <a:rPr lang="en-US" sz="1735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Implement null checks and provide graceful error handling</a:t>
            </a:r>
            <a:endParaRPr lang="en-US" sz="173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64131" y="1657112"/>
            <a:ext cx="6302335" cy="5270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151"/>
              </a:lnSpc>
              <a:buNone/>
            </a:pPr>
            <a:r>
              <a:rPr lang="en-US" sz="3321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Robust Error Handling Practices</a:t>
            </a:r>
            <a:endParaRPr lang="en-US" sz="3321" dirty="0"/>
          </a:p>
        </p:txBody>
      </p:sp>
      <p:sp>
        <p:nvSpPr>
          <p:cNvPr id="7" name="Shape 2"/>
          <p:cNvSpPr/>
          <p:nvPr/>
        </p:nvSpPr>
        <p:spPr>
          <a:xfrm>
            <a:off x="664131" y="2682240"/>
            <a:ext cx="426958" cy="426958"/>
          </a:xfrm>
          <a:prstGeom prst="roundRect">
            <a:avLst>
              <a:gd name="adj" fmla="val 66674"/>
            </a:avLst>
          </a:prstGeom>
          <a:solidFill>
            <a:srgbClr val="0A081B"/>
          </a:solidFill>
          <a:ln w="22860">
            <a:solidFill>
              <a:srgbClr val="16FFBB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822841" y="2769156"/>
            <a:ext cx="109418" cy="2530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92"/>
              </a:lnSpc>
              <a:buNone/>
            </a:pPr>
            <a:r>
              <a:rPr lang="en-US" sz="1992" b="1" dirty="0">
                <a:solidFill>
                  <a:srgbClr val="E0E4E6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1</a:t>
            </a:r>
            <a:endParaRPr lang="en-US" sz="1992" dirty="0"/>
          </a:p>
        </p:txBody>
      </p:sp>
      <p:sp>
        <p:nvSpPr>
          <p:cNvPr id="9" name="Text 4"/>
          <p:cNvSpPr/>
          <p:nvPr/>
        </p:nvSpPr>
        <p:spPr>
          <a:xfrm>
            <a:off x="1280755" y="2682240"/>
            <a:ext cx="2337911" cy="2634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75"/>
              </a:lnSpc>
              <a:buNone/>
            </a:pPr>
            <a:r>
              <a:rPr lang="en-US" sz="1660" b="1" dirty="0">
                <a:solidFill>
                  <a:srgbClr val="E0E4E6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Comprehensive Testing</a:t>
            </a:r>
            <a:endParaRPr lang="en-US" sz="1660" dirty="0"/>
          </a:p>
        </p:txBody>
      </p:sp>
      <p:sp>
        <p:nvSpPr>
          <p:cNvPr id="10" name="Text 5"/>
          <p:cNvSpPr/>
          <p:nvPr/>
        </p:nvSpPr>
        <p:spPr>
          <a:xfrm>
            <a:off x="1280755" y="3059549"/>
            <a:ext cx="3196471" cy="12144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91"/>
              </a:lnSpc>
              <a:buNone/>
            </a:pPr>
            <a:r>
              <a:rPr lang="en-US" sz="1494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Implement extensive unit, integration, and end-to-end tests to identify and address errors at all stages of the compilation process.</a:t>
            </a:r>
            <a:endParaRPr lang="en-US" sz="1494" dirty="0"/>
          </a:p>
        </p:txBody>
      </p:sp>
      <p:sp>
        <p:nvSpPr>
          <p:cNvPr id="11" name="Shape 6"/>
          <p:cNvSpPr/>
          <p:nvPr/>
        </p:nvSpPr>
        <p:spPr>
          <a:xfrm>
            <a:off x="4666893" y="2682240"/>
            <a:ext cx="426958" cy="426958"/>
          </a:xfrm>
          <a:prstGeom prst="roundRect">
            <a:avLst>
              <a:gd name="adj" fmla="val 66674"/>
            </a:avLst>
          </a:prstGeom>
          <a:solidFill>
            <a:srgbClr val="0A081B"/>
          </a:solidFill>
          <a:ln w="22860">
            <a:solidFill>
              <a:srgbClr val="29DDDA"/>
            </a:solidFill>
            <a:prstDash val="solid"/>
          </a:ln>
        </p:spPr>
      </p:sp>
      <p:sp>
        <p:nvSpPr>
          <p:cNvPr id="12" name="Text 7"/>
          <p:cNvSpPr/>
          <p:nvPr/>
        </p:nvSpPr>
        <p:spPr>
          <a:xfrm>
            <a:off x="4810006" y="2769156"/>
            <a:ext cx="140613" cy="2530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92"/>
              </a:lnSpc>
              <a:buNone/>
            </a:pPr>
            <a:r>
              <a:rPr lang="en-US" sz="1992" b="1" dirty="0">
                <a:solidFill>
                  <a:srgbClr val="E0E4E6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2</a:t>
            </a:r>
            <a:endParaRPr lang="en-US" sz="1992" dirty="0"/>
          </a:p>
        </p:txBody>
      </p:sp>
      <p:sp>
        <p:nvSpPr>
          <p:cNvPr id="13" name="Text 8"/>
          <p:cNvSpPr/>
          <p:nvPr/>
        </p:nvSpPr>
        <p:spPr>
          <a:xfrm>
            <a:off x="5283518" y="2682240"/>
            <a:ext cx="2522934" cy="2634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75"/>
              </a:lnSpc>
              <a:buNone/>
            </a:pPr>
            <a:r>
              <a:rPr lang="en-US" sz="1660" b="1" dirty="0">
                <a:solidFill>
                  <a:srgbClr val="E0E4E6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Continuous Improvement</a:t>
            </a:r>
            <a:endParaRPr lang="en-US" sz="1660" dirty="0"/>
          </a:p>
        </p:txBody>
      </p:sp>
      <p:sp>
        <p:nvSpPr>
          <p:cNvPr id="14" name="Text 9"/>
          <p:cNvSpPr/>
          <p:nvPr/>
        </p:nvSpPr>
        <p:spPr>
          <a:xfrm>
            <a:off x="5283518" y="3059549"/>
            <a:ext cx="3196471" cy="12144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91"/>
              </a:lnSpc>
              <a:buNone/>
            </a:pPr>
            <a:r>
              <a:rPr lang="en-US" sz="1494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Analyze error logs and feedback to continuously refine and enhance the error handling mechanisms of the compiler.</a:t>
            </a:r>
            <a:endParaRPr lang="en-US" sz="1494" dirty="0"/>
          </a:p>
        </p:txBody>
      </p:sp>
      <p:sp>
        <p:nvSpPr>
          <p:cNvPr id="15" name="Shape 10"/>
          <p:cNvSpPr/>
          <p:nvPr/>
        </p:nvSpPr>
        <p:spPr>
          <a:xfrm>
            <a:off x="664131" y="4677132"/>
            <a:ext cx="426958" cy="426958"/>
          </a:xfrm>
          <a:prstGeom prst="roundRect">
            <a:avLst>
              <a:gd name="adj" fmla="val 66674"/>
            </a:avLst>
          </a:prstGeom>
          <a:solidFill>
            <a:srgbClr val="0A081B"/>
          </a:solidFill>
          <a:ln w="22860">
            <a:solidFill>
              <a:srgbClr val="37A7E7"/>
            </a:solidFill>
            <a:prstDash val="solid"/>
          </a:ln>
        </p:spPr>
      </p:sp>
      <p:sp>
        <p:nvSpPr>
          <p:cNvPr id="16" name="Text 11"/>
          <p:cNvSpPr/>
          <p:nvPr/>
        </p:nvSpPr>
        <p:spPr>
          <a:xfrm>
            <a:off x="803553" y="4764048"/>
            <a:ext cx="148114" cy="2530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92"/>
              </a:lnSpc>
              <a:buNone/>
            </a:pPr>
            <a:r>
              <a:rPr lang="en-US" sz="1992" b="1" dirty="0">
                <a:solidFill>
                  <a:srgbClr val="E0E4E6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3</a:t>
            </a:r>
            <a:endParaRPr lang="en-US" sz="1992" dirty="0"/>
          </a:p>
        </p:txBody>
      </p:sp>
      <p:sp>
        <p:nvSpPr>
          <p:cNvPr id="17" name="Text 12"/>
          <p:cNvSpPr/>
          <p:nvPr/>
        </p:nvSpPr>
        <p:spPr>
          <a:xfrm>
            <a:off x="1280755" y="4677132"/>
            <a:ext cx="2464832" cy="2634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75"/>
              </a:lnSpc>
              <a:buNone/>
            </a:pPr>
            <a:r>
              <a:rPr lang="en-US" sz="1660" b="1" dirty="0">
                <a:solidFill>
                  <a:srgbClr val="E0E4E6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Collaborative Debugging</a:t>
            </a:r>
            <a:endParaRPr lang="en-US" sz="1660" dirty="0"/>
          </a:p>
        </p:txBody>
      </p:sp>
      <p:sp>
        <p:nvSpPr>
          <p:cNvPr id="18" name="Text 13"/>
          <p:cNvSpPr/>
          <p:nvPr/>
        </p:nvSpPr>
        <p:spPr>
          <a:xfrm>
            <a:off x="1280755" y="5054441"/>
            <a:ext cx="3196471" cy="12144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91"/>
              </a:lnSpc>
              <a:buNone/>
            </a:pPr>
            <a:r>
              <a:rPr lang="en-US" sz="1494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Encourage developers to work together to investigate and resolve complex errors, leveraging their collective expertise.</a:t>
            </a:r>
            <a:endParaRPr lang="en-US" sz="1494" dirty="0"/>
          </a:p>
        </p:txBody>
      </p:sp>
      <p:sp>
        <p:nvSpPr>
          <p:cNvPr id="19" name="Shape 14"/>
          <p:cNvSpPr/>
          <p:nvPr/>
        </p:nvSpPr>
        <p:spPr>
          <a:xfrm>
            <a:off x="4666893" y="4677132"/>
            <a:ext cx="426958" cy="426958"/>
          </a:xfrm>
          <a:prstGeom prst="roundRect">
            <a:avLst>
              <a:gd name="adj" fmla="val 66674"/>
            </a:avLst>
          </a:prstGeom>
          <a:solidFill>
            <a:srgbClr val="0A081B"/>
          </a:solidFill>
          <a:ln w="22860">
            <a:solidFill>
              <a:srgbClr val="091231"/>
            </a:solidFill>
            <a:prstDash val="solid"/>
          </a:ln>
        </p:spPr>
      </p:sp>
      <p:sp>
        <p:nvSpPr>
          <p:cNvPr id="20" name="Text 15"/>
          <p:cNvSpPr/>
          <p:nvPr/>
        </p:nvSpPr>
        <p:spPr>
          <a:xfrm>
            <a:off x="4808815" y="4764048"/>
            <a:ext cx="142994" cy="2530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92"/>
              </a:lnSpc>
              <a:buNone/>
            </a:pPr>
            <a:r>
              <a:rPr lang="en-US" sz="1992" b="1" dirty="0">
                <a:solidFill>
                  <a:srgbClr val="E0E4E6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4</a:t>
            </a:r>
            <a:endParaRPr lang="en-US" sz="1992" dirty="0"/>
          </a:p>
        </p:txBody>
      </p:sp>
      <p:sp>
        <p:nvSpPr>
          <p:cNvPr id="21" name="Text 16"/>
          <p:cNvSpPr/>
          <p:nvPr/>
        </p:nvSpPr>
        <p:spPr>
          <a:xfrm>
            <a:off x="5283518" y="4677132"/>
            <a:ext cx="2809756" cy="2634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75"/>
              </a:lnSpc>
              <a:buNone/>
            </a:pPr>
            <a:r>
              <a:rPr lang="en-US" sz="1660" b="1" dirty="0">
                <a:solidFill>
                  <a:srgbClr val="E0E4E6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Documentation and Training</a:t>
            </a:r>
            <a:endParaRPr lang="en-US" sz="1660" dirty="0"/>
          </a:p>
        </p:txBody>
      </p:sp>
      <p:sp>
        <p:nvSpPr>
          <p:cNvPr id="22" name="Text 17"/>
          <p:cNvSpPr/>
          <p:nvPr/>
        </p:nvSpPr>
        <p:spPr>
          <a:xfrm>
            <a:off x="5283518" y="5054441"/>
            <a:ext cx="3196471" cy="15180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91"/>
              </a:lnSpc>
              <a:buNone/>
            </a:pPr>
            <a:r>
              <a:rPr lang="en-US" sz="1494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Provide comprehensive documentation and training resources to help developers understand and effectively utilize the compiler's error handling features.</a:t>
            </a:r>
            <a:endParaRPr lang="en-US" sz="1494" dirty="0"/>
          </a:p>
        </p:txBody>
      </p:sp>
      <p:pic>
        <p:nvPicPr>
          <p:cNvPr id="3074" name="Picture 2" descr="Why Is Robust Error Handling Important - FasterCapital">
            <a:extLst>
              <a:ext uri="{FF2B5EF4-FFF2-40B4-BE49-F238E27FC236}">
                <a16:creationId xmlns:a16="http://schemas.microsoft.com/office/drawing/2014/main" id="{D5922C85-9854-A18E-5E39-C9819A522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049" y="2682240"/>
            <a:ext cx="5017103" cy="280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684</Words>
  <Application>Microsoft Office PowerPoint</Application>
  <PresentationFormat>Custom</PresentationFormat>
  <Paragraphs>95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Barlow</vt:lpstr>
      <vt:lpstr>Spline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 mani saketh</cp:lastModifiedBy>
  <cp:revision>3</cp:revision>
  <dcterms:created xsi:type="dcterms:W3CDTF">2024-07-28T16:17:43Z</dcterms:created>
  <dcterms:modified xsi:type="dcterms:W3CDTF">2024-07-29T07:01:10Z</dcterms:modified>
</cp:coreProperties>
</file>