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9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5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1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5BE67-6F99-354C-8B02-BF758C597BD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8F65-E06A-CD4D-9C38-5EC1719B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4CC351-9FC3-EB46-B5E3-32F7F7777C6E}"/>
              </a:ext>
            </a:extLst>
          </p:cNvPr>
          <p:cNvSpPr/>
          <p:nvPr/>
        </p:nvSpPr>
        <p:spPr>
          <a:xfrm>
            <a:off x="504095" y="832340"/>
            <a:ext cx="1875692" cy="11723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CDDFB3-C11E-8448-BC84-A8A7A075D8F1}"/>
                  </a:ext>
                </a:extLst>
              </p:cNvPr>
              <p:cNvSpPr txBox="1"/>
              <p:nvPr/>
            </p:nvSpPr>
            <p:spPr>
              <a:xfrm>
                <a:off x="621325" y="937848"/>
                <a:ext cx="17584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Likelihood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CDDFB3-C11E-8448-BC84-A8A7A075D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5" y="937848"/>
                <a:ext cx="1758462" cy="1015663"/>
              </a:xfrm>
              <a:prstGeom prst="rect">
                <a:avLst/>
              </a:prstGeom>
              <a:blipFill>
                <a:blip r:embed="rId2"/>
                <a:stretch>
                  <a:fillRect l="-357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E25284-2BBA-D741-94F0-0BADEAABF8F4}"/>
              </a:ext>
            </a:extLst>
          </p:cNvPr>
          <p:cNvCxnSpPr/>
          <p:nvPr/>
        </p:nvCxnSpPr>
        <p:spPr>
          <a:xfrm>
            <a:off x="2508740" y="1395046"/>
            <a:ext cx="9612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6090E-E740-F64C-8EB4-AEED39CFAB71}"/>
              </a:ext>
            </a:extLst>
          </p:cNvPr>
          <p:cNvSpPr txBox="1"/>
          <p:nvPr/>
        </p:nvSpPr>
        <p:spPr>
          <a:xfrm>
            <a:off x="2555633" y="919787"/>
            <a:ext cx="762000" cy="950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all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info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D62828-62B2-E740-A106-4D8AFF644A0B}"/>
              </a:ext>
            </a:extLst>
          </p:cNvPr>
          <p:cNvSpPr/>
          <p:nvPr/>
        </p:nvSpPr>
        <p:spPr>
          <a:xfrm>
            <a:off x="3575541" y="691727"/>
            <a:ext cx="1805355" cy="142383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098C1F-548A-1543-AB74-21E58A22ACEA}"/>
                  </a:ext>
                </a:extLst>
              </p:cNvPr>
              <p:cNvSpPr txBox="1"/>
              <p:nvPr/>
            </p:nvSpPr>
            <p:spPr>
              <a:xfrm>
                <a:off x="3645879" y="914849"/>
                <a:ext cx="1758462" cy="960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Inferences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yuthaya" pitchFamily="2" charset="-34"/>
                      </a:rPr>
                      <m:t>𝜃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098C1F-548A-1543-AB74-21E58A22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79" y="914849"/>
                <a:ext cx="1758462" cy="960391"/>
              </a:xfrm>
              <a:prstGeom prst="rect">
                <a:avLst/>
              </a:prstGeom>
              <a:blipFill>
                <a:blip r:embed="rId3"/>
                <a:stretch>
                  <a:fillRect l="-3597" r="-93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92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4CC351-9FC3-EB46-B5E3-32F7F7777C6E}"/>
              </a:ext>
            </a:extLst>
          </p:cNvPr>
          <p:cNvSpPr/>
          <p:nvPr/>
        </p:nvSpPr>
        <p:spPr>
          <a:xfrm>
            <a:off x="504095" y="832340"/>
            <a:ext cx="1875692" cy="11723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CDDFB3-C11E-8448-BC84-A8A7A075D8F1}"/>
                  </a:ext>
                </a:extLst>
              </p:cNvPr>
              <p:cNvSpPr txBox="1"/>
              <p:nvPr/>
            </p:nvSpPr>
            <p:spPr>
              <a:xfrm>
                <a:off x="621325" y="937848"/>
                <a:ext cx="17584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Likelihood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CDDFB3-C11E-8448-BC84-A8A7A075D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5" y="937848"/>
                <a:ext cx="1758462" cy="1015663"/>
              </a:xfrm>
              <a:prstGeom prst="rect">
                <a:avLst/>
              </a:prstGeom>
              <a:blipFill>
                <a:blip r:embed="rId2"/>
                <a:stretch>
                  <a:fillRect l="-357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A67BBC4-03BD-4243-8E17-B15BD3F966C3}"/>
              </a:ext>
            </a:extLst>
          </p:cNvPr>
          <p:cNvSpPr/>
          <p:nvPr/>
        </p:nvSpPr>
        <p:spPr>
          <a:xfrm>
            <a:off x="504095" y="4994031"/>
            <a:ext cx="1875692" cy="1172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F0327B-7131-284C-93AB-BE2B7A9277F8}"/>
                  </a:ext>
                </a:extLst>
              </p:cNvPr>
              <p:cNvSpPr txBox="1"/>
              <p:nvPr/>
            </p:nvSpPr>
            <p:spPr>
              <a:xfrm>
                <a:off x="621325" y="5099539"/>
                <a:ext cx="17584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Likelihood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;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F0327B-7131-284C-93AB-BE2B7A92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5" y="5099539"/>
                <a:ext cx="1758462" cy="1015663"/>
              </a:xfrm>
              <a:prstGeom prst="rect">
                <a:avLst/>
              </a:prstGeom>
              <a:blipFill>
                <a:blip r:embed="rId3"/>
                <a:stretch>
                  <a:fillRect l="-357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C73BE0A-7B62-8641-BF5F-3672E8CD6A68}"/>
              </a:ext>
            </a:extLst>
          </p:cNvPr>
          <p:cNvSpPr/>
          <p:nvPr/>
        </p:nvSpPr>
        <p:spPr>
          <a:xfrm>
            <a:off x="504095" y="3036277"/>
            <a:ext cx="1875692" cy="11723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0D3789-16E9-F74E-9836-799233F2B347}"/>
                  </a:ext>
                </a:extLst>
              </p:cNvPr>
              <p:cNvSpPr txBox="1"/>
              <p:nvPr/>
            </p:nvSpPr>
            <p:spPr>
              <a:xfrm>
                <a:off x="621325" y="3141785"/>
                <a:ext cx="17584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92D050"/>
                    </a:solidFill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Likelihood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;</m:t>
                      </m:r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92D050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0D3789-16E9-F74E-9836-799233F2B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5" y="3141785"/>
                <a:ext cx="1758462" cy="1015663"/>
              </a:xfrm>
              <a:prstGeom prst="rect">
                <a:avLst/>
              </a:prstGeom>
              <a:blipFill>
                <a:blip r:embed="rId4"/>
                <a:stretch>
                  <a:fillRect l="-357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E25284-2BBA-D741-94F0-0BADEAABF8F4}"/>
              </a:ext>
            </a:extLst>
          </p:cNvPr>
          <p:cNvCxnSpPr/>
          <p:nvPr/>
        </p:nvCxnSpPr>
        <p:spPr>
          <a:xfrm>
            <a:off x="2508740" y="1395046"/>
            <a:ext cx="9612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6090E-E740-F64C-8EB4-AEED39CFAB71}"/>
              </a:ext>
            </a:extLst>
          </p:cNvPr>
          <p:cNvSpPr txBox="1"/>
          <p:nvPr/>
        </p:nvSpPr>
        <p:spPr>
          <a:xfrm>
            <a:off x="2555633" y="919787"/>
            <a:ext cx="762000" cy="950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all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info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D62828-62B2-E740-A106-4D8AFF644A0B}"/>
              </a:ext>
            </a:extLst>
          </p:cNvPr>
          <p:cNvSpPr/>
          <p:nvPr/>
        </p:nvSpPr>
        <p:spPr>
          <a:xfrm>
            <a:off x="3575541" y="691727"/>
            <a:ext cx="1805355" cy="142383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098C1F-548A-1543-AB74-21E58A22ACEA}"/>
                  </a:ext>
                </a:extLst>
              </p:cNvPr>
              <p:cNvSpPr txBox="1"/>
              <p:nvPr/>
            </p:nvSpPr>
            <p:spPr>
              <a:xfrm>
                <a:off x="3645879" y="914849"/>
                <a:ext cx="1758462" cy="960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Inferences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yuthaya" pitchFamily="2" charset="-34"/>
                      </a:rPr>
                      <m:t>𝜃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098C1F-548A-1543-AB74-21E58A22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79" y="914849"/>
                <a:ext cx="1758462" cy="960391"/>
              </a:xfrm>
              <a:prstGeom prst="rect">
                <a:avLst/>
              </a:prstGeom>
              <a:blipFill>
                <a:blip r:embed="rId5"/>
                <a:stretch>
                  <a:fillRect l="-3597" r="-93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F1F54142-C6B1-A043-80FA-A780BAED1BFE}"/>
              </a:ext>
            </a:extLst>
          </p:cNvPr>
          <p:cNvSpPr/>
          <p:nvPr/>
        </p:nvSpPr>
        <p:spPr>
          <a:xfrm>
            <a:off x="2497017" y="3429000"/>
            <a:ext cx="328245" cy="2338754"/>
          </a:xfrm>
          <a:prstGeom prst="rightBrace">
            <a:avLst>
              <a:gd name="adj1" fmla="val 8333"/>
              <a:gd name="adj2" fmla="val 505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639B0A-761F-4E46-AE00-B990952A26B2}"/>
                  </a:ext>
                </a:extLst>
              </p:cNvPr>
              <p:cNvSpPr txBox="1"/>
              <p:nvPr/>
            </p:nvSpPr>
            <p:spPr>
              <a:xfrm>
                <a:off x="2754926" y="4367544"/>
                <a:ext cx="13012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∝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yuthaya" pitchFamily="2" charset="-34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yuthaya" pitchFamily="2" charset="-34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yuthaya" pitchFamily="2" charset="-34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639B0A-761F-4E46-AE00-B990952A2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26" y="4367544"/>
                <a:ext cx="130126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D278E1-62F2-334A-8EA0-815BB2DF077E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056187" y="2242569"/>
            <a:ext cx="422031" cy="23558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80E261-7F70-1749-B3A8-3CA49E39B447}"/>
              </a:ext>
            </a:extLst>
          </p:cNvPr>
          <p:cNvSpPr txBox="1"/>
          <p:nvPr/>
        </p:nvSpPr>
        <p:spPr>
          <a:xfrm>
            <a:off x="3739664" y="2801463"/>
            <a:ext cx="762000" cy="7281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same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8252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4CC351-9FC3-EB46-B5E3-32F7F7777C6E}"/>
              </a:ext>
            </a:extLst>
          </p:cNvPr>
          <p:cNvSpPr/>
          <p:nvPr/>
        </p:nvSpPr>
        <p:spPr>
          <a:xfrm>
            <a:off x="504095" y="832340"/>
            <a:ext cx="1875692" cy="11723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CDDFB3-C11E-8448-BC84-A8A7A075D8F1}"/>
                  </a:ext>
                </a:extLst>
              </p:cNvPr>
              <p:cNvSpPr txBox="1"/>
              <p:nvPr/>
            </p:nvSpPr>
            <p:spPr>
              <a:xfrm>
                <a:off x="621325" y="937848"/>
                <a:ext cx="17584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Likelihood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CDDFB3-C11E-8448-BC84-A8A7A075D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5" y="937848"/>
                <a:ext cx="1758462" cy="1015663"/>
              </a:xfrm>
              <a:prstGeom prst="rect">
                <a:avLst/>
              </a:prstGeom>
              <a:blipFill>
                <a:blip r:embed="rId2"/>
                <a:stretch>
                  <a:fillRect l="-357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A67BBC4-03BD-4243-8E17-B15BD3F966C3}"/>
              </a:ext>
            </a:extLst>
          </p:cNvPr>
          <p:cNvSpPr/>
          <p:nvPr/>
        </p:nvSpPr>
        <p:spPr>
          <a:xfrm>
            <a:off x="504095" y="4994031"/>
            <a:ext cx="1875692" cy="1172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F0327B-7131-284C-93AB-BE2B7A9277F8}"/>
                  </a:ext>
                </a:extLst>
              </p:cNvPr>
              <p:cNvSpPr txBox="1"/>
              <p:nvPr/>
            </p:nvSpPr>
            <p:spPr>
              <a:xfrm>
                <a:off x="621325" y="5099539"/>
                <a:ext cx="17584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Likelihood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;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F0327B-7131-284C-93AB-BE2B7A92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5" y="5099539"/>
                <a:ext cx="1758462" cy="1015663"/>
              </a:xfrm>
              <a:prstGeom prst="rect">
                <a:avLst/>
              </a:prstGeom>
              <a:blipFill>
                <a:blip r:embed="rId3"/>
                <a:stretch>
                  <a:fillRect l="-357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C73BE0A-7B62-8641-BF5F-3672E8CD6A68}"/>
              </a:ext>
            </a:extLst>
          </p:cNvPr>
          <p:cNvSpPr/>
          <p:nvPr/>
        </p:nvSpPr>
        <p:spPr>
          <a:xfrm>
            <a:off x="504095" y="3036277"/>
            <a:ext cx="1875692" cy="11723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0D3789-16E9-F74E-9836-799233F2B347}"/>
                  </a:ext>
                </a:extLst>
              </p:cNvPr>
              <p:cNvSpPr txBox="1"/>
              <p:nvPr/>
            </p:nvSpPr>
            <p:spPr>
              <a:xfrm>
                <a:off x="621325" y="3141785"/>
                <a:ext cx="17584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92D050"/>
                    </a:solidFill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Likelihood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;</m:t>
                      </m:r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92D050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0D3789-16E9-F74E-9836-799233F2B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5" y="3141785"/>
                <a:ext cx="1758462" cy="1015663"/>
              </a:xfrm>
              <a:prstGeom prst="rect">
                <a:avLst/>
              </a:prstGeom>
              <a:blipFill>
                <a:blip r:embed="rId4"/>
                <a:stretch>
                  <a:fillRect l="-357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E25284-2BBA-D741-94F0-0BADEAABF8F4}"/>
              </a:ext>
            </a:extLst>
          </p:cNvPr>
          <p:cNvCxnSpPr/>
          <p:nvPr/>
        </p:nvCxnSpPr>
        <p:spPr>
          <a:xfrm>
            <a:off x="2508740" y="1395046"/>
            <a:ext cx="9612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6090E-E740-F64C-8EB4-AEED39CFAB71}"/>
              </a:ext>
            </a:extLst>
          </p:cNvPr>
          <p:cNvSpPr txBox="1"/>
          <p:nvPr/>
        </p:nvSpPr>
        <p:spPr>
          <a:xfrm>
            <a:off x="2555633" y="919787"/>
            <a:ext cx="762000" cy="950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all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info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D62828-62B2-E740-A106-4D8AFF644A0B}"/>
              </a:ext>
            </a:extLst>
          </p:cNvPr>
          <p:cNvSpPr/>
          <p:nvPr/>
        </p:nvSpPr>
        <p:spPr>
          <a:xfrm>
            <a:off x="3575541" y="691727"/>
            <a:ext cx="1805355" cy="142383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098C1F-548A-1543-AB74-21E58A22ACEA}"/>
                  </a:ext>
                </a:extLst>
              </p:cNvPr>
              <p:cNvSpPr txBox="1"/>
              <p:nvPr/>
            </p:nvSpPr>
            <p:spPr>
              <a:xfrm>
                <a:off x="3645879" y="914849"/>
                <a:ext cx="1758462" cy="960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Inferences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yuthaya" pitchFamily="2" charset="-34"/>
                      </a:rPr>
                      <m:t>𝜃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098C1F-548A-1543-AB74-21E58A22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79" y="914849"/>
                <a:ext cx="1758462" cy="960391"/>
              </a:xfrm>
              <a:prstGeom prst="rect">
                <a:avLst/>
              </a:prstGeom>
              <a:blipFill>
                <a:blip r:embed="rId5"/>
                <a:stretch>
                  <a:fillRect l="-3597" r="-93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F1F54142-C6B1-A043-80FA-A780BAED1BFE}"/>
              </a:ext>
            </a:extLst>
          </p:cNvPr>
          <p:cNvSpPr/>
          <p:nvPr/>
        </p:nvSpPr>
        <p:spPr>
          <a:xfrm>
            <a:off x="2497017" y="3429000"/>
            <a:ext cx="328245" cy="2338754"/>
          </a:xfrm>
          <a:prstGeom prst="rightBrace">
            <a:avLst>
              <a:gd name="adj1" fmla="val 8333"/>
              <a:gd name="adj2" fmla="val 505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639B0A-761F-4E46-AE00-B990952A26B2}"/>
                  </a:ext>
                </a:extLst>
              </p:cNvPr>
              <p:cNvSpPr txBox="1"/>
              <p:nvPr/>
            </p:nvSpPr>
            <p:spPr>
              <a:xfrm>
                <a:off x="2754926" y="4367544"/>
                <a:ext cx="13012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Ayuthaya" pitchFamily="2" charset="-34"/>
                              <a:cs typeface="Ayuthaya" pitchFamily="2" charset="-34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∝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yuthaya" pitchFamily="2" charset="-34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yuthaya" pitchFamily="2" charset="-34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yuthaya" pitchFamily="2" charset="-34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639B0A-761F-4E46-AE00-B990952A2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26" y="4367544"/>
                <a:ext cx="130126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D278E1-62F2-334A-8EA0-815BB2DF077E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056187" y="2242569"/>
            <a:ext cx="422031" cy="23558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80E261-7F70-1749-B3A8-3CA49E39B447}"/>
              </a:ext>
            </a:extLst>
          </p:cNvPr>
          <p:cNvSpPr txBox="1"/>
          <p:nvPr/>
        </p:nvSpPr>
        <p:spPr>
          <a:xfrm>
            <a:off x="3739664" y="2801463"/>
            <a:ext cx="762000" cy="7281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same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info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B979321-6EDB-C142-B4BC-23C6C70C4E56}"/>
              </a:ext>
            </a:extLst>
          </p:cNvPr>
          <p:cNvSpPr/>
          <p:nvPr/>
        </p:nvSpPr>
        <p:spPr>
          <a:xfrm>
            <a:off x="6811108" y="820617"/>
            <a:ext cx="1863969" cy="117230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D9970-354C-A141-A611-C5E8F96DEBEC}"/>
              </a:ext>
            </a:extLst>
          </p:cNvPr>
          <p:cNvSpPr txBox="1"/>
          <p:nvPr/>
        </p:nvSpPr>
        <p:spPr>
          <a:xfrm>
            <a:off x="6834553" y="903128"/>
            <a:ext cx="1863969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chemeClr val="accent2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# looks at data we take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ACEE7F8-7364-1243-9494-D2B727044A3D}"/>
              </a:ext>
            </a:extLst>
          </p:cNvPr>
          <p:cNvSpPr/>
          <p:nvPr/>
        </p:nvSpPr>
        <p:spPr>
          <a:xfrm>
            <a:off x="6834555" y="3036277"/>
            <a:ext cx="1934307" cy="11840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96F1F-9C2A-6445-8F60-D4D2592B745A}"/>
              </a:ext>
            </a:extLst>
          </p:cNvPr>
          <p:cNvSpPr txBox="1"/>
          <p:nvPr/>
        </p:nvSpPr>
        <p:spPr>
          <a:xfrm>
            <a:off x="6811108" y="3141785"/>
            <a:ext cx="195775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stopping rule of study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A29A64-F0F0-BE42-B8F2-78894B01AD83}"/>
              </a:ext>
            </a:extLst>
          </p:cNvPr>
          <p:cNvCxnSpPr>
            <a:cxnSpLocks/>
          </p:cNvCxnSpPr>
          <p:nvPr/>
        </p:nvCxnSpPr>
        <p:spPr>
          <a:xfrm flipH="1" flipV="1">
            <a:off x="5134708" y="2115561"/>
            <a:ext cx="1582615" cy="1463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382B74-F7AE-AE4A-9597-3BDBDBF363C2}"/>
              </a:ext>
            </a:extLst>
          </p:cNvPr>
          <p:cNvCxnSpPr>
            <a:cxnSpLocks/>
          </p:cNvCxnSpPr>
          <p:nvPr/>
        </p:nvCxnSpPr>
        <p:spPr>
          <a:xfrm flipH="1">
            <a:off x="5427789" y="1339914"/>
            <a:ext cx="12895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5AF2F3-B817-0F41-8203-601B5578D3CF}"/>
              </a:ext>
            </a:extLst>
          </p:cNvPr>
          <p:cNvCxnSpPr>
            <a:cxnSpLocks/>
          </p:cNvCxnSpPr>
          <p:nvPr/>
        </p:nvCxnSpPr>
        <p:spPr>
          <a:xfrm>
            <a:off x="5861541" y="2555631"/>
            <a:ext cx="386859" cy="861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DED1B-E59C-744B-A78B-4604498B51F4}"/>
              </a:ext>
            </a:extLst>
          </p:cNvPr>
          <p:cNvCxnSpPr>
            <a:cxnSpLocks/>
          </p:cNvCxnSpPr>
          <p:nvPr/>
        </p:nvCxnSpPr>
        <p:spPr>
          <a:xfrm flipH="1">
            <a:off x="5767759" y="2602523"/>
            <a:ext cx="550979" cy="73234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DFAF6A-86C8-744D-9399-4E78B16B8E79}"/>
              </a:ext>
            </a:extLst>
          </p:cNvPr>
          <p:cNvCxnSpPr>
            <a:cxnSpLocks/>
          </p:cNvCxnSpPr>
          <p:nvPr/>
        </p:nvCxnSpPr>
        <p:spPr>
          <a:xfrm>
            <a:off x="5767759" y="890956"/>
            <a:ext cx="410303" cy="8506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81BA21-BEC3-1941-A50A-3C3A7382778C}"/>
              </a:ext>
            </a:extLst>
          </p:cNvPr>
          <p:cNvCxnSpPr>
            <a:cxnSpLocks/>
          </p:cNvCxnSpPr>
          <p:nvPr/>
        </p:nvCxnSpPr>
        <p:spPr>
          <a:xfrm flipH="1">
            <a:off x="5767759" y="890956"/>
            <a:ext cx="480642" cy="8388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2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A62900-720A-F243-9CEA-B4F9F26CE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45" b="50000"/>
          <a:stretch/>
        </p:blipFill>
        <p:spPr>
          <a:xfrm>
            <a:off x="385426" y="0"/>
            <a:ext cx="837314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AC92D-BA82-4B4D-B0B3-C066AD2A0099}"/>
                  </a:ext>
                </a:extLst>
              </p:cNvPr>
              <p:cNvSpPr txBox="1"/>
              <p:nvPr/>
            </p:nvSpPr>
            <p:spPr>
              <a:xfrm>
                <a:off x="2274277" y="562708"/>
                <a:ext cx="1887415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halkboard SE" panose="03050602040202020205" pitchFamily="66" charset="77"/>
                    <a:ea typeface="Ayuthaya" pitchFamily="2" charset="-34"/>
                    <a:cs typeface="Apple Chancery" panose="03020702040506060504" pitchFamily="66" charset="-79"/>
                  </a:rPr>
                  <a:t>I will observe </a:t>
                </a:r>
                <a:r>
                  <a:rPr lang="en-US" sz="1400" dirty="0">
                    <a:solidFill>
                      <a:srgbClr val="FF0000"/>
                    </a:solidFill>
                    <a:latin typeface="Chalkboard SE" panose="03050602040202020205" pitchFamily="66" charset="77"/>
                    <a:ea typeface="Ayuthaya" pitchFamily="2" charset="-34"/>
                    <a:cs typeface="Apple Chancery" panose="03020702040506060504" pitchFamily="66" charset="-79"/>
                  </a:rPr>
                  <a:t>12 results </a:t>
                </a:r>
                <a:r>
                  <a:rPr lang="en-US" sz="1400" dirty="0">
                    <a:latin typeface="Chalkboard SE" panose="03050602040202020205" pitchFamily="66" charset="77"/>
                    <a:ea typeface="Ayuthaya" pitchFamily="2" charset="-34"/>
                    <a:cs typeface="Apple Chancery" panose="03020702040506060504" pitchFamily="66" charset="-79"/>
                  </a:rPr>
                  <a:t>before I stop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PPLE CHANCERY" panose="03020702040506060504" pitchFamily="66" charset="-79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PPLE CHANCERY" panose="03020702040506060504" pitchFamily="66" charset="-79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PPLE CHANCERY" panose="03020702040506060504" pitchFamily="66" charset="-79"/>
                        </a:rPr>
                        <m:t>𝐵𝑖𝑛𝑜𝑚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PPLE CHANCERY" panose="03020702040506060504" pitchFamily="66" charset="-79"/>
                        </a:rPr>
                        <m:t>(12,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PPLE CHANCERY" panose="03020702040506060504" pitchFamily="66" charset="-79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PPLE CHANCERY" panose="03020702040506060504" pitchFamily="66" charset="-79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Chalkboard SE" panose="03050602040202020205" pitchFamily="66" charset="77"/>
                  <a:ea typeface="Ayuthaya" pitchFamily="2" charset="-34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AC92D-BA82-4B4D-B0B3-C066AD2A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77" y="562708"/>
                <a:ext cx="1887415" cy="938719"/>
              </a:xfrm>
              <a:prstGeom prst="rect">
                <a:avLst/>
              </a:prstGeom>
              <a:blipFill>
                <a:blip r:embed="rId3"/>
                <a:stretch>
                  <a:fillRect l="-134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32A19-9719-5A41-BB8D-A4E572534E1D}"/>
                  </a:ext>
                </a:extLst>
              </p:cNvPr>
              <p:cNvSpPr txBox="1"/>
              <p:nvPr/>
            </p:nvSpPr>
            <p:spPr>
              <a:xfrm>
                <a:off x="5310554" y="726831"/>
                <a:ext cx="1887415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halkboard SE" panose="03050602040202020205" pitchFamily="66" charset="77"/>
                    <a:ea typeface="Ayuthaya" pitchFamily="2" charset="-34"/>
                    <a:cs typeface="Ayuthaya" pitchFamily="2" charset="-34"/>
                  </a:rPr>
                  <a:t>I will see </a:t>
                </a:r>
                <a:r>
                  <a:rPr lang="en-US" sz="1400" dirty="0">
                    <a:solidFill>
                      <a:srgbClr val="00B050"/>
                    </a:solidFill>
                    <a:latin typeface="Chalkboard SE" panose="03050602040202020205" pitchFamily="66" charset="77"/>
                    <a:ea typeface="Ayuthaya" pitchFamily="2" charset="-34"/>
                    <a:cs typeface="Ayuthaya" pitchFamily="2" charset="-34"/>
                  </a:rPr>
                  <a:t>3 failures </a:t>
                </a:r>
                <a:r>
                  <a:rPr lang="en-US" sz="1400" dirty="0">
                    <a:latin typeface="Chalkboard SE" panose="03050602040202020205" pitchFamily="66" charset="77"/>
                    <a:ea typeface="Ayuthaya" pitchFamily="2" charset="-34"/>
                    <a:cs typeface="Ayuthaya" pitchFamily="2" charset="-34"/>
                  </a:rPr>
                  <a:t>before I stop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𝑁𝐵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(3,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yuthaya" pitchFamily="2" charset="-34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yuthaya" pitchFamily="2" charset="-34"/>
                          <a:cs typeface="Ayuthaya" pitchFamily="2" charset="-34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latin typeface="Chalkboard SE" panose="03050602040202020205" pitchFamily="66" charset="77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32A19-9719-5A41-BB8D-A4E57253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54" y="726831"/>
                <a:ext cx="1887415" cy="938719"/>
              </a:xfrm>
              <a:prstGeom prst="rect">
                <a:avLst/>
              </a:prstGeom>
              <a:blipFill>
                <a:blip r:embed="rId4"/>
                <a:stretch>
                  <a:fillRect l="-134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001B8F-E43B-EA46-9309-0E05ECAC8597}"/>
                  </a:ext>
                </a:extLst>
              </p:cNvPr>
              <p:cNvSpPr txBox="1"/>
              <p:nvPr/>
            </p:nvSpPr>
            <p:spPr>
              <a:xfrm>
                <a:off x="2274277" y="4144108"/>
                <a:ext cx="1808572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1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1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001B8F-E43B-EA46-9309-0E05ECAC8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77" y="4144108"/>
                <a:ext cx="1808572" cy="282257"/>
              </a:xfrm>
              <a:prstGeom prst="rect">
                <a:avLst/>
              </a:prstGeom>
              <a:blipFill>
                <a:blip r:embed="rId5"/>
                <a:stretch>
                  <a:fillRect l="-139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D4EF33-D345-114D-94FE-6ED59359DBE2}"/>
                  </a:ext>
                </a:extLst>
              </p:cNvPr>
              <p:cNvSpPr txBox="1"/>
              <p:nvPr/>
            </p:nvSpPr>
            <p:spPr>
              <a:xfrm>
                <a:off x="5389397" y="4091790"/>
                <a:ext cx="1808572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1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1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1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11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D4EF33-D345-114D-94FE-6ED59359D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397" y="4091790"/>
                <a:ext cx="1808572" cy="282257"/>
              </a:xfrm>
              <a:prstGeom prst="rect">
                <a:avLst/>
              </a:prstGeom>
              <a:blipFill>
                <a:blip r:embed="rId6"/>
                <a:stretch>
                  <a:fillRect l="-139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BED1312-601F-5740-9E63-7899B2726F9D}"/>
              </a:ext>
            </a:extLst>
          </p:cNvPr>
          <p:cNvSpPr txBox="1"/>
          <p:nvPr/>
        </p:nvSpPr>
        <p:spPr>
          <a:xfrm>
            <a:off x="2606775" y="4542693"/>
            <a:ext cx="11563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halkboard SE" panose="03050602040202020205" pitchFamily="66" charset="77"/>
              </a:rPr>
              <a:t>p-</a:t>
            </a:r>
            <a:r>
              <a:rPr lang="en-US" sz="1400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val</a:t>
            </a:r>
            <a:r>
              <a:rPr lang="en-US" sz="1400" dirty="0">
                <a:solidFill>
                  <a:srgbClr val="FF0000"/>
                </a:solidFill>
                <a:latin typeface="Chalkboard SE" panose="03050602040202020205" pitchFamily="66" charset="77"/>
              </a:rPr>
              <a:t> = .0730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82D2F-4D2B-B846-9736-80ED80B82455}"/>
              </a:ext>
            </a:extLst>
          </p:cNvPr>
          <p:cNvSpPr txBox="1"/>
          <p:nvPr/>
        </p:nvSpPr>
        <p:spPr>
          <a:xfrm>
            <a:off x="5715516" y="4503877"/>
            <a:ext cx="11563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halkboard SE" panose="03050602040202020205" pitchFamily="66" charset="77"/>
              </a:rPr>
              <a:t>p-</a:t>
            </a:r>
            <a:r>
              <a:rPr lang="en-US" sz="1400" dirty="0" err="1">
                <a:solidFill>
                  <a:srgbClr val="00B050"/>
                </a:solidFill>
                <a:latin typeface="Chalkboard SE" panose="03050602040202020205" pitchFamily="66" charset="77"/>
              </a:rPr>
              <a:t>val</a:t>
            </a:r>
            <a:r>
              <a:rPr lang="en-US" sz="1400" dirty="0">
                <a:solidFill>
                  <a:srgbClr val="00B050"/>
                </a:solidFill>
                <a:latin typeface="Chalkboard SE" panose="03050602040202020205" pitchFamily="66" charset="77"/>
              </a:rPr>
              <a:t> = .0338</a:t>
            </a:r>
          </a:p>
        </p:txBody>
      </p:sp>
    </p:spTree>
    <p:extLst>
      <p:ext uri="{BB962C8B-B14F-4D97-AF65-F5344CB8AC3E}">
        <p14:creationId xmlns:p14="http://schemas.microsoft.com/office/powerpoint/2010/main" val="114607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136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Ayuthaya</vt:lpstr>
      <vt:lpstr>Calibri</vt:lpstr>
      <vt:lpstr>Calibri Light</vt:lpstr>
      <vt:lpstr>Cambria Math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Bu</dc:creator>
  <cp:lastModifiedBy>Microsoft Office User</cp:lastModifiedBy>
  <cp:revision>3</cp:revision>
  <dcterms:created xsi:type="dcterms:W3CDTF">2021-10-13T16:55:08Z</dcterms:created>
  <dcterms:modified xsi:type="dcterms:W3CDTF">2021-10-13T17:43:40Z</dcterms:modified>
</cp:coreProperties>
</file>