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02" r:id="rId3"/>
    <p:sldId id="271" r:id="rId4"/>
    <p:sldId id="270" r:id="rId5"/>
    <p:sldId id="276" r:id="rId6"/>
    <p:sldId id="311" r:id="rId7"/>
    <p:sldId id="274" r:id="rId8"/>
    <p:sldId id="281" r:id="rId9"/>
    <p:sldId id="280" r:id="rId10"/>
    <p:sldId id="312" r:id="rId11"/>
    <p:sldId id="279" r:id="rId12"/>
    <p:sldId id="282" r:id="rId13"/>
    <p:sldId id="288" r:id="rId14"/>
    <p:sldId id="287" r:id="rId15"/>
    <p:sldId id="286" r:id="rId16"/>
    <p:sldId id="285" r:id="rId17"/>
    <p:sldId id="284" r:id="rId18"/>
    <p:sldId id="283" r:id="rId19"/>
    <p:sldId id="296" r:id="rId20"/>
    <p:sldId id="295" r:id="rId21"/>
    <p:sldId id="293" r:id="rId22"/>
    <p:sldId id="300" r:id="rId23"/>
    <p:sldId id="299" r:id="rId24"/>
    <p:sldId id="298" r:id="rId25"/>
    <p:sldId id="297" r:id="rId26"/>
    <p:sldId id="291"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160" autoAdjust="0"/>
  </p:normalViewPr>
  <p:slideViewPr>
    <p:cSldViewPr snapToGrid="0">
      <p:cViewPr varScale="1">
        <p:scale>
          <a:sx n="61" d="100"/>
          <a:sy n="61" d="100"/>
        </p:scale>
        <p:origin x="876" y="4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10/7/2019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10/6/2019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10/6/2019</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10/6/2019</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10/6/2019</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10/6/2019</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10/6/2019</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10/6/2019</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10/6/2019</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10/6/2019</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loveall/cervical-cancer-risk-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127000"/>
            <a:ext cx="11455400" cy="1097280"/>
          </a:xfrm>
        </p:spPr>
        <p:txBody>
          <a:bodyPr>
            <a:normAutofit/>
          </a:bodyPr>
          <a:lstStyle/>
          <a:p>
            <a:pPr algn="ctr">
              <a:defRPr/>
            </a:pPr>
            <a:r>
              <a:rPr lang="en-US" sz="2800" b="1" dirty="0">
                <a:latin typeface="Calibri" panose="020F0502020204030204" pitchFamily="34" charset="0"/>
                <a:cs typeface="Calibri" panose="020F0502020204030204" pitchFamily="34" charset="0"/>
              </a:rPr>
              <a:t>DESCRITIVE ANALYTICS APPROACH TO STUDY CERVICAL CANCER PATIENTS</a:t>
            </a:r>
          </a:p>
        </p:txBody>
      </p:sp>
      <p:sp>
        <p:nvSpPr>
          <p:cNvPr id="3" name="Subtitle 2"/>
          <p:cNvSpPr>
            <a:spLocks noGrp="1"/>
          </p:cNvSpPr>
          <p:nvPr>
            <p:ph type="body" sz="half" idx="4294967295"/>
          </p:nvPr>
        </p:nvSpPr>
        <p:spPr>
          <a:xfrm>
            <a:off x="0" y="4159250"/>
            <a:ext cx="4337050" cy="2012950"/>
          </a:xfrm>
        </p:spPr>
        <p:txBody>
          <a:bodyPr>
            <a:normAutofit fontScale="92500" lnSpcReduction="20000"/>
          </a:bodyPr>
          <a:lstStyle/>
          <a:p>
            <a:pPr marL="0" indent="0">
              <a:buNone/>
            </a:pPr>
            <a:r>
              <a:rPr lang="en-US" dirty="0">
                <a:solidFill>
                  <a:schemeClr val="tx1">
                    <a:lumMod val="95000"/>
                  </a:schemeClr>
                </a:solidFill>
              </a:rPr>
              <a:t>    </a:t>
            </a:r>
            <a:r>
              <a:rPr lang="en-US" dirty="0" err="1">
                <a:solidFill>
                  <a:schemeClr val="tx1">
                    <a:lumMod val="95000"/>
                  </a:schemeClr>
                </a:solidFill>
              </a:rPr>
              <a:t>Sucharitha</a:t>
            </a:r>
            <a:r>
              <a:rPr lang="en-US" dirty="0">
                <a:solidFill>
                  <a:schemeClr val="tx1">
                    <a:lumMod val="95000"/>
                  </a:schemeClr>
                </a:solidFill>
              </a:rPr>
              <a:t> </a:t>
            </a:r>
            <a:r>
              <a:rPr lang="en-US" dirty="0" err="1">
                <a:solidFill>
                  <a:schemeClr val="tx1">
                    <a:lumMod val="95000"/>
                  </a:schemeClr>
                </a:solidFill>
              </a:rPr>
              <a:t>Batchu</a:t>
            </a:r>
            <a:r>
              <a:rPr lang="en-US" dirty="0">
                <a:solidFill>
                  <a:schemeClr val="tx1">
                    <a:lumMod val="95000"/>
                  </a:schemeClr>
                </a:solidFill>
              </a:rPr>
              <a:t> (10433918)</a:t>
            </a:r>
          </a:p>
          <a:p>
            <a:pPr marL="0" indent="0">
              <a:buNone/>
            </a:pPr>
            <a:r>
              <a:rPr lang="en-US" dirty="0">
                <a:solidFill>
                  <a:schemeClr val="tx1">
                    <a:lumMod val="95000"/>
                  </a:schemeClr>
                </a:solidFill>
              </a:rPr>
              <a:t>    BIA 686</a:t>
            </a:r>
          </a:p>
          <a:p>
            <a:pPr marL="0" indent="0">
              <a:buNone/>
            </a:pPr>
            <a:r>
              <a:rPr lang="en-US" dirty="0">
                <a:solidFill>
                  <a:schemeClr val="tx1">
                    <a:lumMod val="95000"/>
                  </a:schemeClr>
                </a:solidFill>
              </a:rPr>
              <a:t>    Prof: Christopher </a:t>
            </a:r>
            <a:r>
              <a:rPr lang="en-US" dirty="0" err="1">
                <a:solidFill>
                  <a:schemeClr val="tx1">
                    <a:lumMod val="95000"/>
                  </a:schemeClr>
                </a:solidFill>
              </a:rPr>
              <a:t>Asakiewicz</a:t>
            </a:r>
            <a:endParaRPr lang="en-US" dirty="0">
              <a:solidFill>
                <a:schemeClr val="tx1">
                  <a:lumMod val="95000"/>
                </a:schemeClr>
              </a:solidFill>
            </a:endParaRPr>
          </a:p>
          <a:p>
            <a:pPr marL="0" indent="0">
              <a:buNone/>
            </a:pPr>
            <a:r>
              <a:rPr lang="en-US" dirty="0">
                <a:solidFill>
                  <a:schemeClr val="tx1">
                    <a:lumMod val="95000"/>
                  </a:schemeClr>
                </a:solidFill>
              </a:rPr>
              <a:t>    Stevens Institute of Technology</a:t>
            </a:r>
          </a:p>
        </p:txBody>
      </p:sp>
      <p:pic>
        <p:nvPicPr>
          <p:cNvPr id="15" name="Picture Placeholder 14" descr="A close up of a flower&#10;&#10;Description automatically generated">
            <a:extLst>
              <a:ext uri="{FF2B5EF4-FFF2-40B4-BE49-F238E27FC236}">
                <a16:creationId xmlns:a16="http://schemas.microsoft.com/office/drawing/2014/main" id="{D8B62C47-A033-4400-B809-BC469A17C9EE}"/>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19770" t="-1407" b="1"/>
          <a:stretch/>
        </p:blipFill>
        <p:spPr>
          <a:xfrm>
            <a:off x="4851400" y="1365250"/>
            <a:ext cx="7340600" cy="5492750"/>
          </a:xfrm>
        </p:spPr>
      </p:pic>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(continued)</a:t>
            </a:r>
          </a:p>
        </p:txBody>
      </p:sp>
      <p:sp>
        <p:nvSpPr>
          <p:cNvPr id="3" name="Content Placeholder 2"/>
          <p:cNvSpPr>
            <a:spLocks noGrp="1"/>
          </p:cNvSpPr>
          <p:nvPr>
            <p:ph idx="1"/>
          </p:nvPr>
        </p:nvSpPr>
        <p:spPr>
          <a:xfrm>
            <a:off x="1066800" y="1699829"/>
            <a:ext cx="10058400" cy="4896563"/>
          </a:xfrm>
        </p:spPr>
        <p:txBody>
          <a:bodyPr>
            <a:noAutofit/>
          </a:bodyPr>
          <a:lstStyle/>
          <a:p>
            <a:pPr marL="0" indent="0">
              <a:buNone/>
            </a:pPr>
            <a:r>
              <a:rPr lang="en-US" altLang="en-US" b="1" dirty="0">
                <a:solidFill>
                  <a:schemeClr val="accent1">
                    <a:lumMod val="60000"/>
                    <a:lumOff val="40000"/>
                  </a:schemeClr>
                </a:solidFill>
                <a:cs typeface="Calibri" panose="020F0502020204030204" pitchFamily="34" charset="0"/>
              </a:rPr>
              <a:t>Selecting relevant attributes for analysis:</a:t>
            </a:r>
          </a:p>
          <a:p>
            <a:r>
              <a:rPr lang="en-US" altLang="en-US" dirty="0">
                <a:cs typeface="Calibri" panose="020F0502020204030204" pitchFamily="34" charset="0"/>
              </a:rPr>
              <a:t>As mentioned previously, our data set consists of 36 attributes</a:t>
            </a:r>
          </a:p>
          <a:p>
            <a:r>
              <a:rPr lang="en-US" altLang="en-US" dirty="0">
                <a:cs typeface="Calibri" panose="020F0502020204030204" pitchFamily="34" charset="0"/>
              </a:rPr>
              <a:t>16 attributes seems to play a role in identifying if a patient has cervical cancer or not.</a:t>
            </a:r>
          </a:p>
          <a:p>
            <a:r>
              <a:rPr lang="en-US" altLang="en-US" dirty="0">
                <a:cs typeface="Calibri" panose="020F0502020204030204" pitchFamily="34" charset="0"/>
              </a:rPr>
              <a:t>We choose only these attributes.</a:t>
            </a:r>
          </a:p>
        </p:txBody>
      </p:sp>
    </p:spTree>
    <p:extLst>
      <p:ext uri="{BB962C8B-B14F-4D97-AF65-F5344CB8AC3E}">
        <p14:creationId xmlns:p14="http://schemas.microsoft.com/office/powerpoint/2010/main" val="251324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Populated Data</a:t>
            </a:r>
          </a:p>
        </p:txBody>
      </p:sp>
      <p:sp>
        <p:nvSpPr>
          <p:cNvPr id="3" name="Content Placeholder 2"/>
          <p:cNvSpPr>
            <a:spLocks noGrp="1"/>
          </p:cNvSpPr>
          <p:nvPr>
            <p:ph idx="1"/>
          </p:nvPr>
        </p:nvSpPr>
        <p:spPr/>
        <p:txBody>
          <a:bodyPr>
            <a:normAutofit/>
          </a:bodyPr>
          <a:lstStyle/>
          <a:p>
            <a:pPr marL="0" indent="0">
              <a:spcBef>
                <a:spcPts val="0"/>
              </a:spcBef>
              <a:buNone/>
              <a:defRPr/>
            </a:pPr>
            <a:r>
              <a:rPr lang="en-US" b="1" dirty="0">
                <a:solidFill>
                  <a:schemeClr val="accent1">
                    <a:lumMod val="60000"/>
                    <a:lumOff val="40000"/>
                  </a:schemeClr>
                </a:solidFill>
                <a:cs typeface="Calibri" panose="020F0502020204030204" pitchFamily="34" charset="0"/>
              </a:rPr>
              <a:t>Cleaned and transformed data</a:t>
            </a:r>
          </a:p>
          <a:p>
            <a:pPr>
              <a:spcBef>
                <a:spcPts val="0"/>
              </a:spcBef>
              <a:defRPr/>
            </a:pPr>
            <a:endParaRPr lang="en-US" b="1" dirty="0">
              <a:cs typeface="Calibri" panose="020F0502020204030204" pitchFamily="34" charset="0"/>
            </a:endParaRPr>
          </a:p>
          <a:p>
            <a:pPr>
              <a:spcBef>
                <a:spcPts val="0"/>
              </a:spcBef>
              <a:defRPr/>
            </a:pPr>
            <a:r>
              <a:rPr lang="en-US" dirty="0">
                <a:cs typeface="Calibri" panose="020F0502020204030204" pitchFamily="34" charset="0"/>
              </a:rPr>
              <a:t>The previously shown data set consisting of 858 records</a:t>
            </a:r>
          </a:p>
          <a:p>
            <a:pPr>
              <a:spcBef>
                <a:spcPts val="0"/>
              </a:spcBef>
              <a:defRPr/>
            </a:pPr>
            <a:endParaRPr lang="en-US" dirty="0">
              <a:cs typeface="Calibri" panose="020F0502020204030204" pitchFamily="34" charset="0"/>
            </a:endParaRPr>
          </a:p>
          <a:p>
            <a:pPr>
              <a:spcBef>
                <a:spcPts val="0"/>
              </a:spcBef>
              <a:defRPr/>
            </a:pPr>
            <a:r>
              <a:rPr lang="en-US" dirty="0">
                <a:cs typeface="Calibri" panose="020F0502020204030204" pitchFamily="34" charset="0"/>
              </a:rPr>
              <a:t>After removing records containing outliers and handling missing values we will be left with 435 records</a:t>
            </a:r>
          </a:p>
          <a:p>
            <a:pPr>
              <a:spcBef>
                <a:spcPts val="0"/>
              </a:spcBef>
              <a:defRPr/>
            </a:pPr>
            <a:endParaRPr lang="en-US" dirty="0">
              <a:cs typeface="Calibri" panose="020F0502020204030204" pitchFamily="34" charset="0"/>
            </a:endParaRPr>
          </a:p>
          <a:p>
            <a:pPr>
              <a:spcBef>
                <a:spcPts val="0"/>
              </a:spcBef>
              <a:defRPr/>
            </a:pPr>
            <a:r>
              <a:rPr lang="en-US" dirty="0">
                <a:cs typeface="Calibri" panose="020F0502020204030204" pitchFamily="34" charset="0"/>
              </a:rPr>
              <a:t>Data Divided into Training and Testing which is 80% and 20% respectively</a:t>
            </a:r>
          </a:p>
          <a:p>
            <a:pPr>
              <a:spcBef>
                <a:spcPts val="0"/>
              </a:spcBef>
              <a:defRPr/>
            </a:pPr>
            <a:endParaRPr lang="en-US" dirty="0">
              <a:cs typeface="Calibri" panose="020F0502020204030204" pitchFamily="34" charset="0"/>
            </a:endParaRPr>
          </a:p>
          <a:p>
            <a:pPr marL="342900" indent="-342900">
              <a:spcBef>
                <a:spcPts val="0"/>
              </a:spcBef>
              <a:defRPr/>
            </a:pPr>
            <a:r>
              <a:rPr lang="en-US" dirty="0">
                <a:cs typeface="Calibri" panose="020F0502020204030204" pitchFamily="34" charset="0"/>
              </a:rPr>
              <a:t>Model is developed using training data which are 349 records</a:t>
            </a:r>
          </a:p>
          <a:p>
            <a:pPr marL="342900" indent="-342900">
              <a:spcBef>
                <a:spcPts val="0"/>
              </a:spcBef>
              <a:defRPr/>
            </a:pPr>
            <a:endParaRPr lang="en-US" dirty="0">
              <a:cs typeface="Calibri" panose="020F0502020204030204" pitchFamily="34" charset="0"/>
            </a:endParaRPr>
          </a:p>
          <a:p>
            <a:pPr marL="342900" indent="-342900">
              <a:spcBef>
                <a:spcPts val="0"/>
              </a:spcBef>
              <a:defRPr/>
            </a:pPr>
            <a:r>
              <a:rPr lang="en-US" dirty="0">
                <a:cs typeface="Calibri" panose="020F0502020204030204" pitchFamily="34" charset="0"/>
              </a:rPr>
              <a:t>Model is evaluated using testing data which are 86 records</a:t>
            </a:r>
          </a:p>
        </p:txBody>
      </p:sp>
    </p:spTree>
    <p:extLst>
      <p:ext uri="{BB962C8B-B14F-4D97-AF65-F5344CB8AC3E}">
        <p14:creationId xmlns:p14="http://schemas.microsoft.com/office/powerpoint/2010/main" val="133438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066800" y="127000"/>
            <a:ext cx="10058400" cy="1097280"/>
          </a:xfrm>
          <a:prstGeom prst="rect">
            <a:avLst/>
          </a:prstGeom>
        </p:spPr>
        <p:txBody>
          <a:bodyPr anchor="ctr">
            <a:normAutofit/>
          </a:bodyPr>
          <a:lstStyle/>
          <a:p>
            <a:r>
              <a:rPr lang="en-US" dirty="0"/>
              <a:t>Modeling</a:t>
            </a:r>
          </a:p>
        </p:txBody>
      </p:sp>
      <p:sp>
        <p:nvSpPr>
          <p:cNvPr id="3" name="Content Placeholder 2"/>
          <p:cNvSpPr>
            <a:spLocks noGrp="1"/>
          </p:cNvSpPr>
          <p:nvPr>
            <p:ph sz="half" idx="1"/>
          </p:nvPr>
        </p:nvSpPr>
        <p:spPr>
          <a:xfrm>
            <a:off x="1066800" y="1714501"/>
            <a:ext cx="4752109" cy="4457700"/>
          </a:xfrm>
          <a:prstGeom prst="rect">
            <a:avLst/>
          </a:prstGeom>
        </p:spPr>
        <p:txBody>
          <a:bodyPr>
            <a:normAutofit/>
          </a:bodyPr>
          <a:lstStyle/>
          <a:p>
            <a:pPr marL="0" indent="0">
              <a:spcBef>
                <a:spcPts val="0"/>
              </a:spcBef>
              <a:spcAft>
                <a:spcPts val="600"/>
              </a:spcAft>
              <a:buNone/>
              <a:defRPr/>
            </a:pPr>
            <a:r>
              <a:rPr lang="en-US"/>
              <a:t>Our goal is to understand the pattern that matches the data to classify patients into yes or no for cervical cancer and using the data and derive rules to construct the relationship between the variables and the target variable.</a:t>
            </a:r>
          </a:p>
          <a:p>
            <a:pPr marL="0" indent="0">
              <a:spcBef>
                <a:spcPts val="0"/>
              </a:spcBef>
              <a:spcAft>
                <a:spcPts val="600"/>
              </a:spcAft>
              <a:buNone/>
              <a:defRPr/>
            </a:pPr>
            <a:endParaRPr lang="en-US"/>
          </a:p>
          <a:p>
            <a:pPr marL="0" indent="0">
              <a:spcBef>
                <a:spcPts val="0"/>
              </a:spcBef>
              <a:spcAft>
                <a:spcPts val="600"/>
              </a:spcAft>
              <a:buNone/>
              <a:defRPr/>
            </a:pPr>
            <a:r>
              <a:rPr lang="en-US" altLang="en-US" b="1"/>
              <a:t>Software used : CART®</a:t>
            </a:r>
            <a:r>
              <a:rPr lang="en-US" altLang="en-US"/>
              <a:t> software provided by </a:t>
            </a:r>
            <a:r>
              <a:rPr lang="en-US" altLang="en-US" err="1"/>
              <a:t>Salford</a:t>
            </a:r>
            <a:r>
              <a:rPr lang="en-US" altLang="en-US"/>
              <a:t> Predictive Miner</a:t>
            </a:r>
          </a:p>
          <a:p>
            <a:pPr marL="0" indent="0">
              <a:spcBef>
                <a:spcPts val="0"/>
              </a:spcBef>
              <a:spcAft>
                <a:spcPts val="600"/>
              </a:spcAft>
              <a:buNone/>
              <a:defRPr/>
            </a:pPr>
            <a:endParaRPr lang="en-US" altLang="en-US" b="1"/>
          </a:p>
          <a:p>
            <a:pPr marL="0" indent="0">
              <a:spcBef>
                <a:spcPts val="0"/>
              </a:spcBef>
              <a:spcAft>
                <a:spcPts val="600"/>
              </a:spcAft>
              <a:buNone/>
              <a:defRPr/>
            </a:pPr>
            <a:endParaRPr lang="en-US" altLang="en-US" b="1"/>
          </a:p>
          <a:p>
            <a:pPr marL="0" indent="0">
              <a:spcBef>
                <a:spcPts val="0"/>
              </a:spcBef>
              <a:spcAft>
                <a:spcPts val="600"/>
              </a:spcAft>
              <a:buNone/>
              <a:defRPr/>
            </a:pPr>
            <a:endParaRPr lang="en-US" b="1"/>
          </a:p>
          <a:p>
            <a:pPr marL="0" indent="0">
              <a:spcBef>
                <a:spcPts val="0"/>
              </a:spcBef>
              <a:spcAft>
                <a:spcPts val="600"/>
              </a:spcAft>
              <a:buNone/>
              <a:defRPr/>
            </a:pPr>
            <a:endParaRPr lang="en-US" b="1"/>
          </a:p>
        </p:txBody>
      </p:sp>
      <p:pic>
        <p:nvPicPr>
          <p:cNvPr id="4" name="Picture 1">
            <a:extLst>
              <a:ext uri="{FF2B5EF4-FFF2-40B4-BE49-F238E27FC236}">
                <a16:creationId xmlns:a16="http://schemas.microsoft.com/office/drawing/2014/main" id="{1311A24B-DC7D-42EA-B4E8-75883CCFCA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956"/>
          <a:stretch/>
        </p:blipFill>
        <p:spPr bwMode="auto">
          <a:xfrm>
            <a:off x="6096000" y="2066305"/>
            <a:ext cx="5321205" cy="272539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87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pPr marL="0" indent="0">
              <a:buNone/>
            </a:pPr>
            <a:r>
              <a:rPr lang="en-US" b="1" dirty="0">
                <a:solidFill>
                  <a:schemeClr val="accent1">
                    <a:lumMod val="60000"/>
                    <a:lumOff val="40000"/>
                  </a:schemeClr>
                </a:solidFill>
              </a:rPr>
              <a:t>Viewing the data file:</a:t>
            </a:r>
            <a:endParaRPr lang="en-US" dirty="0"/>
          </a:p>
          <a:p>
            <a:endParaRPr lang="en-US" dirty="0"/>
          </a:p>
        </p:txBody>
      </p:sp>
      <p:pic>
        <p:nvPicPr>
          <p:cNvPr id="4" name="Picture 1">
            <a:extLst>
              <a:ext uri="{FF2B5EF4-FFF2-40B4-BE49-F238E27FC236}">
                <a16:creationId xmlns:a16="http://schemas.microsoft.com/office/drawing/2014/main" id="{AF53EE74-DA63-41A7-94AE-AFB0CC7EA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747" y="2233090"/>
            <a:ext cx="6665775" cy="411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Execution Using </a:t>
            </a:r>
            <a:r>
              <a:rPr lang="en-US" dirty="0">
                <a:latin typeface="+mn-lt"/>
                <a:cs typeface="Calibri" panose="020F0502020204030204" pitchFamily="34" charset="0"/>
              </a:rPr>
              <a:t>CART®</a:t>
            </a:r>
            <a:endParaRPr lang="en-US" dirty="0">
              <a:latin typeface="+mn-lt"/>
            </a:endParaRPr>
          </a:p>
        </p:txBody>
      </p:sp>
      <p:sp>
        <p:nvSpPr>
          <p:cNvPr id="3" name="Content Placeholder 2"/>
          <p:cNvSpPr>
            <a:spLocks noGrp="1"/>
          </p:cNvSpPr>
          <p:nvPr>
            <p:ph idx="1"/>
          </p:nvPr>
        </p:nvSpPr>
        <p:spPr>
          <a:xfrm>
            <a:off x="215153" y="1882588"/>
            <a:ext cx="5880847" cy="4848412"/>
          </a:xfrm>
        </p:spPr>
        <p:txBody>
          <a:bodyPr>
            <a:normAutofit/>
          </a:bodyPr>
          <a:lstStyle/>
          <a:p>
            <a:r>
              <a:rPr lang="en-US" altLang="en-US" sz="2000" dirty="0">
                <a:cs typeface="Calibri" panose="020F0502020204030204" pitchFamily="34" charset="0"/>
              </a:rPr>
              <a:t>Set the model we first select the target variable and the predictor variables</a:t>
            </a:r>
          </a:p>
          <a:p>
            <a:r>
              <a:rPr lang="en-US" altLang="en-US" sz="2000" dirty="0">
                <a:cs typeface="Calibri" panose="020F0502020204030204" pitchFamily="34" charset="0"/>
              </a:rPr>
              <a:t>To begin CART analysis just click on start.</a:t>
            </a:r>
          </a:p>
          <a:p>
            <a:r>
              <a:rPr lang="en-US" altLang="en-US" sz="2000" dirty="0">
                <a:cs typeface="Calibri" panose="020F0502020204030204" pitchFamily="34" charset="0"/>
              </a:rPr>
              <a:t>Decision trees are generated once the analysis is performed.</a:t>
            </a:r>
          </a:p>
        </p:txBody>
      </p:sp>
      <p:pic>
        <p:nvPicPr>
          <p:cNvPr id="4" name="Picture 5">
            <a:extLst>
              <a:ext uri="{FF2B5EF4-FFF2-40B4-BE49-F238E27FC236}">
                <a16:creationId xmlns:a16="http://schemas.microsoft.com/office/drawing/2014/main" id="{D7F35589-6676-4202-AE03-F02A3C05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054" y="2024394"/>
            <a:ext cx="6061082" cy="343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54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a:t>
            </a:r>
          </a:p>
        </p:txBody>
      </p:sp>
      <p:sp>
        <p:nvSpPr>
          <p:cNvPr id="3" name="Content Placeholder 2"/>
          <p:cNvSpPr>
            <a:spLocks noGrp="1"/>
          </p:cNvSpPr>
          <p:nvPr>
            <p:ph idx="1"/>
          </p:nvPr>
        </p:nvSpPr>
        <p:spPr>
          <a:xfrm>
            <a:off x="166256" y="1902148"/>
            <a:ext cx="4508432" cy="4270051"/>
          </a:xfrm>
        </p:spPr>
        <p:txBody>
          <a:bodyPr>
            <a:normAutofit/>
          </a:bodyPr>
          <a:lstStyle/>
          <a:p>
            <a:pPr marL="0" indent="0">
              <a:buNone/>
            </a:pPr>
            <a:r>
              <a:rPr lang="en-US" altLang="en-US" sz="2000" dirty="0">
                <a:solidFill>
                  <a:schemeClr val="tx1">
                    <a:lumMod val="95000"/>
                  </a:schemeClr>
                </a:solidFill>
                <a:cs typeface="Calibri" panose="020F0502020204030204" pitchFamily="34" charset="0"/>
              </a:rPr>
              <a:t>Classification tree topology for target variable </a:t>
            </a:r>
          </a:p>
          <a:p>
            <a:r>
              <a:rPr lang="en-US" altLang="en-US" sz="2000" dirty="0">
                <a:cs typeface="Calibri" panose="020F0502020204030204" pitchFamily="34" charset="0"/>
              </a:rPr>
              <a:t>Here is the snippet of the optimal tree</a:t>
            </a:r>
          </a:p>
          <a:p>
            <a:r>
              <a:rPr lang="en-US" altLang="en-US" sz="2000" dirty="0">
                <a:cs typeface="Calibri" panose="020F0502020204030204" pitchFamily="34" charset="0"/>
              </a:rPr>
              <a:t>This optimal tree has the best performance which is displayed in the lower panel of the navigator</a:t>
            </a:r>
          </a:p>
          <a:p>
            <a:r>
              <a:rPr lang="en-US" altLang="en-US" sz="2000" dirty="0">
                <a:cs typeface="Calibri" panose="020F0502020204030204" pitchFamily="34" charset="0"/>
              </a:rPr>
              <a:t>There are 18 nodes in the tree</a:t>
            </a:r>
          </a:p>
        </p:txBody>
      </p:sp>
      <p:pic>
        <p:nvPicPr>
          <p:cNvPr id="4" name="Picture 3">
            <a:extLst>
              <a:ext uri="{FF2B5EF4-FFF2-40B4-BE49-F238E27FC236}">
                <a16:creationId xmlns:a16="http://schemas.microsoft.com/office/drawing/2014/main" id="{A8349258-7F77-4A66-9976-F113F8E72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688" y="2029724"/>
            <a:ext cx="7297738"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05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0058400" cy="1097280"/>
          </a:xfrm>
        </p:spPr>
        <p:txBody>
          <a:bodyPr/>
          <a:lstStyle/>
          <a:p>
            <a:r>
              <a:rPr lang="en-US" dirty="0"/>
              <a:t>Summary Statistics (Continued)</a:t>
            </a:r>
          </a:p>
        </p:txBody>
      </p:sp>
      <p:sp>
        <p:nvSpPr>
          <p:cNvPr id="3" name="Content Placeholder 2"/>
          <p:cNvSpPr>
            <a:spLocks noGrp="1"/>
          </p:cNvSpPr>
          <p:nvPr>
            <p:ph idx="1"/>
          </p:nvPr>
        </p:nvSpPr>
        <p:spPr>
          <a:xfrm>
            <a:off x="278722" y="1905204"/>
            <a:ext cx="6938682" cy="4544494"/>
          </a:xfrm>
        </p:spPr>
        <p:txBody>
          <a:bodyPr>
            <a:normAutofit fontScale="32500" lnSpcReduction="20000"/>
          </a:bodyPr>
          <a:lstStyle/>
          <a:p>
            <a:pPr marL="0" indent="0">
              <a:lnSpc>
                <a:spcPct val="120000"/>
              </a:lnSpc>
              <a:buNone/>
            </a:pPr>
            <a:r>
              <a:rPr lang="en-US" sz="6200" dirty="0">
                <a:solidFill>
                  <a:schemeClr val="tx1">
                    <a:lumMod val="95000"/>
                  </a:schemeClr>
                </a:solidFill>
              </a:rPr>
              <a:t>Viewing node details</a:t>
            </a:r>
          </a:p>
          <a:p>
            <a:pPr marL="0" indent="0">
              <a:lnSpc>
                <a:spcPct val="120000"/>
              </a:lnSpc>
              <a:buNone/>
            </a:pPr>
            <a:r>
              <a:rPr lang="en-US" altLang="en-US" sz="6200" b="1" dirty="0">
                <a:cs typeface="Calibri" panose="020F0502020204030204" pitchFamily="34" charset="0"/>
              </a:rPr>
              <a:t>Figure on the top represents the details of the root node</a:t>
            </a:r>
            <a:r>
              <a:rPr lang="en-US" altLang="en-US" sz="6200" b="1" i="1" dirty="0">
                <a:cs typeface="Calibri" panose="020F0502020204030204" pitchFamily="34" charset="0"/>
              </a:rPr>
              <a:t>: </a:t>
            </a:r>
            <a:r>
              <a:rPr lang="en-US" altLang="en-US" sz="6200" dirty="0">
                <a:cs typeface="Calibri" panose="020F0502020204030204" pitchFamily="34" charset="0"/>
              </a:rPr>
              <a:t>Viewing the details, we note that we started with 426 non-cervical patients (0’s) and 9 cervical patients (1’s), the first split occurred for attribute FIRST_SEXUAL_INTERCOURSE.</a:t>
            </a:r>
          </a:p>
          <a:p>
            <a:pPr marL="0" indent="0">
              <a:lnSpc>
                <a:spcPct val="120000"/>
              </a:lnSpc>
              <a:buNone/>
            </a:pPr>
            <a:r>
              <a:rPr lang="en-US" altLang="en-US" sz="6200" b="1" dirty="0">
                <a:cs typeface="Calibri" panose="020F0502020204030204" pitchFamily="34" charset="0"/>
              </a:rPr>
              <a:t>Figure on the bottom represents the details of one of the terminal nodes: </a:t>
            </a:r>
            <a:r>
              <a:rPr lang="en-US" altLang="en-US" sz="6200" dirty="0">
                <a:cs typeface="Calibri" panose="020F0502020204030204" pitchFamily="34" charset="0"/>
              </a:rPr>
              <a:t>This node has a non-cervical patient rate of 100% and has a node population of 3.</a:t>
            </a:r>
          </a:p>
          <a:p>
            <a:pPr marL="0" indent="0">
              <a:buNone/>
            </a:pPr>
            <a:endParaRPr lang="en-US" sz="6200" b="1" dirty="0">
              <a:solidFill>
                <a:schemeClr val="accent1">
                  <a:lumMod val="60000"/>
                  <a:lumOff val="40000"/>
                </a:schemeClr>
              </a:solidFill>
            </a:endParaRPr>
          </a:p>
          <a:p>
            <a:pPr marL="0" indent="0">
              <a:buNone/>
            </a:pPr>
            <a:endParaRPr lang="en-US" b="1" dirty="0">
              <a:solidFill>
                <a:schemeClr val="accent1">
                  <a:lumMod val="60000"/>
                  <a:lumOff val="40000"/>
                </a:schemeClr>
              </a:solidFill>
            </a:endParaRPr>
          </a:p>
        </p:txBody>
      </p:sp>
      <p:pic>
        <p:nvPicPr>
          <p:cNvPr id="4" name="Picture 4">
            <a:extLst>
              <a:ext uri="{FF2B5EF4-FFF2-40B4-BE49-F238E27FC236}">
                <a16:creationId xmlns:a16="http://schemas.microsoft.com/office/drawing/2014/main" id="{6E6F5A42-4EB6-4053-B2E5-9DDFC92AC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297" y="1905204"/>
            <a:ext cx="3471862"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38F73DD-19B6-4379-A69C-CC2D8C3AA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297" y="4511489"/>
            <a:ext cx="36957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11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a:xfrm>
            <a:off x="117356" y="1714500"/>
            <a:ext cx="4303059" cy="5016500"/>
          </a:xfrm>
        </p:spPr>
        <p:txBody>
          <a:bodyPr>
            <a:normAutofit/>
          </a:bodyPr>
          <a:lstStyle/>
          <a:p>
            <a:pPr marL="0" indent="0">
              <a:buNone/>
            </a:pPr>
            <a:r>
              <a:rPr lang="en-US" altLang="en-US" sz="2000" dirty="0">
                <a:solidFill>
                  <a:schemeClr val="tx1">
                    <a:lumMod val="95000"/>
                  </a:schemeClr>
                </a:solidFill>
                <a:cs typeface="Calibri" panose="020F0502020204030204" pitchFamily="34" charset="0"/>
              </a:rPr>
              <a:t>Viewing the main splitters</a:t>
            </a:r>
          </a:p>
          <a:p>
            <a:r>
              <a:rPr lang="en-US" altLang="en-US" sz="2000" dirty="0">
                <a:cs typeface="Calibri" panose="020F0502020204030204" pitchFamily="34" charset="0"/>
              </a:rPr>
              <a:t>This</a:t>
            </a:r>
            <a:r>
              <a:rPr lang="en-US" altLang="en-US" sz="2000" b="1" dirty="0">
                <a:cs typeface="Calibri" panose="020F0502020204030204" pitchFamily="34" charset="0"/>
              </a:rPr>
              <a:t> </a:t>
            </a:r>
            <a:r>
              <a:rPr lang="en-US" altLang="en-US" sz="2000" dirty="0">
                <a:cs typeface="Calibri" panose="020F0502020204030204" pitchFamily="34" charset="0"/>
              </a:rPr>
              <a:t>view highlights the attributes that were used at each level for splitting. </a:t>
            </a:r>
          </a:p>
          <a:p>
            <a:r>
              <a:rPr lang="en-US" altLang="en-US" sz="2000" dirty="0">
                <a:cs typeface="Calibri" panose="020F0502020204030204" pitchFamily="34" charset="0"/>
              </a:rPr>
              <a:t>Color coding is done to simplify the understanding</a:t>
            </a:r>
          </a:p>
          <a:p>
            <a:r>
              <a:rPr lang="en-US" altLang="en-US" sz="2000" dirty="0">
                <a:cs typeface="Calibri" panose="020F0502020204030204" pitchFamily="34" charset="0"/>
              </a:rPr>
              <a:t>Red indicating cervical patients</a:t>
            </a:r>
          </a:p>
          <a:p>
            <a:r>
              <a:rPr lang="en-US" altLang="en-US" sz="2000" dirty="0">
                <a:cs typeface="Calibri" panose="020F0502020204030204" pitchFamily="34" charset="0"/>
              </a:rPr>
              <a:t>Blue indicating non cervical patients</a:t>
            </a:r>
            <a:endParaRPr lang="en-US" sz="2000" dirty="0">
              <a:cs typeface="Calibri" panose="020F0502020204030204" pitchFamily="34" charset="0"/>
            </a:endParaRPr>
          </a:p>
        </p:txBody>
      </p:sp>
      <p:pic>
        <p:nvPicPr>
          <p:cNvPr id="4" name="Picture 3">
            <a:extLst>
              <a:ext uri="{FF2B5EF4-FFF2-40B4-BE49-F238E27FC236}">
                <a16:creationId xmlns:a16="http://schemas.microsoft.com/office/drawing/2014/main" id="{72715F26-918A-4AAC-8E16-352ACACC4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45" y="1847524"/>
            <a:ext cx="7033016" cy="345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50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a:xfrm>
            <a:off x="229822" y="1714500"/>
            <a:ext cx="4581780" cy="4857444"/>
          </a:xfrm>
        </p:spPr>
        <p:txBody>
          <a:bodyPr/>
          <a:lstStyle/>
          <a:p>
            <a:pPr marL="0" indent="0">
              <a:buNone/>
            </a:pPr>
            <a:r>
              <a:rPr lang="en-US" altLang="en-US" sz="2000" dirty="0">
                <a:solidFill>
                  <a:schemeClr val="tx1">
                    <a:lumMod val="95000"/>
                  </a:schemeClr>
                </a:solidFill>
                <a:cs typeface="Calibri" panose="020F0502020204030204" pitchFamily="34" charset="0"/>
              </a:rPr>
              <a:t>Exploring sub trees</a:t>
            </a:r>
            <a:endParaRPr lang="en-US" altLang="en-US" sz="2000" b="1" dirty="0">
              <a:solidFill>
                <a:schemeClr val="accent1">
                  <a:lumMod val="60000"/>
                  <a:lumOff val="40000"/>
                </a:schemeClr>
              </a:solidFill>
              <a:cs typeface="Calibri" panose="020F0502020204030204" pitchFamily="34" charset="0"/>
            </a:endParaRPr>
          </a:p>
          <a:p>
            <a:r>
              <a:rPr lang="en-US" altLang="en-US" sz="2000" dirty="0">
                <a:cs typeface="Calibri" panose="020F0502020204030204" pitchFamily="34" charset="0"/>
              </a:rPr>
              <a:t>The figure on the right represents sub tree for Node 17. As we see the split for this node occurs on attribute “AGE” which finally result in 2 terminal nodes. </a:t>
            </a:r>
          </a:p>
          <a:p>
            <a:r>
              <a:rPr lang="en-US" altLang="en-US" sz="2000" dirty="0">
                <a:cs typeface="Calibri" panose="020F0502020204030204" pitchFamily="34" charset="0"/>
              </a:rPr>
              <a:t>Terminal node 14 consisting of non-cervical </a:t>
            </a:r>
          </a:p>
          <a:p>
            <a:r>
              <a:rPr lang="en-US" altLang="en-US" sz="2000" dirty="0">
                <a:cs typeface="Calibri" panose="020F0502020204030204" pitchFamily="34" charset="0"/>
              </a:rPr>
              <a:t>Terminal node 15 which holds both non-cervical and cervical patients.</a:t>
            </a:r>
          </a:p>
          <a:p>
            <a:pPr marL="0" indent="0">
              <a:buNone/>
            </a:pPr>
            <a:endParaRPr lang="en-US" alt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523C348-EDF7-4869-822C-0330FE908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782" y="1816907"/>
            <a:ext cx="7099396" cy="295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81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graphicFrame>
        <p:nvGraphicFramePr>
          <p:cNvPr id="5" name="Table 4">
            <a:extLst>
              <a:ext uri="{FF2B5EF4-FFF2-40B4-BE49-F238E27FC236}">
                <a16:creationId xmlns:a16="http://schemas.microsoft.com/office/drawing/2014/main" id="{8B342D65-21E7-462F-932F-F7F5CF1A5E09}"/>
              </a:ext>
            </a:extLst>
          </p:cNvPr>
          <p:cNvGraphicFramePr>
            <a:graphicFrameLocks noGrp="1"/>
          </p:cNvGraphicFramePr>
          <p:nvPr>
            <p:extLst>
              <p:ext uri="{D42A27DB-BD31-4B8C-83A1-F6EECF244321}">
                <p14:modId xmlns:p14="http://schemas.microsoft.com/office/powerpoint/2010/main" val="190133869"/>
              </p:ext>
            </p:extLst>
          </p:nvPr>
        </p:nvGraphicFramePr>
        <p:xfrm>
          <a:off x="1066800" y="1965716"/>
          <a:ext cx="7764250" cy="4278610"/>
        </p:xfrm>
        <a:graphic>
          <a:graphicData uri="http://schemas.openxmlformats.org/drawingml/2006/table">
            <a:tbl>
              <a:tblPr firstRow="1" bandRow="1">
                <a:tableStyleId>{5C22544A-7EE6-4342-B048-85BDC9FD1C3A}</a:tableStyleId>
              </a:tblPr>
              <a:tblGrid>
                <a:gridCol w="5778047">
                  <a:extLst>
                    <a:ext uri="{9D8B030D-6E8A-4147-A177-3AD203B41FA5}">
                      <a16:colId xmlns:a16="http://schemas.microsoft.com/office/drawing/2014/main" val="20000"/>
                    </a:ext>
                  </a:extLst>
                </a:gridCol>
                <a:gridCol w="1986203">
                  <a:extLst>
                    <a:ext uri="{9D8B030D-6E8A-4147-A177-3AD203B41FA5}">
                      <a16:colId xmlns:a16="http://schemas.microsoft.com/office/drawing/2014/main" val="20001"/>
                    </a:ext>
                  </a:extLst>
                </a:gridCol>
              </a:tblGrid>
              <a:tr h="459831">
                <a:tc>
                  <a:txBody>
                    <a:bodyPr/>
                    <a:lstStyle/>
                    <a:p>
                      <a:r>
                        <a:rPr kumimoji="0" lang="en-US" sz="1800" b="1" kern="1200">
                          <a:solidFill>
                            <a:schemeClr val="lt1"/>
                          </a:solidFill>
                          <a:latin typeface="+mn-lt"/>
                          <a:ea typeface="+mn-ea"/>
                          <a:cs typeface="+mn-cs"/>
                        </a:rPr>
                        <a:t>Antecedent</a:t>
                      </a:r>
                      <a:endParaRPr lang="en-US" sz="1800" dirty="0"/>
                    </a:p>
                  </a:txBody>
                  <a:tcPr marT="45716" marB="45716"/>
                </a:tc>
                <a:tc>
                  <a:txBody>
                    <a:bodyPr/>
                    <a:lstStyle/>
                    <a:p>
                      <a:r>
                        <a:rPr kumimoji="0" lang="en-US" sz="1800" b="1" kern="1200" dirty="0">
                          <a:solidFill>
                            <a:schemeClr val="lt1"/>
                          </a:solidFill>
                          <a:latin typeface="+mn-lt"/>
                          <a:ea typeface="+mn-ea"/>
                          <a:cs typeface="+mn-cs"/>
                        </a:rPr>
                        <a:t>Consequent</a:t>
                      </a:r>
                      <a:endParaRPr lang="en-US" sz="1800" dirty="0"/>
                    </a:p>
                  </a:txBody>
                  <a:tcPr marT="45716" marB="45716"/>
                </a:tc>
                <a:extLst>
                  <a:ext uri="{0D108BD9-81ED-4DB2-BD59-A6C34878D82A}">
                    <a16:rowId xmlns:a16="http://schemas.microsoft.com/office/drawing/2014/main" val="10000"/>
                  </a:ext>
                </a:extLst>
              </a:tr>
              <a:tr h="443677">
                <a:tc>
                  <a:txBody>
                    <a:bodyPr/>
                    <a:lstStyle/>
                    <a:p>
                      <a:r>
                        <a:rPr kumimoji="0" lang="en-US" sz="900" b="1" kern="1200">
                          <a:solidFill>
                            <a:schemeClr val="dk1"/>
                          </a:solidFill>
                          <a:latin typeface="+mn-lt"/>
                          <a:ea typeface="+mn-ea"/>
                          <a:cs typeface="+mn-cs"/>
                        </a:rPr>
                        <a:t>FIRST_SEXUAL_INTERCOURSE &lt;= 17.5  &amp;&amp; FIRST_SEXUAL_INTERCOURSE &gt; 14.5</a:t>
                      </a:r>
                      <a:endParaRPr lang="en-US" sz="900" b="1" dirty="0"/>
                    </a:p>
                  </a:txBody>
                  <a:tcPr marT="45716" marB="45716"/>
                </a:tc>
                <a:tc>
                  <a:txBody>
                    <a:bodyPr/>
                    <a:lstStyle/>
                    <a:p>
                      <a:r>
                        <a:rPr lang="en-US" sz="900" b="1" dirty="0"/>
                        <a:t>Non</a:t>
                      </a:r>
                      <a:r>
                        <a:rPr lang="en-US" sz="900" b="1" baseline="0" dirty="0"/>
                        <a:t> cervical patient</a:t>
                      </a:r>
                      <a:endParaRPr lang="en-US" sz="900" b="1" dirty="0"/>
                    </a:p>
                  </a:txBody>
                  <a:tcPr marT="45716" marB="45716"/>
                </a:tc>
                <a:extLst>
                  <a:ext uri="{0D108BD9-81ED-4DB2-BD59-A6C34878D82A}">
                    <a16:rowId xmlns:a16="http://schemas.microsoft.com/office/drawing/2014/main" val="10001"/>
                  </a:ext>
                </a:extLst>
              </a:tr>
              <a:tr h="443677">
                <a:tc>
                  <a:txBody>
                    <a:bodyPr/>
                    <a:lstStyle/>
                    <a:p>
                      <a:r>
                        <a:rPr kumimoji="0" lang="en-US" sz="900" b="1" kern="1200">
                          <a:solidFill>
                            <a:schemeClr val="dk1"/>
                          </a:solidFill>
                          <a:latin typeface="+mn-lt"/>
                          <a:ea typeface="+mn-ea"/>
                          <a:cs typeface="+mn-cs"/>
                        </a:rPr>
                        <a:t>FIRST_SEXUAL_INTERCOURSE &lt;= 14.5 &amp;&amp; NUM_OF_PREGNANCIES &lt;= 2.64</a:t>
                      </a:r>
                      <a:endParaRPr lang="en-US" sz="900" b="1" dirty="0"/>
                    </a:p>
                  </a:txBody>
                  <a:tcPr marT="45716" marB="45716"/>
                </a:tc>
                <a:tc>
                  <a:txBody>
                    <a:bodyPr/>
                    <a:lstStyle/>
                    <a:p>
                      <a:r>
                        <a:rPr lang="en-US" sz="900" b="1" baseline="0" dirty="0"/>
                        <a:t>Non cervical patient</a:t>
                      </a:r>
                      <a:endParaRPr lang="en-US" sz="900" b="1" dirty="0"/>
                    </a:p>
                  </a:txBody>
                  <a:tcPr marT="45716" marB="45716"/>
                </a:tc>
                <a:extLst>
                  <a:ext uri="{0D108BD9-81ED-4DB2-BD59-A6C34878D82A}">
                    <a16:rowId xmlns:a16="http://schemas.microsoft.com/office/drawing/2014/main" val="10002"/>
                  </a:ext>
                </a:extLst>
              </a:tr>
              <a:tr h="459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a:solidFill>
                            <a:schemeClr val="dk1"/>
                          </a:solidFill>
                          <a:latin typeface="+mn-lt"/>
                          <a:ea typeface="+mn-ea"/>
                          <a:cs typeface="+mn-cs"/>
                        </a:rPr>
                        <a:t>FIRST_SEXUAL_INTERCOURSE &lt;= 14.5 &amp;&amp; NUM_OF_PREGNANCIES &gt; 2.64 &amp;&amp; AGE &lt;= 28</a:t>
                      </a:r>
                      <a:endParaRPr kumimoji="0" lang="en-US" sz="900" b="1" kern="1200" dirty="0">
                        <a:solidFill>
                          <a:schemeClr val="dk1"/>
                        </a:solidFill>
                        <a:latin typeface="+mn-lt"/>
                        <a:ea typeface="+mn-ea"/>
                        <a:cs typeface="+mn-cs"/>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Cervical patient</a:t>
                      </a:r>
                    </a:p>
                    <a:p>
                      <a:endParaRPr lang="en-US" sz="900" b="1" dirty="0"/>
                    </a:p>
                  </a:txBody>
                  <a:tcPr marT="45716" marB="45716"/>
                </a:tc>
                <a:extLst>
                  <a:ext uri="{0D108BD9-81ED-4DB2-BD59-A6C34878D82A}">
                    <a16:rowId xmlns:a16="http://schemas.microsoft.com/office/drawing/2014/main" val="10003"/>
                  </a:ext>
                </a:extLst>
              </a:tr>
              <a:tr h="459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a:solidFill>
                            <a:schemeClr val="dk1"/>
                          </a:solidFill>
                          <a:latin typeface="+mn-lt"/>
                          <a:ea typeface="+mn-ea"/>
                          <a:cs typeface="+mn-cs"/>
                        </a:rPr>
                        <a:t>FIRST_SEXUAL_INTERCOURSE &lt;= 14.5 &amp;&amp; NUM_OF_PREGNANCIES &gt; 2.64 &amp;&amp; AGE &gt; 28</a:t>
                      </a:r>
                      <a:endParaRPr kumimoji="0" lang="en-US" sz="900" b="1" kern="1200" dirty="0">
                        <a:solidFill>
                          <a:schemeClr val="dk1"/>
                        </a:solidFill>
                        <a:latin typeface="+mn-lt"/>
                        <a:ea typeface="+mn-ea"/>
                        <a:cs typeface="+mn-cs"/>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Non</a:t>
                      </a:r>
                      <a:r>
                        <a:rPr lang="en-US" sz="900" b="1" baseline="0" dirty="0"/>
                        <a:t> cervical patient</a:t>
                      </a:r>
                      <a:endParaRPr lang="en-US" sz="900" b="1" dirty="0"/>
                    </a:p>
                    <a:p>
                      <a:endParaRPr lang="en-US" sz="900" b="1" dirty="0"/>
                    </a:p>
                  </a:txBody>
                  <a:tcPr marT="45716" marB="45716"/>
                </a:tc>
                <a:extLst>
                  <a:ext uri="{0D108BD9-81ED-4DB2-BD59-A6C34878D82A}">
                    <a16:rowId xmlns:a16="http://schemas.microsoft.com/office/drawing/2014/main" val="10004"/>
                  </a:ext>
                </a:extLst>
              </a:tr>
              <a:tr h="459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a:solidFill>
                            <a:schemeClr val="dk1"/>
                          </a:solidFill>
                          <a:latin typeface="+mn-lt"/>
                          <a:ea typeface="+mn-ea"/>
                          <a:cs typeface="+mn-cs"/>
                        </a:rPr>
                        <a:t>FIRST_SEXUAL_INTERCOURSE &gt; 17.5 &amp;&amp; HORMONAL_CONTRACEPTIVE_YEARS &gt; 1.50</a:t>
                      </a:r>
                      <a:endParaRPr kumimoji="0" lang="en-US" sz="900" b="1" kern="1200" dirty="0">
                        <a:solidFill>
                          <a:schemeClr val="dk1"/>
                        </a:solidFill>
                        <a:latin typeface="+mn-lt"/>
                        <a:ea typeface="+mn-ea"/>
                        <a:cs typeface="+mn-cs"/>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a:t>Non cervical patient</a:t>
                      </a:r>
                      <a:endParaRPr lang="en-US" sz="900" b="1" dirty="0"/>
                    </a:p>
                    <a:p>
                      <a:endParaRPr lang="en-US" sz="900" b="1" dirty="0"/>
                    </a:p>
                  </a:txBody>
                  <a:tcPr marT="45716" marB="45716"/>
                </a:tc>
                <a:extLst>
                  <a:ext uri="{0D108BD9-81ED-4DB2-BD59-A6C34878D82A}">
                    <a16:rowId xmlns:a16="http://schemas.microsoft.com/office/drawing/2014/main" val="10005"/>
                  </a:ext>
                </a:extLst>
              </a:tr>
              <a:tr h="6322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a:solidFill>
                            <a:schemeClr val="dk1"/>
                          </a:solidFill>
                          <a:latin typeface="+mn-lt"/>
                          <a:ea typeface="+mn-ea"/>
                          <a:cs typeface="+mn-cs"/>
                        </a:rPr>
                        <a:t>FIRST_SEXUAL_INTERCOURSE &gt; 17.5 &amp;&amp; FIRST_SEXUAL_INTERCOURSE &lt;= 18.5 &amp;&amp; HORMONAL_CONTRACEPTIVE_YEARS &lt;= 1.50 &amp;&amp; AGE &lt;= 18.50</a:t>
                      </a:r>
                    </a:p>
                    <a:p>
                      <a:endParaRPr lang="en-US" sz="900" b="1" dirty="0"/>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Non</a:t>
                      </a:r>
                      <a:r>
                        <a:rPr lang="en-US" sz="900" b="1" baseline="0" dirty="0"/>
                        <a:t> cervical patient</a:t>
                      </a:r>
                      <a:endParaRPr lang="en-US" sz="900" b="1" dirty="0"/>
                    </a:p>
                    <a:p>
                      <a:endParaRPr lang="en-US" sz="900" b="1" dirty="0"/>
                    </a:p>
                  </a:txBody>
                  <a:tcPr marT="45716" marB="45716"/>
                </a:tc>
                <a:extLst>
                  <a:ext uri="{0D108BD9-81ED-4DB2-BD59-A6C34878D82A}">
                    <a16:rowId xmlns:a16="http://schemas.microsoft.com/office/drawing/2014/main" val="10006"/>
                  </a:ext>
                </a:extLst>
              </a:tr>
              <a:tr h="459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a:solidFill>
                            <a:schemeClr val="dk1"/>
                          </a:solidFill>
                          <a:latin typeface="+mn-lt"/>
                          <a:ea typeface="+mn-ea"/>
                          <a:cs typeface="+mn-cs"/>
                        </a:rPr>
                        <a:t>FIRST_SEXUAL_INTERCOURSE &gt; 17.5 &amp;&amp; HORMONAL_CONTRACEPTIVE_YEARS &lt;= 1.50 &amp;&amp; AGE &lt;= 28.5 &amp;&amp; AGE &gt; 21.5</a:t>
                      </a:r>
                      <a:endParaRPr kumimoji="0" lang="en-US" sz="900" b="1" kern="1200" dirty="0">
                        <a:solidFill>
                          <a:schemeClr val="dk1"/>
                        </a:solidFill>
                        <a:latin typeface="+mn-lt"/>
                        <a:ea typeface="+mn-ea"/>
                        <a:cs typeface="+mn-cs"/>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Cervical patient</a:t>
                      </a:r>
                    </a:p>
                    <a:p>
                      <a:endParaRPr lang="en-US" sz="900" b="1" dirty="0"/>
                    </a:p>
                  </a:txBody>
                  <a:tcPr marT="45716" marB="45716"/>
                </a:tc>
                <a:extLst>
                  <a:ext uri="{0D108BD9-81ED-4DB2-BD59-A6C34878D82A}">
                    <a16:rowId xmlns:a16="http://schemas.microsoft.com/office/drawing/2014/main" val="10007"/>
                  </a:ext>
                </a:extLst>
              </a:tr>
              <a:tr h="459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18.5 &amp;&amp; HORMONAL_CONTRACEPTIVE_YEARS &lt;= 1.50 &amp;&amp; AGE &lt;= 21.5</a:t>
                      </a: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a:t>Non cervical patient</a:t>
                      </a:r>
                      <a:endParaRPr lang="en-US" sz="900" b="1" dirty="0"/>
                    </a:p>
                    <a:p>
                      <a:endParaRPr lang="en-US" sz="900" b="1" dirty="0"/>
                    </a:p>
                  </a:txBody>
                  <a:tcPr marT="45716" marB="45716"/>
                </a:tc>
                <a:extLst>
                  <a:ext uri="{0D108BD9-81ED-4DB2-BD59-A6C34878D82A}">
                    <a16:rowId xmlns:a16="http://schemas.microsoft.com/office/drawing/2014/main" val="10008"/>
                  </a:ext>
                </a:extLst>
              </a:tr>
            </a:tbl>
          </a:graphicData>
        </a:graphic>
      </p:graphicFrame>
      <p:sp>
        <p:nvSpPr>
          <p:cNvPr id="3" name="TextBox 2">
            <a:extLst>
              <a:ext uri="{FF2B5EF4-FFF2-40B4-BE49-F238E27FC236}">
                <a16:creationId xmlns:a16="http://schemas.microsoft.com/office/drawing/2014/main" id="{D82894CC-2D07-46B6-9E34-847CC483CE46}"/>
              </a:ext>
            </a:extLst>
          </p:cNvPr>
          <p:cNvSpPr txBox="1"/>
          <p:nvPr/>
        </p:nvSpPr>
        <p:spPr>
          <a:xfrm>
            <a:off x="971877" y="1483941"/>
            <a:ext cx="3359767" cy="369332"/>
          </a:xfrm>
          <a:prstGeom prst="rect">
            <a:avLst/>
          </a:prstGeom>
          <a:noFill/>
        </p:spPr>
        <p:txBody>
          <a:bodyPr wrap="square" rtlCol="0">
            <a:spAutoFit/>
          </a:bodyPr>
          <a:lstStyle/>
          <a:p>
            <a:r>
              <a:rPr lang="en-US" dirty="0"/>
              <a:t>Decision Rules</a:t>
            </a:r>
          </a:p>
        </p:txBody>
      </p:sp>
    </p:spTree>
    <p:extLst>
      <p:ext uri="{BB962C8B-B14F-4D97-AF65-F5344CB8AC3E}">
        <p14:creationId xmlns:p14="http://schemas.microsoft.com/office/powerpoint/2010/main" val="326441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066800" y="1790700"/>
            <a:ext cx="10502900" cy="4381500"/>
          </a:xfrm>
        </p:spPr>
        <p:txBody>
          <a:bodyPr>
            <a:normAutofit/>
          </a:bodyPr>
          <a:lstStyle/>
          <a:p>
            <a:pPr marL="285750" indent="-285750">
              <a:spcBef>
                <a:spcPts val="0"/>
              </a:spcBef>
              <a:defRPr/>
            </a:pPr>
            <a:r>
              <a:rPr lang="en-US" dirty="0">
                <a:ea typeface="Cambria" panose="02040503050406030204" pitchFamily="18" charset="0"/>
                <a:cs typeface="Calibri" panose="020F0502020204030204" pitchFamily="34" charset="0"/>
              </a:rPr>
              <a:t>Cervical cancer occurs when abnormal cells on the cervix grow out of control.</a:t>
            </a:r>
          </a:p>
          <a:p>
            <a:pPr marL="0" indent="0">
              <a:spcBef>
                <a:spcPts val="0"/>
              </a:spcBef>
              <a:buNone/>
              <a:defRPr/>
            </a:pPr>
            <a:endParaRPr lang="en-US" dirty="0">
              <a:ea typeface="Cambria" panose="02040503050406030204" pitchFamily="18" charset="0"/>
              <a:cs typeface="Calibri" panose="020F0502020204030204" pitchFamily="34" charset="0"/>
            </a:endParaRPr>
          </a:p>
          <a:p>
            <a:pPr marL="285750" indent="-285750">
              <a:spcBef>
                <a:spcPts val="0"/>
              </a:spcBef>
              <a:defRPr/>
            </a:pPr>
            <a:r>
              <a:rPr lang="en-US" dirty="0">
                <a:ea typeface="Cambria" panose="02040503050406030204" pitchFamily="18" charset="0"/>
                <a:cs typeface="Calibri" panose="020F0502020204030204" pitchFamily="34" charset="0"/>
              </a:rPr>
              <a:t>Cervical cancer is most often caused by a virus called human papillomavirus, or HPV which is contracted by having sexual contact with someone who has it</a:t>
            </a:r>
          </a:p>
          <a:p>
            <a:pPr marL="0" indent="0">
              <a:spcBef>
                <a:spcPts val="0"/>
              </a:spcBef>
              <a:buNone/>
              <a:defRPr/>
            </a:pPr>
            <a:r>
              <a:rPr lang="en-US" dirty="0">
                <a:ea typeface="Cambria" panose="02040503050406030204" pitchFamily="18" charset="0"/>
                <a:cs typeface="Calibri" panose="020F0502020204030204" pitchFamily="34" charset="0"/>
              </a:rPr>
              <a:t> </a:t>
            </a:r>
          </a:p>
          <a:p>
            <a:pPr marL="285750" indent="-285750">
              <a:spcBef>
                <a:spcPts val="0"/>
              </a:spcBef>
              <a:defRPr/>
            </a:pPr>
            <a:r>
              <a:rPr lang="en-US" dirty="0">
                <a:ea typeface="Cambria" panose="02040503050406030204" pitchFamily="18" charset="0"/>
                <a:cs typeface="Calibri" panose="020F0502020204030204" pitchFamily="34" charset="0"/>
              </a:rPr>
              <a:t>It should also be noted though, that not all types of HPV cause cervical cancer</a:t>
            </a:r>
          </a:p>
          <a:p>
            <a:pPr marL="285750" indent="-285750">
              <a:spcBef>
                <a:spcPts val="0"/>
              </a:spcBef>
              <a:defRPr/>
            </a:pPr>
            <a:endParaRPr lang="en-US" dirty="0">
              <a:ea typeface="Cambria" panose="02040503050406030204" pitchFamily="18" charset="0"/>
              <a:cs typeface="Calibri" panose="020F0502020204030204" pitchFamily="34" charset="0"/>
            </a:endParaRPr>
          </a:p>
          <a:p>
            <a:pPr marL="285750" indent="-285750">
              <a:spcBef>
                <a:spcPts val="0"/>
              </a:spcBef>
              <a:defRPr/>
            </a:pPr>
            <a:r>
              <a:rPr lang="en-US" dirty="0">
                <a:ea typeface="Cambria" panose="02040503050406030204" pitchFamily="18" charset="0"/>
                <a:cs typeface="Calibri" panose="020F0502020204030204" pitchFamily="34" charset="0"/>
              </a:rPr>
              <a:t>An early diagnosis of cervical problems will help to increase the patient’s survival rate</a:t>
            </a:r>
          </a:p>
          <a:p>
            <a:pPr marL="0" indent="0">
              <a:spcBef>
                <a:spcPts val="0"/>
              </a:spcBef>
              <a:buNone/>
              <a:defRPr/>
            </a:pPr>
            <a:endParaRPr lang="en-US" sz="2400" dirty="0">
              <a:latin typeface="Calibri" panose="020F0502020204030204" pitchFamily="34" charset="0"/>
              <a:cs typeface="Calibri" panose="020F0502020204030204" pitchFamily="34" charset="0"/>
            </a:endParaRPr>
          </a:p>
          <a:p>
            <a:pPr marL="0" indent="0">
              <a:spcBef>
                <a:spcPts val="0"/>
              </a:spcBef>
              <a:buNone/>
              <a:defRPr/>
            </a:pPr>
            <a:endParaRPr lang="en-US" sz="2400" dirty="0">
              <a:latin typeface="Calibri" panose="020F0502020204030204" pitchFamily="34" charset="0"/>
              <a:cs typeface="Calibri" panose="020F0502020204030204" pitchFamily="34" charset="0"/>
            </a:endParaRPr>
          </a:p>
          <a:p>
            <a:pPr marL="285750" indent="-285750">
              <a:spcBef>
                <a:spcPts val="0"/>
              </a:spcBef>
              <a:defRPr/>
            </a:pPr>
            <a:endParaRPr lang="en-US" sz="2400" dirty="0">
              <a:latin typeface="Calibri" panose="020F0502020204030204" pitchFamily="34" charset="0"/>
              <a:cs typeface="Calibri" panose="020F0502020204030204" pitchFamily="34" charset="0"/>
            </a:endParaRPr>
          </a:p>
          <a:p>
            <a:pPr marL="285750" indent="-285750">
              <a:spcBef>
                <a:spcPts val="0"/>
              </a:spcBef>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0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Modeling(Set of Decision Rules Continued)</a:t>
            </a:r>
          </a:p>
        </p:txBody>
      </p:sp>
      <p:graphicFrame>
        <p:nvGraphicFramePr>
          <p:cNvPr id="5" name="Table 4">
            <a:extLst>
              <a:ext uri="{FF2B5EF4-FFF2-40B4-BE49-F238E27FC236}">
                <a16:creationId xmlns:a16="http://schemas.microsoft.com/office/drawing/2014/main" id="{ED76067B-C74A-46FD-B5B7-42A8E2324CEC}"/>
              </a:ext>
            </a:extLst>
          </p:cNvPr>
          <p:cNvGraphicFramePr>
            <a:graphicFrameLocks noGrp="1"/>
          </p:cNvGraphicFramePr>
          <p:nvPr>
            <p:extLst>
              <p:ext uri="{D42A27DB-BD31-4B8C-83A1-F6EECF244321}">
                <p14:modId xmlns:p14="http://schemas.microsoft.com/office/powerpoint/2010/main" val="1244428876"/>
              </p:ext>
            </p:extLst>
          </p:nvPr>
        </p:nvGraphicFramePr>
        <p:xfrm>
          <a:off x="1066799" y="1916817"/>
          <a:ext cx="7754471" cy="4383692"/>
        </p:xfrm>
        <a:graphic>
          <a:graphicData uri="http://schemas.openxmlformats.org/drawingml/2006/table">
            <a:tbl>
              <a:tblPr firstRow="1" bandRow="1">
                <a:tableStyleId>{5C22544A-7EE6-4342-B048-85BDC9FD1C3A}</a:tableStyleId>
              </a:tblPr>
              <a:tblGrid>
                <a:gridCol w="5906934">
                  <a:extLst>
                    <a:ext uri="{9D8B030D-6E8A-4147-A177-3AD203B41FA5}">
                      <a16:colId xmlns:a16="http://schemas.microsoft.com/office/drawing/2014/main" val="20000"/>
                    </a:ext>
                  </a:extLst>
                </a:gridCol>
                <a:gridCol w="1847537">
                  <a:extLst>
                    <a:ext uri="{9D8B030D-6E8A-4147-A177-3AD203B41FA5}">
                      <a16:colId xmlns:a16="http://schemas.microsoft.com/office/drawing/2014/main" val="20001"/>
                    </a:ext>
                  </a:extLst>
                </a:gridCol>
              </a:tblGrid>
              <a:tr h="363901">
                <a:tc>
                  <a:txBody>
                    <a:bodyPr/>
                    <a:lstStyle/>
                    <a:p>
                      <a:r>
                        <a:rPr kumimoji="0" lang="en-US" sz="1800" b="1" kern="1200" dirty="0">
                          <a:solidFill>
                            <a:schemeClr val="lt1"/>
                          </a:solidFill>
                          <a:latin typeface="+mn-lt"/>
                          <a:ea typeface="+mn-ea"/>
                          <a:cs typeface="+mn-cs"/>
                        </a:rPr>
                        <a:t>Antecedent</a:t>
                      </a:r>
                      <a:endParaRPr lang="en-US" sz="1800" dirty="0"/>
                    </a:p>
                  </a:txBody>
                  <a:tcPr marT="45702" marB="45702"/>
                </a:tc>
                <a:tc>
                  <a:txBody>
                    <a:bodyPr/>
                    <a:lstStyle/>
                    <a:p>
                      <a:r>
                        <a:rPr kumimoji="0" lang="en-US" sz="1800" b="1" kern="1200" dirty="0">
                          <a:solidFill>
                            <a:schemeClr val="lt1"/>
                          </a:solidFill>
                          <a:latin typeface="+mn-lt"/>
                          <a:ea typeface="+mn-ea"/>
                          <a:cs typeface="+mn-cs"/>
                        </a:rPr>
                        <a:t>Consequent</a:t>
                      </a:r>
                      <a:endParaRPr lang="en-US" sz="1800" dirty="0"/>
                    </a:p>
                  </a:txBody>
                  <a:tcPr marT="45702" marB="45702"/>
                </a:tc>
                <a:extLst>
                  <a:ext uri="{0D108BD9-81ED-4DB2-BD59-A6C34878D82A}">
                    <a16:rowId xmlns:a16="http://schemas.microsoft.com/office/drawing/2014/main" val="10000"/>
                  </a:ext>
                </a:extLst>
              </a:tr>
              <a:tr h="500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1.50 &amp;&amp; AGE &lt;= 21.5 &amp;&amp; FIRST_SEXUAL_INTERCOURSE &lt;= 18.5 &amp;&amp; AGE &gt; 18.5 &amp;&amp; NUM_OF_SEXUAL_PARTNERS &lt;= 2.50 </a:t>
                      </a: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Cervical patient</a:t>
                      </a:r>
                    </a:p>
                  </a:txBody>
                  <a:tcPr marT="45716" marB="45716"/>
                </a:tc>
                <a:extLst>
                  <a:ext uri="{0D108BD9-81ED-4DB2-BD59-A6C34878D82A}">
                    <a16:rowId xmlns:a16="http://schemas.microsoft.com/office/drawing/2014/main" val="3792869233"/>
                  </a:ext>
                </a:extLst>
              </a:tr>
              <a:tr h="500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1.50 &amp;&amp; AGE &lt;= 21.5 &amp;&amp; FIRST_SEXUAL_INTERCOURSE &lt;= 18.5 &amp;&amp; AGE &gt; 18.5 &amp;&amp; NUM_OF_SEXUAL_PARTNERS &gt; 2.50</a:t>
                      </a: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a:t>Non cervical patient</a:t>
                      </a:r>
                      <a:endParaRPr lang="en-US" sz="900" b="1" dirty="0"/>
                    </a:p>
                  </a:txBody>
                  <a:tcPr marT="45716" marB="45716"/>
                </a:tc>
                <a:extLst>
                  <a:ext uri="{0D108BD9-81ED-4DB2-BD59-A6C34878D82A}">
                    <a16:rowId xmlns:a16="http://schemas.microsoft.com/office/drawing/2014/main" val="439213896"/>
                  </a:ext>
                </a:extLst>
              </a:tr>
              <a:tr h="500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20.5 &amp;&amp; HORMONAL_CONTRACEPTIVE_YEARS &lt;= 1.50 &amp;&amp; AGE &gt; 28.5</a:t>
                      </a: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a:t>Non cervical patient</a:t>
                      </a:r>
                      <a:endParaRPr lang="en-US" sz="900" b="1" dirty="0"/>
                    </a:p>
                  </a:txBody>
                  <a:tcPr marT="45716" marB="45716"/>
                </a:tc>
                <a:extLst>
                  <a:ext uri="{0D108BD9-81ED-4DB2-BD59-A6C34878D82A}">
                    <a16:rowId xmlns:a16="http://schemas.microsoft.com/office/drawing/2014/main" val="1648919616"/>
                  </a:ext>
                </a:extLst>
              </a:tr>
              <a:tr h="500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1.50 &amp;&amp; AGE &gt; 28.5 &amp;&amp; FIRST_SEXUAL_INTERCOURSE &lt;= 20.5 &amp;&amp; NUM_OF_SEXUAL_PARTNERS &gt; 3.50</a:t>
                      </a:r>
                    </a:p>
                  </a:txBody>
                  <a:tcPr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a:t>Cervical patient</a:t>
                      </a:r>
                      <a:endParaRPr lang="en-US" sz="900" b="1" dirty="0"/>
                    </a:p>
                  </a:txBody>
                  <a:tcPr marT="45702" marB="45702"/>
                </a:tc>
                <a:extLst>
                  <a:ext uri="{0D108BD9-81ED-4DB2-BD59-A6C34878D82A}">
                    <a16:rowId xmlns:a16="http://schemas.microsoft.com/office/drawing/2014/main" val="10001"/>
                  </a:ext>
                </a:extLst>
              </a:tr>
              <a:tr h="500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1.50 &amp;&amp; AGE &gt; 28.5 &amp;&amp; FIRST_SEXUAL_INTERCOURSE &lt;= 20.5 &amp;&amp; NUM_OF_SEXUAL_PARTNERS &lt;= 3.50 &amp;&amp; NUM_OF_PREGNANCIES &lt;= 0.50</a:t>
                      </a:r>
                    </a:p>
                  </a:txBody>
                  <a:tcPr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Non cervical</a:t>
                      </a:r>
                      <a:r>
                        <a:rPr lang="en-US" sz="900" b="1" baseline="0" dirty="0"/>
                        <a:t> patient</a:t>
                      </a:r>
                      <a:endParaRPr lang="en-US" sz="900" b="1" dirty="0"/>
                    </a:p>
                    <a:p>
                      <a:endParaRPr lang="en-US" sz="900" b="1" dirty="0"/>
                    </a:p>
                  </a:txBody>
                  <a:tcPr marT="45702" marB="45702"/>
                </a:tc>
                <a:extLst>
                  <a:ext uri="{0D108BD9-81ED-4DB2-BD59-A6C34878D82A}">
                    <a16:rowId xmlns:a16="http://schemas.microsoft.com/office/drawing/2014/main" val="10002"/>
                  </a:ext>
                </a:extLst>
              </a:tr>
              <a:tr h="500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0.20 &amp;&amp; AGE &gt; 48.5 &amp;&amp; FIRST_SEXUAL_INTERCOURSE &lt;= 20.5 &amp;&amp; NUM_OF_SEXUAL_PARTNERS &lt;= 3.50 &amp;&amp; NUM_OF_PREGNANCIES &gt; 0.50</a:t>
                      </a:r>
                    </a:p>
                  </a:txBody>
                  <a:tcPr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Non</a:t>
                      </a:r>
                      <a:r>
                        <a:rPr lang="en-US" sz="900" b="1" baseline="0" dirty="0"/>
                        <a:t> cervical patient</a:t>
                      </a:r>
                      <a:endParaRPr lang="en-US" sz="900" b="1" dirty="0"/>
                    </a:p>
                    <a:p>
                      <a:endParaRPr lang="en-US" sz="900" b="1" dirty="0"/>
                    </a:p>
                  </a:txBody>
                  <a:tcPr marT="45702" marB="45702"/>
                </a:tc>
                <a:extLst>
                  <a:ext uri="{0D108BD9-81ED-4DB2-BD59-A6C34878D82A}">
                    <a16:rowId xmlns:a16="http://schemas.microsoft.com/office/drawing/2014/main" val="10003"/>
                  </a:ext>
                </a:extLst>
              </a:tr>
              <a:tr h="500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0.20 &amp;&amp; AGE &gt; 28.5 &amp;&amp; AGE &lt;= 35 &amp;&amp; FIRST_SEXUAL_INTERCOURSE &lt;= 20.5 &amp;&amp; NUM_OF_SEXUAL_PARTNERS &lt;= 3.50 &amp;&amp; NUM_OF_PREGNANCIES &gt; 0.50</a:t>
                      </a:r>
                    </a:p>
                  </a:txBody>
                  <a:tcPr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a:t>Cervical patient</a:t>
                      </a:r>
                      <a:endParaRPr lang="en-US" sz="900" b="1" dirty="0"/>
                    </a:p>
                  </a:txBody>
                  <a:tcPr marT="45702" marB="45702"/>
                </a:tc>
                <a:extLst>
                  <a:ext uri="{0D108BD9-81ED-4DB2-BD59-A6C34878D82A}">
                    <a16:rowId xmlns:a16="http://schemas.microsoft.com/office/drawing/2014/main" val="10004"/>
                  </a:ext>
                </a:extLst>
              </a:tr>
              <a:tr h="500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kern="1200" dirty="0">
                          <a:solidFill>
                            <a:schemeClr val="dk1"/>
                          </a:solidFill>
                          <a:latin typeface="+mn-lt"/>
                          <a:ea typeface="+mn-ea"/>
                          <a:cs typeface="+mn-cs"/>
                        </a:rPr>
                        <a:t>FIRST_SEXUAL_INTERCOURSE &gt; 17.5 &amp;&amp; HORMONAL_CONTRACEPTIVE_YEARS &lt;= 0.20 &amp;&amp; AGE &gt; 35 &amp;&amp; AGE &lt;= 48.5 &amp;&amp; FIRST_SEXUAL_INTERCOURSE &lt;= 20.5 &amp;&amp; NUM_OF_SEXUAL_PARTNERS &lt;= 3.50 &amp;&amp; NUM_OF_PREGNANCIES &gt; 0.50</a:t>
                      </a:r>
                    </a:p>
                  </a:txBody>
                  <a:tcPr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Non cervical </a:t>
                      </a:r>
                      <a:r>
                        <a:rPr lang="en-US" sz="900" b="1" baseline="0" dirty="0"/>
                        <a:t>patient</a:t>
                      </a:r>
                      <a:endParaRPr lang="en-US" sz="900" b="1" dirty="0"/>
                    </a:p>
                    <a:p>
                      <a:endParaRPr lang="en-US" sz="900" b="1" dirty="0"/>
                    </a:p>
                  </a:txBody>
                  <a:tcPr marT="45702" marB="45702"/>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748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a:xfrm>
            <a:off x="1066800" y="1714500"/>
            <a:ext cx="10058400" cy="5016500"/>
          </a:xfrm>
        </p:spPr>
        <p:txBody>
          <a:bodyPr/>
          <a:lstStyle/>
          <a:p>
            <a:pPr marL="0" indent="0">
              <a:buNone/>
            </a:pPr>
            <a:r>
              <a:rPr lang="en-US" altLang="en-US" b="1" dirty="0">
                <a:solidFill>
                  <a:schemeClr val="accent1">
                    <a:lumMod val="60000"/>
                    <a:lumOff val="40000"/>
                  </a:schemeClr>
                </a:solidFill>
                <a:cs typeface="Calibri" panose="020F0502020204030204" pitchFamily="34" charset="0"/>
              </a:rPr>
              <a:t>Terminal Nodes Report: </a:t>
            </a:r>
            <a:r>
              <a:rPr lang="en-US" altLang="en-US" dirty="0">
                <a:cs typeface="Calibri" panose="020F0502020204030204" pitchFamily="34" charset="0"/>
              </a:rPr>
              <a:t>This report shows the ability of the tree’s terminal nodes to capture the cervical patients. </a:t>
            </a:r>
          </a:p>
          <a:p>
            <a:pPr marL="0" indent="0">
              <a:buNone/>
            </a:pPr>
            <a:endParaRPr lang="en-US" altLang="en-US" sz="2400" dirty="0">
              <a:latin typeface="Calibri" panose="020F0502020204030204" pitchFamily="34" charset="0"/>
              <a:cs typeface="Calibri" panose="020F0502020204030204" pitchFamily="34" charset="0"/>
            </a:endParaRPr>
          </a:p>
        </p:txBody>
      </p:sp>
      <p:pic>
        <p:nvPicPr>
          <p:cNvPr id="4" name="Picture 1">
            <a:extLst>
              <a:ext uri="{FF2B5EF4-FFF2-40B4-BE49-F238E27FC236}">
                <a16:creationId xmlns:a16="http://schemas.microsoft.com/office/drawing/2014/main" id="{E1D1543A-8D41-49AF-958C-543FC5B27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156" y="2682892"/>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32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p:txBody>
          <a:bodyPr/>
          <a:lstStyle/>
          <a:p>
            <a:pPr marL="0" indent="0">
              <a:buNone/>
            </a:pPr>
            <a:r>
              <a:rPr lang="en-US" b="1" dirty="0">
                <a:solidFill>
                  <a:schemeClr val="accent1">
                    <a:lumMod val="60000"/>
                    <a:lumOff val="40000"/>
                  </a:schemeClr>
                </a:solidFill>
              </a:rPr>
              <a:t>Variable Importance:</a:t>
            </a:r>
          </a:p>
          <a:p>
            <a:pPr marL="0" indent="0">
              <a:buNone/>
            </a:pPr>
            <a:endParaRPr lang="en-US"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9124C826-3254-41C6-A6BB-95C7D1224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266" y="2223062"/>
            <a:ext cx="6981876" cy="439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04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a:xfrm>
            <a:off x="1066800" y="1714500"/>
            <a:ext cx="10058400" cy="5016500"/>
          </a:xfrm>
        </p:spPr>
        <p:txBody>
          <a:bodyPr>
            <a:normAutofit/>
          </a:bodyPr>
          <a:lstStyle/>
          <a:p>
            <a:pPr marL="0" indent="0">
              <a:buNone/>
            </a:pPr>
            <a:r>
              <a:rPr lang="en-US" altLang="en-US" b="1" dirty="0">
                <a:solidFill>
                  <a:schemeClr val="accent1">
                    <a:lumMod val="60000"/>
                    <a:lumOff val="40000"/>
                  </a:schemeClr>
                </a:solidFill>
                <a:cs typeface="Calibri" panose="020F0502020204030204" pitchFamily="34" charset="0"/>
              </a:rPr>
              <a:t>Root Splits: </a:t>
            </a:r>
            <a:r>
              <a:rPr lang="en-US" altLang="en-US" dirty="0">
                <a:cs typeface="Calibri" panose="020F0502020204030204" pitchFamily="34" charset="0"/>
              </a:rPr>
              <a:t>The root splits lists all root node competitors sorted in descending order. It also displays split details in terms of case count.</a:t>
            </a:r>
          </a:p>
          <a:p>
            <a:pPr marL="0" indent="0">
              <a:buNone/>
            </a:pPr>
            <a:endParaRPr lang="en-US" altLang="en-US" b="1" dirty="0">
              <a:cs typeface="Calibri" panose="020F0502020204030204" pitchFamily="34" charset="0"/>
            </a:endParaRPr>
          </a:p>
        </p:txBody>
      </p:sp>
      <p:pic>
        <p:nvPicPr>
          <p:cNvPr id="4" name="Picture 3">
            <a:extLst>
              <a:ext uri="{FF2B5EF4-FFF2-40B4-BE49-F238E27FC236}">
                <a16:creationId xmlns:a16="http://schemas.microsoft.com/office/drawing/2014/main" id="{4F46C5DC-96C2-4F41-8DE5-F56471802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707" y="2707341"/>
            <a:ext cx="74263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71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p:txBody>
          <a:bodyPr/>
          <a:lstStyle/>
          <a:p>
            <a:pPr marL="0" indent="0">
              <a:buNone/>
            </a:pPr>
            <a:r>
              <a:rPr lang="en-US" b="1" dirty="0">
                <a:solidFill>
                  <a:schemeClr val="accent1">
                    <a:lumMod val="60000"/>
                    <a:lumOff val="40000"/>
                  </a:schemeClr>
                </a:solidFill>
              </a:rPr>
              <a:t>Testing the model on test data</a:t>
            </a:r>
          </a:p>
          <a:p>
            <a:pPr marL="0" indent="0">
              <a:buNone/>
            </a:pPr>
            <a:endParaRPr lang="en-US" b="1" dirty="0">
              <a:solidFill>
                <a:schemeClr val="accent1">
                  <a:lumMod val="60000"/>
                  <a:lumOff val="40000"/>
                </a:schemeClr>
              </a:solidFill>
            </a:endParaRPr>
          </a:p>
        </p:txBody>
      </p:sp>
      <p:pic>
        <p:nvPicPr>
          <p:cNvPr id="4" name="Picture 1">
            <a:extLst>
              <a:ext uri="{FF2B5EF4-FFF2-40B4-BE49-F238E27FC236}">
                <a16:creationId xmlns:a16="http://schemas.microsoft.com/office/drawing/2014/main" id="{21188BDA-F7FB-4DD3-98B9-950218029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634" y="2411965"/>
            <a:ext cx="74501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43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(Continued)</a:t>
            </a:r>
          </a:p>
        </p:txBody>
      </p:sp>
      <p:sp>
        <p:nvSpPr>
          <p:cNvPr id="3" name="Content Placeholder 2"/>
          <p:cNvSpPr>
            <a:spLocks noGrp="1"/>
          </p:cNvSpPr>
          <p:nvPr>
            <p:ph idx="1"/>
          </p:nvPr>
        </p:nvSpPr>
        <p:spPr/>
        <p:txBody>
          <a:bodyPr/>
          <a:lstStyle/>
          <a:p>
            <a:pPr marL="0" indent="0">
              <a:buNone/>
            </a:pPr>
            <a:r>
              <a:rPr lang="en-US" altLang="en-US" b="1" dirty="0">
                <a:solidFill>
                  <a:schemeClr val="accent1">
                    <a:lumMod val="60000"/>
                    <a:lumOff val="40000"/>
                  </a:schemeClr>
                </a:solidFill>
                <a:cs typeface="Calibri" panose="020F0502020204030204" pitchFamily="34" charset="0"/>
              </a:rPr>
              <a:t>Prediction success of the model: </a:t>
            </a:r>
            <a:r>
              <a:rPr lang="en-US" altLang="en-US" dirty="0">
                <a:cs typeface="Calibri" panose="020F0502020204030204" pitchFamily="34" charset="0"/>
              </a:rPr>
              <a:t>The result shows that model has achieved average of 57.12% prediction success rate which is relatively fine considering the size of the dataset. </a:t>
            </a:r>
          </a:p>
          <a:p>
            <a:pPr marL="0" indent="0">
              <a:buNone/>
            </a:pPr>
            <a:endParaRPr lang="en-US" altLang="en-US" dirty="0">
              <a:cs typeface="Calibri" panose="020F0502020204030204" pitchFamily="34" charset="0"/>
            </a:endParaRPr>
          </a:p>
          <a:p>
            <a:pPr marL="0" indent="0">
              <a:buNone/>
            </a:pPr>
            <a:endParaRPr lang="en-US" altLang="en-US" sz="2400" dirty="0">
              <a:latin typeface="Calibri" panose="020F0502020204030204" pitchFamily="34" charset="0"/>
              <a:cs typeface="Calibri" panose="020F0502020204030204" pitchFamily="34" charset="0"/>
            </a:endParaRPr>
          </a:p>
        </p:txBody>
      </p:sp>
      <p:pic>
        <p:nvPicPr>
          <p:cNvPr id="4" name="Picture 1">
            <a:extLst>
              <a:ext uri="{FF2B5EF4-FFF2-40B4-BE49-F238E27FC236}">
                <a16:creationId xmlns:a16="http://schemas.microsoft.com/office/drawing/2014/main" id="{80FED1F1-5EB6-4486-B5E8-0694A38CF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377" y="2970102"/>
            <a:ext cx="70866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08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altLang="en-US" sz="2400" dirty="0">
                <a:cs typeface="Calibri" panose="020F0502020204030204" pitchFamily="34" charset="0"/>
              </a:rPr>
              <a:t>The results show that the model achieved an average prediction  success rate of 57.12%. This means the model has 57.12% chance of been correct in identifying a cervical patient. Which is a fairly good performance.</a:t>
            </a:r>
          </a:p>
          <a:p>
            <a:r>
              <a:rPr lang="en-US" altLang="en-US" sz="2400" dirty="0">
                <a:cs typeface="Calibri" panose="020F0502020204030204" pitchFamily="34" charset="0"/>
              </a:rPr>
              <a:t>Also we see that out of the 16 independent attributes, there are 6 attributes that play a major role in classifying the cervical patients. These are FIRST_SEXUAL_INTERCOURSE, AGE, HORMONAL_CONTRACEPTIVES_YEARS, NUMBER_OF_SEXUAL_PARTNERS, NUM_OF_PREGNANCIES and HORMONAL_CONTRACEPTIVES.</a:t>
            </a:r>
          </a:p>
          <a:p>
            <a:r>
              <a:rPr lang="en-US" altLang="en-US" sz="2400" dirty="0">
                <a:cs typeface="Calibri" panose="020F0502020204030204" pitchFamily="34" charset="0"/>
              </a:rPr>
              <a:t>Finally, the performance of the model can be further optimized by using combination of different algorithms and can be used by the healthcare industry, and help doctors in diagnosis of patients in getting early treatment.</a:t>
            </a:r>
          </a:p>
        </p:txBody>
      </p:sp>
    </p:spTree>
    <p:extLst>
      <p:ext uri="{BB962C8B-B14F-4D97-AF65-F5344CB8AC3E}">
        <p14:creationId xmlns:p14="http://schemas.microsoft.com/office/powerpoint/2010/main" val="274152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82374"/>
            <a:ext cx="12192000" cy="5036535"/>
          </a:xfrm>
        </p:spPr>
        <p:txBody>
          <a:bodyPr>
            <a:normAutofit/>
          </a:bodyPr>
          <a:lstStyle/>
          <a:p>
            <a:pPr marL="0" indent="0" algn="ctr">
              <a:buNone/>
            </a:pPr>
            <a:endParaRPr lang="en-US" altLang="en-US" sz="5500" dirty="0">
              <a:latin typeface="+mj-lt"/>
              <a:cs typeface="Calibri" panose="020F0502020204030204" pitchFamily="34" charset="0"/>
            </a:endParaRPr>
          </a:p>
          <a:p>
            <a:pPr marL="0" indent="0" algn="ctr">
              <a:buNone/>
            </a:pPr>
            <a:endParaRPr lang="en-US" altLang="en-US" sz="5500" dirty="0">
              <a:latin typeface="+mj-lt"/>
              <a:cs typeface="Calibri" panose="020F0502020204030204" pitchFamily="34" charset="0"/>
            </a:endParaRPr>
          </a:p>
          <a:p>
            <a:pPr marL="0" indent="0" algn="ctr">
              <a:buNone/>
            </a:pPr>
            <a:r>
              <a:rPr lang="en-US" altLang="en-US" sz="5500" dirty="0">
                <a:latin typeface="+mj-lt"/>
                <a:cs typeface="Calibri" panose="020F0502020204030204" pitchFamily="34" charset="0"/>
              </a:rPr>
              <a:t>Thank you</a:t>
            </a:r>
          </a:p>
        </p:txBody>
      </p:sp>
    </p:spTree>
    <p:extLst>
      <p:ext uri="{BB962C8B-B14F-4D97-AF65-F5344CB8AC3E}">
        <p14:creationId xmlns:p14="http://schemas.microsoft.com/office/powerpoint/2010/main" val="67378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Pattern Discovery</a:t>
            </a:r>
          </a:p>
        </p:txBody>
      </p:sp>
      <p:sp>
        <p:nvSpPr>
          <p:cNvPr id="3" name="Content Placeholder 2"/>
          <p:cNvSpPr>
            <a:spLocks noGrp="1"/>
          </p:cNvSpPr>
          <p:nvPr>
            <p:ph idx="1"/>
          </p:nvPr>
        </p:nvSpPr>
        <p:spPr/>
        <p:txBody>
          <a:bodyPr>
            <a:normAutofit/>
          </a:bodyPr>
          <a:lstStyle/>
          <a:p>
            <a:pPr marL="0" indent="0">
              <a:buNone/>
            </a:pPr>
            <a:r>
              <a:rPr lang="en-US" altLang="en-US" dirty="0">
                <a:cs typeface="Calibri" panose="020F0502020204030204" pitchFamily="34" charset="0"/>
              </a:rPr>
              <a:t>Pattern discovery is discovery of interesting and unexpected structures in large data sets</a:t>
            </a:r>
          </a:p>
          <a:p>
            <a:pPr marL="0" indent="0">
              <a:buNone/>
            </a:pPr>
            <a:r>
              <a:rPr lang="en-US" altLang="en-US" b="1" dirty="0">
                <a:solidFill>
                  <a:schemeClr val="accent1">
                    <a:lumMod val="60000"/>
                    <a:lumOff val="40000"/>
                  </a:schemeClr>
                </a:solidFill>
                <a:latin typeface="+mj-lt"/>
                <a:cs typeface="Calibri" panose="020F0502020204030204" pitchFamily="34" charset="0"/>
              </a:rPr>
              <a:t>Accomplishments from pattern discovery in this study:</a:t>
            </a:r>
          </a:p>
          <a:p>
            <a:r>
              <a:rPr lang="en-US" dirty="0"/>
              <a:t>About 11,000 new cases of invasive cervical cancer are diagnosed each year in the U.S and each year cervical cancer kills about 4,000 women in the U.S. and about 300,000 women worldwide. This study can predict the cervical cancer patients and helps in prevention/early cure</a:t>
            </a:r>
            <a:endParaRPr lang="en-US" altLang="en-US" dirty="0">
              <a:latin typeface="+mj-lt"/>
              <a:cs typeface="Calibri" panose="020F0502020204030204" pitchFamily="34" charset="0"/>
            </a:endParaRPr>
          </a:p>
          <a:p>
            <a:r>
              <a:rPr lang="en-US" altLang="en-US" dirty="0">
                <a:latin typeface="+mj-lt"/>
                <a:cs typeface="Calibri" panose="020F0502020204030204" pitchFamily="34" charset="0"/>
              </a:rPr>
              <a:t>Obtained </a:t>
            </a:r>
            <a:r>
              <a:rPr lang="en-US" altLang="en-US" dirty="0" err="1">
                <a:latin typeface="+mj-lt"/>
                <a:cs typeface="Calibri" panose="020F0502020204030204" pitchFamily="34" charset="0"/>
              </a:rPr>
              <a:t>tha</a:t>
            </a:r>
            <a:r>
              <a:rPr lang="en-US" altLang="en-US" dirty="0">
                <a:latin typeface="+mj-lt"/>
                <a:cs typeface="Calibri" panose="020F0502020204030204" pitchFamily="34" charset="0"/>
              </a:rPr>
              <a:t> data from</a:t>
            </a:r>
            <a:r>
              <a:rPr lang="en-US" dirty="0">
                <a:hlinkClick r:id="rId2"/>
              </a:rPr>
              <a:t> https://www.kaggle.com/loveall/cervical-cancer-risk-classification </a:t>
            </a:r>
            <a:r>
              <a:rPr lang="en-US" altLang="en-US" dirty="0">
                <a:latin typeface="+mj-lt"/>
                <a:cs typeface="Calibri" panose="020F0502020204030204" pitchFamily="34" charset="0"/>
              </a:rPr>
              <a:t>which was collected at 'Hospital Universitario de Caracas' in Caracas, Venezuela. </a:t>
            </a:r>
          </a:p>
        </p:txBody>
      </p:sp>
    </p:spTree>
    <p:extLst>
      <p:ext uri="{BB962C8B-B14F-4D97-AF65-F5344CB8AC3E}">
        <p14:creationId xmlns:p14="http://schemas.microsoft.com/office/powerpoint/2010/main" val="252651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sp>
        <p:nvSpPr>
          <p:cNvPr id="3" name="Content Placeholder 2"/>
          <p:cNvSpPr>
            <a:spLocks noGrp="1"/>
          </p:cNvSpPr>
          <p:nvPr>
            <p:ph idx="1"/>
          </p:nvPr>
        </p:nvSpPr>
        <p:spPr/>
        <p:txBody>
          <a:bodyPr>
            <a:normAutofit/>
          </a:bodyPr>
          <a:lstStyle/>
          <a:p>
            <a:pPr marL="0" indent="0">
              <a:buNone/>
            </a:pPr>
            <a:r>
              <a:rPr lang="en-US" altLang="en-US" b="1" dirty="0">
                <a:solidFill>
                  <a:schemeClr val="accent1">
                    <a:lumMod val="60000"/>
                    <a:lumOff val="40000"/>
                  </a:schemeClr>
                </a:solidFill>
                <a:latin typeface="+mj-lt"/>
                <a:cs typeface="Calibri" panose="020F0502020204030204" pitchFamily="34" charset="0"/>
              </a:rPr>
              <a:t>Data set details:</a:t>
            </a:r>
          </a:p>
          <a:p>
            <a:r>
              <a:rPr lang="en-US" altLang="en-US" dirty="0">
                <a:latin typeface="+mj-lt"/>
                <a:cs typeface="Calibri" panose="020F0502020204030204" pitchFamily="34" charset="0"/>
              </a:rPr>
              <a:t>858 cervical patient records.</a:t>
            </a:r>
          </a:p>
          <a:p>
            <a:r>
              <a:rPr lang="en-US" altLang="en-US" dirty="0">
                <a:latin typeface="+mj-lt"/>
                <a:cs typeface="Calibri" panose="020F0502020204030204" pitchFamily="34" charset="0"/>
              </a:rPr>
              <a:t>36 attributes with 35 independent attributes and target attribute.</a:t>
            </a:r>
          </a:p>
          <a:p>
            <a:r>
              <a:rPr lang="en-US" altLang="en-US" dirty="0">
                <a:latin typeface="+mj-lt"/>
                <a:cs typeface="Calibri" panose="020F0502020204030204" pitchFamily="34" charset="0"/>
              </a:rPr>
              <a:t>16 of 36 attributes will be used for modeling which are explained later in the slides.</a:t>
            </a:r>
          </a:p>
          <a:p>
            <a:r>
              <a:rPr lang="en-US" altLang="en-US" b="1" dirty="0">
                <a:cs typeface="Calibri" panose="020F0502020204030204" pitchFamily="34" charset="0"/>
              </a:rPr>
              <a:t>Dx: Cancer  </a:t>
            </a:r>
            <a:r>
              <a:rPr lang="en-US" altLang="en-US" dirty="0">
                <a:cs typeface="Calibri" panose="020F0502020204030204" pitchFamily="34" charset="0"/>
              </a:rPr>
              <a:t>is the target variable which says if the patients has cervical cancer or not.</a:t>
            </a:r>
          </a:p>
        </p:txBody>
      </p:sp>
    </p:spTree>
    <p:extLst>
      <p:ext uri="{BB962C8B-B14F-4D97-AF65-F5344CB8AC3E}">
        <p14:creationId xmlns:p14="http://schemas.microsoft.com/office/powerpoint/2010/main" val="254398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(continued)</a:t>
            </a:r>
          </a:p>
        </p:txBody>
      </p:sp>
      <p:sp>
        <p:nvSpPr>
          <p:cNvPr id="3" name="Content Placeholder 2"/>
          <p:cNvSpPr>
            <a:spLocks noGrp="1"/>
          </p:cNvSpPr>
          <p:nvPr>
            <p:ph idx="1"/>
          </p:nvPr>
        </p:nvSpPr>
        <p:spPr>
          <a:xfrm>
            <a:off x="1066800" y="1714499"/>
            <a:ext cx="10058400" cy="4969911"/>
          </a:xfrm>
        </p:spPr>
        <p:txBody>
          <a:bodyPr>
            <a:normAutofit/>
          </a:bodyPr>
          <a:lstStyle/>
          <a:p>
            <a:pPr marL="0" indent="0">
              <a:spcBef>
                <a:spcPts val="0"/>
              </a:spcBef>
              <a:buNone/>
              <a:defRPr/>
            </a:pPr>
            <a:endParaRPr lang="en-US" sz="3200" dirty="0">
              <a:cs typeface="Calibri" panose="020F0502020204030204" pitchFamily="34" charset="0"/>
            </a:endParaRPr>
          </a:p>
          <a:p>
            <a:pPr marL="0" indent="0">
              <a:spcBef>
                <a:spcPts val="0"/>
              </a:spcBef>
              <a:buNone/>
              <a:defRPr/>
            </a:pPr>
            <a:endParaRPr lang="en-US" sz="2400" dirty="0">
              <a:cs typeface="Calibri" panose="020F0502020204030204" pitchFamily="34" charset="0"/>
            </a:endParaRPr>
          </a:p>
          <a:p>
            <a:pPr marL="457200" indent="-457200">
              <a:spcBef>
                <a:spcPts val="0"/>
              </a:spcBef>
              <a:defRPr/>
            </a:pPr>
            <a:endParaRPr lang="en-US" dirty="0">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5A16EF33-E997-4312-9A46-62A2D5D30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87" y="1558647"/>
            <a:ext cx="10952826" cy="5125763"/>
          </a:xfrm>
          <a:prstGeom prst="rect">
            <a:avLst/>
          </a:prstGeom>
        </p:spPr>
      </p:pic>
    </p:spTree>
    <p:extLst>
      <p:ext uri="{BB962C8B-B14F-4D97-AF65-F5344CB8AC3E}">
        <p14:creationId xmlns:p14="http://schemas.microsoft.com/office/powerpoint/2010/main" val="113436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sz="half" idx="1"/>
          </p:nvPr>
        </p:nvSpPr>
        <p:spPr>
          <a:xfrm>
            <a:off x="1066800" y="1714501"/>
            <a:ext cx="4752109" cy="5016498"/>
          </a:xfrm>
        </p:spPr>
        <p:txBody>
          <a:bodyPr>
            <a:normAutofit fontScale="55000" lnSpcReduction="20000"/>
          </a:bodyPr>
          <a:lstStyle/>
          <a:p>
            <a:pPr marL="0" indent="0">
              <a:spcBef>
                <a:spcPts val="0"/>
              </a:spcBef>
              <a:buNone/>
              <a:defRPr/>
            </a:pPr>
            <a:r>
              <a:rPr lang="en-US" sz="3200" b="1" dirty="0">
                <a:solidFill>
                  <a:schemeClr val="accent1">
                    <a:lumMod val="60000"/>
                    <a:lumOff val="40000"/>
                  </a:schemeClr>
                </a:solidFill>
                <a:cs typeface="Calibri" panose="020F0502020204030204" pitchFamily="34" charset="0"/>
              </a:rPr>
              <a:t>Attribute Details</a:t>
            </a:r>
          </a:p>
          <a:p>
            <a:pPr marL="0" indent="0">
              <a:spcBef>
                <a:spcPts val="0"/>
              </a:spcBef>
              <a:buNone/>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 </a:t>
            </a:r>
            <a:r>
              <a:rPr lang="en-US" sz="3200" dirty="0">
                <a:solidFill>
                  <a:schemeClr val="accent1">
                    <a:lumMod val="60000"/>
                    <a:lumOff val="40000"/>
                  </a:schemeClr>
                </a:solidFill>
                <a:cs typeface="Calibri" panose="020F0502020204030204" pitchFamily="34" charset="0"/>
              </a:rPr>
              <a:t>Age</a:t>
            </a:r>
            <a:r>
              <a:rPr lang="en-US" sz="3200" dirty="0">
                <a:solidFill>
                  <a:srgbClr val="FFFF00"/>
                </a:solidFill>
                <a:cs typeface="Calibri" panose="020F0502020204030204" pitchFamily="34" charset="0"/>
              </a:rPr>
              <a:t>:</a:t>
            </a:r>
            <a:r>
              <a:rPr lang="en-US" sz="3200" dirty="0">
                <a:cs typeface="Calibri" panose="020F0502020204030204" pitchFamily="34" charset="0"/>
              </a:rPr>
              <a:t> Integer</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2. </a:t>
            </a:r>
            <a:r>
              <a:rPr lang="en-US" sz="3200" dirty="0">
                <a:solidFill>
                  <a:schemeClr val="accent1">
                    <a:lumMod val="60000"/>
                    <a:lumOff val="40000"/>
                  </a:schemeClr>
                </a:solidFill>
                <a:cs typeface="Calibri" panose="020F0502020204030204" pitchFamily="34" charset="0"/>
              </a:rPr>
              <a:t>Number of sexual partners</a:t>
            </a:r>
            <a:r>
              <a:rPr lang="en-US" sz="3200" dirty="0">
                <a:solidFill>
                  <a:srgbClr val="FFFF00"/>
                </a:solidFill>
                <a:cs typeface="Calibri" panose="020F0502020204030204" pitchFamily="34" charset="0"/>
              </a:rPr>
              <a:t>:</a:t>
            </a:r>
            <a:r>
              <a:rPr lang="en-US" sz="3200" dirty="0">
                <a:cs typeface="Calibri" panose="020F0502020204030204" pitchFamily="34" charset="0"/>
              </a:rPr>
              <a:t> Integer</a:t>
            </a:r>
          </a:p>
          <a:p>
            <a:pPr marL="457200" indent="-457200">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3. </a:t>
            </a:r>
            <a:r>
              <a:rPr lang="en-US" sz="3200" dirty="0">
                <a:solidFill>
                  <a:schemeClr val="accent1">
                    <a:lumMod val="60000"/>
                    <a:lumOff val="40000"/>
                  </a:schemeClr>
                </a:solidFill>
                <a:cs typeface="Calibri" panose="020F0502020204030204" pitchFamily="34" charset="0"/>
              </a:rPr>
              <a:t>First sexual intercourse</a:t>
            </a:r>
            <a:r>
              <a:rPr lang="en-US" sz="3200" dirty="0">
                <a:solidFill>
                  <a:srgbClr val="FFFF00"/>
                </a:solidFill>
                <a:cs typeface="Calibri" panose="020F0502020204030204" pitchFamily="34" charset="0"/>
              </a:rPr>
              <a:t>: </a:t>
            </a:r>
            <a:r>
              <a:rPr lang="en-US" sz="3200" dirty="0">
                <a:cs typeface="Calibri" panose="020F0502020204030204" pitchFamily="34" charset="0"/>
              </a:rPr>
              <a:t>Mentions the age at which the patient first had sexual intercourse. Integer.</a:t>
            </a:r>
          </a:p>
          <a:p>
            <a:pPr marL="457200" indent="-457200">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4. </a:t>
            </a:r>
            <a:r>
              <a:rPr lang="en-US" sz="3200" dirty="0">
                <a:solidFill>
                  <a:schemeClr val="accent1">
                    <a:lumMod val="60000"/>
                    <a:lumOff val="40000"/>
                  </a:schemeClr>
                </a:solidFill>
                <a:cs typeface="Calibri" panose="020F0502020204030204" pitchFamily="34" charset="0"/>
              </a:rPr>
              <a:t>Number of pregnancies</a:t>
            </a:r>
            <a:r>
              <a:rPr lang="en-US" sz="3200" dirty="0">
                <a:solidFill>
                  <a:srgbClr val="FFFF00"/>
                </a:solidFill>
                <a:cs typeface="Calibri" panose="020F0502020204030204" pitchFamily="34" charset="0"/>
              </a:rPr>
              <a:t>: </a:t>
            </a:r>
            <a:r>
              <a:rPr lang="en-US" sz="3200" dirty="0">
                <a:cs typeface="Calibri" panose="020F0502020204030204" pitchFamily="34" charset="0"/>
              </a:rPr>
              <a:t>Integer</a:t>
            </a:r>
          </a:p>
          <a:p>
            <a:pPr marL="457200" indent="-457200">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5. </a:t>
            </a:r>
            <a:r>
              <a:rPr lang="en-US" sz="3200" dirty="0">
                <a:solidFill>
                  <a:schemeClr val="accent1">
                    <a:lumMod val="60000"/>
                    <a:lumOff val="40000"/>
                  </a:schemeClr>
                </a:solidFill>
                <a:cs typeface="Calibri" panose="020F0502020204030204" pitchFamily="34" charset="0"/>
              </a:rPr>
              <a:t>Smokes</a:t>
            </a:r>
            <a:r>
              <a:rPr lang="en-US" sz="3200" dirty="0">
                <a:solidFill>
                  <a:srgbClr val="FFFF00"/>
                </a:solidFill>
                <a:cs typeface="Calibri" panose="020F0502020204030204" pitchFamily="34" charset="0"/>
              </a:rPr>
              <a:t>:</a:t>
            </a:r>
            <a:r>
              <a:rPr lang="en-US" sz="3200" dirty="0">
                <a:cs typeface="Calibri" panose="020F0502020204030204" pitchFamily="34" charset="0"/>
              </a:rPr>
              <a:t> 1 or 0. Boolean.</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6. </a:t>
            </a:r>
            <a:r>
              <a:rPr lang="en-US" sz="3200" dirty="0">
                <a:solidFill>
                  <a:schemeClr val="accent1">
                    <a:lumMod val="60000"/>
                    <a:lumOff val="40000"/>
                  </a:schemeClr>
                </a:solidFill>
                <a:cs typeface="Calibri" panose="020F0502020204030204" pitchFamily="34" charset="0"/>
              </a:rPr>
              <a:t>Smokes (Years): </a:t>
            </a:r>
            <a:r>
              <a:rPr lang="en-US" sz="3200" dirty="0">
                <a:cs typeface="Calibri" panose="020F0502020204030204" pitchFamily="34" charset="0"/>
              </a:rPr>
              <a:t>Number of years the patient is smoking since. Numeric.</a:t>
            </a:r>
          </a:p>
          <a:p>
            <a:pPr marL="457200" indent="-457200">
              <a:spcBef>
                <a:spcPts val="0"/>
              </a:spcBef>
              <a:buFontTx/>
              <a:buAutoNum type="arabicPeriod" startAt="5"/>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7. </a:t>
            </a:r>
            <a:r>
              <a:rPr lang="en-US" sz="3200" dirty="0">
                <a:solidFill>
                  <a:schemeClr val="accent1">
                    <a:lumMod val="60000"/>
                    <a:lumOff val="40000"/>
                  </a:schemeClr>
                </a:solidFill>
                <a:cs typeface="Calibri" panose="020F0502020204030204" pitchFamily="34" charset="0"/>
              </a:rPr>
              <a:t>Smokes (Packs/Year): </a:t>
            </a:r>
            <a:r>
              <a:rPr lang="en-US" sz="3200" dirty="0">
                <a:cs typeface="Calibri" panose="020F0502020204030204" pitchFamily="34" charset="0"/>
              </a:rPr>
              <a:t>Number of packs the patient smokes per year. Numeric.</a:t>
            </a:r>
          </a:p>
          <a:p>
            <a:pPr marL="0" indent="0">
              <a:spcBef>
                <a:spcPts val="0"/>
              </a:spcBef>
              <a:buNone/>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8. </a:t>
            </a:r>
            <a:r>
              <a:rPr lang="en-US" sz="3200" dirty="0">
                <a:solidFill>
                  <a:schemeClr val="accent1">
                    <a:lumMod val="60000"/>
                    <a:lumOff val="40000"/>
                  </a:schemeClr>
                </a:solidFill>
                <a:cs typeface="Calibri" panose="020F0502020204030204" pitchFamily="34" charset="0"/>
              </a:rPr>
              <a:t>Hormonal Contraceptives: </a:t>
            </a:r>
            <a:r>
              <a:rPr lang="en-US" sz="3200" dirty="0">
                <a:cs typeface="Calibri" panose="020F0502020204030204" pitchFamily="34" charset="0"/>
              </a:rPr>
              <a:t>1 or 0. Boolean.</a:t>
            </a:r>
          </a:p>
          <a:p>
            <a:pPr marL="0" indent="0">
              <a:spcBef>
                <a:spcPts val="0"/>
              </a:spcBef>
              <a:buNone/>
              <a:defRPr/>
            </a:pPr>
            <a:endParaRPr lang="en-US" sz="2400" dirty="0">
              <a:cs typeface="Calibri" panose="020F0502020204030204" pitchFamily="34" charset="0"/>
            </a:endParaRPr>
          </a:p>
          <a:p>
            <a:pPr marL="457200" indent="-457200">
              <a:spcBef>
                <a:spcPts val="0"/>
              </a:spcBef>
              <a:defRPr/>
            </a:pPr>
            <a:endParaRPr lang="en-US" dirty="0">
              <a:latin typeface="Calibri" panose="020F0502020204030204" pitchFamily="34" charset="0"/>
              <a:cs typeface="Calibri" panose="020F0502020204030204" pitchFamily="34" charset="0"/>
            </a:endParaRPr>
          </a:p>
          <a:p>
            <a:endParaRPr lang="en-US" dirty="0"/>
          </a:p>
        </p:txBody>
      </p:sp>
      <p:sp>
        <p:nvSpPr>
          <p:cNvPr id="4" name="Content Placeholder 3">
            <a:extLst>
              <a:ext uri="{FF2B5EF4-FFF2-40B4-BE49-F238E27FC236}">
                <a16:creationId xmlns:a16="http://schemas.microsoft.com/office/drawing/2014/main" id="{311E283E-C8AD-4403-BD33-A3A524866957}"/>
              </a:ext>
            </a:extLst>
          </p:cNvPr>
          <p:cNvSpPr>
            <a:spLocks noGrp="1"/>
          </p:cNvSpPr>
          <p:nvPr>
            <p:ph sz="half" idx="2"/>
          </p:nvPr>
        </p:nvSpPr>
        <p:spPr>
          <a:xfrm>
            <a:off x="6373091" y="1714500"/>
            <a:ext cx="4752109" cy="5016499"/>
          </a:xfrm>
        </p:spPr>
        <p:txBody>
          <a:bodyPr>
            <a:normAutofit fontScale="55000" lnSpcReduction="20000"/>
          </a:bodyPr>
          <a:lstStyle/>
          <a:p>
            <a:pPr marL="0" indent="0">
              <a:spcBef>
                <a:spcPts val="0"/>
              </a:spcBef>
              <a:buNone/>
              <a:defRPr/>
            </a:pPr>
            <a:endParaRPr lang="en-US" dirty="0">
              <a:solidFill>
                <a:schemeClr val="tx1">
                  <a:lumMod val="95000"/>
                </a:schemeClr>
              </a:solidFill>
              <a:cs typeface="Calibri" panose="020F0502020204030204" pitchFamily="34" charset="0"/>
            </a:endParaRPr>
          </a:p>
          <a:p>
            <a:pPr marL="0" indent="0">
              <a:spcBef>
                <a:spcPts val="0"/>
              </a:spcBef>
              <a:buNone/>
              <a:defRPr/>
            </a:pPr>
            <a:endParaRPr lang="en-US" dirty="0">
              <a:solidFill>
                <a:schemeClr val="tx1">
                  <a:lumMod val="95000"/>
                </a:schemeClr>
              </a:solidFill>
              <a:cs typeface="Calibri" panose="020F0502020204030204" pitchFamily="34" charset="0"/>
            </a:endParaRPr>
          </a:p>
          <a:p>
            <a:pPr marL="0" indent="0">
              <a:spcBef>
                <a:spcPts val="0"/>
              </a:spcBef>
              <a:buNone/>
              <a:defRPr/>
            </a:pPr>
            <a:endParaRPr lang="en-US" sz="3200" dirty="0">
              <a:solidFill>
                <a:schemeClr val="tx1">
                  <a:lumMod val="95000"/>
                </a:schemeClr>
              </a:solidFill>
              <a:cs typeface="Calibri" panose="020F0502020204030204" pitchFamily="34" charset="0"/>
            </a:endParaRPr>
          </a:p>
          <a:p>
            <a:pPr marL="0" indent="0">
              <a:spcBef>
                <a:spcPts val="0"/>
              </a:spcBef>
              <a:buNone/>
              <a:defRPr/>
            </a:pPr>
            <a:r>
              <a:rPr lang="en-US" sz="3200" dirty="0">
                <a:solidFill>
                  <a:schemeClr val="tx1">
                    <a:lumMod val="95000"/>
                  </a:schemeClr>
                </a:solidFill>
                <a:cs typeface="Calibri" panose="020F0502020204030204" pitchFamily="34" charset="0"/>
              </a:rPr>
              <a:t>9. </a:t>
            </a:r>
            <a:r>
              <a:rPr lang="en-US" sz="3200" dirty="0">
                <a:solidFill>
                  <a:schemeClr val="accent1">
                    <a:lumMod val="60000"/>
                    <a:lumOff val="40000"/>
                  </a:schemeClr>
                </a:solidFill>
                <a:cs typeface="Calibri" panose="020F0502020204030204" pitchFamily="34" charset="0"/>
              </a:rPr>
              <a:t>Hormonal Contraceptives (Years):  </a:t>
            </a:r>
            <a:r>
              <a:rPr lang="en-US" sz="3200" dirty="0">
                <a:cs typeface="Calibri" panose="020F0502020204030204" pitchFamily="34" charset="0"/>
              </a:rPr>
              <a:t>Numeric</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10. </a:t>
            </a:r>
            <a:r>
              <a:rPr lang="en-US" sz="3200" dirty="0">
                <a:solidFill>
                  <a:schemeClr val="accent1">
                    <a:lumMod val="60000"/>
                    <a:lumOff val="40000"/>
                  </a:schemeClr>
                </a:solidFill>
                <a:cs typeface="Calibri" panose="020F0502020204030204" pitchFamily="34" charset="0"/>
              </a:rPr>
              <a:t>Sexually Transmitted Diseases (STDs): </a:t>
            </a:r>
            <a:r>
              <a:rPr lang="en-US" sz="3200" dirty="0">
                <a:cs typeface="Calibri" panose="020F0502020204030204" pitchFamily="34" charset="0"/>
              </a:rPr>
              <a:t>1 or 0. Boolean.</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11. </a:t>
            </a:r>
            <a:r>
              <a:rPr lang="en-US" sz="3200" dirty="0">
                <a:solidFill>
                  <a:schemeClr val="accent1">
                    <a:lumMod val="60000"/>
                    <a:lumOff val="40000"/>
                  </a:schemeClr>
                </a:solidFill>
                <a:cs typeface="Calibri" panose="020F0502020204030204" pitchFamily="34" charset="0"/>
              </a:rPr>
              <a:t>Sexually Transmitted Diseases (STDs) (Years):</a:t>
            </a:r>
            <a:r>
              <a:rPr lang="en-US" sz="3200" dirty="0">
                <a:cs typeface="Calibri" panose="020F0502020204030204" pitchFamily="34" charset="0"/>
              </a:rPr>
              <a:t> Numeric.</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12. </a:t>
            </a:r>
            <a:r>
              <a:rPr lang="en-US" sz="3200" dirty="0">
                <a:solidFill>
                  <a:schemeClr val="accent1">
                    <a:lumMod val="60000"/>
                    <a:lumOff val="40000"/>
                  </a:schemeClr>
                </a:solidFill>
                <a:cs typeface="Calibri" panose="020F0502020204030204" pitchFamily="34" charset="0"/>
              </a:rPr>
              <a:t>STDs (AIDS): </a:t>
            </a:r>
            <a:r>
              <a:rPr lang="en-US" sz="3200" dirty="0">
                <a:cs typeface="Calibri" panose="020F0502020204030204" pitchFamily="34" charset="0"/>
              </a:rPr>
              <a:t>1 or 0. Boolean.</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13. </a:t>
            </a:r>
            <a:r>
              <a:rPr lang="en-US" sz="3200" dirty="0">
                <a:solidFill>
                  <a:schemeClr val="accent1">
                    <a:lumMod val="60000"/>
                    <a:lumOff val="40000"/>
                  </a:schemeClr>
                </a:solidFill>
                <a:cs typeface="Calibri" panose="020F0502020204030204" pitchFamily="34" charset="0"/>
              </a:rPr>
              <a:t>STDs (HIV): </a:t>
            </a:r>
            <a:r>
              <a:rPr lang="en-US" sz="3200" dirty="0">
                <a:cs typeface="Calibri" panose="020F0502020204030204" pitchFamily="34" charset="0"/>
              </a:rPr>
              <a:t>1 or 0. Boolean.</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14. </a:t>
            </a:r>
            <a:r>
              <a:rPr lang="en-US" sz="3200" dirty="0">
                <a:solidFill>
                  <a:schemeClr val="accent1">
                    <a:lumMod val="60000"/>
                    <a:lumOff val="40000"/>
                  </a:schemeClr>
                </a:solidFill>
                <a:cs typeface="Calibri" panose="020F0502020204030204" pitchFamily="34" charset="0"/>
              </a:rPr>
              <a:t>STDs (Hepatitis B): </a:t>
            </a:r>
            <a:r>
              <a:rPr lang="en-US" sz="3200" dirty="0">
                <a:cs typeface="Calibri" panose="020F0502020204030204" pitchFamily="34" charset="0"/>
              </a:rPr>
              <a:t>1 or 0. Boolean.</a:t>
            </a:r>
          </a:p>
          <a:p>
            <a:pPr>
              <a:spcBef>
                <a:spcPts val="0"/>
              </a:spcBef>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15. </a:t>
            </a:r>
            <a:r>
              <a:rPr lang="en-US" sz="3200" dirty="0">
                <a:solidFill>
                  <a:schemeClr val="accent1">
                    <a:lumMod val="60000"/>
                    <a:lumOff val="40000"/>
                  </a:schemeClr>
                </a:solidFill>
                <a:cs typeface="Calibri" panose="020F0502020204030204" pitchFamily="34" charset="0"/>
              </a:rPr>
              <a:t>STDs (HPV): </a:t>
            </a:r>
            <a:r>
              <a:rPr lang="en-US" sz="3200" dirty="0">
                <a:cs typeface="Calibri" panose="020F0502020204030204" pitchFamily="34" charset="0"/>
              </a:rPr>
              <a:t>1 or 0. Boolean.</a:t>
            </a:r>
          </a:p>
          <a:p>
            <a:pPr marL="0" indent="0">
              <a:spcBef>
                <a:spcPts val="0"/>
              </a:spcBef>
              <a:buNone/>
              <a:defRPr/>
            </a:pPr>
            <a:endParaRPr lang="en-US" sz="3200" dirty="0">
              <a:cs typeface="Calibri" panose="020F0502020204030204" pitchFamily="34" charset="0"/>
            </a:endParaRPr>
          </a:p>
          <a:p>
            <a:pPr marL="0" indent="0">
              <a:spcBef>
                <a:spcPts val="0"/>
              </a:spcBef>
              <a:buNone/>
              <a:defRPr/>
            </a:pPr>
            <a:r>
              <a:rPr lang="en-US" sz="3200" dirty="0">
                <a:cs typeface="Calibri" panose="020F0502020204030204" pitchFamily="34" charset="0"/>
              </a:rPr>
              <a:t>16. </a:t>
            </a:r>
            <a:r>
              <a:rPr lang="en-US" sz="3200" dirty="0">
                <a:solidFill>
                  <a:schemeClr val="accent1">
                    <a:lumMod val="60000"/>
                    <a:lumOff val="40000"/>
                  </a:schemeClr>
                </a:solidFill>
                <a:cs typeface="Calibri" panose="020F0502020204030204" pitchFamily="34" charset="0"/>
              </a:rPr>
              <a:t>Dx (Cancer): </a:t>
            </a:r>
            <a:r>
              <a:rPr lang="en-US" sz="3200" dirty="0">
                <a:cs typeface="Calibri" panose="020F0502020204030204" pitchFamily="34" charset="0"/>
              </a:rPr>
              <a:t>This is the target variable and contains values 1 or 0. Boolean</a:t>
            </a:r>
            <a:endParaRPr lang="en-US" sz="3200" dirty="0"/>
          </a:p>
        </p:txBody>
      </p:sp>
    </p:spTree>
    <p:extLst>
      <p:ext uri="{BB962C8B-B14F-4D97-AF65-F5344CB8AC3E}">
        <p14:creationId xmlns:p14="http://schemas.microsoft.com/office/powerpoint/2010/main" val="146438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normAutofit/>
          </a:bodyPr>
          <a:lstStyle/>
          <a:p>
            <a:pPr marL="0" indent="0">
              <a:spcBef>
                <a:spcPts val="0"/>
              </a:spcBef>
              <a:buNone/>
              <a:defRPr/>
            </a:pPr>
            <a:r>
              <a:rPr lang="en-US" dirty="0">
                <a:cs typeface="Calibri" panose="020F0502020204030204" pitchFamily="34" charset="0"/>
              </a:rPr>
              <a:t>the Data preparation phase, we need to do the following</a:t>
            </a:r>
          </a:p>
          <a:p>
            <a:pPr>
              <a:spcBef>
                <a:spcPts val="0"/>
              </a:spcBef>
              <a:defRPr/>
            </a:pPr>
            <a:r>
              <a:rPr lang="en-US" dirty="0">
                <a:cs typeface="Calibri" panose="020F0502020204030204" pitchFamily="34" charset="0"/>
              </a:rPr>
              <a:t>Clean the data</a:t>
            </a:r>
          </a:p>
          <a:p>
            <a:pPr>
              <a:spcBef>
                <a:spcPts val="0"/>
              </a:spcBef>
              <a:defRPr/>
            </a:pPr>
            <a:r>
              <a:rPr lang="en-US" dirty="0">
                <a:cs typeface="Calibri" panose="020F0502020204030204" pitchFamily="34" charset="0"/>
              </a:rPr>
              <a:t>Transform the data</a:t>
            </a:r>
          </a:p>
          <a:p>
            <a:pPr marL="0" indent="0">
              <a:spcBef>
                <a:spcPts val="0"/>
              </a:spcBef>
              <a:buNone/>
              <a:defRPr/>
            </a:pPr>
            <a:endParaRPr lang="en-US" dirty="0">
              <a:cs typeface="Calibri" panose="020F0502020204030204" pitchFamily="34" charset="0"/>
            </a:endParaRPr>
          </a:p>
          <a:p>
            <a:pPr marL="0" indent="0">
              <a:spcBef>
                <a:spcPts val="0"/>
              </a:spcBef>
              <a:buNone/>
              <a:defRPr/>
            </a:pPr>
            <a:r>
              <a:rPr lang="en-US" dirty="0">
                <a:cs typeface="Calibri" panose="020F0502020204030204" pitchFamily="34" charset="0"/>
              </a:rPr>
              <a:t>We review the data for the following</a:t>
            </a:r>
          </a:p>
          <a:p>
            <a:pPr>
              <a:spcBef>
                <a:spcPts val="0"/>
              </a:spcBef>
              <a:defRPr/>
            </a:pPr>
            <a:r>
              <a:rPr lang="en-US" dirty="0">
                <a:cs typeface="Calibri" panose="020F0502020204030204" pitchFamily="34" charset="0"/>
              </a:rPr>
              <a:t>Identify missing values and replace them</a:t>
            </a:r>
          </a:p>
          <a:p>
            <a:pPr>
              <a:spcBef>
                <a:spcPts val="0"/>
              </a:spcBef>
              <a:defRPr/>
            </a:pPr>
            <a:r>
              <a:rPr lang="en-US" dirty="0">
                <a:cs typeface="Calibri" panose="020F0502020204030204" pitchFamily="34" charset="0"/>
              </a:rPr>
              <a:t>Deal with outliers if any</a:t>
            </a:r>
          </a:p>
          <a:p>
            <a:pPr>
              <a:spcBef>
                <a:spcPts val="0"/>
              </a:spcBef>
              <a:defRPr/>
            </a:pPr>
            <a:r>
              <a:rPr lang="en-US" dirty="0">
                <a:cs typeface="Calibri" panose="020F0502020204030204" pitchFamily="34" charset="0"/>
              </a:rPr>
              <a:t>Find and deal with attribute that need transformation</a:t>
            </a:r>
          </a:p>
          <a:p>
            <a:pPr>
              <a:spcBef>
                <a:spcPts val="0"/>
              </a:spcBef>
              <a:defRPr/>
            </a:pPr>
            <a:r>
              <a:rPr lang="en-US" dirty="0">
                <a:cs typeface="Calibri" panose="020F0502020204030204" pitchFamily="34" charset="0"/>
              </a:rPr>
              <a:t>Choose the appropriate attributes for the analysis</a:t>
            </a:r>
          </a:p>
        </p:txBody>
      </p:sp>
    </p:spTree>
    <p:extLst>
      <p:ext uri="{BB962C8B-B14F-4D97-AF65-F5344CB8AC3E}">
        <p14:creationId xmlns:p14="http://schemas.microsoft.com/office/powerpoint/2010/main" val="73296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(continued)</a:t>
            </a:r>
          </a:p>
        </p:txBody>
      </p:sp>
      <p:sp>
        <p:nvSpPr>
          <p:cNvPr id="3" name="Content Placeholder 2"/>
          <p:cNvSpPr>
            <a:spLocks noGrp="1"/>
          </p:cNvSpPr>
          <p:nvPr>
            <p:ph idx="1"/>
          </p:nvPr>
        </p:nvSpPr>
        <p:spPr/>
        <p:txBody>
          <a:bodyPr>
            <a:normAutofit/>
          </a:bodyPr>
          <a:lstStyle/>
          <a:p>
            <a:pPr marL="0" indent="0" algn="just">
              <a:buNone/>
            </a:pPr>
            <a:r>
              <a:rPr lang="en-US" altLang="en-US" b="1" dirty="0">
                <a:solidFill>
                  <a:schemeClr val="accent1">
                    <a:lumMod val="60000"/>
                    <a:lumOff val="40000"/>
                  </a:schemeClr>
                </a:solidFill>
                <a:cs typeface="Calibri" panose="020F0502020204030204" pitchFamily="34" charset="0"/>
              </a:rPr>
              <a:t>Dealing with missing values</a:t>
            </a:r>
          </a:p>
          <a:p>
            <a:pPr marL="0" indent="0" algn="just">
              <a:buNone/>
            </a:pPr>
            <a:r>
              <a:rPr lang="en-US" altLang="en-US" dirty="0">
                <a:cs typeface="Calibri" panose="020F0502020204030204" pitchFamily="34" charset="0"/>
              </a:rPr>
              <a:t>There are a few missing values in the dataset. For example the pregnancy column</a:t>
            </a:r>
          </a:p>
          <a:p>
            <a:pPr marL="0" indent="0" algn="just">
              <a:buNone/>
            </a:pPr>
            <a:endParaRPr lang="en-US" altLang="en-US" dirty="0">
              <a:cs typeface="Calibri" panose="020F0502020204030204" pitchFamily="34" charset="0"/>
            </a:endParaRPr>
          </a:p>
          <a:p>
            <a:pPr marL="0" indent="0" algn="just">
              <a:buNone/>
            </a:pPr>
            <a:endParaRPr lang="en-US" altLang="en-US" dirty="0">
              <a:cs typeface="Calibri" panose="020F0502020204030204" pitchFamily="34" charset="0"/>
            </a:endParaRPr>
          </a:p>
          <a:p>
            <a:pPr marL="0" indent="0" algn="just">
              <a:buNone/>
            </a:pPr>
            <a:r>
              <a:rPr lang="en-US" altLang="en-US" dirty="0">
                <a:cs typeface="Calibri" panose="020F0502020204030204" pitchFamily="34" charset="0"/>
              </a:rPr>
              <a:t>We replace the missing values by the mean of remaining values</a:t>
            </a:r>
          </a:p>
          <a:p>
            <a:pPr marL="0" indent="0" algn="just">
              <a:buNone/>
            </a:pPr>
            <a:endParaRPr lang="en-US" altLang="en-US" dirty="0">
              <a:cs typeface="Calibri" panose="020F0502020204030204" pitchFamily="34" charset="0"/>
            </a:endParaRPr>
          </a:p>
          <a:p>
            <a:pPr marL="0" indent="0" algn="just">
              <a:buNone/>
            </a:pPr>
            <a:r>
              <a:rPr lang="en-US" altLang="en-US" dirty="0">
                <a:cs typeface="Calibri" panose="020F0502020204030204" pitchFamily="34" charset="0"/>
              </a:rPr>
              <a:t> </a:t>
            </a:r>
          </a:p>
          <a:p>
            <a:pPr marL="0" indent="0" algn="just">
              <a:buNone/>
            </a:pPr>
            <a:endParaRPr lang="en-US" altLang="en-US" dirty="0">
              <a:cs typeface="Calibri" panose="020F0502020204030204" pitchFamily="34" charset="0"/>
            </a:endParaRPr>
          </a:p>
        </p:txBody>
      </p:sp>
      <p:pic>
        <p:nvPicPr>
          <p:cNvPr id="4" name="Picture 3">
            <a:extLst>
              <a:ext uri="{FF2B5EF4-FFF2-40B4-BE49-F238E27FC236}">
                <a16:creationId xmlns:a16="http://schemas.microsoft.com/office/drawing/2014/main" id="{7D858D14-FDBC-4D14-AED4-824BE81D3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17" y="3237431"/>
            <a:ext cx="75041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51FF351D-2AAF-4F7E-A3F4-9A49F65D2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17" y="5060101"/>
            <a:ext cx="75041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78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(continued)</a:t>
            </a:r>
          </a:p>
        </p:txBody>
      </p:sp>
      <p:sp>
        <p:nvSpPr>
          <p:cNvPr id="3" name="Content Placeholder 2"/>
          <p:cNvSpPr>
            <a:spLocks noGrp="1"/>
          </p:cNvSpPr>
          <p:nvPr>
            <p:ph idx="1"/>
          </p:nvPr>
        </p:nvSpPr>
        <p:spPr>
          <a:xfrm>
            <a:off x="1066800" y="1699829"/>
            <a:ext cx="10058400" cy="4896563"/>
          </a:xfrm>
        </p:spPr>
        <p:txBody>
          <a:bodyPr>
            <a:noAutofit/>
          </a:bodyPr>
          <a:lstStyle/>
          <a:p>
            <a:pPr marL="0" indent="0">
              <a:buNone/>
            </a:pPr>
            <a:r>
              <a:rPr lang="en-US" altLang="en-US" b="1" dirty="0">
                <a:solidFill>
                  <a:schemeClr val="accent1">
                    <a:lumMod val="60000"/>
                    <a:lumOff val="40000"/>
                  </a:schemeClr>
                </a:solidFill>
                <a:cs typeface="Calibri" panose="020F0502020204030204" pitchFamily="34" charset="0"/>
              </a:rPr>
              <a:t>Identifying and dealing with Outliers:</a:t>
            </a:r>
          </a:p>
          <a:p>
            <a:pPr marL="0" indent="0">
              <a:buNone/>
            </a:pPr>
            <a:r>
              <a:rPr lang="en-US" dirty="0"/>
              <a:t>An </a:t>
            </a:r>
            <a:r>
              <a:rPr lang="en-US" i="1" dirty="0"/>
              <a:t>outlier</a:t>
            </a:r>
            <a:r>
              <a:rPr lang="en-US" dirty="0"/>
              <a:t> is an observation that lies an abnormal distance from other values in a random sample from a population</a:t>
            </a:r>
          </a:p>
          <a:p>
            <a:pPr marL="0" indent="0">
              <a:buNone/>
            </a:pPr>
            <a:r>
              <a:rPr lang="en-US" altLang="en-US" dirty="0">
                <a:cs typeface="Calibri" panose="020F0502020204030204" pitchFamily="34" charset="0"/>
              </a:rPr>
              <a:t>We identify these outliers by calculating the IQR(Inter Quartile Range) and remove them</a:t>
            </a:r>
          </a:p>
          <a:p>
            <a:pPr marL="0" indent="0">
              <a:buNone/>
            </a:pPr>
            <a:endParaRPr lang="en-US" altLang="en-US" b="1" dirty="0">
              <a:solidFill>
                <a:schemeClr val="accent1">
                  <a:lumMod val="60000"/>
                  <a:lumOff val="40000"/>
                </a:schemeClr>
              </a:solidFill>
              <a:cs typeface="Calibri" panose="020F0502020204030204" pitchFamily="34" charset="0"/>
            </a:endParaRPr>
          </a:p>
          <a:p>
            <a:pPr marL="0" indent="0">
              <a:buNone/>
            </a:pPr>
            <a:endParaRPr lang="en-US" altLang="en-US" b="1" dirty="0">
              <a:solidFill>
                <a:schemeClr val="accent1">
                  <a:lumMod val="60000"/>
                  <a:lumOff val="40000"/>
                </a:schemeClr>
              </a:solidFill>
              <a:cs typeface="Calibri" panose="020F0502020204030204" pitchFamily="34" charset="0"/>
            </a:endParaRPr>
          </a:p>
          <a:p>
            <a:pPr marL="0" indent="0">
              <a:buNone/>
            </a:pPr>
            <a:endParaRPr lang="en-US" altLang="en-US" b="1" dirty="0">
              <a:solidFill>
                <a:srgbClr val="FFFF00"/>
              </a:solidFill>
              <a:cs typeface="Calibri" panose="020F0502020204030204" pitchFamily="34" charset="0"/>
            </a:endParaRPr>
          </a:p>
          <a:p>
            <a:pPr marL="0" indent="0">
              <a:buNone/>
            </a:pPr>
            <a:endParaRPr lang="en-US" altLang="en-US" b="1" dirty="0">
              <a:solidFill>
                <a:srgbClr val="FFFF00"/>
              </a:solidFill>
              <a:cs typeface="Calibri" panose="020F0502020204030204" pitchFamily="34" charset="0"/>
            </a:endParaRPr>
          </a:p>
          <a:p>
            <a:pPr marL="0" indent="0">
              <a:buNone/>
            </a:pPr>
            <a:endParaRPr lang="en-US" altLang="en-US" dirty="0">
              <a:cs typeface="Calibri" panose="020F0502020204030204" pitchFamily="34" charset="0"/>
            </a:endParaRPr>
          </a:p>
        </p:txBody>
      </p:sp>
      <p:pic>
        <p:nvPicPr>
          <p:cNvPr id="4" name="Picture 1">
            <a:extLst>
              <a:ext uri="{FF2B5EF4-FFF2-40B4-BE49-F238E27FC236}">
                <a16:creationId xmlns:a16="http://schemas.microsoft.com/office/drawing/2014/main" id="{2371A195-D5F1-4094-99C2-5957BCC89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54" y="4255677"/>
            <a:ext cx="79248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8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1747</Words>
  <Application>Microsoft Office PowerPoint</Application>
  <PresentationFormat>Widescreen</PresentationFormat>
  <Paragraphs>196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Science Project 16x9</vt:lpstr>
      <vt:lpstr>DESCRITIVE ANALYTICS APPROACH TO STUDY CERVICAL CANCER PATIENTS</vt:lpstr>
      <vt:lpstr>Introduction</vt:lpstr>
      <vt:lpstr>Data and Pattern Discovery</vt:lpstr>
      <vt:lpstr>Data Set</vt:lpstr>
      <vt:lpstr>Data Set (continued)</vt:lpstr>
      <vt:lpstr>Data Preparation</vt:lpstr>
      <vt:lpstr>Data Preparation</vt:lpstr>
      <vt:lpstr>Data Preparation (continued)</vt:lpstr>
      <vt:lpstr>Data Preparation (continued)</vt:lpstr>
      <vt:lpstr>Data Preparation (continued)</vt:lpstr>
      <vt:lpstr>Final Populated Data</vt:lpstr>
      <vt:lpstr>Modeling</vt:lpstr>
      <vt:lpstr>Analysis</vt:lpstr>
      <vt:lpstr>Execution Using CART®</vt:lpstr>
      <vt:lpstr>Summary Statistics</vt:lpstr>
      <vt:lpstr>Summary Statistics (Continued)</vt:lpstr>
      <vt:lpstr>Summary Statistics (Continued)</vt:lpstr>
      <vt:lpstr>Summary Statistics (Continued)</vt:lpstr>
      <vt:lpstr>Summary Statistics (Continued</vt:lpstr>
      <vt:lpstr>Modeling(Set of Decision Rules Continued)</vt:lpstr>
      <vt:lpstr>Summary Statistics (Continued)</vt:lpstr>
      <vt:lpstr>Summary Statistics (Continued)</vt:lpstr>
      <vt:lpstr>Summary Statistics (Continued)</vt:lpstr>
      <vt:lpstr>Summary Statistics (Continued)</vt:lpstr>
      <vt:lpstr>Summary Statistics (Continued)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DESCRITIVE ANALYTICS APPROACH TO STUDY CERVICAL CANCER PATIENTS</dc:title>
  <dc:creator> </dc:creator>
  <cp:lastModifiedBy> </cp:lastModifiedBy>
  <cp:revision>17</cp:revision>
  <dcterms:created xsi:type="dcterms:W3CDTF">2019-10-07T04:49:22Z</dcterms:created>
  <dcterms:modified xsi:type="dcterms:W3CDTF">2019-10-07T05:01:31Z</dcterms:modified>
</cp:coreProperties>
</file>