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2"/>
  </p:notesMasterIdLst>
  <p:handoutMasterIdLst>
    <p:handoutMasterId r:id="rId23"/>
  </p:handoutMasterIdLst>
  <p:sldIdLst>
    <p:sldId id="256" r:id="rId10"/>
    <p:sldId id="292" r:id="rId11"/>
    <p:sldId id="289" r:id="rId12"/>
    <p:sldId id="283" r:id="rId13"/>
    <p:sldId id="290" r:id="rId14"/>
    <p:sldId id="284" r:id="rId15"/>
    <p:sldId id="288" r:id="rId16"/>
    <p:sldId id="285" r:id="rId17"/>
    <p:sldId id="261" r:id="rId18"/>
    <p:sldId id="286" r:id="rId19"/>
    <p:sldId id="293"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3" autoAdjust="0"/>
    <p:restoredTop sz="99728" autoAdjust="0"/>
  </p:normalViewPr>
  <p:slideViewPr>
    <p:cSldViewPr snapToGrid="0">
      <p:cViewPr varScale="1">
        <p:scale>
          <a:sx n="65" d="100"/>
          <a:sy n="65" d="100"/>
        </p:scale>
        <p:origin x="1240"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60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11/29/2018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11/29/2018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1.emf"/><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115889" y="2913861"/>
            <a:ext cx="4448174" cy="1204686"/>
          </a:xfrm>
        </p:spPr>
        <p:txBody>
          <a:bodyPr/>
          <a:lstStyle/>
          <a:p>
            <a:r>
              <a:rPr lang="en-US" dirty="0"/>
              <a:t>Target more no. of people to subscribe to the term deposit</a:t>
            </a:r>
          </a:p>
        </p:txBody>
      </p:sp>
      <p:sp>
        <p:nvSpPr>
          <p:cNvPr id="3" name="Text Placeholder 2"/>
          <p:cNvSpPr>
            <a:spLocks noGrp="1"/>
          </p:cNvSpPr>
          <p:nvPr>
            <p:ph type="body" sz="quarter" idx="13"/>
          </p:nvPr>
        </p:nvSpPr>
        <p:spPr>
          <a:xfrm>
            <a:off x="123825" y="1725706"/>
            <a:ext cx="5181651" cy="631198"/>
          </a:xfrm>
        </p:spPr>
        <p:txBody>
          <a:bodyPr/>
          <a:lstStyle/>
          <a:p>
            <a:r>
              <a:rPr lang="en-US" dirty="0"/>
              <a:t>INTELLIGENT TARGETING</a:t>
            </a:r>
          </a:p>
          <a:p>
            <a:endParaRPr lang="en-US" dirty="0"/>
          </a:p>
        </p:txBody>
      </p:sp>
      <p:sp>
        <p:nvSpPr>
          <p:cNvPr id="4" name="Text Placeholder 3"/>
          <p:cNvSpPr>
            <a:spLocks noGrp="1"/>
          </p:cNvSpPr>
          <p:nvPr>
            <p:ph type="body" sz="quarter" idx="14"/>
          </p:nvPr>
        </p:nvSpPr>
        <p:spPr>
          <a:xfrm>
            <a:off x="194126" y="4308534"/>
            <a:ext cx="3845138" cy="1562100"/>
          </a:xfrm>
        </p:spPr>
        <p:txBody>
          <a:bodyPr/>
          <a:lstStyle/>
          <a:p>
            <a:r>
              <a:rPr lang="en-US" sz="1600" dirty="0"/>
              <a:t>Suprajah Suresh</a:t>
            </a:r>
          </a:p>
          <a:p>
            <a:r>
              <a:rPr lang="en-US" sz="1600" dirty="0"/>
              <a:t>Sucharita Batchu</a:t>
            </a:r>
          </a:p>
          <a:p>
            <a:r>
              <a:rPr lang="en-US" sz="1600" dirty="0"/>
              <a:t>Aneesh Shinde</a:t>
            </a:r>
          </a:p>
          <a:p>
            <a:endParaRPr lang="en-US" sz="1600" dirty="0"/>
          </a:p>
          <a:p>
            <a:r>
              <a:rPr lang="en-US" sz="1600" dirty="0"/>
              <a:t>BIA-652D Multivariate Data Analysis</a:t>
            </a:r>
          </a:p>
          <a:p>
            <a:r>
              <a:rPr lang="en-US" sz="1600" dirty="0"/>
              <a:t>Fall 2018</a:t>
            </a:r>
          </a:p>
          <a:p>
            <a:endParaRPr lang="en-US" dirty="0"/>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29F20B-FB3B-4973-8556-D167B26B73D4}"/>
              </a:ext>
            </a:extLst>
          </p:cNvPr>
          <p:cNvSpPr>
            <a:spLocks noGrp="1"/>
          </p:cNvSpPr>
          <p:nvPr>
            <p:ph type="sldNum" sz="quarter" idx="15"/>
          </p:nvPr>
        </p:nvSpPr>
        <p:spPr/>
        <p:txBody>
          <a:bodyPr/>
          <a:lstStyle/>
          <a:p>
            <a:fld id="{12342C3A-DD85-7843-B416-BD52AB030D59}" type="slidenum">
              <a:rPr lang="en-US" smtClean="0"/>
              <a:pPr/>
              <a:t>10</a:t>
            </a:fld>
            <a:endParaRPr lang="en-US" dirty="0"/>
          </a:p>
        </p:txBody>
      </p:sp>
      <p:sp>
        <p:nvSpPr>
          <p:cNvPr id="4" name="Title 3">
            <a:extLst>
              <a:ext uri="{FF2B5EF4-FFF2-40B4-BE49-F238E27FC236}">
                <a16:creationId xmlns:a16="http://schemas.microsoft.com/office/drawing/2014/main" id="{4BACB81B-9907-48AC-A888-B691410B0572}"/>
              </a:ext>
            </a:extLst>
          </p:cNvPr>
          <p:cNvSpPr>
            <a:spLocks noGrp="1"/>
          </p:cNvSpPr>
          <p:nvPr>
            <p:ph type="title"/>
          </p:nvPr>
        </p:nvSpPr>
        <p:spPr/>
        <p:txBody>
          <a:bodyPr/>
          <a:lstStyle/>
          <a:p>
            <a:r>
              <a:rPr lang="en-US" dirty="0"/>
              <a:t>Result</a:t>
            </a:r>
          </a:p>
        </p:txBody>
      </p:sp>
      <p:sp>
        <p:nvSpPr>
          <p:cNvPr id="5" name="Text Placeholder 4">
            <a:extLst>
              <a:ext uri="{FF2B5EF4-FFF2-40B4-BE49-F238E27FC236}">
                <a16:creationId xmlns:a16="http://schemas.microsoft.com/office/drawing/2014/main" id="{172665FE-7F0A-4FC9-AA0F-FB1F29127DC5}"/>
              </a:ext>
            </a:extLst>
          </p:cNvPr>
          <p:cNvSpPr>
            <a:spLocks noGrp="1"/>
          </p:cNvSpPr>
          <p:nvPr>
            <p:ph type="body" sz="quarter" idx="13"/>
          </p:nvPr>
        </p:nvSpPr>
        <p:spPr>
          <a:xfrm>
            <a:off x="227013" y="1187669"/>
            <a:ext cx="8701834" cy="670470"/>
          </a:xfrm>
        </p:spPr>
        <p:txBody>
          <a:bodyPr/>
          <a:lstStyle/>
          <a:p>
            <a:pPr>
              <a:defRPr/>
            </a:pPr>
            <a:r>
              <a:rPr lang="en-US" altLang="en-US" dirty="0">
                <a:latin typeface="+mn-lt"/>
                <a:ea typeface="ＭＳ Ｐゴシック" panose="020B0600070205080204" pitchFamily="34" charset="-128"/>
                <a:cs typeface="Times New Roman" panose="02020603050405020304" pitchFamily="18" charset="0"/>
              </a:rPr>
              <a:t>Following are the confusion matrices for all the algorithms used and we pick the best </a:t>
            </a:r>
          </a:p>
          <a:p>
            <a:pPr>
              <a:defRPr/>
            </a:pPr>
            <a:r>
              <a:rPr lang="en-US" altLang="en-US" dirty="0">
                <a:latin typeface="+mn-lt"/>
                <a:ea typeface="ＭＳ Ｐゴシック" panose="020B0600070205080204" pitchFamily="34" charset="-128"/>
                <a:cs typeface="Times New Roman" panose="02020603050405020304" pitchFamily="18" charset="0"/>
              </a:rPr>
              <a:t>algorithm based on accuracy and least False positive rate.</a:t>
            </a:r>
          </a:p>
        </p:txBody>
      </p:sp>
      <p:pic>
        <p:nvPicPr>
          <p:cNvPr id="7" name="Picture 3">
            <a:extLst>
              <a:ext uri="{FF2B5EF4-FFF2-40B4-BE49-F238E27FC236}">
                <a16:creationId xmlns:a16="http://schemas.microsoft.com/office/drawing/2014/main" id="{11E64669-158F-4F5E-996F-3ABD355ED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3" y="2091592"/>
            <a:ext cx="2621804" cy="1788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B4CA8266-3F40-4105-8AFD-6E4C0227A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482" y="1923064"/>
            <a:ext cx="2939334" cy="200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44086F7C-55CE-4BE5-BB90-04CE1EA53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816" y="1972037"/>
            <a:ext cx="3098747" cy="1863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a:extLst>
              <a:ext uri="{FF2B5EF4-FFF2-40B4-BE49-F238E27FC236}">
                <a16:creationId xmlns:a16="http://schemas.microsoft.com/office/drawing/2014/main" id="{C75DA1F7-DE0D-4E8F-96BF-ADC406822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54" y="3981166"/>
            <a:ext cx="2723363" cy="18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a:extLst>
              <a:ext uri="{FF2B5EF4-FFF2-40B4-BE49-F238E27FC236}">
                <a16:creationId xmlns:a16="http://schemas.microsoft.com/office/drawing/2014/main" id="{2C16AA11-3E6F-4FF0-B148-0EC7D4D45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034" y="3835730"/>
            <a:ext cx="3128812" cy="200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76079175-036A-4705-B89A-126F82251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384" y="3981166"/>
            <a:ext cx="3144985" cy="193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47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29F20B-FB3B-4973-8556-D167B26B73D4}"/>
              </a:ext>
            </a:extLst>
          </p:cNvPr>
          <p:cNvSpPr>
            <a:spLocks noGrp="1"/>
          </p:cNvSpPr>
          <p:nvPr>
            <p:ph type="sldNum" sz="quarter" idx="15"/>
          </p:nvPr>
        </p:nvSpPr>
        <p:spPr/>
        <p:txBody>
          <a:bodyPr/>
          <a:lstStyle/>
          <a:p>
            <a:fld id="{12342C3A-DD85-7843-B416-BD52AB030D59}" type="slidenum">
              <a:rPr lang="en-US" smtClean="0"/>
              <a:pPr/>
              <a:t>11</a:t>
            </a:fld>
            <a:endParaRPr lang="en-US" dirty="0"/>
          </a:p>
        </p:txBody>
      </p:sp>
      <p:sp>
        <p:nvSpPr>
          <p:cNvPr id="4" name="Title 3">
            <a:extLst>
              <a:ext uri="{FF2B5EF4-FFF2-40B4-BE49-F238E27FC236}">
                <a16:creationId xmlns:a16="http://schemas.microsoft.com/office/drawing/2014/main" id="{4BACB81B-9907-48AC-A888-B691410B0572}"/>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172665FE-7F0A-4FC9-AA0F-FB1F29127DC5}"/>
              </a:ext>
            </a:extLst>
          </p:cNvPr>
          <p:cNvSpPr>
            <a:spLocks noGrp="1"/>
          </p:cNvSpPr>
          <p:nvPr>
            <p:ph type="body" sz="quarter" idx="13"/>
          </p:nvPr>
        </p:nvSpPr>
        <p:spPr>
          <a:xfrm>
            <a:off x="227013" y="1187668"/>
            <a:ext cx="8701834" cy="3330543"/>
          </a:xfrm>
        </p:spPr>
        <p:txBody>
          <a:bodyPr/>
          <a:lstStyle/>
          <a:p>
            <a:pPr>
              <a:defRPr/>
            </a:pPr>
            <a:r>
              <a:rPr lang="en-US" altLang="en-US" dirty="0">
                <a:latin typeface="+mn-lt"/>
                <a:ea typeface="ＭＳ Ｐゴシック" panose="020B0600070205080204" pitchFamily="34" charset="-128"/>
                <a:cs typeface="Times New Roman" panose="02020603050405020304" pitchFamily="18" charset="0"/>
              </a:rPr>
              <a:t>Following can be to improve the next marketing campaign:</a:t>
            </a:r>
          </a:p>
          <a:p>
            <a:pPr marL="285750" indent="-285750">
              <a:lnSpc>
                <a:spcPct val="150000"/>
              </a:lnSpc>
              <a:buFont typeface="Arial" panose="020B0604020202020204" pitchFamily="34" charset="0"/>
              <a:buChar char="•"/>
              <a:defRPr/>
            </a:pPr>
            <a:r>
              <a:rPr lang="en-US" altLang="en-US" dirty="0">
                <a:latin typeface="+mn-lt"/>
                <a:ea typeface="ＭＳ Ｐゴシック" panose="020B0600070205080204" pitchFamily="34" charset="-128"/>
                <a:cs typeface="Times New Roman" panose="02020603050405020304" pitchFamily="18" charset="0"/>
              </a:rPr>
              <a:t>Allocate more budgets to marketing in the months of March and December </a:t>
            </a:r>
          </a:p>
          <a:p>
            <a:pPr marL="285750" indent="-285750">
              <a:lnSpc>
                <a:spcPct val="150000"/>
              </a:lnSpc>
              <a:buFont typeface="Arial" panose="020B0604020202020204" pitchFamily="34" charset="0"/>
              <a:buChar char="•"/>
              <a:defRPr/>
            </a:pPr>
            <a:r>
              <a:rPr lang="en-US" dirty="0">
                <a:latin typeface="+mn-lt"/>
              </a:rPr>
              <a:t>Develop a Questionnaire for the calls to keep the conversation interesting</a:t>
            </a:r>
          </a:p>
          <a:p>
            <a:pPr marL="285750" indent="-285750">
              <a:lnSpc>
                <a:spcPct val="150000"/>
              </a:lnSpc>
              <a:buFont typeface="Arial" panose="020B0604020202020204" pitchFamily="34" charset="0"/>
              <a:buChar char="•"/>
              <a:defRPr/>
            </a:pPr>
            <a:r>
              <a:rPr lang="en-US" dirty="0">
                <a:latin typeface="+mn-lt"/>
              </a:rPr>
              <a:t>Don’t ignore people with a loan as we have seen that loan  factor doesn’t impact much</a:t>
            </a:r>
          </a:p>
          <a:p>
            <a:pPr marL="285750" indent="-285750">
              <a:lnSpc>
                <a:spcPct val="150000"/>
              </a:lnSpc>
              <a:buFont typeface="Arial" panose="020B0604020202020204" pitchFamily="34" charset="0"/>
              <a:buChar char="•"/>
              <a:defRPr/>
            </a:pPr>
            <a:endParaRPr lang="en-US" dirty="0">
              <a:latin typeface="+mn-lt"/>
            </a:endParaRPr>
          </a:p>
          <a:p>
            <a:pPr marL="285750" indent="-285750">
              <a:lnSpc>
                <a:spcPct val="150000"/>
              </a:lnSpc>
              <a:buFont typeface="Arial" panose="020B0604020202020204" pitchFamily="34" charset="0"/>
              <a:buChar char="•"/>
              <a:defRPr/>
            </a:pPr>
            <a:endParaRPr lang="en-US" dirty="0">
              <a:latin typeface="+mn-lt"/>
            </a:endParaRPr>
          </a:p>
          <a:p>
            <a:pPr marL="285750" indent="-285750">
              <a:lnSpc>
                <a:spcPct val="150000"/>
              </a:lnSpc>
              <a:buFont typeface="Arial" panose="020B0604020202020204" pitchFamily="34" charset="0"/>
              <a:buChar char="•"/>
              <a:defRPr/>
            </a:pPr>
            <a:endParaRPr lang="en-US" altLang="en-US" dirty="0">
              <a:latin typeface="+mn-lt"/>
              <a:ea typeface="ＭＳ Ｐゴシック" panose="020B0600070205080204" pitchFamily="34" charset="-128"/>
              <a:cs typeface="Times New Roman" panose="02020603050405020304" pitchFamily="18" charset="0"/>
            </a:endParaRPr>
          </a:p>
          <a:p>
            <a:pPr>
              <a:defRPr/>
            </a:pPr>
            <a:endParaRPr lang="en-US" altLang="en-US" dirty="0">
              <a:latin typeface="+mn-lt"/>
              <a:ea typeface="ＭＳ Ｐゴシック" panose="020B0600070205080204" pitchFamily="34" charset="-128"/>
              <a:cs typeface="Times New Roman" panose="02020603050405020304" pitchFamily="18" charset="0"/>
            </a:endParaRPr>
          </a:p>
          <a:p>
            <a:pPr>
              <a:defRPr/>
            </a:pPr>
            <a:r>
              <a:rPr lang="en-US" altLang="en-US" dirty="0">
                <a:latin typeface="+mn-lt"/>
                <a:ea typeface="ＭＳ Ｐゴシック" panose="020B0600070205080204" pitchFamily="34" charset="-128"/>
                <a:cs typeface="Times New Roman" panose="02020603050405020304" pitchFamily="18" charset="0"/>
              </a:rPr>
              <a:t> </a:t>
            </a:r>
          </a:p>
        </p:txBody>
      </p:sp>
    </p:spTree>
    <p:extLst>
      <p:ext uri="{BB962C8B-B14F-4D97-AF65-F5344CB8AC3E}">
        <p14:creationId xmlns:p14="http://schemas.microsoft.com/office/powerpoint/2010/main" val="159736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20297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AFFBA8-9DE1-4B97-B0FE-3502395DFA6E}"/>
              </a:ext>
            </a:extLst>
          </p:cNvPr>
          <p:cNvSpPr>
            <a:spLocks noGrp="1"/>
          </p:cNvSpPr>
          <p:nvPr>
            <p:ph type="sldNum" sz="quarter" idx="15"/>
          </p:nvPr>
        </p:nvSpPr>
        <p:spPr/>
        <p:txBody>
          <a:bodyPr/>
          <a:lstStyle/>
          <a:p>
            <a:fld id="{12342C3A-DD85-7843-B416-BD52AB030D59}" type="slidenum">
              <a:rPr lang="en-US" smtClean="0"/>
              <a:pPr/>
              <a:t>2</a:t>
            </a:fld>
            <a:endParaRPr lang="en-US" dirty="0"/>
          </a:p>
        </p:txBody>
      </p:sp>
      <p:sp>
        <p:nvSpPr>
          <p:cNvPr id="3" name="Text Placeholder 2">
            <a:extLst>
              <a:ext uri="{FF2B5EF4-FFF2-40B4-BE49-F238E27FC236}">
                <a16:creationId xmlns:a16="http://schemas.microsoft.com/office/drawing/2014/main" id="{820825F5-6EDA-4DC9-841E-72AA4B7D55B5}"/>
              </a:ext>
            </a:extLst>
          </p:cNvPr>
          <p:cNvSpPr>
            <a:spLocks noGrp="1"/>
          </p:cNvSpPr>
          <p:nvPr>
            <p:ph type="body" sz="quarter" idx="12"/>
          </p:nvPr>
        </p:nvSpPr>
        <p:spPr>
          <a:xfrm>
            <a:off x="267966" y="3210789"/>
            <a:ext cx="3868838" cy="2353847"/>
          </a:xfrm>
        </p:spPr>
        <p:txBody>
          <a:bodyPr/>
          <a:lstStyle/>
          <a:p>
            <a:r>
              <a:rPr lang="en-US" sz="1800" dirty="0">
                <a:latin typeface="+mn-lt"/>
              </a:rPr>
              <a:t>To classify and predict whether the client will subscribe (yes/no) a term deposit</a:t>
            </a:r>
          </a:p>
          <a:p>
            <a:r>
              <a:rPr lang="en-US" sz="1800" dirty="0">
                <a:latin typeface="+mn-lt"/>
              </a:rPr>
              <a:t>To improve the strategy for the next market campaign</a:t>
            </a:r>
          </a:p>
          <a:p>
            <a:r>
              <a:rPr lang="en-US" sz="1800" dirty="0">
                <a:latin typeface="+mn-lt"/>
              </a:rPr>
              <a:t>To draw business insights from the data</a:t>
            </a:r>
          </a:p>
          <a:p>
            <a:pPr marL="0" indent="0">
              <a:buNone/>
            </a:pPr>
            <a:endParaRPr lang="en-US" dirty="0"/>
          </a:p>
          <a:p>
            <a:endParaRPr lang="en-IN" dirty="0"/>
          </a:p>
        </p:txBody>
      </p:sp>
      <p:sp>
        <p:nvSpPr>
          <p:cNvPr id="4" name="Title 3">
            <a:extLst>
              <a:ext uri="{FF2B5EF4-FFF2-40B4-BE49-F238E27FC236}">
                <a16:creationId xmlns:a16="http://schemas.microsoft.com/office/drawing/2014/main" id="{15619F94-2983-4B97-AE23-95D8DD40147C}"/>
              </a:ext>
            </a:extLst>
          </p:cNvPr>
          <p:cNvSpPr>
            <a:spLocks noGrp="1"/>
          </p:cNvSpPr>
          <p:nvPr>
            <p:ph type="title"/>
          </p:nvPr>
        </p:nvSpPr>
        <p:spPr/>
        <p:txBody>
          <a:bodyPr/>
          <a:lstStyle/>
          <a:p>
            <a:r>
              <a:rPr lang="en-IN" dirty="0"/>
              <a:t>Introduction and Aim </a:t>
            </a:r>
          </a:p>
        </p:txBody>
      </p:sp>
      <p:pic>
        <p:nvPicPr>
          <p:cNvPr id="5" name="Picture 4">
            <a:extLst>
              <a:ext uri="{FF2B5EF4-FFF2-40B4-BE49-F238E27FC236}">
                <a16:creationId xmlns:a16="http://schemas.microsoft.com/office/drawing/2014/main" id="{244018CE-E29B-4511-81C9-64B4CF63E980}"/>
              </a:ext>
            </a:extLst>
          </p:cNvPr>
          <p:cNvPicPr>
            <a:picLocks noChangeAspect="1"/>
          </p:cNvPicPr>
          <p:nvPr/>
        </p:nvPicPr>
        <p:blipFill rotWithShape="1">
          <a:blip r:embed="rId2"/>
          <a:srcRect r="1961" b="11273"/>
          <a:stretch/>
        </p:blipFill>
        <p:spPr>
          <a:xfrm>
            <a:off x="4572000" y="3210790"/>
            <a:ext cx="4196706" cy="2270719"/>
          </a:xfrm>
          <a:prstGeom prst="rect">
            <a:avLst/>
          </a:prstGeom>
        </p:spPr>
      </p:pic>
      <p:sp>
        <p:nvSpPr>
          <p:cNvPr id="8" name="TextBox 7">
            <a:extLst>
              <a:ext uri="{FF2B5EF4-FFF2-40B4-BE49-F238E27FC236}">
                <a16:creationId xmlns:a16="http://schemas.microsoft.com/office/drawing/2014/main" id="{99CAE217-8F32-45DF-BA63-99E9966A976E}"/>
              </a:ext>
            </a:extLst>
          </p:cNvPr>
          <p:cNvSpPr txBox="1"/>
          <p:nvPr/>
        </p:nvSpPr>
        <p:spPr>
          <a:xfrm>
            <a:off x="572111" y="1418053"/>
            <a:ext cx="7730837" cy="1477328"/>
          </a:xfrm>
          <a:prstGeom prst="rect">
            <a:avLst/>
          </a:prstGeom>
          <a:noFill/>
        </p:spPr>
        <p:txBody>
          <a:bodyPr wrap="square" rtlCol="0">
            <a:spAutoFit/>
          </a:bodyPr>
          <a:lstStyle/>
          <a:p>
            <a:r>
              <a:rPr lang="en-US" dirty="0"/>
              <a:t>Banks make a profit by providing monetary services to people and one such service is term deposit. Engaging in direct marketing campaigns is one way the banks sell/provide services.</a:t>
            </a:r>
          </a:p>
          <a:p>
            <a:endParaRPr lang="en-US" dirty="0"/>
          </a:p>
          <a:p>
            <a:r>
              <a:rPr lang="en-US" dirty="0"/>
              <a:t>Our goal is to improve the efficiency of the next marketing campaign by:</a:t>
            </a:r>
          </a:p>
        </p:txBody>
      </p:sp>
    </p:spTree>
    <p:extLst>
      <p:ext uri="{BB962C8B-B14F-4D97-AF65-F5344CB8AC3E}">
        <p14:creationId xmlns:p14="http://schemas.microsoft.com/office/powerpoint/2010/main" val="219590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EB0CEF-E4AE-466E-8BBE-5266375C1175}"/>
              </a:ext>
            </a:extLst>
          </p:cNvPr>
          <p:cNvSpPr>
            <a:spLocks noGrp="1"/>
          </p:cNvSpPr>
          <p:nvPr>
            <p:ph type="sldNum" sz="quarter" idx="15"/>
          </p:nvPr>
        </p:nvSpPr>
        <p:spPr/>
        <p:txBody>
          <a:bodyPr/>
          <a:lstStyle/>
          <a:p>
            <a:fld id="{12342C3A-DD85-7843-B416-BD52AB030D59}" type="slidenum">
              <a:rPr lang="en-US" smtClean="0"/>
              <a:pPr/>
              <a:t>3</a:t>
            </a:fld>
            <a:endParaRPr lang="en-US" dirty="0"/>
          </a:p>
        </p:txBody>
      </p:sp>
      <p:sp>
        <p:nvSpPr>
          <p:cNvPr id="4" name="Title 3">
            <a:extLst>
              <a:ext uri="{FF2B5EF4-FFF2-40B4-BE49-F238E27FC236}">
                <a16:creationId xmlns:a16="http://schemas.microsoft.com/office/drawing/2014/main" id="{8F4C0B99-6537-4B3C-8AB5-FDF27D03444A}"/>
              </a:ext>
            </a:extLst>
          </p:cNvPr>
          <p:cNvSpPr>
            <a:spLocks noGrp="1"/>
          </p:cNvSpPr>
          <p:nvPr>
            <p:ph type="title"/>
          </p:nvPr>
        </p:nvSpPr>
        <p:spPr/>
        <p:txBody>
          <a:bodyPr/>
          <a:lstStyle/>
          <a:p>
            <a:r>
              <a:rPr lang="en-US" dirty="0"/>
              <a:t>Dataset</a:t>
            </a:r>
          </a:p>
        </p:txBody>
      </p:sp>
      <p:sp>
        <p:nvSpPr>
          <p:cNvPr id="9" name="TextBox 8">
            <a:extLst>
              <a:ext uri="{FF2B5EF4-FFF2-40B4-BE49-F238E27FC236}">
                <a16:creationId xmlns:a16="http://schemas.microsoft.com/office/drawing/2014/main" id="{3A7D08B0-1D88-4098-8CE0-80B81FC22B3C}"/>
              </a:ext>
            </a:extLst>
          </p:cNvPr>
          <p:cNvSpPr txBox="1"/>
          <p:nvPr/>
        </p:nvSpPr>
        <p:spPr>
          <a:xfrm>
            <a:off x="331304" y="1258957"/>
            <a:ext cx="84681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data is related with direct marketing campaigns (phone calls) of a Portuguese banking institution.</a:t>
            </a:r>
          </a:p>
          <a:p>
            <a:pPr marL="285750" indent="-285750">
              <a:buFont typeface="Arial" panose="020B0604020202020204" pitchFamily="34" charset="0"/>
              <a:buChar char="•"/>
            </a:pPr>
            <a:r>
              <a:rPr lang="en-US" dirty="0"/>
              <a:t>It is divided into bank data, client data and social &amp; economic attributes</a:t>
            </a:r>
          </a:p>
        </p:txBody>
      </p:sp>
      <p:pic>
        <p:nvPicPr>
          <p:cNvPr id="5" name="Picture 23">
            <a:extLst>
              <a:ext uri="{FF2B5EF4-FFF2-40B4-BE49-F238E27FC236}">
                <a16:creationId xmlns:a16="http://schemas.microsoft.com/office/drawing/2014/main" id="{28FB4274-D65E-43BF-8CB6-F7574D477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144108"/>
            <a:ext cx="7673431" cy="397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39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F0430-5B87-4A90-9435-F2E155D3C654}"/>
              </a:ext>
            </a:extLst>
          </p:cNvPr>
          <p:cNvSpPr>
            <a:spLocks noGrp="1"/>
          </p:cNvSpPr>
          <p:nvPr>
            <p:ph type="sldNum" sz="quarter" idx="15"/>
          </p:nvPr>
        </p:nvSpPr>
        <p:spPr/>
        <p:txBody>
          <a:bodyPr/>
          <a:lstStyle/>
          <a:p>
            <a:fld id="{12342C3A-DD85-7843-B416-BD52AB030D59}" type="slidenum">
              <a:rPr lang="en-US" smtClean="0"/>
              <a:pPr/>
              <a:t>4</a:t>
            </a:fld>
            <a:endParaRPr lang="en-US" dirty="0"/>
          </a:p>
        </p:txBody>
      </p:sp>
      <p:sp>
        <p:nvSpPr>
          <p:cNvPr id="4" name="Title 3">
            <a:extLst>
              <a:ext uri="{FF2B5EF4-FFF2-40B4-BE49-F238E27FC236}">
                <a16:creationId xmlns:a16="http://schemas.microsoft.com/office/drawing/2014/main" id="{52121205-757D-4D5C-B4A6-9BD160B995F2}"/>
              </a:ext>
            </a:extLst>
          </p:cNvPr>
          <p:cNvSpPr>
            <a:spLocks noGrp="1"/>
          </p:cNvSpPr>
          <p:nvPr>
            <p:ph type="title"/>
          </p:nvPr>
        </p:nvSpPr>
        <p:spPr/>
        <p:txBody>
          <a:bodyPr/>
          <a:lstStyle/>
          <a:p>
            <a:r>
              <a:rPr lang="en-US" dirty="0"/>
              <a:t>Data Modelling</a:t>
            </a:r>
          </a:p>
        </p:txBody>
      </p:sp>
      <p:pic>
        <p:nvPicPr>
          <p:cNvPr id="7" name="Picture 6">
            <a:extLst>
              <a:ext uri="{FF2B5EF4-FFF2-40B4-BE49-F238E27FC236}">
                <a16:creationId xmlns:a16="http://schemas.microsoft.com/office/drawing/2014/main" id="{B0345FBF-9554-4258-83FE-99DD54FE45C3}"/>
              </a:ext>
            </a:extLst>
          </p:cNvPr>
          <p:cNvPicPr>
            <a:picLocks noChangeAspect="1"/>
          </p:cNvPicPr>
          <p:nvPr/>
        </p:nvPicPr>
        <p:blipFill>
          <a:blip r:embed="rId2"/>
          <a:stretch>
            <a:fillRect/>
          </a:stretch>
        </p:blipFill>
        <p:spPr>
          <a:xfrm>
            <a:off x="1102912" y="1567986"/>
            <a:ext cx="1140693" cy="1140693"/>
          </a:xfrm>
          <a:prstGeom prst="rect">
            <a:avLst/>
          </a:prstGeom>
        </p:spPr>
      </p:pic>
      <p:pic>
        <p:nvPicPr>
          <p:cNvPr id="8" name="Picture 7">
            <a:extLst>
              <a:ext uri="{FF2B5EF4-FFF2-40B4-BE49-F238E27FC236}">
                <a16:creationId xmlns:a16="http://schemas.microsoft.com/office/drawing/2014/main" id="{2336F983-0C7E-4961-8435-1B4C191C3652}"/>
              </a:ext>
            </a:extLst>
          </p:cNvPr>
          <p:cNvPicPr>
            <a:picLocks noChangeAspect="1"/>
          </p:cNvPicPr>
          <p:nvPr/>
        </p:nvPicPr>
        <p:blipFill>
          <a:blip r:embed="rId3"/>
          <a:stretch>
            <a:fillRect/>
          </a:stretch>
        </p:blipFill>
        <p:spPr>
          <a:xfrm>
            <a:off x="3509442" y="1505348"/>
            <a:ext cx="1375773" cy="1265970"/>
          </a:xfrm>
          <a:prstGeom prst="rect">
            <a:avLst/>
          </a:prstGeom>
        </p:spPr>
      </p:pic>
      <p:pic>
        <p:nvPicPr>
          <p:cNvPr id="9" name="Picture 8">
            <a:extLst>
              <a:ext uri="{FF2B5EF4-FFF2-40B4-BE49-F238E27FC236}">
                <a16:creationId xmlns:a16="http://schemas.microsoft.com/office/drawing/2014/main" id="{831CE048-699F-4F1F-A1F0-F58FAE8FD023}"/>
              </a:ext>
            </a:extLst>
          </p:cNvPr>
          <p:cNvPicPr>
            <a:picLocks noChangeAspect="1"/>
          </p:cNvPicPr>
          <p:nvPr/>
        </p:nvPicPr>
        <p:blipFill>
          <a:blip r:embed="rId4"/>
          <a:stretch>
            <a:fillRect/>
          </a:stretch>
        </p:blipFill>
        <p:spPr>
          <a:xfrm>
            <a:off x="6123231" y="1505348"/>
            <a:ext cx="1225535" cy="1225535"/>
          </a:xfrm>
          <a:prstGeom prst="rect">
            <a:avLst/>
          </a:prstGeom>
        </p:spPr>
      </p:pic>
      <p:sp>
        <p:nvSpPr>
          <p:cNvPr id="13" name="Rectangle 12">
            <a:extLst>
              <a:ext uri="{FF2B5EF4-FFF2-40B4-BE49-F238E27FC236}">
                <a16:creationId xmlns:a16="http://schemas.microsoft.com/office/drawing/2014/main" id="{E96EEB69-CF33-4470-861B-7514001AEBE2}"/>
              </a:ext>
            </a:extLst>
          </p:cNvPr>
          <p:cNvSpPr/>
          <p:nvPr/>
        </p:nvSpPr>
        <p:spPr>
          <a:xfrm>
            <a:off x="1008681" y="2730883"/>
            <a:ext cx="1951349" cy="255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Acquire Data</a:t>
            </a:r>
          </a:p>
          <a:p>
            <a:pPr marL="285750" indent="-285750">
              <a:buFont typeface="Arial" panose="020B0604020202020204" pitchFamily="34" charset="0"/>
              <a:buChar char="•"/>
            </a:pPr>
            <a:r>
              <a:rPr lang="en-US" dirty="0">
                <a:solidFill>
                  <a:schemeClr val="tx1"/>
                </a:solidFill>
              </a:rPr>
              <a:t>Clean the Data</a:t>
            </a:r>
          </a:p>
          <a:p>
            <a:pPr marL="285750" indent="-285750">
              <a:buFont typeface="Arial" panose="020B0604020202020204" pitchFamily="34" charset="0"/>
              <a:buChar char="•"/>
            </a:pPr>
            <a:r>
              <a:rPr lang="en-US" dirty="0">
                <a:solidFill>
                  <a:schemeClr val="tx1"/>
                </a:solidFill>
              </a:rPr>
              <a:t>Transform the Data</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14" name="Rectangle 13">
            <a:extLst>
              <a:ext uri="{FF2B5EF4-FFF2-40B4-BE49-F238E27FC236}">
                <a16:creationId xmlns:a16="http://schemas.microsoft.com/office/drawing/2014/main" id="{2BE8D20A-A4C3-4AD4-A9ED-E00ED047D7C5}"/>
              </a:ext>
            </a:extLst>
          </p:cNvPr>
          <p:cNvSpPr/>
          <p:nvPr/>
        </p:nvSpPr>
        <p:spPr>
          <a:xfrm>
            <a:off x="3509442" y="3017031"/>
            <a:ext cx="1951349" cy="25035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Logistic Regression</a:t>
            </a:r>
          </a:p>
          <a:p>
            <a:pPr marL="285750" indent="-285750">
              <a:buFont typeface="Arial" panose="020B0604020202020204" pitchFamily="34" charset="0"/>
              <a:buChar char="•"/>
            </a:pPr>
            <a:r>
              <a:rPr lang="en-US" dirty="0">
                <a:solidFill>
                  <a:schemeClr val="tx1"/>
                </a:solidFill>
              </a:rPr>
              <a:t>KNN</a:t>
            </a:r>
          </a:p>
          <a:p>
            <a:pPr marL="285750" indent="-285750">
              <a:buFont typeface="Arial" panose="020B0604020202020204" pitchFamily="34" charset="0"/>
              <a:buChar char="•"/>
            </a:pPr>
            <a:r>
              <a:rPr lang="en-US" dirty="0">
                <a:solidFill>
                  <a:schemeClr val="tx1"/>
                </a:solidFill>
              </a:rPr>
              <a:t>SVC</a:t>
            </a:r>
          </a:p>
          <a:p>
            <a:pPr marL="285750" indent="-285750">
              <a:buFont typeface="Arial" panose="020B0604020202020204" pitchFamily="34" charset="0"/>
              <a:buChar char="•"/>
            </a:pPr>
            <a:r>
              <a:rPr lang="en-US" dirty="0">
                <a:solidFill>
                  <a:schemeClr val="tx1"/>
                </a:solidFill>
              </a:rPr>
              <a:t>Random forest</a:t>
            </a:r>
          </a:p>
          <a:p>
            <a:pPr marL="285750" indent="-285750">
              <a:buFont typeface="Arial" panose="020B0604020202020204" pitchFamily="34" charset="0"/>
              <a:buChar char="•"/>
            </a:pPr>
            <a:r>
              <a:rPr lang="en-US" dirty="0">
                <a:solidFill>
                  <a:schemeClr val="tx1"/>
                </a:solidFill>
              </a:rPr>
              <a:t>XGBoost</a:t>
            </a:r>
          </a:p>
          <a:p>
            <a:pPr marL="285750" indent="-285750">
              <a:buFont typeface="Arial" panose="020B0604020202020204" pitchFamily="34" charset="0"/>
              <a:buChar char="•"/>
            </a:pPr>
            <a:r>
              <a:rPr lang="en-US" dirty="0">
                <a:solidFill>
                  <a:schemeClr val="tx1"/>
                </a:solidFill>
              </a:rPr>
              <a:t>Gradient Boosting</a:t>
            </a:r>
          </a:p>
          <a:p>
            <a:endParaRPr lang="en-US" dirty="0">
              <a:solidFill>
                <a:schemeClr val="tx1"/>
              </a:solidFill>
            </a:endParaRPr>
          </a:p>
        </p:txBody>
      </p:sp>
      <p:sp>
        <p:nvSpPr>
          <p:cNvPr id="15" name="Rectangle 14">
            <a:extLst>
              <a:ext uri="{FF2B5EF4-FFF2-40B4-BE49-F238E27FC236}">
                <a16:creationId xmlns:a16="http://schemas.microsoft.com/office/drawing/2014/main" id="{B200D9A1-0EAB-42C7-984F-B819DD455AAA}"/>
              </a:ext>
            </a:extLst>
          </p:cNvPr>
          <p:cNvSpPr/>
          <p:nvPr/>
        </p:nvSpPr>
        <p:spPr>
          <a:xfrm>
            <a:off x="6010203" y="2854440"/>
            <a:ext cx="1951349" cy="1459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FPR</a:t>
            </a:r>
          </a:p>
          <a:p>
            <a:pPr marL="285750" indent="-285750">
              <a:buFont typeface="Arial" panose="020B0604020202020204" pitchFamily="34" charset="0"/>
              <a:buChar char="•"/>
            </a:pPr>
            <a:r>
              <a:rPr lang="en-US" dirty="0">
                <a:solidFill>
                  <a:schemeClr val="tx1"/>
                </a:solidFill>
              </a:rPr>
              <a:t>ROC</a:t>
            </a:r>
          </a:p>
          <a:p>
            <a:pPr marL="285750" indent="-285750">
              <a:buFont typeface="Arial" panose="020B0604020202020204" pitchFamily="34" charset="0"/>
              <a:buChar char="•"/>
            </a:pPr>
            <a:r>
              <a:rPr lang="en-US" dirty="0">
                <a:solidFill>
                  <a:schemeClr val="tx1"/>
                </a:solidFill>
              </a:rPr>
              <a:t>AUC</a:t>
            </a:r>
            <a:br>
              <a:rPr lang="en-US" dirty="0">
                <a:solidFill>
                  <a:schemeClr val="tx1"/>
                </a:solidFill>
              </a:rPr>
            </a:br>
            <a:endParaRPr lang="en-US" dirty="0">
              <a:solidFill>
                <a:schemeClr val="tx1"/>
              </a:solidFill>
            </a:endParaRPr>
          </a:p>
        </p:txBody>
      </p:sp>
      <p:sp>
        <p:nvSpPr>
          <p:cNvPr id="3" name="Arrow: Right 2">
            <a:extLst>
              <a:ext uri="{FF2B5EF4-FFF2-40B4-BE49-F238E27FC236}">
                <a16:creationId xmlns:a16="http://schemas.microsoft.com/office/drawing/2014/main" id="{E07B9F6B-1CFE-4D38-806C-C5B43B87E6CE}"/>
              </a:ext>
            </a:extLst>
          </p:cNvPr>
          <p:cNvSpPr/>
          <p:nvPr/>
        </p:nvSpPr>
        <p:spPr>
          <a:xfrm>
            <a:off x="2608587" y="2041393"/>
            <a:ext cx="570347" cy="1938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D47163F6-28D8-4B59-9929-FBDD10EB2F66}"/>
              </a:ext>
            </a:extLst>
          </p:cNvPr>
          <p:cNvSpPr/>
          <p:nvPr/>
        </p:nvSpPr>
        <p:spPr>
          <a:xfrm>
            <a:off x="5250197" y="2041393"/>
            <a:ext cx="508052" cy="1938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8779990-B96B-4E7B-8681-297C5DFB8736}"/>
              </a:ext>
            </a:extLst>
          </p:cNvPr>
          <p:cNvSpPr txBox="1"/>
          <p:nvPr/>
        </p:nvSpPr>
        <p:spPr>
          <a:xfrm>
            <a:off x="542772" y="5423704"/>
            <a:ext cx="7823743" cy="369332"/>
          </a:xfrm>
          <a:prstGeom prst="rect">
            <a:avLst/>
          </a:prstGeom>
          <a:noFill/>
        </p:spPr>
        <p:txBody>
          <a:bodyPr wrap="square" rtlCol="0">
            <a:spAutoFit/>
          </a:bodyPr>
          <a:lstStyle/>
          <a:p>
            <a:r>
              <a:rPr lang="en-US" dirty="0"/>
              <a:t>Using False Positive rate, ROC and AUC we conclude which algorithm is the best fit </a:t>
            </a:r>
          </a:p>
        </p:txBody>
      </p:sp>
    </p:spTree>
    <p:extLst>
      <p:ext uri="{BB962C8B-B14F-4D97-AF65-F5344CB8AC3E}">
        <p14:creationId xmlns:p14="http://schemas.microsoft.com/office/powerpoint/2010/main" val="394091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68FF7-67C5-48FC-BD4A-DC3CC5F300E6}"/>
              </a:ext>
            </a:extLst>
          </p:cNvPr>
          <p:cNvSpPr>
            <a:spLocks noGrp="1"/>
          </p:cNvSpPr>
          <p:nvPr>
            <p:ph type="sldNum" sz="quarter" idx="15"/>
          </p:nvPr>
        </p:nvSpPr>
        <p:spPr/>
        <p:txBody>
          <a:bodyPr/>
          <a:lstStyle/>
          <a:p>
            <a:fld id="{12342C3A-DD85-7843-B416-BD52AB030D59}" type="slidenum">
              <a:rPr lang="en-US" smtClean="0"/>
              <a:pPr/>
              <a:t>5</a:t>
            </a:fld>
            <a:endParaRPr lang="en-US" dirty="0"/>
          </a:p>
        </p:txBody>
      </p:sp>
      <p:sp>
        <p:nvSpPr>
          <p:cNvPr id="4" name="Title 3">
            <a:extLst>
              <a:ext uri="{FF2B5EF4-FFF2-40B4-BE49-F238E27FC236}">
                <a16:creationId xmlns:a16="http://schemas.microsoft.com/office/drawing/2014/main" id="{8E05B0CC-C893-47F0-AD46-49223C357BE8}"/>
              </a:ext>
            </a:extLst>
          </p:cNvPr>
          <p:cNvSpPr>
            <a:spLocks noGrp="1"/>
          </p:cNvSpPr>
          <p:nvPr>
            <p:ph type="title"/>
          </p:nvPr>
        </p:nvSpPr>
        <p:spPr>
          <a:xfrm>
            <a:off x="227013" y="425416"/>
            <a:ext cx="7303340" cy="303516"/>
          </a:xfrm>
        </p:spPr>
        <p:txBody>
          <a:bodyPr/>
          <a:lstStyle/>
          <a:p>
            <a:r>
              <a:rPr lang="en-US" dirty="0"/>
              <a:t>Data Visualization</a:t>
            </a:r>
          </a:p>
        </p:txBody>
      </p:sp>
      <p:pic>
        <p:nvPicPr>
          <p:cNvPr id="13" name="Picture 25" descr="https://www.kaggleusercontent.com/kf/3943066/eyJhbGciOiJkaXIiLCJlbmMiOiJBMTI4Q0JDLUhTMjU2In0..WFG3uSswk4DfUoxtfSFZjg.H8_zHIhi2tJZki69fHtwBjPe5yEQbID7wIrFVA5R6I1-2fozlFJtoMMq7_UZ_mOBHo9aPwWanRJEsDq1l7BD72b6toyeTt62e_yeK8ddt9UVhBWRUeUHA7rnS59T6njxyfE4Qcmi_PFx9HrTu9kRSerDX0DEGffG3_tXP3bhH3aQ66KzOde2grATxjyU0ToR.ZNEIniZQ66PqC2J5zKM9tA/__results___files/__results___21_0.png">
            <a:extLst>
              <a:ext uri="{FF2B5EF4-FFF2-40B4-BE49-F238E27FC236}">
                <a16:creationId xmlns:a16="http://schemas.microsoft.com/office/drawing/2014/main" id="{DE8B405F-3C9A-42F1-A461-3C2228A420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13" y="1666431"/>
            <a:ext cx="4346054" cy="211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1572A1C-EA18-48FC-8892-45BCB3254A29}"/>
              </a:ext>
            </a:extLst>
          </p:cNvPr>
          <p:cNvSpPr txBox="1"/>
          <p:nvPr/>
        </p:nvSpPr>
        <p:spPr>
          <a:xfrm>
            <a:off x="707970" y="4045900"/>
            <a:ext cx="7512908" cy="1200329"/>
          </a:xfrm>
          <a:prstGeom prst="rect">
            <a:avLst/>
          </a:prstGeom>
          <a:noFill/>
        </p:spPr>
        <p:txBody>
          <a:bodyPr wrap="square" rtlCol="0">
            <a:spAutoFit/>
          </a:bodyPr>
          <a:lstStyle/>
          <a:p>
            <a:pPr marL="285750" indent="-285750">
              <a:buFont typeface="Arial" panose="020B0604020202020204" pitchFamily="34" charset="0"/>
              <a:buChar char="•"/>
              <a:defRPr/>
            </a:pPr>
            <a:r>
              <a:rPr lang="en-US" altLang="en-US" dirty="0">
                <a:cs typeface="Times New Roman" panose="02020603050405020304" pitchFamily="18" charset="0"/>
              </a:rPr>
              <a:t>The ages factor has a medium dispersion and do not seem to relate with other variables</a:t>
            </a:r>
          </a:p>
          <a:p>
            <a:pPr marL="285750" indent="-285750">
              <a:buFont typeface="Arial" panose="020B0604020202020204" pitchFamily="34" charset="0"/>
              <a:buChar char="•"/>
              <a:defRPr/>
            </a:pPr>
            <a:r>
              <a:rPr lang="en-US" altLang="en-US" dirty="0">
                <a:cs typeface="Times New Roman" panose="02020603050405020304" pitchFamily="18" charset="0"/>
              </a:rPr>
              <a:t>Jobs, Marital status and Education are the best factors to analyze if a customer will subscribe</a:t>
            </a:r>
            <a:r>
              <a:rPr lang="en-US" alt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6A6CA09B-C4E9-49AB-AE66-E73EEBF75BFE}"/>
              </a:ext>
            </a:extLst>
          </p:cNvPr>
          <p:cNvPicPr>
            <a:picLocks noChangeAspect="1"/>
          </p:cNvPicPr>
          <p:nvPr/>
        </p:nvPicPr>
        <p:blipFill>
          <a:blip r:embed="rId3"/>
          <a:stretch>
            <a:fillRect/>
          </a:stretch>
        </p:blipFill>
        <p:spPr>
          <a:xfrm>
            <a:off x="4897919" y="1378935"/>
            <a:ext cx="3253444" cy="2534543"/>
          </a:xfrm>
          <a:prstGeom prst="rect">
            <a:avLst/>
          </a:prstGeom>
        </p:spPr>
      </p:pic>
    </p:spTree>
    <p:extLst>
      <p:ext uri="{BB962C8B-B14F-4D97-AF65-F5344CB8AC3E}">
        <p14:creationId xmlns:p14="http://schemas.microsoft.com/office/powerpoint/2010/main" val="243513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EB0CEF-E4AE-466E-8BBE-5266375C1175}"/>
              </a:ext>
            </a:extLst>
          </p:cNvPr>
          <p:cNvSpPr>
            <a:spLocks noGrp="1"/>
          </p:cNvSpPr>
          <p:nvPr>
            <p:ph type="sldNum" sz="quarter" idx="15"/>
          </p:nvPr>
        </p:nvSpPr>
        <p:spPr/>
        <p:txBody>
          <a:bodyPr/>
          <a:lstStyle/>
          <a:p>
            <a:fld id="{12342C3A-DD85-7843-B416-BD52AB030D59}" type="slidenum">
              <a:rPr lang="en-US" smtClean="0"/>
              <a:pPr/>
              <a:t>6</a:t>
            </a:fld>
            <a:endParaRPr lang="en-US" dirty="0"/>
          </a:p>
        </p:txBody>
      </p:sp>
      <p:sp>
        <p:nvSpPr>
          <p:cNvPr id="4" name="Title 3">
            <a:extLst>
              <a:ext uri="{FF2B5EF4-FFF2-40B4-BE49-F238E27FC236}">
                <a16:creationId xmlns:a16="http://schemas.microsoft.com/office/drawing/2014/main" id="{8F4C0B99-6537-4B3C-8AB5-FDF27D03444A}"/>
              </a:ext>
            </a:extLst>
          </p:cNvPr>
          <p:cNvSpPr>
            <a:spLocks noGrp="1"/>
          </p:cNvSpPr>
          <p:nvPr>
            <p:ph type="title"/>
          </p:nvPr>
        </p:nvSpPr>
        <p:spPr/>
        <p:txBody>
          <a:bodyPr/>
          <a:lstStyle/>
          <a:p>
            <a:r>
              <a:rPr lang="en-US" dirty="0"/>
              <a:t>Violin Plot</a:t>
            </a:r>
          </a:p>
        </p:txBody>
      </p:sp>
      <p:pic>
        <p:nvPicPr>
          <p:cNvPr id="5" name="Picture 2">
            <a:extLst>
              <a:ext uri="{FF2B5EF4-FFF2-40B4-BE49-F238E27FC236}">
                <a16:creationId xmlns:a16="http://schemas.microsoft.com/office/drawing/2014/main" id="{CC3CC6F7-2ECD-4931-94E7-60387B7DE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1708"/>
            <a:ext cx="5158322" cy="381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CB8D4C7-B393-43F3-8168-77C8FC21EA3F}"/>
              </a:ext>
            </a:extLst>
          </p:cNvPr>
          <p:cNvSpPr txBox="1"/>
          <p:nvPr/>
        </p:nvSpPr>
        <p:spPr>
          <a:xfrm>
            <a:off x="4772483" y="1596732"/>
            <a:ext cx="425049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 violin plot which is commonly used to compare a continuous variable with a categorical factor.</a:t>
            </a:r>
          </a:p>
          <a:p>
            <a:pPr marL="285750" indent="-285750">
              <a:buFont typeface="Arial" panose="020B0604020202020204" pitchFamily="34" charset="0"/>
              <a:buChar char="•"/>
            </a:pPr>
            <a:r>
              <a:rPr lang="en-US" dirty="0"/>
              <a:t>The duration of the call is recorded in seconds and the altitude of the curve determines the extent of success of the</a:t>
            </a:r>
          </a:p>
          <a:p>
            <a:r>
              <a:rPr lang="en-US" dirty="0"/>
              <a:t>      marketing campaign.</a:t>
            </a:r>
          </a:p>
          <a:p>
            <a:endParaRPr lang="en-US" dirty="0"/>
          </a:p>
          <a:p>
            <a:r>
              <a:rPr lang="en-US" b="1" dirty="0"/>
              <a:t>Inference </a:t>
            </a:r>
          </a:p>
          <a:p>
            <a:endParaRPr lang="en-US" b="1" dirty="0"/>
          </a:p>
          <a:p>
            <a:pPr marL="285750" indent="-285750">
              <a:buFont typeface="Arial" panose="020B0604020202020204" pitchFamily="34" charset="0"/>
              <a:buChar char="•"/>
            </a:pPr>
            <a:r>
              <a:rPr lang="en-US" dirty="0"/>
              <a:t>Many customers agree to subscribe to term deposit where the call duration is long enough which indicates that there is noting wrong with the campaign but some aspects has to be improvised.</a:t>
            </a:r>
          </a:p>
          <a:p>
            <a:pPr marL="285750" indent="-28575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2393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EB0CEF-E4AE-466E-8BBE-5266375C1175}"/>
              </a:ext>
            </a:extLst>
          </p:cNvPr>
          <p:cNvSpPr>
            <a:spLocks noGrp="1"/>
          </p:cNvSpPr>
          <p:nvPr>
            <p:ph type="sldNum" sz="quarter" idx="15"/>
          </p:nvPr>
        </p:nvSpPr>
        <p:spPr/>
        <p:txBody>
          <a:bodyPr/>
          <a:lstStyle/>
          <a:p>
            <a:fld id="{12342C3A-DD85-7843-B416-BD52AB030D59}" type="slidenum">
              <a:rPr lang="en-US" smtClean="0"/>
              <a:pPr/>
              <a:t>7</a:t>
            </a:fld>
            <a:endParaRPr lang="en-US" dirty="0"/>
          </a:p>
        </p:txBody>
      </p:sp>
      <p:sp>
        <p:nvSpPr>
          <p:cNvPr id="4" name="Title 3">
            <a:extLst>
              <a:ext uri="{FF2B5EF4-FFF2-40B4-BE49-F238E27FC236}">
                <a16:creationId xmlns:a16="http://schemas.microsoft.com/office/drawing/2014/main" id="{8F4C0B99-6537-4B3C-8AB5-FDF27D03444A}"/>
              </a:ext>
            </a:extLst>
          </p:cNvPr>
          <p:cNvSpPr>
            <a:spLocks noGrp="1"/>
          </p:cNvSpPr>
          <p:nvPr>
            <p:ph type="title"/>
          </p:nvPr>
        </p:nvSpPr>
        <p:spPr/>
        <p:txBody>
          <a:bodyPr/>
          <a:lstStyle/>
          <a:p>
            <a:r>
              <a:rPr lang="en-US" dirty="0"/>
              <a:t>Months vs Deposit</a:t>
            </a:r>
          </a:p>
        </p:txBody>
      </p:sp>
      <p:pic>
        <p:nvPicPr>
          <p:cNvPr id="6" name="Picture 14">
            <a:extLst>
              <a:ext uri="{FF2B5EF4-FFF2-40B4-BE49-F238E27FC236}">
                <a16:creationId xmlns:a16="http://schemas.microsoft.com/office/drawing/2014/main" id="{64E35D24-96C5-437E-848A-F0A516084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14" y="954216"/>
            <a:ext cx="8340811" cy="304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7FDCAC9-7BE6-4F68-825C-0EEDB9035E8B}"/>
              </a:ext>
            </a:extLst>
          </p:cNvPr>
          <p:cNvSpPr txBox="1"/>
          <p:nvPr/>
        </p:nvSpPr>
        <p:spPr>
          <a:xfrm>
            <a:off x="513747" y="4104851"/>
            <a:ext cx="8116505" cy="2585323"/>
          </a:xfrm>
          <a:prstGeom prst="rect">
            <a:avLst/>
          </a:prstGeom>
          <a:noFill/>
        </p:spPr>
        <p:txBody>
          <a:bodyPr wrap="square" rtlCol="0">
            <a:spAutoFit/>
          </a:bodyPr>
          <a:lstStyle/>
          <a:p>
            <a:r>
              <a:rPr lang="en-IN" b="1" dirty="0"/>
              <a:t>Inferences:</a:t>
            </a:r>
          </a:p>
          <a:p>
            <a:endParaRPr lang="en-IN" dirty="0"/>
          </a:p>
          <a:p>
            <a:pPr marL="285750" indent="-285750">
              <a:buFont typeface="Arial" panose="020B0604020202020204" pitchFamily="34" charset="0"/>
              <a:buChar char="•"/>
            </a:pPr>
            <a:r>
              <a:rPr lang="en-US" dirty="0"/>
              <a:t>Highest month of marketing activity is may. However, this was the month that many potential clients tended to reject term deposit offer</a:t>
            </a:r>
          </a:p>
          <a:p>
            <a:pPr marL="285750" indent="-285750">
              <a:buFont typeface="Arial" panose="020B0604020202020204" pitchFamily="34" charset="0"/>
              <a:buChar char="•"/>
            </a:pPr>
            <a:r>
              <a:rPr lang="en-US" dirty="0"/>
              <a:t>Many clients agreed to subscribe for a term deposit in the months of march and december</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36151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68FF7-67C5-48FC-BD4A-DC3CC5F300E6}"/>
              </a:ext>
            </a:extLst>
          </p:cNvPr>
          <p:cNvSpPr>
            <a:spLocks noGrp="1"/>
          </p:cNvSpPr>
          <p:nvPr>
            <p:ph type="sldNum" sz="quarter" idx="15"/>
          </p:nvPr>
        </p:nvSpPr>
        <p:spPr/>
        <p:txBody>
          <a:bodyPr/>
          <a:lstStyle/>
          <a:p>
            <a:fld id="{12342C3A-DD85-7843-B416-BD52AB030D59}" type="slidenum">
              <a:rPr lang="en-US" smtClean="0"/>
              <a:pPr/>
              <a:t>8</a:t>
            </a:fld>
            <a:endParaRPr lang="en-US" dirty="0"/>
          </a:p>
        </p:txBody>
      </p:sp>
      <p:sp>
        <p:nvSpPr>
          <p:cNvPr id="4" name="Title 3">
            <a:extLst>
              <a:ext uri="{FF2B5EF4-FFF2-40B4-BE49-F238E27FC236}">
                <a16:creationId xmlns:a16="http://schemas.microsoft.com/office/drawing/2014/main" id="{8E05B0CC-C893-47F0-AD46-49223C357BE8}"/>
              </a:ext>
            </a:extLst>
          </p:cNvPr>
          <p:cNvSpPr>
            <a:spLocks noGrp="1"/>
          </p:cNvSpPr>
          <p:nvPr>
            <p:ph type="title"/>
          </p:nvPr>
        </p:nvSpPr>
        <p:spPr>
          <a:xfrm>
            <a:off x="227013" y="386297"/>
            <a:ext cx="7303340" cy="586781"/>
          </a:xfrm>
        </p:spPr>
        <p:txBody>
          <a:bodyPr/>
          <a:lstStyle/>
          <a:p>
            <a:r>
              <a:rPr lang="en-US" dirty="0"/>
              <a:t>ROC Curves</a:t>
            </a:r>
          </a:p>
        </p:txBody>
      </p:sp>
      <p:pic>
        <p:nvPicPr>
          <p:cNvPr id="14" name="Picture 3">
            <a:extLst>
              <a:ext uri="{FF2B5EF4-FFF2-40B4-BE49-F238E27FC236}">
                <a16:creationId xmlns:a16="http://schemas.microsoft.com/office/drawing/2014/main" id="{C8C58A80-6B68-43A8-B008-0AAB2CB94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16" y="873936"/>
            <a:ext cx="2613998" cy="251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397C8C88-4AD1-405E-8787-455F1E9C9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578" y="903781"/>
            <a:ext cx="2614307" cy="245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E395C0DE-5408-4A19-9D48-1356B3C78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23" y="3602023"/>
            <a:ext cx="2677709" cy="247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524F51F9-8086-49B8-8F50-DB0D26F59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248" y="3584392"/>
            <a:ext cx="2568780" cy="249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4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65C462-0D7A-4986-8458-55BA0DCF4641}"/>
              </a:ext>
            </a:extLst>
          </p:cNvPr>
          <p:cNvSpPr>
            <a:spLocks noGrp="1"/>
          </p:cNvSpPr>
          <p:nvPr>
            <p:ph type="sldNum" sz="quarter" idx="15"/>
          </p:nvPr>
        </p:nvSpPr>
        <p:spPr/>
        <p:txBody>
          <a:bodyPr/>
          <a:lstStyle/>
          <a:p>
            <a:fld id="{12342C3A-DD85-7843-B416-BD52AB030D59}" type="slidenum">
              <a:rPr lang="en-US" smtClean="0"/>
              <a:pPr/>
              <a:t>9</a:t>
            </a:fld>
            <a:endParaRPr lang="en-US" dirty="0"/>
          </a:p>
        </p:txBody>
      </p:sp>
      <p:sp>
        <p:nvSpPr>
          <p:cNvPr id="4" name="Title 3">
            <a:extLst>
              <a:ext uri="{FF2B5EF4-FFF2-40B4-BE49-F238E27FC236}">
                <a16:creationId xmlns:a16="http://schemas.microsoft.com/office/drawing/2014/main" id="{4BA6928C-EB1C-47A7-8985-4FB0BCC18BEA}"/>
              </a:ext>
            </a:extLst>
          </p:cNvPr>
          <p:cNvSpPr>
            <a:spLocks noGrp="1"/>
          </p:cNvSpPr>
          <p:nvPr>
            <p:ph type="title"/>
          </p:nvPr>
        </p:nvSpPr>
        <p:spPr/>
        <p:txBody>
          <a:bodyPr/>
          <a:lstStyle/>
          <a:p>
            <a:r>
              <a:rPr lang="en-US" dirty="0"/>
              <a:t>ROC Inference</a:t>
            </a:r>
          </a:p>
        </p:txBody>
      </p:sp>
      <p:sp>
        <p:nvSpPr>
          <p:cNvPr id="5" name="Text Placeholder 4">
            <a:extLst>
              <a:ext uri="{FF2B5EF4-FFF2-40B4-BE49-F238E27FC236}">
                <a16:creationId xmlns:a16="http://schemas.microsoft.com/office/drawing/2014/main" id="{05D63089-B19B-41DC-AA4D-BF9B2AA2E05C}"/>
              </a:ext>
            </a:extLst>
          </p:cNvPr>
          <p:cNvSpPr>
            <a:spLocks noGrp="1"/>
          </p:cNvSpPr>
          <p:nvPr>
            <p:ph type="body" sz="quarter" idx="13"/>
          </p:nvPr>
        </p:nvSpPr>
        <p:spPr>
          <a:xfrm>
            <a:off x="331412" y="5126871"/>
            <a:ext cx="8691562" cy="631492"/>
          </a:xfrm>
        </p:spPr>
        <p:txBody>
          <a:bodyPr/>
          <a:lstStyle/>
          <a:p>
            <a:r>
              <a:rPr lang="en-US" dirty="0">
                <a:latin typeface="+mn-lt"/>
              </a:rPr>
              <a:t>The AUC shows that XGBoost and Gradient Boosting has the best accuracy Followed</a:t>
            </a:r>
          </a:p>
          <a:p>
            <a:r>
              <a:rPr lang="en-US" dirty="0">
                <a:latin typeface="+mn-lt"/>
              </a:rPr>
              <a:t>by KNN and Logistic regression</a:t>
            </a:r>
            <a:r>
              <a:rPr lang="en-US" dirty="0"/>
              <a:t>. </a:t>
            </a:r>
          </a:p>
        </p:txBody>
      </p:sp>
      <p:pic>
        <p:nvPicPr>
          <p:cNvPr id="11" name="Picture 12">
            <a:extLst>
              <a:ext uri="{FF2B5EF4-FFF2-40B4-BE49-F238E27FC236}">
                <a16:creationId xmlns:a16="http://schemas.microsoft.com/office/drawing/2014/main" id="{877D2293-3BA4-4B9D-AED4-456B117A9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771" y="1814223"/>
            <a:ext cx="3856081" cy="303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4">
            <a:extLst>
              <a:ext uri="{FF2B5EF4-FFF2-40B4-BE49-F238E27FC236}">
                <a16:creationId xmlns:a16="http://schemas.microsoft.com/office/drawing/2014/main" id="{C1ED47F4-EB59-4540-8A12-DC546C86C648}"/>
              </a:ext>
            </a:extLst>
          </p:cNvPr>
          <p:cNvSpPr txBox="1">
            <a:spLocks/>
          </p:cNvSpPr>
          <p:nvPr/>
        </p:nvSpPr>
        <p:spPr>
          <a:xfrm>
            <a:off x="331412" y="1230342"/>
            <a:ext cx="8691562" cy="631492"/>
          </a:xfrm>
          <a:prstGeom prst="rect">
            <a:avLst/>
          </a:prstGeom>
        </p:spPr>
        <p:txBody>
          <a:bodyPr vert="horz" wrap="none" anchor="t" anchorCtr="0"/>
          <a:lstStyle>
            <a:lvl1pPr marL="0" indent="0" algn="l" defTabSz="457200" rtl="0" eaLnBrk="1" latinLnBrk="0" hangingPunct="1">
              <a:spcBef>
                <a:spcPts val="0"/>
              </a:spcBef>
              <a:buFont typeface="Arial"/>
              <a:buNone/>
              <a:defRPr sz="1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914400" indent="0" algn="l" defTabSz="457200" rtl="0" eaLnBrk="1" latinLnBrk="0" hangingPunct="1">
              <a:spcBef>
                <a:spcPct val="20000"/>
              </a:spcBef>
              <a:buFont typeface="Arial"/>
              <a:buNone/>
              <a:defRPr sz="2700" kern="1200">
                <a:solidFill>
                  <a:schemeClr val="tx1"/>
                </a:solidFill>
                <a:latin typeface="Century Gothic"/>
                <a:ea typeface="+mn-ea"/>
                <a:cs typeface="Century Gothic"/>
              </a:defRPr>
            </a:lvl3pPr>
            <a:lvl4pPr marL="1371600" indent="0" algn="l" defTabSz="457200" rtl="0" eaLnBrk="1" latinLnBrk="0" hangingPunct="1">
              <a:spcBef>
                <a:spcPct val="20000"/>
              </a:spcBef>
              <a:buFont typeface="Arial"/>
              <a:buNone/>
              <a:defRPr sz="2700" kern="1200">
                <a:solidFill>
                  <a:schemeClr val="tx1"/>
                </a:solidFill>
                <a:latin typeface="Century Gothic"/>
                <a:ea typeface="+mn-ea"/>
                <a:cs typeface="Century Gothic"/>
              </a:defRPr>
            </a:lvl4pPr>
            <a:lvl5pPr marL="1828800" indent="0" algn="l" defTabSz="457200" rtl="0" eaLnBrk="1" latinLnBrk="0" hangingPunct="1">
              <a:spcBef>
                <a:spcPct val="20000"/>
              </a:spcBef>
              <a:buFont typeface="Arial"/>
              <a:buNone/>
              <a:defRPr sz="27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dirty="0">
                <a:latin typeface="+mn-lt"/>
                <a:ea typeface="ＭＳ Ｐゴシック" panose="020B0600070205080204" pitchFamily="34" charset="-128"/>
                <a:cs typeface="Times New Roman" panose="02020603050405020304" pitchFamily="18" charset="0"/>
              </a:rPr>
              <a:t>Area under curve (AUC) metric is used to measure accuracy</a:t>
            </a:r>
            <a:endParaRPr lang="en-US" dirty="0">
              <a:latin typeface="+mn-lt"/>
            </a:endParaRPr>
          </a:p>
        </p:txBody>
      </p:sp>
    </p:spTree>
    <p:extLst>
      <p:ext uri="{BB962C8B-B14F-4D97-AF65-F5344CB8AC3E}">
        <p14:creationId xmlns:p14="http://schemas.microsoft.com/office/powerpoint/2010/main" val="3366948015"/>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47082</TotalTime>
  <Words>464</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12</vt:i4>
      </vt:variant>
    </vt:vector>
  </HeadingPairs>
  <TitlesOfParts>
    <vt:vector size="25" baseType="lpstr">
      <vt:lpstr>Arial</vt:lpstr>
      <vt:lpstr>Calibri</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Introduction and Aim </vt:lpstr>
      <vt:lpstr>Dataset</vt:lpstr>
      <vt:lpstr>Data Modelling</vt:lpstr>
      <vt:lpstr>Data Visualization</vt:lpstr>
      <vt:lpstr>Violin Plot</vt:lpstr>
      <vt:lpstr>Months vs Deposit</vt:lpstr>
      <vt:lpstr>ROC Curves</vt:lpstr>
      <vt:lpstr>ROC Inference</vt:lpstr>
      <vt:lpstr>Result</vt:lpstr>
      <vt:lpstr>Conclusion</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 </cp:lastModifiedBy>
  <cp:revision>1086</cp:revision>
  <cp:lastPrinted>2016-08-09T14:57:31Z</cp:lastPrinted>
  <dcterms:created xsi:type="dcterms:W3CDTF">2013-11-01T14:42:31Z</dcterms:created>
  <dcterms:modified xsi:type="dcterms:W3CDTF">2018-12-05T04:19:59Z</dcterms:modified>
</cp:coreProperties>
</file>