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8" r:id="rId4"/>
  </p:sldMasterIdLst>
  <p:notesMasterIdLst>
    <p:notesMasterId r:id="rId22"/>
  </p:notesMasterIdLst>
  <p:handoutMasterIdLst>
    <p:handoutMasterId r:id="rId23"/>
  </p:handoutMasterIdLst>
  <p:sldIdLst>
    <p:sldId id="256" r:id="rId5"/>
    <p:sldId id="257" r:id="rId6"/>
    <p:sldId id="262" r:id="rId7"/>
    <p:sldId id="319" r:id="rId8"/>
    <p:sldId id="313" r:id="rId9"/>
    <p:sldId id="320" r:id="rId10"/>
    <p:sldId id="321" r:id="rId11"/>
    <p:sldId id="267" r:id="rId12"/>
    <p:sldId id="318" r:id="rId13"/>
    <p:sldId id="322" r:id="rId14"/>
    <p:sldId id="323" r:id="rId15"/>
    <p:sldId id="324" r:id="rId16"/>
    <p:sldId id="325" r:id="rId17"/>
    <p:sldId id="326" r:id="rId18"/>
    <p:sldId id="327" r:id="rId19"/>
    <p:sldId id="328"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2811F-4DEF-458B-A80A-6EA1E7133755}" v="759" dt="2024-04-07T07:55:46.456"/>
    <p1510:client id="{0ADA6B45-A582-4399-89D9-CB2E70BBD5B6}" v="5" dt="2024-04-08T13:57:29.965"/>
    <p1510:client id="{51F0240D-E6C4-44DA-AD86-F413D3093A1A}" v="12" dt="2024-04-08T13:54:06.071"/>
    <p1510:client id="{5BC52091-2F14-4221-9DB8-1BA85550CFD9}" v="61" dt="2024-04-08T11:46:16.084"/>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6" autoAdjust="0"/>
    <p:restoredTop sz="95660" autoAdjust="0"/>
  </p:normalViewPr>
  <p:slideViewPr>
    <p:cSldViewPr snapToGrid="0">
      <p:cViewPr varScale="1">
        <p:scale>
          <a:sx n="102" d="100"/>
          <a:sy n="102" d="100"/>
        </p:scale>
        <p:origin x="54" y="606"/>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4/8/2024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4/8/2024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17</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4138041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62394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5573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26587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4297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538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03716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368568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8994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213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310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39423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9346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9471228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4000202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09940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51911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550213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11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561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1156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4/8/2024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E962D13F-065F-B5B5-D0E6-E5707D370EE8}"/>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E69F4739-7046-0251-2DF1-C6992306440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163D0146-2A52-A1D5-4593-B4C5EB99B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B11D10C2-7B14-DAF3-6BF2-5A8F43E9DA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53E52456-41A7-AC0D-14E1-EBCA46FA0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9F721F5B-EC05-CF43-091F-DAF14831D6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4EAA2530-7335-61C7-70D6-747F737F2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D6830C5-6699-B51E-C138-387FB43266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6FF4243D-BD79-D045-8F40-6116E0C37D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E9EC195D-83CA-FFB5-8E57-01F2F88967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134E1E14-0E7D-344A-292A-0FEE2278CC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5F7EE493-E0DB-AB06-7D9D-5AF68F7F06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5EEA1730-2FFB-87EA-EAD1-B2B5783665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1E4289FE-15AE-AB80-0279-9FEC059A9B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25151662-B32C-3EAB-F6C8-76DD978D23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3C3EE828-B477-B615-CA63-8538BE486D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7AC7C2E5-ABB8-BBAD-2355-D6D2362E06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6A22F749-ED2C-4875-608B-E377A5448F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4771A641-145D-E8E1-A9B2-69823A4D01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3F8F37-F2D6-CCBD-20FE-B22B8E4C18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AF3ABA6C-6FD2-67BB-2670-5BFDD170EC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E9B0D058-B8D1-9353-2199-A74B70392D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13A1A6A6-A997-36FF-9BD6-128BD48F102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1DB2A818-4899-91F3-6E29-A6B44792B7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06FA050E-E57A-A008-4AFC-E0A7BF4B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1AA4FDAD-E69F-B8CA-3647-41EE49D189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FA9079B0-05A2-05C9-0B71-62DA834290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B1A01482-3AC9-3B96-29F0-77E1F45A2B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18BBAE1C-A0BE-C2D0-0B21-EF53F120FE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6699894E-9D4E-38B1-7E0F-FD7E8DD87C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3F7686F1-1A2D-7362-06B5-FFFD3ACB4FE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861B3E07-B72D-1FE2-EDEA-17E925D72F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4DFA77FC-64D9-DE58-A28A-66AD9C2B326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FF768D7-8614-439F-50A9-59D51405557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374D642E-1A3B-7563-4C4C-A8886D590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BFF8C2B2-E490-A9EE-3883-FA9C8EE2469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D4EBDBA2-C991-DB59-8E58-B4D12A2576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C77A19F7-390A-587C-0735-A199D3DB0C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74CC8F53-BFF6-5AA8-554D-A3AFC16E10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C507FE88-BFE7-3491-C4ED-84BCC713C6A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5E59AEE7-2E00-DD8E-4A64-624BBBF2188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4BB12628-726F-E89A-FBAF-334733B975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2BE7A39-1897-9A9A-F597-9D75FE4A85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7C6C0069-A065-BA31-6BD7-D5AA4499F6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93CD5D7-6B2F-E9B2-9A97-ADB1AB3086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FCB8559C-9482-7A04-AFCA-0EE0336DB9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B48E5CDD-04A4-0F7F-051B-44C6F6B7FA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423FA6BC-48D6-1095-2002-196438F1D8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2D39D72-6C9D-0B9E-8A6B-E7C2286B9C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7683F3FD-E227-C358-C0FD-2FFA3C28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EC33943E-7F7F-3DD7-3721-BA4866CC6B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E45C6B72-DCCD-6EB6-132D-0FA67819DB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168015B7-C961-378D-2DC6-DC765AF0CB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DF769C9F-2362-9FBD-939F-ABDB7CBB1F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25755D6-AD5C-914E-7A62-145DBD64A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DFDDF6F8-12EA-25EC-8FC5-8A21B11F3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EBD7A53C-B52C-8CA2-F5BA-686A373E46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7CA0655A-0AF5-EEE3-ABB0-20D1BED0BDC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4FD9506A-2D60-7B40-6CF8-F96EE89F92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B7F3BA7-1A8F-076B-B5E3-818D3298FB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70B6BB27-AE08-DCF4-FC6C-B0AA459929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B8BE40A7-E371-08CD-A28A-03F591E0F5C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69E67CF8-C6BE-AFC8-E935-47A9B66A1D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9066B5CD-8B07-C124-814E-E0FCC34219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15BDA307-0487-F6F8-9712-E7E849479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FB2D68D3-0B6E-1782-F250-F235EBF13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0044EBAD-2D73-148B-C869-00D38A213E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BEA5DF87-0DFD-2540-F7AB-0E6ACB1E32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916F5E3C-9C75-F588-DE04-69C972C186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D38DF4F6-2A73-D808-991D-95439C1739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C7A2833E-2ADD-3B71-08FC-6283A81A80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FCDF8FCA-19BF-CFB5-0CCB-3EF2D7CB0A9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73B0C2F-F151-71AB-9ABE-1959C358EA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A44D14B4-5764-EFCE-FBC7-CF2D0B277A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E3756F0B-F8B3-26EE-2A7F-1C5992122C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1E4DCDD-63E6-2079-6168-1020560A912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1514E1C2-75D7-754B-9F26-F5B9066EFF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41804AAA-0E5C-F089-12DB-DA756DBC8F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2EE8038-D703-128B-70AB-CE60212607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089B8075-A4EE-CE03-6C76-DC97CFABA04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E9606914-44A7-93DD-5097-AC11FE653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AA850AAF-4BA2-57DD-6C9D-C9991F2F2F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66085E16-1D45-53C3-E48D-B7202C213A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0421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176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5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415347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672" r:id="rId2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python-built-in-function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python/python_basic_syntax.htm"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python/python_oops_concepts.htm"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hyperlink" Target="https://www.tutorialspoint.com/python/python_object_classes.ht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hyperlink" Target="https://www.geeksforgeeks.org/c-programming-language/" TargetMode="External"/><Relationship Id="rId5" Type="http://schemas.openxmlformats.org/officeDocument/2006/relationships/hyperlink" Target="https://www.geeksforgeeks.org/c-plus-plus/" TargetMode="External"/><Relationship Id="rId4" Type="http://schemas.openxmlformats.org/officeDocument/2006/relationships/hyperlink" Target="https://www.geeksforgeeks.org/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r>
              <a:rPr lang="en-US" sz="4400" dirty="0"/>
              <a:t>INTRODUCTION</a:t>
            </a:r>
            <a:br>
              <a:rPr lang="en-US" sz="4400" dirty="0"/>
            </a:br>
            <a:r>
              <a:rPr lang="en-US" sz="4400" dirty="0"/>
              <a:t>HISTORY</a:t>
            </a:r>
            <a:br>
              <a:rPr lang="en-US" sz="4400" dirty="0"/>
            </a:br>
            <a:r>
              <a:rPr lang="en-US" sz="4400" dirty="0"/>
              <a:t>FUNCTIONS</a:t>
            </a:r>
            <a:br>
              <a:rPr lang="en-US" sz="4400" dirty="0"/>
            </a:br>
            <a:r>
              <a:rPr lang="en-US" sz="4400" dirty="0"/>
              <a:t>MODULES</a:t>
            </a:r>
            <a:br>
              <a:rPr lang="en-US" sz="4400" dirty="0"/>
            </a:br>
            <a:r>
              <a:rPr lang="en-US" sz="4400" dirty="0"/>
              <a:t> OF PYTHON</a:t>
            </a:r>
            <a:r>
              <a:rPr lang="en-US" sz="3600" dirty="0"/>
              <a:t> </a:t>
            </a:r>
            <a:br>
              <a:rPr lang="en-US" dirty="0"/>
            </a:br>
            <a:r>
              <a:rPr lang="en-US" sz="2800" dirty="0"/>
              <a:t>Presentation by</a:t>
            </a:r>
            <a:br>
              <a:rPr lang="en-US" sz="2800" dirty="0"/>
            </a:br>
            <a:r>
              <a:rPr lang="en-US" sz="2800" dirty="0"/>
              <a:t>Sucharitha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F7FA-557B-82FA-0B3B-B29A88184B8A}"/>
              </a:ext>
            </a:extLst>
          </p:cNvPr>
          <p:cNvSpPr>
            <a:spLocks noGrp="1"/>
          </p:cNvSpPr>
          <p:nvPr/>
        </p:nvSpPr>
        <p:spPr>
          <a:xfrm>
            <a:off x="1085851" y="2711514"/>
            <a:ext cx="6118224" cy="1554480"/>
          </a:xfrm>
          <a:prstGeom prst="rect">
            <a:avLst/>
          </a:prstGeom>
        </p:spPr>
        <p:txBody>
          <a:bodyPr vert="horz" lIns="0" tIns="0" rIns="0" bIns="0" rtlCol="0" anchor="b" anchorCtr="0">
            <a:noAutofit/>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l"/>
            <a:r>
              <a:rPr lang="en-US" sz="3200" dirty="0"/>
              <a:t>Python Functions</a:t>
            </a:r>
          </a:p>
          <a:p>
            <a:pPr algn="l"/>
            <a:endParaRPr lang="en-US" sz="1400" dirty="0"/>
          </a:p>
          <a:p>
            <a:pPr algn="l"/>
            <a:br>
              <a:rPr lang="en-US" sz="1600" b="1" dirty="0">
                <a:ea typeface="+mj-lt"/>
                <a:cs typeface="+mj-lt"/>
              </a:rPr>
            </a:br>
            <a:r>
              <a:rPr lang="en-US" sz="1600" b="1" dirty="0">
                <a:ea typeface="+mj-lt"/>
                <a:cs typeface="+mj-lt"/>
              </a:rPr>
              <a:t>Python Functions</a:t>
            </a:r>
            <a:r>
              <a:rPr lang="en-US" sz="1600" dirty="0">
                <a:ea typeface="+mj-lt"/>
                <a:cs typeface="+mj-lt"/>
              </a:rPr>
              <a:t>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endParaRPr lang="en-US" sz="1600" dirty="0"/>
          </a:p>
          <a:p>
            <a:endParaRPr lang="en-US" sz="3200" dirty="0"/>
          </a:p>
        </p:txBody>
      </p:sp>
      <p:pic>
        <p:nvPicPr>
          <p:cNvPr id="3" name="Graphic 2">
            <a:extLst>
              <a:ext uri="{FF2B5EF4-FFF2-40B4-BE49-F238E27FC236}">
                <a16:creationId xmlns:a16="http://schemas.microsoft.com/office/drawing/2014/main" id="{F9B8F643-1A61-96A4-2BA2-0CD20B0BC634}"/>
              </a:ext>
            </a:extLst>
          </p:cNvPr>
          <p:cNvPicPr>
            <a:picLocks noGrp="1" noChangeAspect="1"/>
          </p:cNvPicPr>
          <p:nvPr/>
        </p:nvPicPr>
        <p:blipFill>
          <a:blip r:embed="rId2">
            <a:extLst>
              <a:ext uri="{96DAC541-7B7A-43D3-8B79-37D633B846F1}">
                <asvg:svgBlip xmlns:asvg="http://schemas.microsoft.com/office/drawing/2016/SVG/main" r:embed="rId3"/>
              </a:ext>
            </a:extLst>
          </a:blip>
          <a:srcRect t="6658" b="6658"/>
          <a:stretch/>
        </p:blipFill>
        <p:spPr>
          <a:xfrm>
            <a:off x="7883915" y="1552755"/>
            <a:ext cx="3862387" cy="2717320"/>
          </a:xfrm>
          <a:prstGeom prst="rect">
            <a:avLst/>
          </a:prstGeom>
        </p:spPr>
      </p:pic>
    </p:spTree>
    <p:extLst>
      <p:ext uri="{BB962C8B-B14F-4D97-AF65-F5344CB8AC3E}">
        <p14:creationId xmlns:p14="http://schemas.microsoft.com/office/powerpoint/2010/main" val="3256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903501C3-C301-490F-A129-5C468AEC915D}"/>
              </a:ext>
            </a:extLst>
          </p:cNvPr>
          <p:cNvSpPr>
            <a:spLocks noGrp="1"/>
          </p:cNvSpPr>
          <p:nvPr/>
        </p:nvSpPr>
        <p:spPr>
          <a:xfrm>
            <a:off x="7837937" y="2517236"/>
            <a:ext cx="3884962" cy="2138400"/>
          </a:xfrm>
          <a:prstGeom prst="rect">
            <a:avLst/>
          </a:prstGeom>
        </p:spPr>
        <p:txBody>
          <a:bodyPr vert="horz" lIns="0" tIns="0" rIns="0" bIns="0" rtlCol="0" anchor="b" anchorCtr="0">
            <a:noAutofit/>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l"/>
            <a:r>
              <a:rPr lang="en-US" dirty="0"/>
              <a:t>Python Function Declaration</a:t>
            </a:r>
            <a:br>
              <a:rPr lang="en-US" dirty="0"/>
            </a:br>
            <a:br>
              <a:rPr lang="en-US" dirty="0"/>
            </a:br>
            <a:endParaRPr lang="en-US" dirty="0"/>
          </a:p>
          <a:p>
            <a:pPr algn="l"/>
            <a:endParaRPr lang="en-US" dirty="0"/>
          </a:p>
        </p:txBody>
      </p:sp>
      <p:sp>
        <p:nvSpPr>
          <p:cNvPr id="3" name="Subtitle 10">
            <a:extLst>
              <a:ext uri="{FF2B5EF4-FFF2-40B4-BE49-F238E27FC236}">
                <a16:creationId xmlns:a16="http://schemas.microsoft.com/office/drawing/2014/main" id="{FC3F3DE7-4288-44D0-9E2E-8E5B9936AE7C}"/>
              </a:ext>
            </a:extLst>
          </p:cNvPr>
          <p:cNvSpPr>
            <a:spLocks noGrp="1"/>
          </p:cNvSpPr>
          <p:nvPr/>
        </p:nvSpPr>
        <p:spPr>
          <a:xfrm>
            <a:off x="7837938" y="4587666"/>
            <a:ext cx="3884961" cy="1655762"/>
          </a:xfrm>
          <a:prstGeom prst="rect">
            <a:avLst/>
          </a:prstGeom>
        </p:spPr>
        <p:txBody>
          <a:bodyPr vert="horz" lIns="0" tIns="0" rIns="0" bIns="0" rtlCol="0" anchor="t" anchorCtr="0">
            <a:noAutofit/>
          </a:bodyPr>
          <a:lstStyle>
            <a:lvl1pPr marL="0" indent="0" algn="ctr" defTabSz="914400" rtl="0" eaLnBrk="1" latinLnBrk="0" hangingPunct="1">
              <a:lnSpc>
                <a:spcPct val="90000"/>
              </a:lnSpc>
              <a:spcBef>
                <a:spcPts val="1000"/>
              </a:spcBef>
              <a:buClr>
                <a:schemeClr val="accent1">
                  <a:lumMod val="60000"/>
                  <a:lumOff val="40000"/>
                </a:schemeClr>
              </a:buClr>
              <a:buFont typeface="Wingdings" panose="05000000000000000000" pitchFamily="2" charset="2"/>
              <a:buNone/>
              <a:defRPr sz="2400" i="1"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i="0" cap="all" dirty="0">
                <a:ea typeface="+mn-lt"/>
                <a:cs typeface="+mn-lt"/>
              </a:rPr>
              <a:t>THE SYNTAX TO DECLARE A FUNCTION IS:</a:t>
            </a:r>
            <a:endParaRPr lang="en-US" dirty="0"/>
          </a:p>
        </p:txBody>
      </p:sp>
      <p:pic>
        <p:nvPicPr>
          <p:cNvPr id="4" name="Picture 3" descr="A diagram of a function&#10;&#10;Description automatically generated">
            <a:extLst>
              <a:ext uri="{FF2B5EF4-FFF2-40B4-BE49-F238E27FC236}">
                <a16:creationId xmlns:a16="http://schemas.microsoft.com/office/drawing/2014/main" id="{202C6B7C-E7D1-6BDE-F5B4-A23EFCE9DB12}"/>
              </a:ext>
            </a:extLst>
          </p:cNvPr>
          <p:cNvPicPr>
            <a:picLocks noChangeAspect="1"/>
          </p:cNvPicPr>
          <p:nvPr/>
        </p:nvPicPr>
        <p:blipFill>
          <a:blip r:embed="rId2"/>
          <a:stretch>
            <a:fillRect/>
          </a:stretch>
        </p:blipFill>
        <p:spPr>
          <a:xfrm>
            <a:off x="565930" y="1559674"/>
            <a:ext cx="6545651" cy="3839294"/>
          </a:xfrm>
          <a:prstGeom prst="rect">
            <a:avLst/>
          </a:prstGeom>
        </p:spPr>
      </p:pic>
    </p:spTree>
    <p:extLst>
      <p:ext uri="{BB962C8B-B14F-4D97-AF65-F5344CB8AC3E}">
        <p14:creationId xmlns:p14="http://schemas.microsoft.com/office/powerpoint/2010/main" val="362956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C53BE6CC-8C1E-6B1C-8AA5-3F3426DFC1DB}"/>
              </a:ext>
            </a:extLst>
          </p:cNvPr>
          <p:cNvSpPr>
            <a:spLocks noGrp="1"/>
          </p:cNvSpPr>
          <p:nvPr/>
        </p:nvSpPr>
        <p:spPr>
          <a:xfrm>
            <a:off x="1066800" y="777246"/>
            <a:ext cx="10058400" cy="1097280"/>
          </a:xfrm>
          <a:prstGeom prst="rect">
            <a:avLst/>
          </a:prstGeom>
        </p:spPr>
        <p:txBody>
          <a:bodyPr vert="horz" wrap="square" lIns="0" tIns="0" rIns="0" bIns="0" rtlCol="0" anchor="ctr" anchorCtr="0">
            <a:normAutofit/>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l"/>
            <a:r>
              <a:rPr lang="en-US" sz="2400" dirty="0"/>
              <a:t>Types of Functions in Python</a:t>
            </a:r>
          </a:p>
          <a:p>
            <a:endParaRPr lang="en-US" sz="4400" dirty="0"/>
          </a:p>
        </p:txBody>
      </p:sp>
      <p:sp>
        <p:nvSpPr>
          <p:cNvPr id="3" name="Content Placeholder 4">
            <a:extLst>
              <a:ext uri="{FF2B5EF4-FFF2-40B4-BE49-F238E27FC236}">
                <a16:creationId xmlns:a16="http://schemas.microsoft.com/office/drawing/2014/main" id="{5B9CCD2F-6960-1115-4E8A-99C450D747C3}"/>
              </a:ext>
            </a:extLst>
          </p:cNvPr>
          <p:cNvSpPr>
            <a:spLocks noGrp="1"/>
          </p:cNvSpPr>
          <p:nvPr/>
        </p:nvSpPr>
        <p:spPr>
          <a:xfrm>
            <a:off x="1711243" y="2287435"/>
            <a:ext cx="8769514" cy="3768195"/>
          </a:xfrm>
          <a:prstGeom prst="rect">
            <a:avLst/>
          </a:prstGeom>
        </p:spPr>
        <p:txBody>
          <a:bodyPr vert="horz" lIns="0" tIns="182880" rIns="0" bIns="0" rtlCol="0" anchor="t" anchorCtr="0">
            <a:noAutofit/>
          </a:bodyPr>
          <a:lstStyle>
            <a:lvl1pPr marL="283464" indent="-283464"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Char char=""/>
              <a:defRPr sz="1800" kern="1200">
                <a:solidFill>
                  <a:schemeClr val="tx1">
                    <a:alpha val="70000"/>
                  </a:schemeClr>
                </a:solidFill>
                <a:latin typeface="+mn-lt"/>
                <a:ea typeface="+mn-ea"/>
                <a:cs typeface="+mn-cs"/>
              </a:defRPr>
            </a:lvl1pPr>
            <a:lvl2pPr marL="283464" indent="0" algn="l" defTabSz="914400" rtl="0" eaLnBrk="1" latinLnBrk="0" hangingPunct="1">
              <a:lnSpc>
                <a:spcPct val="100000"/>
              </a:lnSpc>
              <a:spcBef>
                <a:spcPts val="1000"/>
              </a:spcBef>
              <a:buClr>
                <a:schemeClr val="accent1">
                  <a:lumMod val="60000"/>
                  <a:lumOff val="40000"/>
                </a:schemeClr>
              </a:buClr>
              <a:buFontTx/>
              <a:buNone/>
              <a:defRPr sz="1800" i="1" kern="1200">
                <a:solidFill>
                  <a:schemeClr val="tx1">
                    <a:alpha val="70000"/>
                  </a:schemeClr>
                </a:solidFill>
                <a:latin typeface="+mn-lt"/>
                <a:ea typeface="+mn-ea"/>
                <a:cs typeface="+mn-cs"/>
              </a:defRPr>
            </a:lvl2pPr>
            <a:lvl3pPr marL="1080000" indent="-283464"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Char char=""/>
              <a:defRPr sz="1800" kern="1200">
                <a:solidFill>
                  <a:schemeClr val="tx1">
                    <a:alpha val="70000"/>
                  </a:schemeClr>
                </a:solidFill>
                <a:latin typeface="+mn-lt"/>
                <a:ea typeface="+mn-ea"/>
                <a:cs typeface="+mn-cs"/>
              </a:defRPr>
            </a:lvl3pPr>
            <a:lvl4pPr marL="1080000" indent="0" algn="l" defTabSz="914400" rtl="0" eaLnBrk="1" latinLnBrk="0" hangingPunct="1">
              <a:lnSpc>
                <a:spcPct val="100000"/>
              </a:lnSpc>
              <a:spcBef>
                <a:spcPts val="1000"/>
              </a:spcBef>
              <a:buClr>
                <a:schemeClr val="accent1">
                  <a:lumMod val="60000"/>
                  <a:lumOff val="40000"/>
                </a:schemeClr>
              </a:buClr>
              <a:buFontTx/>
              <a:buNone/>
              <a:defRPr sz="1800" i="1" kern="1200">
                <a:solidFill>
                  <a:schemeClr val="tx1">
                    <a:alpha val="70000"/>
                  </a:schemeClr>
                </a:solidFill>
                <a:latin typeface="+mn-lt"/>
                <a:ea typeface="+mn-ea"/>
                <a:cs typeface="+mn-cs"/>
              </a:defRPr>
            </a:lvl4pPr>
            <a:lvl5pPr marL="1800000" indent="-283464"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3210" indent="-283210"/>
            <a:r>
              <a:rPr lang="en-US" sz="2800" b="1" dirty="0">
                <a:solidFill>
                  <a:schemeClr val="tx1"/>
                </a:solidFill>
                <a:ea typeface="+mn-lt"/>
                <a:cs typeface="+mn-lt"/>
              </a:rPr>
              <a:t>Built-in library function:</a:t>
            </a:r>
            <a:endParaRPr lang="en-US" sz="2800">
              <a:solidFill>
                <a:schemeClr val="tx1"/>
              </a:solidFill>
              <a:ea typeface="+mn-lt"/>
              <a:cs typeface="+mn-lt"/>
            </a:endParaRPr>
          </a:p>
          <a:p>
            <a:pPr marL="0" indent="0">
              <a:buClr>
                <a:srgbClr val="EF8C6A"/>
              </a:buClr>
              <a:buNone/>
            </a:pPr>
            <a:r>
              <a:rPr lang="en-US" sz="2400" dirty="0">
                <a:solidFill>
                  <a:schemeClr val="tx1"/>
                </a:solidFill>
                <a:ea typeface="+mn-lt"/>
                <a:cs typeface="+mn-lt"/>
              </a:rPr>
              <a:t> These are </a:t>
            </a:r>
            <a:r>
              <a:rPr lang="en-US" sz="2400" u="sng" dirty="0">
                <a:solidFill>
                  <a:schemeClr val="tx1"/>
                </a:solidFill>
                <a:ea typeface="+mn-lt"/>
                <a:cs typeface="+mn-lt"/>
                <a:hlinkClick r:id="rId2">
                  <a:extLst>
                    <a:ext uri="{A12FA001-AC4F-418D-AE19-62706E023703}">
                      <ahyp:hlinkClr xmlns:ahyp="http://schemas.microsoft.com/office/drawing/2018/hyperlinkcolor" val="tx"/>
                    </a:ext>
                  </a:extLst>
                </a:hlinkClick>
              </a:rPr>
              <a:t>Standard functions</a:t>
            </a:r>
            <a:r>
              <a:rPr lang="en-US" sz="2400" dirty="0">
                <a:solidFill>
                  <a:schemeClr val="tx1"/>
                </a:solidFill>
                <a:ea typeface="+mn-lt"/>
                <a:cs typeface="+mn-lt"/>
              </a:rPr>
              <a:t> in Python that are available to use.</a:t>
            </a:r>
            <a:endParaRPr lang="en-US" sz="2400">
              <a:solidFill>
                <a:schemeClr val="tx1"/>
              </a:solidFill>
            </a:endParaRPr>
          </a:p>
          <a:p>
            <a:pPr marL="283210" indent="-283210">
              <a:buClr>
                <a:srgbClr val="EF8C6A"/>
              </a:buClr>
            </a:pPr>
            <a:r>
              <a:rPr lang="en-US" sz="2800" b="1" dirty="0">
                <a:solidFill>
                  <a:schemeClr val="tx1"/>
                </a:solidFill>
                <a:ea typeface="+mn-lt"/>
                <a:cs typeface="+mn-lt"/>
              </a:rPr>
              <a:t>User-defined function:</a:t>
            </a:r>
            <a:endParaRPr lang="en-US" sz="2800">
              <a:solidFill>
                <a:schemeClr val="tx1"/>
              </a:solidFill>
              <a:ea typeface="+mn-lt"/>
              <a:cs typeface="+mn-lt"/>
            </a:endParaRPr>
          </a:p>
          <a:p>
            <a:pPr marL="0" indent="0">
              <a:buClr>
                <a:srgbClr val="EF8C6A"/>
              </a:buClr>
              <a:buNone/>
            </a:pPr>
            <a:r>
              <a:rPr lang="en-US" sz="2400" dirty="0">
                <a:solidFill>
                  <a:schemeClr val="tx1"/>
                </a:solidFill>
                <a:ea typeface="+mn-lt"/>
                <a:cs typeface="+mn-lt"/>
              </a:rPr>
              <a:t> We can create our own functions based on our requirements.</a:t>
            </a:r>
            <a:endParaRPr lang="en-US" sz="2400">
              <a:solidFill>
                <a:schemeClr val="tx1"/>
              </a:solidFill>
            </a:endParaRPr>
          </a:p>
          <a:p>
            <a:pPr marL="283210" indent="-283210">
              <a:buClr>
                <a:srgbClr val="EF8C6A"/>
              </a:buClr>
            </a:pPr>
            <a:endParaRPr lang="en-US" sz="2800" dirty="0">
              <a:solidFill>
                <a:schemeClr val="tx1"/>
              </a:solidFill>
            </a:endParaRPr>
          </a:p>
        </p:txBody>
      </p:sp>
    </p:spTree>
    <p:extLst>
      <p:ext uri="{BB962C8B-B14F-4D97-AF65-F5344CB8AC3E}">
        <p14:creationId xmlns:p14="http://schemas.microsoft.com/office/powerpoint/2010/main" val="154828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nvSpPr>
        <p:spPr>
          <a:xfrm>
            <a:off x="2197100" y="1079500"/>
            <a:ext cx="7797799" cy="2138400"/>
          </a:xfrm>
          <a:prstGeom prst="rect">
            <a:avLst/>
          </a:prstGeom>
        </p:spPr>
        <p:txBody>
          <a:bodyPr vert="horz" lIns="0" tIns="0" rIns="0" bIns="0" rtlCol="0" anchor="b" anchorCtr="0">
            <a:noAutofit/>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l"/>
            <a:r>
              <a:rPr lang="en-US" sz="2000" dirty="0"/>
              <a:t>Calling a Function in Python</a:t>
            </a:r>
            <a:br>
              <a:rPr lang="en-US" sz="2000" dirty="0"/>
            </a:br>
            <a:endParaRPr lang="en-US" sz="2000" dirty="0"/>
          </a:p>
          <a:p>
            <a:pPr algn="l"/>
            <a:r>
              <a:rPr lang="en-US" sz="1600" dirty="0">
                <a:ea typeface="+mj-lt"/>
                <a:cs typeface="+mj-lt"/>
              </a:rPr>
              <a:t>After creating a function in Python we can call it by using the name of the functions Python followed by parenthesis containing parameters of that particular function. Below is the example for calling def function Python.</a:t>
            </a:r>
            <a:endParaRPr lang="en-US" sz="1600" dirty="0"/>
          </a:p>
          <a:p>
            <a:endParaRPr lang="en-US" sz="3200" dirty="0"/>
          </a:p>
        </p:txBody>
      </p:sp>
      <p:sp>
        <p:nvSpPr>
          <p:cNvPr id="3" name="Subtitle 2">
            <a:extLst>
              <a:ext uri="{FF2B5EF4-FFF2-40B4-BE49-F238E27FC236}">
                <a16:creationId xmlns:a16="http://schemas.microsoft.com/office/drawing/2014/main" id="{AC895DF9-4327-92A6-EB3F-1320895ED53A}"/>
              </a:ext>
            </a:extLst>
          </p:cNvPr>
          <p:cNvSpPr>
            <a:spLocks noGrp="1"/>
          </p:cNvSpPr>
          <p:nvPr/>
        </p:nvSpPr>
        <p:spPr>
          <a:xfrm>
            <a:off x="3308350" y="4113213"/>
            <a:ext cx="5575300" cy="1655762"/>
          </a:xfrm>
          <a:prstGeom prst="rect">
            <a:avLst/>
          </a:prstGeom>
        </p:spPr>
        <p:txBody>
          <a:bodyPr vert="horz" lIns="0" tIns="0" rIns="0" bIns="0" rtlCol="0" anchor="t" anchorCtr="0">
            <a:noAutofit/>
          </a:bodyPr>
          <a:lstStyle>
            <a:lvl1pPr marL="0" indent="0" algn="ctr" defTabSz="914400" rtl="0" eaLnBrk="1" latinLnBrk="0" hangingPunct="1">
              <a:lnSpc>
                <a:spcPct val="125000"/>
              </a:lnSpc>
              <a:spcBef>
                <a:spcPts val="1000"/>
              </a:spcBef>
              <a:buClr>
                <a:schemeClr val="accent1">
                  <a:lumMod val="60000"/>
                  <a:lumOff val="40000"/>
                </a:schemeClr>
              </a:buClr>
              <a:buFont typeface="Wingdings" panose="05000000000000000000" pitchFamily="2" charset="2"/>
              <a:buNone/>
              <a:defRPr sz="2400" i="1" kern="1200">
                <a:solidFill>
                  <a:schemeClr val="tx1">
                    <a:alpha val="70000"/>
                  </a:schemeClr>
                </a:solidFill>
                <a:latin typeface="+mn-lt"/>
                <a:ea typeface="+mn-ea"/>
                <a:cs typeface="+mn-cs"/>
              </a:defRPr>
            </a:lvl1pPr>
            <a:lvl2pPr marL="457200" indent="0" algn="ctr"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914400" indent="0" algn="ctr" defTabSz="914400" rtl="0" eaLnBrk="1" latinLnBrk="0" hangingPunct="1">
              <a:lnSpc>
                <a:spcPct val="125000"/>
              </a:lnSpc>
              <a:spcBef>
                <a:spcPts val="500"/>
              </a:spcBef>
              <a:buClr>
                <a:schemeClr val="accent1">
                  <a:lumMod val="60000"/>
                  <a:lumOff val="40000"/>
                </a:schemeClr>
              </a:buClr>
              <a:buFont typeface="Wingdings" panose="05000000000000000000" pitchFamily="2" charset="2"/>
              <a:buNone/>
              <a:defRPr sz="1800" kern="1200">
                <a:solidFill>
                  <a:schemeClr val="tx1">
                    <a:alpha val="70000"/>
                  </a:schemeClr>
                </a:solidFill>
                <a:latin typeface="+mn-lt"/>
                <a:ea typeface="+mn-ea"/>
                <a:cs typeface="+mn-cs"/>
              </a:defRPr>
            </a:lvl3pPr>
            <a:lvl4pPr marL="1371600" indent="0" algn="ctr" defTabSz="914400" rtl="0" eaLnBrk="1" latinLnBrk="0" hangingPunct="1">
              <a:lnSpc>
                <a:spcPct val="125000"/>
              </a:lnSpc>
              <a:spcBef>
                <a:spcPts val="500"/>
              </a:spcBef>
              <a:buClr>
                <a:schemeClr val="accent1">
                  <a:lumMod val="60000"/>
                  <a:lumOff val="40000"/>
                </a:schemeClr>
              </a:buClr>
              <a:buFontTx/>
              <a:buNone/>
              <a:defRPr sz="1600" i="1" kern="1200">
                <a:solidFill>
                  <a:schemeClr val="tx1">
                    <a:alpha val="70000"/>
                  </a:schemeClr>
                </a:solidFill>
                <a:latin typeface="+mn-lt"/>
                <a:ea typeface="+mn-ea"/>
                <a:cs typeface="+mn-cs"/>
              </a:defRPr>
            </a:lvl4pPr>
            <a:lvl5pPr marL="1828800" indent="0" algn="ctr" defTabSz="914400" rtl="0" eaLnBrk="1" latinLnBrk="0" hangingPunct="1">
              <a:lnSpc>
                <a:spcPct val="125000"/>
              </a:lnSpc>
              <a:spcBef>
                <a:spcPts val="500"/>
              </a:spcBef>
              <a:buClr>
                <a:schemeClr val="accent1">
                  <a:lumMod val="60000"/>
                  <a:lumOff val="40000"/>
                </a:schemeClr>
              </a:buClr>
              <a:buFont typeface="Wingdings" panose="05000000000000000000" pitchFamily="2" charset="2"/>
              <a:buNone/>
              <a:defRPr sz="1600" kern="1200">
                <a:solidFill>
                  <a:schemeClr val="tx1">
                    <a:alpha val="7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tx1"/>
                </a:solidFill>
                <a:latin typeface="Consolas"/>
              </a:rPr>
              <a:t># A simple Python function</a:t>
            </a:r>
            <a:r>
              <a:rPr lang="en-US" sz="2000" i="0" dirty="0">
                <a:solidFill>
                  <a:schemeClr val="tx1"/>
                </a:solidFill>
                <a:latin typeface="Consolas"/>
              </a:rPr>
              <a:t>
</a:t>
            </a:r>
            <a:r>
              <a:rPr lang="en-US" sz="1800" b="1" i="0" dirty="0">
                <a:solidFill>
                  <a:schemeClr val="tx1"/>
                </a:solidFill>
                <a:latin typeface="Consolas"/>
              </a:rPr>
              <a:t>def</a:t>
            </a:r>
            <a:r>
              <a:rPr lang="en-US" sz="2000" i="0" dirty="0">
                <a:solidFill>
                  <a:schemeClr val="tx1"/>
                </a:solidFill>
                <a:latin typeface="Consolas"/>
              </a:rPr>
              <a:t> </a:t>
            </a:r>
            <a:r>
              <a:rPr lang="en-US" sz="1800" i="0" dirty="0">
                <a:solidFill>
                  <a:schemeClr val="tx1"/>
                </a:solidFill>
                <a:latin typeface="Consolas"/>
              </a:rPr>
              <a:t>fun():</a:t>
            </a:r>
            <a:r>
              <a:rPr lang="en-US" sz="2000" i="0" dirty="0">
                <a:solidFill>
                  <a:schemeClr val="tx1"/>
                </a:solidFill>
                <a:latin typeface="Consolas"/>
              </a:rPr>
              <a:t>
    </a:t>
            </a:r>
            <a:r>
              <a:rPr lang="en-US" sz="1800" i="0" dirty="0">
                <a:solidFill>
                  <a:schemeClr val="tx1"/>
                </a:solidFill>
                <a:latin typeface="Consolas"/>
              </a:rPr>
              <a:t>print("Welcome to GFG")</a:t>
            </a:r>
            <a:r>
              <a:rPr lang="en-US" sz="2000" i="0" dirty="0">
                <a:solidFill>
                  <a:schemeClr val="tx1"/>
                </a:solidFill>
                <a:latin typeface="Consolas"/>
              </a:rPr>
              <a:t>
</a:t>
            </a:r>
            <a:r>
              <a:rPr lang="en-US" sz="1800" dirty="0">
                <a:solidFill>
                  <a:schemeClr val="tx1"/>
                </a:solidFill>
                <a:latin typeface="Consolas"/>
              </a:rPr>
              <a:t># Driver code to call a function</a:t>
            </a:r>
            <a:r>
              <a:rPr lang="en-US" sz="2000" i="0" dirty="0">
                <a:solidFill>
                  <a:schemeClr val="tx1"/>
                </a:solidFill>
                <a:latin typeface="Consolas"/>
              </a:rPr>
              <a:t>
</a:t>
            </a:r>
            <a:r>
              <a:rPr lang="en-US" sz="1800" i="0" dirty="0">
                <a:solidFill>
                  <a:schemeClr val="tx1"/>
                </a:solidFill>
                <a:latin typeface="Consolas"/>
              </a:rPr>
              <a:t>fun()</a:t>
            </a:r>
            <a:endParaRPr lang="en-US" sz="1800">
              <a:solidFill>
                <a:schemeClr val="tx1"/>
              </a:solidFill>
            </a:endParaRPr>
          </a:p>
        </p:txBody>
      </p:sp>
    </p:spTree>
    <p:extLst>
      <p:ext uri="{BB962C8B-B14F-4D97-AF65-F5344CB8AC3E}">
        <p14:creationId xmlns:p14="http://schemas.microsoft.com/office/powerpoint/2010/main" val="111393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8AAD-ED41-A5A5-C08E-89B0C4F54FF8}"/>
              </a:ext>
            </a:extLst>
          </p:cNvPr>
          <p:cNvSpPr>
            <a:spLocks noGrp="1"/>
          </p:cNvSpPr>
          <p:nvPr/>
        </p:nvSpPr>
        <p:spPr>
          <a:xfrm>
            <a:off x="1066800" y="777244"/>
            <a:ext cx="10058400" cy="1097280"/>
          </a:xfrm>
          <a:prstGeom prst="rect">
            <a:avLst/>
          </a:prstGeom>
        </p:spPr>
        <p:txBody>
          <a:bodyPr vert="horz" wrap="square" lIns="0" tIns="0" rIns="0" bIns="0" rtlCol="0" anchor="ctr" anchorCtr="0">
            <a:normAutofit/>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l"/>
            <a:r>
              <a:rPr lang="en-US" sz="3600" dirty="0"/>
              <a:t>Python Modules</a:t>
            </a:r>
            <a:endParaRPr lang="en-US"/>
          </a:p>
          <a:p>
            <a:pPr algn="l"/>
            <a:endParaRPr lang="en-US" sz="1400" dirty="0">
              <a:solidFill>
                <a:srgbClr val="273239"/>
              </a:solidFill>
            </a:endParaRPr>
          </a:p>
        </p:txBody>
      </p:sp>
      <p:sp>
        <p:nvSpPr>
          <p:cNvPr id="3" name="Content Placeholder 5">
            <a:extLst>
              <a:ext uri="{FF2B5EF4-FFF2-40B4-BE49-F238E27FC236}">
                <a16:creationId xmlns:a16="http://schemas.microsoft.com/office/drawing/2014/main" id="{BF334F8F-26C5-675A-9C47-01E356C75491}"/>
              </a:ext>
            </a:extLst>
          </p:cNvPr>
          <p:cNvSpPr>
            <a:spLocks noGrp="1"/>
          </p:cNvSpPr>
          <p:nvPr/>
        </p:nvSpPr>
        <p:spPr>
          <a:xfrm>
            <a:off x="6359649" y="2493040"/>
            <a:ext cx="4360507" cy="360542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None/>
              <a:defRPr sz="1800" i="0" kern="1200">
                <a:solidFill>
                  <a:schemeClr val="tx1">
                    <a:alpha val="70000"/>
                  </a:schemeClr>
                </a:solidFill>
                <a:latin typeface="+mn-lt"/>
                <a:ea typeface="+mn-ea"/>
                <a:cs typeface="+mn-cs"/>
              </a:defRPr>
            </a:lvl1pPr>
            <a:lvl2pPr marL="283464" indent="-285750" algn="l" defTabSz="914400" rtl="0" eaLnBrk="1" latinLnBrk="0" hangingPunct="1">
              <a:lnSpc>
                <a:spcPct val="100000"/>
              </a:lnSpc>
              <a:spcBef>
                <a:spcPts val="1000"/>
              </a:spcBef>
              <a:buClr>
                <a:schemeClr val="accent5">
                  <a:lumMod val="60000"/>
                  <a:lumOff val="40000"/>
                </a:schemeClr>
              </a:buClr>
              <a:buFont typeface="Wingdings" panose="05000000000000000000" pitchFamily="2" charset="2"/>
              <a:buChar char=""/>
              <a:defRPr sz="1800" i="0" kern="1200">
                <a:solidFill>
                  <a:schemeClr val="tx1">
                    <a:alpha val="70000"/>
                  </a:schemeClr>
                </a:solidFill>
                <a:latin typeface="+mn-lt"/>
                <a:ea typeface="+mn-ea"/>
                <a:cs typeface="+mn-cs"/>
              </a:defRPr>
            </a:lvl2pPr>
            <a:lvl3pPr marL="685800" indent="-283464" algn="l" defTabSz="914400" rtl="0" eaLnBrk="1" latinLnBrk="0" hangingPunct="1">
              <a:lnSpc>
                <a:spcPct val="100000"/>
              </a:lnSpc>
              <a:spcBef>
                <a:spcPts val="1000"/>
              </a:spcBef>
              <a:buClr>
                <a:schemeClr val="accent5">
                  <a:lumMod val="60000"/>
                  <a:lumOff val="40000"/>
                </a:schemeClr>
              </a:buClr>
              <a:buFont typeface="Wingdings" panose="05000000000000000000" pitchFamily="2" charset="2"/>
              <a:buChar char=""/>
              <a:defRPr sz="1800" i="0" kern="1200">
                <a:solidFill>
                  <a:schemeClr val="tx1">
                    <a:alpha val="70000"/>
                  </a:schemeClr>
                </a:solidFill>
                <a:latin typeface="+mn-lt"/>
                <a:ea typeface="+mn-ea"/>
                <a:cs typeface="+mn-cs"/>
              </a:defRPr>
            </a:lvl3pPr>
            <a:lvl4pPr marL="685800" indent="0" algn="l" defTabSz="914400" rtl="0" eaLnBrk="1" latinLnBrk="0" hangingPunct="1">
              <a:lnSpc>
                <a:spcPct val="100000"/>
              </a:lnSpc>
              <a:spcBef>
                <a:spcPts val="1000"/>
              </a:spcBef>
              <a:buClr>
                <a:schemeClr val="accent1">
                  <a:lumMod val="60000"/>
                  <a:lumOff val="40000"/>
                </a:schemeClr>
              </a:buClr>
              <a:buFontTx/>
              <a:buNone/>
              <a:defRPr sz="1800" i="0" kern="1200">
                <a:solidFill>
                  <a:schemeClr val="tx1">
                    <a:alpha val="70000"/>
                  </a:schemeClr>
                </a:solidFill>
                <a:latin typeface="+mn-lt"/>
                <a:ea typeface="+mn-ea"/>
                <a:cs typeface="+mn-cs"/>
              </a:defRPr>
            </a:lvl4pPr>
            <a:lvl5pPr marL="1143000" indent="-283464" algn="l" defTabSz="914400" rtl="0" eaLnBrk="1" latinLnBrk="0" hangingPunct="1">
              <a:lnSpc>
                <a:spcPct val="100000"/>
              </a:lnSpc>
              <a:spcBef>
                <a:spcPts val="1000"/>
              </a:spcBef>
              <a:buClr>
                <a:schemeClr val="accent5">
                  <a:lumMod val="60000"/>
                  <a:lumOff val="40000"/>
                </a:schemeClr>
              </a:buClr>
              <a:buFont typeface="Wingdings" panose="05000000000000000000" pitchFamily="2" charset="2"/>
              <a:buChar char=""/>
              <a:defRPr sz="1800" i="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1"/>
                </a:solidFill>
              </a:rPr>
              <a:t>Create a Python Module</a:t>
            </a:r>
            <a:endParaRPr lang="en-US" sz="2800" dirty="0">
              <a:solidFill>
                <a:schemeClr val="tx1"/>
              </a:solidFill>
            </a:endParaRPr>
          </a:p>
          <a:p>
            <a:r>
              <a:rPr lang="en-US" sz="2000" dirty="0">
                <a:solidFill>
                  <a:schemeClr val="tx1"/>
                </a:solidFill>
                <a:ea typeface="+mn-lt"/>
                <a:cs typeface="+mn-lt"/>
              </a:rPr>
              <a:t>To create a Python module, write the desired code and save that in a file with</a:t>
            </a:r>
            <a:r>
              <a:rPr lang="en-US" sz="2000" b="1" dirty="0">
                <a:solidFill>
                  <a:schemeClr val="tx1"/>
                </a:solidFill>
                <a:ea typeface="+mn-lt"/>
                <a:cs typeface="+mn-lt"/>
              </a:rPr>
              <a:t> .</a:t>
            </a:r>
            <a:r>
              <a:rPr lang="en-US" sz="2000" b="1" err="1">
                <a:solidFill>
                  <a:schemeClr val="tx1"/>
                </a:solidFill>
                <a:ea typeface="+mn-lt"/>
                <a:cs typeface="+mn-lt"/>
              </a:rPr>
              <a:t>py</a:t>
            </a:r>
            <a:r>
              <a:rPr lang="en-US" sz="2000" b="1" dirty="0">
                <a:solidFill>
                  <a:schemeClr val="tx1"/>
                </a:solidFill>
                <a:ea typeface="+mn-lt"/>
                <a:cs typeface="+mn-lt"/>
              </a:rPr>
              <a:t> </a:t>
            </a:r>
            <a:r>
              <a:rPr lang="en-US" sz="2000" dirty="0">
                <a:solidFill>
                  <a:schemeClr val="tx1"/>
                </a:solidFill>
                <a:ea typeface="+mn-lt"/>
                <a:cs typeface="+mn-lt"/>
              </a:rPr>
              <a:t>extension.</a:t>
            </a:r>
            <a:endParaRPr lang="en-US" sz="2000">
              <a:solidFill>
                <a:schemeClr val="tx1"/>
              </a:solidFill>
            </a:endParaRPr>
          </a:p>
          <a:p>
            <a:endParaRPr lang="en-US" sz="2800" dirty="0">
              <a:solidFill>
                <a:schemeClr val="tx1"/>
              </a:solidFill>
            </a:endParaRPr>
          </a:p>
        </p:txBody>
      </p:sp>
      <p:sp>
        <p:nvSpPr>
          <p:cNvPr id="4" name="Content Placeholder 7">
            <a:extLst>
              <a:ext uri="{FF2B5EF4-FFF2-40B4-BE49-F238E27FC236}">
                <a16:creationId xmlns:a16="http://schemas.microsoft.com/office/drawing/2014/main" id="{377A3431-C671-E73F-1F4A-25D2E3FDCCAB}"/>
              </a:ext>
            </a:extLst>
          </p:cNvPr>
          <p:cNvSpPr>
            <a:spLocks noGrp="1"/>
          </p:cNvSpPr>
          <p:nvPr/>
        </p:nvSpPr>
        <p:spPr>
          <a:xfrm>
            <a:off x="1664443" y="2484712"/>
            <a:ext cx="4360507" cy="360542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None/>
              <a:defRPr sz="1800" i="0" kern="1200">
                <a:solidFill>
                  <a:schemeClr val="tx1">
                    <a:alpha val="70000"/>
                  </a:schemeClr>
                </a:solidFill>
                <a:latin typeface="+mn-lt"/>
                <a:ea typeface="+mn-ea"/>
                <a:cs typeface="+mn-cs"/>
              </a:defRPr>
            </a:lvl1pPr>
            <a:lvl2pPr marL="285750" indent="-285750" algn="l" defTabSz="914400" rtl="0" eaLnBrk="1" latinLnBrk="0" hangingPunct="1">
              <a:lnSpc>
                <a:spcPct val="100000"/>
              </a:lnSpc>
              <a:spcBef>
                <a:spcPts val="1000"/>
              </a:spcBef>
              <a:buClr>
                <a:schemeClr val="accent5">
                  <a:lumMod val="60000"/>
                  <a:lumOff val="40000"/>
                </a:schemeClr>
              </a:buClr>
              <a:buFont typeface="Wingdings" panose="05000000000000000000" pitchFamily="2" charset="2"/>
              <a:buChar char=""/>
              <a:defRPr sz="1800" i="0" kern="1200">
                <a:solidFill>
                  <a:schemeClr val="tx1">
                    <a:alpha val="70000"/>
                  </a:schemeClr>
                </a:solidFill>
                <a:latin typeface="+mn-lt"/>
                <a:ea typeface="+mn-ea"/>
                <a:cs typeface="+mn-cs"/>
              </a:defRPr>
            </a:lvl2pPr>
            <a:lvl3pPr marL="685800" indent="-283464" algn="l" defTabSz="914400" rtl="0" eaLnBrk="1" latinLnBrk="0" hangingPunct="1">
              <a:lnSpc>
                <a:spcPct val="100000"/>
              </a:lnSpc>
              <a:spcBef>
                <a:spcPts val="1000"/>
              </a:spcBef>
              <a:buClr>
                <a:schemeClr val="accent5">
                  <a:lumMod val="60000"/>
                  <a:lumOff val="40000"/>
                </a:schemeClr>
              </a:buClr>
              <a:buFont typeface="Wingdings" panose="05000000000000000000" pitchFamily="2" charset="2"/>
              <a:buChar char=""/>
              <a:defRPr sz="1800" i="0" kern="1200">
                <a:solidFill>
                  <a:schemeClr val="tx1">
                    <a:alpha val="70000"/>
                  </a:schemeClr>
                </a:solidFill>
                <a:latin typeface="+mn-lt"/>
                <a:ea typeface="+mn-ea"/>
                <a:cs typeface="+mn-cs"/>
              </a:defRPr>
            </a:lvl3pPr>
            <a:lvl4pPr marL="685800" indent="0" algn="l" defTabSz="914400" rtl="0" eaLnBrk="1" latinLnBrk="0" hangingPunct="1">
              <a:lnSpc>
                <a:spcPct val="100000"/>
              </a:lnSpc>
              <a:spcBef>
                <a:spcPts val="1000"/>
              </a:spcBef>
              <a:buClr>
                <a:schemeClr val="accent1">
                  <a:lumMod val="60000"/>
                  <a:lumOff val="40000"/>
                </a:schemeClr>
              </a:buClr>
              <a:buFontTx/>
              <a:buNone/>
              <a:defRPr sz="1800" i="0" kern="1200">
                <a:solidFill>
                  <a:schemeClr val="tx1">
                    <a:alpha val="70000"/>
                  </a:schemeClr>
                </a:solidFill>
                <a:latin typeface="+mn-lt"/>
                <a:ea typeface="+mn-ea"/>
                <a:cs typeface="+mn-cs"/>
              </a:defRPr>
            </a:lvl4pPr>
            <a:lvl5pPr marL="1143000" indent="-283464" algn="l" defTabSz="914400" rtl="0" eaLnBrk="1" latinLnBrk="0" hangingPunct="1">
              <a:lnSpc>
                <a:spcPct val="100000"/>
              </a:lnSpc>
              <a:spcBef>
                <a:spcPts val="1000"/>
              </a:spcBef>
              <a:buClr>
                <a:schemeClr val="accent5">
                  <a:lumMod val="60000"/>
                  <a:lumOff val="40000"/>
                </a:schemeClr>
              </a:buClr>
              <a:buFont typeface="Wingdings" panose="05000000000000000000" pitchFamily="2" charset="2"/>
              <a:buChar char=""/>
              <a:defRPr sz="1800" i="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rPr>
              <a:t>What is Python Module</a:t>
            </a:r>
          </a:p>
          <a:p>
            <a:pPr algn="just"/>
            <a:r>
              <a:rPr lang="en-US" sz="1600" dirty="0">
                <a:solidFill>
                  <a:schemeClr val="tx1"/>
                </a:solidFill>
                <a:ea typeface="+mn-lt"/>
                <a:cs typeface="+mn-lt"/>
              </a:rPr>
              <a:t>A </a:t>
            </a:r>
            <a:r>
              <a:rPr lang="en-US" sz="1600" u="sng" dirty="0">
                <a:solidFill>
                  <a:schemeClr val="tx1"/>
                </a:solidFill>
                <a:ea typeface="+mn-lt"/>
                <a:cs typeface="+mn-lt"/>
                <a:hlinkClick r:id="rId2">
                  <a:extLst>
                    <a:ext uri="{A12FA001-AC4F-418D-AE19-62706E023703}">
                      <ahyp:hlinkClr xmlns:ahyp="http://schemas.microsoft.com/office/drawing/2018/hyperlinkcolor" val="tx"/>
                    </a:ext>
                  </a:extLst>
                </a:hlinkClick>
              </a:rPr>
              <a:t>Python </a:t>
            </a:r>
            <a:r>
              <a:rPr lang="en-US" sz="1600" dirty="0">
                <a:solidFill>
                  <a:schemeClr val="tx1"/>
                </a:solidFill>
                <a:ea typeface="+mn-lt"/>
                <a:cs typeface="+mn-lt"/>
              </a:rPr>
              <a:t>module is a file containing Python definitions and statements. A module can define functions, classes, and variables. A module can also include runnable code.</a:t>
            </a:r>
            <a:endParaRPr lang="en-US" sz="160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36837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A76F-D376-79BA-AC5E-A2735E78350F}"/>
              </a:ext>
            </a:extLst>
          </p:cNvPr>
          <p:cNvSpPr>
            <a:spLocks noGrp="1"/>
          </p:cNvSpPr>
          <p:nvPr/>
        </p:nvSpPr>
        <p:spPr>
          <a:xfrm>
            <a:off x="548640" y="548640"/>
            <a:ext cx="3886200" cy="2304288"/>
          </a:xfrm>
          <a:prstGeom prst="rect">
            <a:avLst/>
          </a:prstGeom>
        </p:spPr>
        <p:txBody>
          <a:bodyPr vert="horz" wrap="square" lIns="0" tIns="0" rIns="0" bIns="0" rtlCol="0" anchor="ctr" anchorCtr="0">
            <a:normAutofit/>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l"/>
            <a:r>
              <a:rPr lang="en-US" sz="2400" b="1" dirty="0"/>
              <a:t>Import module in Python</a:t>
            </a:r>
            <a:endParaRPr lang="en-US" sz="2400" dirty="0"/>
          </a:p>
          <a:p>
            <a:endParaRPr lang="en-US" sz="3600" dirty="0"/>
          </a:p>
        </p:txBody>
      </p:sp>
      <p:sp>
        <p:nvSpPr>
          <p:cNvPr id="3" name="Content Placeholder 2">
            <a:extLst>
              <a:ext uri="{FF2B5EF4-FFF2-40B4-BE49-F238E27FC236}">
                <a16:creationId xmlns:a16="http://schemas.microsoft.com/office/drawing/2014/main" id="{95F5D284-61C4-B17C-FCD3-9FA9070D219C}"/>
              </a:ext>
            </a:extLst>
          </p:cNvPr>
          <p:cNvSpPr>
            <a:spLocks noGrp="1"/>
          </p:cNvSpPr>
          <p:nvPr/>
        </p:nvSpPr>
        <p:spPr>
          <a:xfrm>
            <a:off x="5534660" y="548641"/>
            <a:ext cx="6130625" cy="2304288"/>
          </a:xfrm>
          <a:prstGeom prst="rect">
            <a:avLst/>
          </a:prstGeom>
        </p:spPr>
        <p:txBody>
          <a:bodyPr vert="horz" lIns="0" tIns="0" rIns="0" bIns="0" rtlCol="0" anchor="ctr" anchorCtr="0">
            <a:noAutofit/>
          </a:bodyPr>
          <a:lstStyle>
            <a:lvl1pPr marL="512064" indent="-512064" algn="l" defTabSz="914400" rtl="0" eaLnBrk="1" latinLnBrk="0" hangingPunct="1">
              <a:lnSpc>
                <a:spcPct val="100000"/>
              </a:lnSpc>
              <a:spcBef>
                <a:spcPts val="1000"/>
              </a:spcBef>
              <a:buClr>
                <a:schemeClr val="accent5">
                  <a:lumMod val="60000"/>
                  <a:lumOff val="40000"/>
                </a:schemeClr>
              </a:buClr>
              <a:buFont typeface="+mj-lt"/>
              <a:buAutoNum type="arabicPeriod"/>
              <a:defRPr sz="1800" kern="1200">
                <a:solidFill>
                  <a:schemeClr val="tx1">
                    <a:alpha val="70000"/>
                  </a:schemeClr>
                </a:solidFill>
                <a:latin typeface="+mn-lt"/>
                <a:ea typeface="+mn-ea"/>
                <a:cs typeface="+mn-cs"/>
              </a:defRPr>
            </a:lvl1pPr>
            <a:lvl2pPr marL="702900" indent="-342900" algn="l" defTabSz="914400" rtl="0" eaLnBrk="1" latinLnBrk="0" hangingPunct="1">
              <a:lnSpc>
                <a:spcPct val="100000"/>
              </a:lnSpc>
              <a:spcBef>
                <a:spcPts val="1000"/>
              </a:spcBef>
              <a:buClr>
                <a:schemeClr val="accent5">
                  <a:lumMod val="60000"/>
                  <a:lumOff val="40000"/>
                </a:schemeClr>
              </a:buClr>
              <a:buFont typeface="+mj-lt"/>
              <a:buAutoNum type="arabicPeriod"/>
              <a:defRPr sz="1800" i="1" kern="1200">
                <a:solidFill>
                  <a:schemeClr val="tx1">
                    <a:alpha val="70000"/>
                  </a:schemeClr>
                </a:solidFill>
                <a:latin typeface="+mn-lt"/>
                <a:ea typeface="+mn-ea"/>
                <a:cs typeface="+mn-cs"/>
              </a:defRPr>
            </a:lvl2pPr>
            <a:lvl3pPr marL="1139436" indent="-342900" algn="l" defTabSz="914400" rtl="0" eaLnBrk="1" latinLnBrk="0" hangingPunct="1">
              <a:lnSpc>
                <a:spcPct val="100000"/>
              </a:lnSpc>
              <a:spcBef>
                <a:spcPts val="1000"/>
              </a:spcBef>
              <a:buClr>
                <a:schemeClr val="accent5">
                  <a:lumMod val="60000"/>
                  <a:lumOff val="40000"/>
                </a:schemeClr>
              </a:buClr>
              <a:buFont typeface="+mj-lt"/>
              <a:buAutoNum type="arabicPeriod"/>
              <a:defRPr sz="1800" kern="1200">
                <a:solidFill>
                  <a:schemeClr val="tx1">
                    <a:alpha val="70000"/>
                  </a:schemeClr>
                </a:solidFill>
                <a:latin typeface="+mn-lt"/>
                <a:ea typeface="+mn-ea"/>
                <a:cs typeface="+mn-cs"/>
              </a:defRPr>
            </a:lvl3pPr>
            <a:lvl4pPr marL="1422900" indent="-342900" algn="l" defTabSz="914400" rtl="0" eaLnBrk="1" latinLnBrk="0" hangingPunct="1">
              <a:lnSpc>
                <a:spcPct val="100000"/>
              </a:lnSpc>
              <a:spcBef>
                <a:spcPts val="1000"/>
              </a:spcBef>
              <a:buClr>
                <a:schemeClr val="accent5">
                  <a:lumMod val="60000"/>
                  <a:lumOff val="40000"/>
                </a:schemeClr>
              </a:buClr>
              <a:buFont typeface="+mj-lt"/>
              <a:buAutoNum type="arabicPeriod"/>
              <a:defRPr sz="1800" i="1" kern="1200">
                <a:solidFill>
                  <a:schemeClr val="tx1">
                    <a:alpha val="70000"/>
                  </a:schemeClr>
                </a:solidFill>
                <a:latin typeface="+mn-lt"/>
                <a:ea typeface="+mn-ea"/>
                <a:cs typeface="+mn-cs"/>
              </a:defRPr>
            </a:lvl4pPr>
            <a:lvl5pPr marL="1859436" indent="-342900" algn="l" defTabSz="914400" rtl="0" eaLnBrk="1" latinLnBrk="0" hangingPunct="1">
              <a:lnSpc>
                <a:spcPct val="100000"/>
              </a:lnSpc>
              <a:spcBef>
                <a:spcPts val="1000"/>
              </a:spcBef>
              <a:buClr>
                <a:schemeClr val="accent5">
                  <a:lumMod val="60000"/>
                  <a:lumOff val="40000"/>
                </a:schemeClr>
              </a:buClr>
              <a:buFont typeface="+mj-lt"/>
              <a:buAutoNum type="arabicPeriod"/>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810" indent="-511810" algn="just"/>
            <a:r>
              <a:rPr lang="en-US" sz="2000" dirty="0">
                <a:solidFill>
                  <a:schemeClr val="tx1"/>
                </a:solidFill>
                <a:ea typeface="+mn-lt"/>
                <a:cs typeface="+mn-lt"/>
              </a:rPr>
              <a:t>We can import the functions, and classes defined in a module to another module using the </a:t>
            </a:r>
            <a:r>
              <a:rPr lang="en-US" sz="2000" b="1" dirty="0">
                <a:solidFill>
                  <a:schemeClr val="tx1"/>
                </a:solidFill>
                <a:ea typeface="+mn-lt"/>
                <a:cs typeface="+mn-lt"/>
              </a:rPr>
              <a:t>import statement</a:t>
            </a:r>
            <a:r>
              <a:rPr lang="en-US" sz="2000" dirty="0">
                <a:solidFill>
                  <a:schemeClr val="tx1"/>
                </a:solidFill>
                <a:ea typeface="+mn-lt"/>
                <a:cs typeface="+mn-lt"/>
              </a:rPr>
              <a:t> in some other Python source file.</a:t>
            </a:r>
            <a:endParaRPr lang="en-US" sz="2000">
              <a:solidFill>
                <a:schemeClr val="tx1"/>
              </a:solidFill>
            </a:endParaRPr>
          </a:p>
          <a:p>
            <a:pPr marL="511810" indent="-511810" algn="just">
              <a:buClr>
                <a:srgbClr val="E2B588"/>
              </a:buClr>
            </a:pPr>
            <a:r>
              <a:rPr lang="en-US" sz="2000" dirty="0">
                <a:solidFill>
                  <a:schemeClr val="tx1"/>
                </a:solidFill>
                <a:ea typeface="+mn-lt"/>
                <a:cs typeface="+mn-lt"/>
              </a:rPr>
              <a:t>When the interpreter encounters an import statement, it imports the module if the module is present in the search path.</a:t>
            </a:r>
            <a:endParaRPr lang="en-US" sz="2000" dirty="0">
              <a:solidFill>
                <a:schemeClr val="tx1"/>
              </a:solidFill>
            </a:endParaRPr>
          </a:p>
          <a:p>
            <a:pPr marL="511810" indent="-511810">
              <a:buClr>
                <a:srgbClr val="E2B588"/>
              </a:buClr>
            </a:pPr>
            <a:endParaRPr lang="en-US" sz="2800" dirty="0">
              <a:solidFill>
                <a:schemeClr val="tx1"/>
              </a:solidFill>
            </a:endParaRPr>
          </a:p>
        </p:txBody>
      </p:sp>
      <p:sp>
        <p:nvSpPr>
          <p:cNvPr id="4" name="Content Placeholder 3">
            <a:extLst>
              <a:ext uri="{FF2B5EF4-FFF2-40B4-BE49-F238E27FC236}">
                <a16:creationId xmlns:a16="http://schemas.microsoft.com/office/drawing/2014/main" id="{73536F5E-3803-4149-AA66-FD25B8E82CFD}"/>
              </a:ext>
            </a:extLst>
          </p:cNvPr>
          <p:cNvSpPr>
            <a:spLocks noGrp="1"/>
          </p:cNvSpPr>
          <p:nvPr/>
        </p:nvSpPr>
        <p:spPr>
          <a:xfrm>
            <a:off x="5520387" y="3965276"/>
            <a:ext cx="6130625" cy="257412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None/>
              <a:defRPr sz="1800" kern="1200">
                <a:solidFill>
                  <a:schemeClr val="tx1">
                    <a:alpha val="70000"/>
                  </a:schemeClr>
                </a:solidFill>
                <a:latin typeface="+mn-lt"/>
                <a:ea typeface="+mn-ea"/>
                <a:cs typeface="+mn-cs"/>
              </a:defRPr>
            </a:lvl1pPr>
            <a:lvl2pPr marL="283464" indent="-285750" algn="l" defTabSz="914400" rtl="0" eaLnBrk="1" latinLnBrk="0" hangingPunct="1">
              <a:lnSpc>
                <a:spcPct val="100000"/>
              </a:lnSpc>
              <a:spcBef>
                <a:spcPts val="1000"/>
              </a:spcBef>
              <a:buClr>
                <a:schemeClr val="accent5">
                  <a:lumMod val="60000"/>
                  <a:lumOff val="40000"/>
                </a:schemeClr>
              </a:buClr>
              <a:buFont typeface="Wingdings" panose="05000000000000000000" pitchFamily="2" charset="2"/>
              <a:buChar char=""/>
              <a:defRPr sz="1800" i="0" kern="1200">
                <a:solidFill>
                  <a:schemeClr val="tx1">
                    <a:alpha val="70000"/>
                  </a:schemeClr>
                </a:solidFill>
                <a:latin typeface="+mn-lt"/>
                <a:ea typeface="+mn-ea"/>
                <a:cs typeface="+mn-cs"/>
              </a:defRPr>
            </a:lvl2pPr>
            <a:lvl3pPr marL="685800" indent="-283464" algn="l" defTabSz="914400" rtl="0" eaLnBrk="1" latinLnBrk="0" hangingPunct="1">
              <a:lnSpc>
                <a:spcPct val="100000"/>
              </a:lnSpc>
              <a:spcBef>
                <a:spcPts val="1000"/>
              </a:spcBef>
              <a:buClr>
                <a:schemeClr val="accent5">
                  <a:lumMod val="60000"/>
                  <a:lumOff val="40000"/>
                </a:schemeClr>
              </a:buClr>
              <a:buFont typeface="Wingdings" panose="05000000000000000000" pitchFamily="2" charset="2"/>
              <a:buChar char=""/>
              <a:defRPr sz="1800" i="0" kern="1200">
                <a:solidFill>
                  <a:schemeClr val="tx1">
                    <a:alpha val="70000"/>
                  </a:schemeClr>
                </a:solidFill>
                <a:latin typeface="+mn-lt"/>
                <a:ea typeface="+mn-ea"/>
                <a:cs typeface="+mn-cs"/>
              </a:defRPr>
            </a:lvl3pPr>
            <a:lvl4pPr marL="685800" indent="0" algn="l" defTabSz="914400" rtl="0" eaLnBrk="1" latinLnBrk="0" hangingPunct="1">
              <a:lnSpc>
                <a:spcPct val="100000"/>
              </a:lnSpc>
              <a:spcBef>
                <a:spcPts val="1000"/>
              </a:spcBef>
              <a:buClr>
                <a:schemeClr val="accent1">
                  <a:lumMod val="60000"/>
                  <a:lumOff val="40000"/>
                </a:schemeClr>
              </a:buClr>
              <a:buFontTx/>
              <a:buNone/>
              <a:defRPr sz="1800" i="0" kern="1200">
                <a:solidFill>
                  <a:schemeClr val="tx1">
                    <a:alpha val="70000"/>
                  </a:schemeClr>
                </a:solidFill>
                <a:latin typeface="+mn-lt"/>
                <a:ea typeface="+mn-ea"/>
                <a:cs typeface="+mn-cs"/>
              </a:defRPr>
            </a:lvl4pPr>
            <a:lvl5pPr marL="1800000" indent="-283464"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16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solidFill>
                  <a:schemeClr val="tx1"/>
                </a:solidFill>
                <a:latin typeface="Consolas"/>
              </a:rPr>
              <a:t>Syntax</a:t>
            </a:r>
            <a:endParaRPr lang="en-US" sz="2800" dirty="0">
              <a:solidFill>
                <a:schemeClr val="tx1"/>
              </a:solidFill>
              <a:latin typeface="Avenir Next LT Pro Light"/>
            </a:endParaRPr>
          </a:p>
          <a:p>
            <a:r>
              <a:rPr lang="en-US" dirty="0">
                <a:solidFill>
                  <a:schemeClr val="tx1"/>
                </a:solidFill>
                <a:latin typeface="Consolas"/>
              </a:rPr>
              <a:t># importing  module calc.py</a:t>
            </a:r>
            <a:endParaRPr lang="en-US" dirty="0">
              <a:solidFill>
                <a:schemeClr val="tx1"/>
              </a:solidFill>
              <a:latin typeface="Avenir Next LT Pro Light"/>
            </a:endParaRPr>
          </a:p>
          <a:p>
            <a:r>
              <a:rPr lang="en-US" b="1" dirty="0">
                <a:solidFill>
                  <a:schemeClr val="tx1"/>
                </a:solidFill>
                <a:latin typeface="Consolas"/>
              </a:rPr>
              <a:t>import</a:t>
            </a:r>
            <a:r>
              <a:rPr lang="en-US" sz="3200" dirty="0">
                <a:solidFill>
                  <a:schemeClr val="tx1"/>
                </a:solidFill>
                <a:latin typeface="Consolas"/>
              </a:rPr>
              <a:t> </a:t>
            </a:r>
            <a:r>
              <a:rPr lang="en-US" dirty="0">
                <a:solidFill>
                  <a:schemeClr val="tx1"/>
                </a:solidFill>
                <a:latin typeface="Consolas"/>
              </a:rPr>
              <a:t>calc</a:t>
            </a:r>
            <a:endParaRPr lang="en-US">
              <a:solidFill>
                <a:schemeClr val="tx1"/>
              </a:solidFill>
              <a:latin typeface="Avenir Next LT Pro Light"/>
            </a:endParaRPr>
          </a:p>
          <a:p>
            <a:r>
              <a:rPr lang="en-US" dirty="0">
                <a:solidFill>
                  <a:schemeClr val="tx1"/>
                </a:solidFill>
                <a:latin typeface="Consolas"/>
              </a:rPr>
              <a:t>print(</a:t>
            </a:r>
            <a:r>
              <a:rPr lang="en-US" err="1">
                <a:solidFill>
                  <a:schemeClr val="tx1"/>
                </a:solidFill>
                <a:latin typeface="Consolas"/>
              </a:rPr>
              <a:t>calc.add</a:t>
            </a:r>
            <a:r>
              <a:rPr lang="en-US" dirty="0">
                <a:solidFill>
                  <a:schemeClr val="tx1"/>
                </a:solidFill>
                <a:latin typeface="Consolas"/>
              </a:rPr>
              <a:t>(10, 2))</a:t>
            </a:r>
            <a:endParaRPr lang="en-US">
              <a:solidFill>
                <a:schemeClr val="tx1"/>
              </a:solidFill>
              <a:latin typeface="Avenir Next LT Pro Light"/>
            </a:endParaRPr>
          </a:p>
          <a:p>
            <a:endParaRPr lang="en-US" sz="3200" dirty="0">
              <a:solidFill>
                <a:schemeClr val="tx1"/>
              </a:solidFill>
              <a:latin typeface="Consolas"/>
            </a:endParaRPr>
          </a:p>
          <a:p>
            <a:endParaRPr lang="en-US" sz="4800" dirty="0">
              <a:solidFill>
                <a:schemeClr val="tx1"/>
              </a:solidFill>
              <a:latin typeface="Avenir Next LT Pro Light"/>
            </a:endParaRPr>
          </a:p>
        </p:txBody>
      </p:sp>
      <p:pic>
        <p:nvPicPr>
          <p:cNvPr id="5" name="Picture 4" descr="A blue and yellow background with text&#10;&#10;Description automatically generated">
            <a:extLst>
              <a:ext uri="{FF2B5EF4-FFF2-40B4-BE49-F238E27FC236}">
                <a16:creationId xmlns:a16="http://schemas.microsoft.com/office/drawing/2014/main" id="{E687CF92-8EF5-FE1C-1143-57A010639270}"/>
              </a:ext>
            </a:extLst>
          </p:cNvPr>
          <p:cNvPicPr>
            <a:picLocks noChangeAspect="1"/>
          </p:cNvPicPr>
          <p:nvPr/>
        </p:nvPicPr>
        <p:blipFill>
          <a:blip r:embed="rId2"/>
          <a:stretch>
            <a:fillRect/>
          </a:stretch>
        </p:blipFill>
        <p:spPr>
          <a:xfrm>
            <a:off x="659921" y="2291751"/>
            <a:ext cx="4114800" cy="4114800"/>
          </a:xfrm>
          <a:prstGeom prst="rect">
            <a:avLst/>
          </a:prstGeom>
        </p:spPr>
      </p:pic>
    </p:spTree>
    <p:extLst>
      <p:ext uri="{BB962C8B-B14F-4D97-AF65-F5344CB8AC3E}">
        <p14:creationId xmlns:p14="http://schemas.microsoft.com/office/powerpoint/2010/main" val="132718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8352076-65B5-C2DF-1B98-F53DD1D91242}"/>
              </a:ext>
            </a:extLst>
          </p:cNvPr>
          <p:cNvSpPr>
            <a:spLocks noGrp="1"/>
          </p:cNvSpPr>
          <p:nvPr/>
        </p:nvSpPr>
        <p:spPr>
          <a:xfrm>
            <a:off x="4984750" y="548640"/>
            <a:ext cx="6120000" cy="1371600"/>
          </a:xfrm>
          <a:prstGeom prst="rect">
            <a:avLst/>
          </a:prstGeom>
        </p:spPr>
        <p:txBody>
          <a:bodyPr vert="horz" lIns="0" tIns="0" rIns="0" bIns="0" rtlCol="0" anchor="b" anchorCtr="0">
            <a:noAutofit/>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l"/>
            <a:r>
              <a:rPr lang="en-US" sz="1800" dirty="0"/>
              <a:t>Import Specific Attributes from a Python module</a:t>
            </a:r>
          </a:p>
          <a:p>
            <a:endParaRPr lang="en-US" sz="3600" dirty="0"/>
          </a:p>
        </p:txBody>
      </p:sp>
      <p:sp>
        <p:nvSpPr>
          <p:cNvPr id="3" name="Content Placeholder 14">
            <a:extLst>
              <a:ext uri="{FF2B5EF4-FFF2-40B4-BE49-F238E27FC236}">
                <a16:creationId xmlns:a16="http://schemas.microsoft.com/office/drawing/2014/main" id="{97B0AC9C-0433-6B83-4743-3A4559BB3E67}"/>
              </a:ext>
            </a:extLst>
          </p:cNvPr>
          <p:cNvSpPr>
            <a:spLocks noGrp="1"/>
          </p:cNvSpPr>
          <p:nvPr/>
        </p:nvSpPr>
        <p:spPr>
          <a:xfrm>
            <a:off x="4984750" y="2759076"/>
            <a:ext cx="6121400" cy="300989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None/>
              <a:defRPr sz="1800" kern="1200">
                <a:solidFill>
                  <a:schemeClr val="tx1">
                    <a:alpha val="70000"/>
                  </a:schemeClr>
                </a:solidFill>
                <a:latin typeface="+mn-lt"/>
                <a:ea typeface="+mn-ea"/>
                <a:cs typeface="+mn-cs"/>
              </a:defRPr>
            </a:lvl1pPr>
            <a:lvl2pPr marL="360000" indent="0" algn="l" defTabSz="914400" rtl="0" eaLnBrk="1" latinLnBrk="0" hangingPunct="1">
              <a:lnSpc>
                <a:spcPct val="100000"/>
              </a:lnSpc>
              <a:spcBef>
                <a:spcPts val="1000"/>
              </a:spcBef>
              <a:buClr>
                <a:schemeClr val="accent1">
                  <a:lumMod val="60000"/>
                  <a:lumOff val="40000"/>
                </a:schemeClr>
              </a:buClr>
              <a:buFontTx/>
              <a:buNone/>
              <a:defRPr sz="1800" i="1" kern="1200">
                <a:solidFill>
                  <a:schemeClr val="tx1">
                    <a:alpha val="70000"/>
                  </a:schemeClr>
                </a:solidFill>
                <a:latin typeface="+mn-lt"/>
                <a:ea typeface="+mn-ea"/>
                <a:cs typeface="+mn-cs"/>
              </a:defRPr>
            </a:lvl2pPr>
            <a:lvl3pPr marL="1080000" indent="-360000"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Char char=""/>
              <a:defRPr sz="1800" kern="1200">
                <a:solidFill>
                  <a:schemeClr val="tx1">
                    <a:alpha val="70000"/>
                  </a:schemeClr>
                </a:solidFill>
                <a:latin typeface="+mn-lt"/>
                <a:ea typeface="+mn-ea"/>
                <a:cs typeface="+mn-cs"/>
              </a:defRPr>
            </a:lvl3pPr>
            <a:lvl4pPr marL="1080000" indent="0" algn="l" defTabSz="914400" rtl="0" eaLnBrk="1" latinLnBrk="0" hangingPunct="1">
              <a:lnSpc>
                <a:spcPct val="100000"/>
              </a:lnSpc>
              <a:spcBef>
                <a:spcPts val="1000"/>
              </a:spcBef>
              <a:buClr>
                <a:schemeClr val="accent1">
                  <a:lumMod val="60000"/>
                  <a:lumOff val="40000"/>
                </a:schemeClr>
              </a:buClr>
              <a:buFontTx/>
              <a:buNone/>
              <a:defRPr sz="1800" i="1" kern="1200">
                <a:solidFill>
                  <a:schemeClr val="tx1">
                    <a:alpha val="70000"/>
                  </a:schemeClr>
                </a:solidFill>
                <a:latin typeface="+mn-lt"/>
                <a:ea typeface="+mn-ea"/>
                <a:cs typeface="+mn-cs"/>
              </a:defRPr>
            </a:lvl4pPr>
            <a:lvl5pPr marL="1800000" indent="-360000"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 importing sqrt() and factorial from the</a:t>
            </a:r>
            <a:endParaRPr lang="en-US" dirty="0"/>
          </a:p>
          <a:p>
            <a:r>
              <a:rPr lang="en-US" dirty="0">
                <a:ea typeface="+mn-lt"/>
                <a:cs typeface="+mn-lt"/>
              </a:rPr>
              <a:t># module math</a:t>
            </a:r>
            <a:endParaRPr lang="en-US" dirty="0"/>
          </a:p>
          <a:p>
            <a:r>
              <a:rPr lang="en-US" dirty="0">
                <a:ea typeface="+mn-lt"/>
                <a:cs typeface="+mn-lt"/>
              </a:rPr>
              <a:t>from math import sqrt, factorial</a:t>
            </a:r>
            <a:endParaRPr lang="en-US" dirty="0"/>
          </a:p>
          <a:p>
            <a:endParaRPr lang="en-US"/>
          </a:p>
          <a:p>
            <a:r>
              <a:rPr lang="en-US" dirty="0">
                <a:ea typeface="+mn-lt"/>
                <a:cs typeface="+mn-lt"/>
              </a:rPr>
              <a:t># if we simply do "import math", then</a:t>
            </a:r>
            <a:endParaRPr lang="en-US" dirty="0"/>
          </a:p>
          <a:p>
            <a:r>
              <a:rPr lang="en-US" dirty="0">
                <a:ea typeface="+mn-lt"/>
                <a:cs typeface="+mn-lt"/>
              </a:rPr>
              <a:t># </a:t>
            </a:r>
            <a:r>
              <a:rPr lang="en-US" dirty="0" err="1">
                <a:ea typeface="+mn-lt"/>
                <a:cs typeface="+mn-lt"/>
              </a:rPr>
              <a:t>math.sqrt</a:t>
            </a:r>
            <a:r>
              <a:rPr lang="en-US" dirty="0">
                <a:ea typeface="+mn-lt"/>
                <a:cs typeface="+mn-lt"/>
              </a:rPr>
              <a:t>(16) and </a:t>
            </a:r>
            <a:r>
              <a:rPr lang="en-US" dirty="0" err="1">
                <a:ea typeface="+mn-lt"/>
                <a:cs typeface="+mn-lt"/>
              </a:rPr>
              <a:t>math.factorial</a:t>
            </a:r>
            <a:r>
              <a:rPr lang="en-US" dirty="0">
                <a:ea typeface="+mn-lt"/>
                <a:cs typeface="+mn-lt"/>
              </a:rPr>
              <a:t>()</a:t>
            </a:r>
            <a:endParaRPr lang="en-US" dirty="0"/>
          </a:p>
          <a:p>
            <a:r>
              <a:rPr lang="en-US" dirty="0">
                <a:ea typeface="+mn-lt"/>
                <a:cs typeface="+mn-lt"/>
              </a:rPr>
              <a:t># are required.</a:t>
            </a:r>
            <a:endParaRPr lang="en-US" dirty="0"/>
          </a:p>
          <a:p>
            <a:r>
              <a:rPr lang="en-US" dirty="0">
                <a:ea typeface="+mn-lt"/>
                <a:cs typeface="+mn-lt"/>
              </a:rPr>
              <a:t>print(sqrt(16))</a:t>
            </a:r>
            <a:endParaRPr lang="en-US" dirty="0"/>
          </a:p>
          <a:p>
            <a:r>
              <a:rPr lang="en-US" dirty="0">
                <a:ea typeface="+mn-lt"/>
                <a:cs typeface="+mn-lt"/>
              </a:rPr>
              <a:t>print(factorial(6))</a:t>
            </a:r>
            <a:endParaRPr lang="en-US" dirty="0"/>
          </a:p>
          <a:p>
            <a:endParaRPr lang="en-US" dirty="0">
              <a:solidFill>
                <a:srgbClr val="FFFFFF">
                  <a:alpha val="70000"/>
                </a:srgbClr>
              </a:solidFill>
            </a:endParaRPr>
          </a:p>
        </p:txBody>
      </p:sp>
      <p:pic>
        <p:nvPicPr>
          <p:cNvPr id="4" name="Picture 3" descr="A screen shot of a computer program&#10;&#10;Description automatically generated">
            <a:extLst>
              <a:ext uri="{FF2B5EF4-FFF2-40B4-BE49-F238E27FC236}">
                <a16:creationId xmlns:a16="http://schemas.microsoft.com/office/drawing/2014/main" id="{5478E04F-9FA3-519E-777C-C28BEE59764F}"/>
              </a:ext>
            </a:extLst>
          </p:cNvPr>
          <p:cNvPicPr>
            <a:picLocks noGrp="1" noChangeAspect="1"/>
          </p:cNvPicPr>
          <p:nvPr/>
        </p:nvPicPr>
        <p:blipFill>
          <a:blip r:embed="rId2"/>
          <a:stretch/>
        </p:blipFill>
        <p:spPr>
          <a:xfrm>
            <a:off x="211482" y="71887"/>
            <a:ext cx="4334295" cy="6728125"/>
          </a:xfrm>
          <a:prstGeom prst="rect">
            <a:avLst/>
          </a:prstGeom>
        </p:spPr>
      </p:pic>
    </p:spTree>
    <p:extLst>
      <p:ext uri="{BB962C8B-B14F-4D97-AF65-F5344CB8AC3E}">
        <p14:creationId xmlns:p14="http://schemas.microsoft.com/office/powerpoint/2010/main" val="1052323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sz="8800" dirty="0"/>
              <a:t>THANK</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vert="horz" lIns="91440" tIns="45720" rIns="91440" bIns="45720" rtlCol="0" anchor="t">
            <a:normAutofit/>
          </a:bodyPr>
          <a:lstStyle/>
          <a:p>
            <a:r>
              <a:rPr lang="en-US" sz="9600">
                <a:solidFill>
                  <a:srgbClr val="000000">
                    <a:alpha val="60000"/>
                  </a:srgbClr>
                </a:solidFill>
              </a:rPr>
              <a:t>YOU</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wrap="square" anchor="b">
            <a:normAutofit/>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p:txBody>
          <a:bodyPr vert="horz" lIns="91440" tIns="45720" rIns="91440" bIns="45720" rtlCol="0" anchor="t">
            <a:normAutofit fontScale="92500" lnSpcReduction="10000"/>
          </a:bodyPr>
          <a:lstStyle/>
          <a:p>
            <a:r>
              <a:rPr lang="en-US" sz="2800" dirty="0">
                <a:solidFill>
                  <a:srgbClr val="000000">
                    <a:alpha val="60000"/>
                  </a:srgbClr>
                </a:solidFill>
              </a:rPr>
              <a:t>Introduction</a:t>
            </a:r>
          </a:p>
          <a:p>
            <a:r>
              <a:rPr lang="en-US" sz="2800" dirty="0">
                <a:solidFill>
                  <a:srgbClr val="000000">
                    <a:alpha val="60000"/>
                  </a:srgbClr>
                </a:solidFill>
              </a:rPr>
              <a:t>Features</a:t>
            </a:r>
          </a:p>
          <a:p>
            <a:r>
              <a:rPr lang="en-US" sz="2800" dirty="0">
                <a:solidFill>
                  <a:srgbClr val="000000">
                    <a:alpha val="60000"/>
                  </a:srgbClr>
                </a:solidFill>
              </a:rPr>
              <a:t>History</a:t>
            </a:r>
          </a:p>
          <a:p>
            <a:r>
              <a:rPr lang="en-US" sz="2800">
                <a:solidFill>
                  <a:srgbClr val="000000">
                    <a:alpha val="60000"/>
                  </a:srgbClr>
                </a:solidFill>
              </a:rPr>
              <a:t>Functions</a:t>
            </a:r>
          </a:p>
          <a:p>
            <a:r>
              <a:rPr lang="en-US" sz="2800">
                <a:solidFill>
                  <a:srgbClr val="000000">
                    <a:alpha val="60000"/>
                  </a:srgbClr>
                </a:solidFill>
              </a:rPr>
              <a:t>Modules</a:t>
            </a:r>
          </a:p>
        </p:txBody>
      </p:sp>
      <p:pic>
        <p:nvPicPr>
          <p:cNvPr id="18" name="Picture Placeholder 17" descr="A ski lift with mountains in the background">
            <a:extLst>
              <a:ext uri="{FF2B5EF4-FFF2-40B4-BE49-F238E27FC236}">
                <a16:creationId xmlns:a16="http://schemas.microsoft.com/office/drawing/2014/main" id="{EA3B7AFC-AAF1-6309-E87A-F630716B8D8E}"/>
              </a:ext>
            </a:extLst>
          </p:cNvPr>
          <p:cNvPicPr>
            <a:picLocks noGrp="1" noChangeAspect="1"/>
          </p:cNvPicPr>
          <p:nvPr>
            <p:ph type="pic" sz="quarter" idx="14"/>
          </p:nvPr>
        </p:nvPicPr>
        <p:blipFill>
          <a:blip r:embed="rId3"/>
          <a:srcRect t="15" b="15"/>
          <a:stretch/>
        </p:blipFill>
        <p:spPr/>
      </p:pic>
      <p:pic>
        <p:nvPicPr>
          <p:cNvPr id="4" name="Picture 3" descr="A computer screen with text overlay&#10;&#10;Description automatically generated">
            <a:extLst>
              <a:ext uri="{FF2B5EF4-FFF2-40B4-BE49-F238E27FC236}">
                <a16:creationId xmlns:a16="http://schemas.microsoft.com/office/drawing/2014/main" id="{2039FFED-D5BB-DEFA-5960-8F76B8EEC2C3}"/>
              </a:ext>
            </a:extLst>
          </p:cNvPr>
          <p:cNvPicPr>
            <a:picLocks noChangeAspect="1"/>
          </p:cNvPicPr>
          <p:nvPr/>
        </p:nvPicPr>
        <p:blipFill>
          <a:blip r:embed="rId4"/>
          <a:stretch>
            <a:fillRect/>
          </a:stretch>
        </p:blipFill>
        <p:spPr>
          <a:xfrm>
            <a:off x="4816416" y="359434"/>
            <a:ext cx="6958641" cy="6153510"/>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vert="horz" lIns="91440" tIns="45720" rIns="91440" bIns="45720" rtlCol="0" anchor="ctr" anchorCtr="0">
            <a:noAutofit/>
          </a:bodyPr>
          <a:lstStyle/>
          <a:p>
            <a:pPr algn="l"/>
            <a:r>
              <a:rPr lang="en-US" sz="2400" dirty="0">
                <a:solidFill>
                  <a:srgbClr val="333333"/>
                </a:solidFill>
                <a:latin typeface="Arial Black"/>
              </a:rPr>
              <a:t>Introduction</a:t>
            </a:r>
            <a:br>
              <a:rPr lang="en-US" sz="2400" dirty="0">
                <a:latin typeface="Arial Black"/>
              </a:rPr>
            </a:br>
            <a:br>
              <a:rPr lang="en-US" sz="2400" dirty="0">
                <a:latin typeface="Arial Black"/>
              </a:rPr>
            </a:br>
            <a:br>
              <a:rPr lang="en-US" sz="2400" dirty="0">
                <a:latin typeface="Arial Black"/>
              </a:rPr>
            </a:br>
            <a:r>
              <a:rPr lang="en-US" sz="2400" dirty="0">
                <a:solidFill>
                  <a:srgbClr val="333333"/>
                </a:solidFill>
                <a:latin typeface="Arial Black"/>
              </a:rPr>
              <a:t>Python is a general-purpose, dynamically typed, high-level, compiled and interpreted, garbage-collected, and purely object-oriented programming language that supports procedural, object-oriented, and functional programming.</a:t>
            </a:r>
            <a:endParaRPr lang="en-US" sz="2400">
              <a:latin typeface="Arial Black"/>
            </a:endParaRPr>
          </a:p>
          <a:p>
            <a:endParaRPr lang="en-US" sz="6000" dirty="0"/>
          </a:p>
        </p:txBody>
      </p:sp>
      <p:pic>
        <p:nvPicPr>
          <p:cNvPr id="15" name="Picture Placeholder 14">
            <a:extLst>
              <a:ext uri="{FF2B5EF4-FFF2-40B4-BE49-F238E27FC236}">
                <a16:creationId xmlns:a16="http://schemas.microsoft.com/office/drawing/2014/main" id="{C0F2C234-4046-2EBA-0E97-FC06D3804B93}"/>
              </a:ext>
            </a:extLst>
          </p:cNvPr>
          <p:cNvPicPr>
            <a:picLocks noGrp="1" noChangeAspect="1"/>
          </p:cNvPicPr>
          <p:nvPr>
            <p:ph type="pic" sz="quarter" idx="13"/>
          </p:nvPr>
        </p:nvPicPr>
        <p:blipFill>
          <a:blip r:embed="rId3"/>
          <a:stretch/>
        </p:blipFill>
        <p:spPr>
          <a:xfrm>
            <a:off x="6277879" y="990930"/>
            <a:ext cx="5785842" cy="5108891"/>
          </a:xfrm>
          <a:prstGeom prst="rect">
            <a:avLst/>
          </a:prstGeom>
        </p:spPr>
      </p:pic>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ormAutofit fontScale="90000"/>
          </a:bodyPr>
          <a:lstStyle/>
          <a:p>
            <a:pPr algn="just">
              <a:lnSpc>
                <a:spcPct val="90000"/>
              </a:lnSpc>
            </a:pPr>
            <a:br>
              <a:rPr lang="en-US" sz="2800" dirty="0">
                <a:solidFill>
                  <a:srgbClr val="610B38"/>
                </a:solidFill>
                <a:latin typeface="Arial Black"/>
              </a:rPr>
            </a:br>
            <a:br>
              <a:rPr lang="en-US" sz="2800" dirty="0">
                <a:solidFill>
                  <a:srgbClr val="610B38"/>
                </a:solidFill>
                <a:latin typeface="Arial Black"/>
              </a:rPr>
            </a:br>
            <a:br>
              <a:rPr lang="en-US" sz="2800" dirty="0">
                <a:solidFill>
                  <a:srgbClr val="610B38"/>
                </a:solidFill>
                <a:latin typeface="Arial Black"/>
              </a:rPr>
            </a:br>
            <a:br>
              <a:rPr lang="en-US" sz="2800" dirty="0">
                <a:solidFill>
                  <a:srgbClr val="610B38"/>
                </a:solidFill>
                <a:latin typeface="Arial Black"/>
              </a:rPr>
            </a:br>
            <a:r>
              <a:rPr lang="en-US" sz="2800" dirty="0">
                <a:solidFill>
                  <a:srgbClr val="610B38"/>
                </a:solidFill>
                <a:latin typeface="Arial Black"/>
              </a:rPr>
              <a:t>Python Basic Syntax</a:t>
            </a:r>
            <a:br>
              <a:rPr lang="en-US" sz="2800" dirty="0">
                <a:solidFill>
                  <a:srgbClr val="610B38"/>
                </a:solidFill>
                <a:latin typeface="Arial Black"/>
              </a:rPr>
            </a:br>
            <a:endParaRPr lang="en-US" sz="2800" dirty="0">
              <a:latin typeface="Arial Black"/>
            </a:endParaRPr>
          </a:p>
          <a:p>
            <a:pPr algn="just">
              <a:lnSpc>
                <a:spcPct val="90000"/>
              </a:lnSpc>
            </a:pPr>
            <a:r>
              <a:rPr lang="en-US" sz="1800" dirty="0">
                <a:solidFill>
                  <a:srgbClr val="333333"/>
                </a:solidFill>
                <a:latin typeface="Arial Black"/>
              </a:rPr>
              <a:t>There is no use of curly braces or semicolons in Python programming language. It is an English-like language. But Python uses indentation to define a block of code. Indentation is nothing but adding whitespace before the statement when it is needed.</a:t>
            </a:r>
            <a:endParaRPr lang="en-US" sz="1800" dirty="0">
              <a:latin typeface="Arial Black"/>
            </a:endParaRPr>
          </a:p>
          <a:p>
            <a:pPr algn="l">
              <a:lnSpc>
                <a:spcPct val="90000"/>
              </a:lnSpc>
            </a:pPr>
            <a:endParaRPr lang="en-US" sz="4400" dirty="0">
              <a:latin typeface="Arial"/>
              <a:cs typeface="Arial"/>
            </a:endParaRPr>
          </a:p>
          <a:p>
            <a:endParaRPr lang="en-US" dirty="0"/>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p:txBody>
          <a:bodyPr anchor="t">
            <a:normAutofit fontScale="77500" lnSpcReduction="20000"/>
          </a:bodyPr>
          <a:lstStyle/>
          <a:p>
            <a:pPr marL="285750" indent="-285750" algn="just">
              <a:lnSpc>
                <a:spcPct val="90000"/>
              </a:lnSpc>
              <a:buFont typeface="Arial,Sans-Serif"/>
              <a:buChar char="•"/>
            </a:pPr>
            <a:r>
              <a:rPr lang="en-US" sz="2000">
                <a:solidFill>
                  <a:srgbClr val="000000">
                    <a:alpha val="60000"/>
                  </a:srgbClr>
                </a:solidFill>
                <a:latin typeface="Arial Black"/>
              </a:rPr>
              <a:t>def </a:t>
            </a:r>
            <a:r>
              <a:rPr lang="en-US" sz="2000" err="1">
                <a:solidFill>
                  <a:srgbClr val="000000">
                    <a:alpha val="60000"/>
                  </a:srgbClr>
                </a:solidFill>
                <a:latin typeface="Arial Black"/>
              </a:rPr>
              <a:t>func</a:t>
            </a:r>
            <a:r>
              <a:rPr lang="en-US" sz="2000">
                <a:solidFill>
                  <a:srgbClr val="000000">
                    <a:alpha val="60000"/>
                  </a:srgbClr>
                </a:solidFill>
                <a:latin typeface="Arial Black"/>
              </a:rPr>
              <a:t>():  </a:t>
            </a:r>
          </a:p>
          <a:p>
            <a:pPr marL="285750" indent="-285750" algn="just">
              <a:lnSpc>
                <a:spcPct val="90000"/>
              </a:lnSpc>
              <a:buFont typeface="Arial,Sans-Serif"/>
              <a:buChar char="•"/>
            </a:pPr>
            <a:r>
              <a:rPr lang="en-US" sz="2000">
                <a:solidFill>
                  <a:srgbClr val="000000">
                    <a:alpha val="60000"/>
                  </a:srgbClr>
                </a:solidFill>
                <a:latin typeface="Arial Black"/>
              </a:rPr>
              <a:t>       statement </a:t>
            </a:r>
            <a:r>
              <a:rPr lang="en-US" sz="2000">
                <a:solidFill>
                  <a:srgbClr val="C00000"/>
                </a:solidFill>
                <a:latin typeface="Arial Black"/>
              </a:rPr>
              <a:t>1</a:t>
            </a:r>
            <a:r>
              <a:rPr lang="en-US" sz="2000">
                <a:solidFill>
                  <a:srgbClr val="000000">
                    <a:alpha val="60000"/>
                  </a:srgbClr>
                </a:solidFill>
                <a:latin typeface="Arial Black"/>
              </a:rPr>
              <a:t>  </a:t>
            </a:r>
          </a:p>
          <a:p>
            <a:pPr marL="285750" indent="-285750" algn="just">
              <a:lnSpc>
                <a:spcPct val="90000"/>
              </a:lnSpc>
              <a:buFont typeface="Arial,Sans-Serif"/>
              <a:buChar char="•"/>
            </a:pPr>
            <a:r>
              <a:rPr lang="en-US" sz="2000">
                <a:solidFill>
                  <a:srgbClr val="000000">
                    <a:alpha val="60000"/>
                  </a:srgbClr>
                </a:solidFill>
                <a:latin typeface="Arial Black"/>
              </a:rPr>
              <a:t>       statement </a:t>
            </a:r>
            <a:r>
              <a:rPr lang="en-US" sz="2000">
                <a:solidFill>
                  <a:srgbClr val="C00000"/>
                </a:solidFill>
                <a:latin typeface="Arial Black"/>
              </a:rPr>
              <a:t>2</a:t>
            </a:r>
            <a:r>
              <a:rPr lang="en-US" sz="2000">
                <a:solidFill>
                  <a:srgbClr val="000000">
                    <a:alpha val="60000"/>
                  </a:srgbClr>
                </a:solidFill>
                <a:latin typeface="Arial Black"/>
              </a:rPr>
              <a:t>  </a:t>
            </a:r>
          </a:p>
          <a:p>
            <a:pPr marL="285750" indent="-285750" algn="just">
              <a:lnSpc>
                <a:spcPct val="90000"/>
              </a:lnSpc>
              <a:buFont typeface="Arial,Sans-Serif"/>
              <a:buChar char="•"/>
            </a:pPr>
            <a:r>
              <a:rPr lang="en-US" sz="2000">
                <a:solidFill>
                  <a:srgbClr val="000000">
                    <a:alpha val="60000"/>
                  </a:srgbClr>
                </a:solidFill>
                <a:latin typeface="Arial Black"/>
              </a:rPr>
              <a:t>       …………………  </a:t>
            </a:r>
          </a:p>
          <a:p>
            <a:pPr marL="285750" indent="-285750" algn="just">
              <a:lnSpc>
                <a:spcPct val="90000"/>
              </a:lnSpc>
              <a:buFont typeface="Arial,Sans-Serif"/>
              <a:buChar char="•"/>
            </a:pPr>
            <a:r>
              <a:rPr lang="en-US" sz="2000">
                <a:solidFill>
                  <a:srgbClr val="000000">
                    <a:alpha val="60000"/>
                  </a:srgbClr>
                </a:solidFill>
                <a:latin typeface="Arial Black"/>
              </a:rPr>
              <a:t>       …………………  </a:t>
            </a:r>
          </a:p>
          <a:p>
            <a:pPr marL="285750" indent="-285750" algn="just">
              <a:lnSpc>
                <a:spcPct val="90000"/>
              </a:lnSpc>
              <a:buFont typeface="Arial,Sans-Serif"/>
              <a:buChar char="•"/>
            </a:pPr>
            <a:r>
              <a:rPr lang="en-US" sz="2000">
                <a:solidFill>
                  <a:srgbClr val="000000">
                    <a:alpha val="60000"/>
                  </a:srgbClr>
                </a:solidFill>
                <a:latin typeface="Arial Black"/>
              </a:rPr>
              <a:t>         statement N  </a:t>
            </a:r>
          </a:p>
          <a:p>
            <a:pPr algn="l">
              <a:lnSpc>
                <a:spcPct val="90000"/>
              </a:lnSpc>
            </a:pPr>
            <a:endParaRPr lang="en-US" sz="4000" dirty="0">
              <a:solidFill>
                <a:srgbClr val="000000">
                  <a:alpha val="60000"/>
                </a:srgbClr>
              </a:solidFill>
              <a:latin typeface="Arial Black"/>
            </a:endParaRPr>
          </a:p>
          <a:p>
            <a:endParaRPr lang="en-US" dirty="0">
              <a:solidFill>
                <a:srgbClr val="000000">
                  <a:alpha val="60000"/>
                </a:srgbClr>
              </a:solidFill>
            </a:endParaRPr>
          </a:p>
        </p:txBody>
      </p:sp>
      <p:pic>
        <p:nvPicPr>
          <p:cNvPr id="4" name="Picture Placeholder 3" descr="A diagram of a computer program&#10;&#10;Description automatically generated">
            <a:extLst>
              <a:ext uri="{FF2B5EF4-FFF2-40B4-BE49-F238E27FC236}">
                <a16:creationId xmlns:a16="http://schemas.microsoft.com/office/drawing/2014/main" id="{F8B5ED89-1E1E-35C9-E196-D18CF182C767}"/>
              </a:ext>
            </a:extLst>
          </p:cNvPr>
          <p:cNvPicPr>
            <a:picLocks noGrp="1" noChangeAspect="1"/>
          </p:cNvPicPr>
          <p:nvPr>
            <p:ph type="pic" sz="quarter" idx="13"/>
          </p:nvPr>
        </p:nvPicPr>
        <p:blipFill>
          <a:blip r:embed="rId3"/>
          <a:stretch/>
        </p:blipFill>
        <p:spPr>
          <a:xfrm>
            <a:off x="6535961" y="988983"/>
            <a:ext cx="5195617" cy="4734823"/>
          </a:xfrm>
          <a:prstGeom prst="rect">
            <a:avLst/>
          </a:prstGeom>
        </p:spPr>
      </p:pic>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sz="4800" dirty="0"/>
              <a:t>Features</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vert="horz" lIns="0" tIns="45720" rIns="91440" bIns="45720" rtlCol="0" anchor="t">
            <a:noAutofit/>
          </a:bodyPr>
          <a:lstStyle/>
          <a:p>
            <a:r>
              <a:rPr lang="en-US" sz="1600" dirty="0">
                <a:solidFill>
                  <a:srgbClr val="000000">
                    <a:alpha val="60000"/>
                  </a:srgbClr>
                </a:solidFill>
                <a:latin typeface="Verdana"/>
                <a:ea typeface="Verdana"/>
              </a:rPr>
              <a:t>Let's highlight some of the important features of Python that make it widely popular. Apart from these features where are number of other interesting features which make Python most of the developer's first choice.</a:t>
            </a:r>
            <a:endParaRPr lang="en-US" sz="1600" dirty="0">
              <a:solidFill>
                <a:srgbClr val="000000">
                  <a:alpha val="60000"/>
                </a:srgbClr>
              </a:solidFill>
              <a:latin typeface="Arial Black"/>
            </a:endParaRPr>
          </a:p>
          <a:p>
            <a:pPr marL="0" indent="0">
              <a:lnSpc>
                <a:spcPct val="90000"/>
              </a:lnSpc>
              <a:spcBef>
                <a:spcPct val="0"/>
              </a:spcBef>
              <a:buNone/>
            </a:pPr>
            <a:br>
              <a:rPr lang="en-US" dirty="0"/>
            </a:br>
            <a:endParaRPr lang="en-US" sz="2400">
              <a:solidFill>
                <a:srgbClr val="000000">
                  <a:alpha val="60000"/>
                </a:srgbClr>
              </a:solidFill>
            </a:endParaRPr>
          </a:p>
          <a:p>
            <a:pPr>
              <a:lnSpc>
                <a:spcPct val="90000"/>
              </a:lnSpc>
              <a:spcBef>
                <a:spcPct val="0"/>
              </a:spcBef>
            </a:pPr>
            <a:endParaRPr lang="en-US" dirty="0">
              <a:solidFill>
                <a:srgbClr val="000000">
                  <a:alpha val="60000"/>
                </a:srgbClr>
              </a:solidFill>
              <a:latin typeface="Arial Black"/>
            </a:endParaRPr>
          </a:p>
        </p:txBody>
      </p:sp>
      <p:pic>
        <p:nvPicPr>
          <p:cNvPr id="4" name="Picture 3">
            <a:extLst>
              <a:ext uri="{FF2B5EF4-FFF2-40B4-BE49-F238E27FC236}">
                <a16:creationId xmlns:a16="http://schemas.microsoft.com/office/drawing/2014/main" id="{AFF584DD-C7AE-B12D-108B-44DA5956AD63}"/>
              </a:ext>
            </a:extLst>
          </p:cNvPr>
          <p:cNvPicPr>
            <a:picLocks noChangeAspect="1"/>
          </p:cNvPicPr>
          <p:nvPr/>
        </p:nvPicPr>
        <p:blipFill>
          <a:blip r:embed="rId3"/>
          <a:stretch>
            <a:fillRect/>
          </a:stretch>
        </p:blipFill>
        <p:spPr>
          <a:xfrm>
            <a:off x="2170981" y="3287834"/>
            <a:ext cx="6096000" cy="3416595"/>
          </a:xfrm>
          <a:prstGeom prst="rect">
            <a:avLst/>
          </a:prstGeom>
        </p:spPr>
      </p:pic>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ED58C4B-7BB2-5F13-7AFA-8617C4D4C1EB}"/>
              </a:ext>
            </a:extLst>
          </p:cNvPr>
          <p:cNvSpPr txBox="1"/>
          <p:nvPr/>
        </p:nvSpPr>
        <p:spPr>
          <a:xfrm>
            <a:off x="2697192" y="1072550"/>
            <a:ext cx="7473350"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2400" dirty="0">
                <a:latin typeface="Verdana"/>
                <a:ea typeface="Verdana"/>
              </a:rPr>
              <a:t>Easy to learn</a:t>
            </a:r>
          </a:p>
          <a:p>
            <a:pPr lvl="1"/>
            <a:r>
              <a:rPr lang="en-US" dirty="0">
                <a:latin typeface="Verdana"/>
                <a:ea typeface="Verdana"/>
              </a:rPr>
              <a:t>This is one of the most important reasons for the popularity of Python. Python has a limited set of keywords. Its features such as simple </a:t>
            </a:r>
            <a:r>
              <a:rPr lang="en-US" dirty="0">
                <a:solidFill>
                  <a:srgbClr val="008000"/>
                </a:solidFill>
                <a:latin typeface="Verdana"/>
                <a:ea typeface="Verdana"/>
                <a:hlinkClick r:id="rId3"/>
              </a:rPr>
              <a:t>syntax</a:t>
            </a:r>
            <a:r>
              <a:rPr lang="en-US" dirty="0">
                <a:latin typeface="Verdana"/>
                <a:ea typeface="Verdana"/>
              </a:rPr>
              <a:t>, usage of indentation to avoid clutter of curly brackets and dynamic typing that doesn't necessitate prior declaration of variable help a beginner to learn Python quickly and easily.</a:t>
            </a:r>
            <a:endParaRPr lang="en-US"/>
          </a:p>
          <a:p>
            <a:pPr lvl="1"/>
            <a:endParaRPr lang="en-US" dirty="0">
              <a:latin typeface="Verdana"/>
              <a:ea typeface="Verdana"/>
            </a:endParaRPr>
          </a:p>
          <a:p>
            <a:pPr lvl="1"/>
            <a:endParaRPr lang="en-US" dirty="0">
              <a:latin typeface="Verdana"/>
              <a:ea typeface="Verdana"/>
            </a:endParaRPr>
          </a:p>
          <a:p>
            <a:pPr lvl="1"/>
            <a:r>
              <a:rPr lang="en-US" sz="2000" b="1" dirty="0">
                <a:latin typeface="Verdana"/>
                <a:ea typeface="Verdana"/>
              </a:rPr>
              <a:t>Interpreter Based</a:t>
            </a:r>
          </a:p>
          <a:p>
            <a:pPr lvl="1"/>
            <a:r>
              <a:rPr lang="en-US" dirty="0">
                <a:latin typeface="Verdana"/>
                <a:ea typeface="Verdana"/>
              </a:rPr>
              <a:t>Instructions in any programming languages must be translated into machine code for the processor to execute them. Programming languages are either compiler based or interpreter based.</a:t>
            </a:r>
            <a:endParaRPr lang="en-US"/>
          </a:p>
          <a:p>
            <a:pPr marL="800100" lvl="1" indent="-342900">
              <a:buFont typeface="Courier New"/>
              <a:buChar char="o"/>
            </a:pPr>
            <a:endParaRPr lang="en-US" dirty="0">
              <a:latin typeface="Verdana"/>
              <a:ea typeface="Verdana"/>
            </a:endParaRPr>
          </a:p>
        </p:txBody>
      </p:sp>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11">
            <a:extLst>
              <a:ext uri="{FF2B5EF4-FFF2-40B4-BE49-F238E27FC236}">
                <a16:creationId xmlns:a16="http://schemas.microsoft.com/office/drawing/2014/main" id="{726A92B4-DAE2-7E0F-3684-85BB0F7E24F5}"/>
              </a:ext>
            </a:extLst>
          </p:cNvPr>
          <p:cNvSpPr txBox="1">
            <a:spLocks/>
          </p:cNvSpPr>
          <p:nvPr/>
        </p:nvSpPr>
        <p:spPr>
          <a:xfrm>
            <a:off x="582541" y="1436415"/>
            <a:ext cx="5398686" cy="4232218"/>
          </a:xfrm>
          <a:prstGeom prst="rect">
            <a:avLst/>
          </a:prstGeom>
        </p:spPr>
        <p:txBody>
          <a:bodyPr vert="horz" lIns="0" tIns="45720" rIns="91440" bIns="45720" rtlCol="0" anchor="t">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r>
              <a:rPr lang="en-US" sz="3600" dirty="0">
                <a:latin typeface="Verdana"/>
                <a:ea typeface="Verdana"/>
              </a:rPr>
              <a:t> Interactive</a:t>
            </a:r>
            <a:endParaRPr lang="en-US" sz="3200">
              <a:solidFill>
                <a:srgbClr val="000000">
                  <a:alpha val="60000"/>
                </a:srgbClr>
              </a:solidFill>
            </a:endParaRPr>
          </a:p>
          <a:p>
            <a:pPr marL="359410" indent="-359410"/>
            <a:r>
              <a:rPr lang="en-US" dirty="0">
                <a:solidFill>
                  <a:srgbClr val="000000">
                    <a:alpha val="60000"/>
                  </a:srgbClr>
                </a:solidFill>
                <a:latin typeface="Verdana"/>
                <a:ea typeface="Verdana"/>
              </a:rPr>
              <a:t>Standard Python distribution comes with an interactive shell that works on the principle of REPL (Read – Evaluate – Print – Loop). The shell presents a Python prompt &gt;&gt;&gt;. You can type any valid Python expression and press Enter.</a:t>
            </a:r>
            <a:endParaRPr lang="en-US">
              <a:solidFill>
                <a:srgbClr val="000000">
                  <a:alpha val="60000"/>
                </a:srgbClr>
              </a:solidFill>
            </a:endParaRPr>
          </a:p>
          <a:p>
            <a:pPr marL="359410" indent="-359410"/>
            <a:endParaRPr lang="en-US" dirty="0">
              <a:solidFill>
                <a:srgbClr val="000000">
                  <a:alpha val="60000"/>
                </a:srgbClr>
              </a:solidFill>
              <a:latin typeface="Verdana"/>
              <a:ea typeface="Verdana"/>
            </a:endParaRPr>
          </a:p>
        </p:txBody>
      </p:sp>
      <p:sp>
        <p:nvSpPr>
          <p:cNvPr id="5" name="Content Placeholder 12">
            <a:extLst>
              <a:ext uri="{FF2B5EF4-FFF2-40B4-BE49-F238E27FC236}">
                <a16:creationId xmlns:a16="http://schemas.microsoft.com/office/drawing/2014/main" id="{F67484E0-4599-9CD1-4D61-8AEA1A13B8D9}"/>
              </a:ext>
            </a:extLst>
          </p:cNvPr>
          <p:cNvSpPr txBox="1">
            <a:spLocks/>
          </p:cNvSpPr>
          <p:nvPr/>
        </p:nvSpPr>
        <p:spPr>
          <a:xfrm>
            <a:off x="6259825" y="1709585"/>
            <a:ext cx="5398686" cy="4232218"/>
          </a:xfrm>
          <a:prstGeom prst="rect">
            <a:avLst/>
          </a:prstGeom>
        </p:spPr>
        <p:txBody>
          <a:bodyPr vert="horz" lIns="0" tIns="45720" rIns="91440" bIns="45720" rtlCol="0" anchor="t">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r>
              <a:rPr lang="en-US" sz="2800" dirty="0">
                <a:latin typeface="Verdana"/>
                <a:ea typeface="Verdana"/>
              </a:rPr>
              <a:t> </a:t>
            </a:r>
            <a:r>
              <a:rPr lang="en-US" sz="2800" err="1">
                <a:latin typeface="Verdana"/>
                <a:ea typeface="Verdana"/>
              </a:rPr>
              <a:t>MultiParadigm</a:t>
            </a:r>
            <a:endParaRPr lang="en-US" sz="2800">
              <a:solidFill>
                <a:srgbClr val="000000">
                  <a:alpha val="60000"/>
                </a:srgbClr>
              </a:solidFill>
            </a:endParaRPr>
          </a:p>
          <a:p>
            <a:pPr marL="359410" indent="-359410"/>
            <a:r>
              <a:rPr lang="en-US" dirty="0">
                <a:solidFill>
                  <a:srgbClr val="000000">
                    <a:alpha val="60000"/>
                  </a:srgbClr>
                </a:solidFill>
                <a:latin typeface="Verdana"/>
                <a:ea typeface="Verdana"/>
              </a:rPr>
              <a:t>Python is a completely </a:t>
            </a:r>
            <a:r>
              <a:rPr lang="en-US" dirty="0">
                <a:solidFill>
                  <a:srgbClr val="008000"/>
                </a:solidFill>
                <a:latin typeface="Verdana"/>
                <a:ea typeface="Verdana"/>
                <a:hlinkClick r:id="rId3"/>
              </a:rPr>
              <a:t>object-oriented</a:t>
            </a:r>
            <a:r>
              <a:rPr lang="en-US" dirty="0">
                <a:solidFill>
                  <a:srgbClr val="000000">
                    <a:alpha val="60000"/>
                  </a:srgbClr>
                </a:solidFill>
                <a:latin typeface="Verdana"/>
                <a:ea typeface="Verdana"/>
              </a:rPr>
              <a:t> language. Everything in a Python program is an </a:t>
            </a:r>
            <a:r>
              <a:rPr lang="en-US" dirty="0">
                <a:solidFill>
                  <a:srgbClr val="008000"/>
                </a:solidFill>
                <a:latin typeface="Verdana"/>
                <a:ea typeface="Verdana"/>
                <a:hlinkClick r:id="rId4"/>
              </a:rPr>
              <a:t>object</a:t>
            </a:r>
            <a:r>
              <a:rPr lang="en-US" dirty="0">
                <a:solidFill>
                  <a:srgbClr val="000000">
                    <a:alpha val="60000"/>
                  </a:srgbClr>
                </a:solidFill>
                <a:latin typeface="Verdana"/>
                <a:ea typeface="Verdana"/>
              </a:rPr>
              <a:t>. However, Python conveniently encapsulates its object orientation to be used as an imperative or procedural language – such as C. </a:t>
            </a:r>
            <a:endParaRPr lang="en-US" dirty="0">
              <a:solidFill>
                <a:srgbClr val="000000">
                  <a:alpha val="60000"/>
                </a:srgbClr>
              </a:solidFill>
            </a:endParaRPr>
          </a:p>
          <a:p>
            <a:pPr marL="359410" indent="-359410"/>
            <a:endParaRPr lang="en-US" dirty="0">
              <a:solidFill>
                <a:srgbClr val="000000">
                  <a:alpha val="60000"/>
                </a:srgbClr>
              </a:solidFill>
            </a:endParaRPr>
          </a:p>
        </p:txBody>
      </p:sp>
    </p:spTree>
    <p:extLst>
      <p:ext uri="{BB962C8B-B14F-4D97-AF65-F5344CB8AC3E}">
        <p14:creationId xmlns:p14="http://schemas.microsoft.com/office/powerpoint/2010/main" val="5227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idx="4294967295"/>
          </p:nvPr>
        </p:nvSpPr>
        <p:spPr>
          <a:xfrm>
            <a:off x="4881563" y="400050"/>
            <a:ext cx="7310437" cy="1184275"/>
          </a:xfrm>
        </p:spPr>
        <p:txBody>
          <a:bodyPr wrap="square" anchor="b">
            <a:normAutofit/>
          </a:bodyPr>
          <a:lstStyle/>
          <a:p>
            <a:r>
              <a:rPr lang="en-US" dirty="0"/>
              <a:t>History of Python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4294967295"/>
          </p:nvPr>
        </p:nvSpPr>
        <p:spPr>
          <a:xfrm>
            <a:off x="4876800" y="1997075"/>
            <a:ext cx="7315200" cy="4232275"/>
          </a:xfrm>
          <a:ln>
            <a:noFill/>
          </a:ln>
        </p:spPr>
        <p:txBody>
          <a:bodyPr vert="horz" lIns="0" tIns="45720" rIns="91440" bIns="45720" rtlCol="0" anchor="t">
            <a:noAutofit/>
          </a:bodyPr>
          <a:lstStyle/>
          <a:p>
            <a:pPr algn="just"/>
            <a:r>
              <a:rPr lang="en-US" dirty="0">
                <a:solidFill>
                  <a:srgbClr val="273239"/>
                </a:solidFill>
                <a:ea typeface="+mn-lt"/>
                <a:cs typeface="+mn-lt"/>
              </a:rPr>
              <a:t>Python is a widely used general-purpose, high-level programming language. It was initially designed by </a:t>
            </a:r>
            <a:r>
              <a:rPr lang="en-US" b="1" dirty="0">
                <a:solidFill>
                  <a:srgbClr val="273239"/>
                </a:solidFill>
                <a:ea typeface="+mn-lt"/>
                <a:cs typeface="+mn-lt"/>
              </a:rPr>
              <a:t>Guido van Rossum</a:t>
            </a:r>
            <a:r>
              <a:rPr lang="en-US" dirty="0">
                <a:solidFill>
                  <a:srgbClr val="273239"/>
                </a:solidFill>
                <a:ea typeface="+mn-lt"/>
                <a:cs typeface="+mn-lt"/>
              </a:rPr>
              <a:t> in </a:t>
            </a:r>
            <a:r>
              <a:rPr lang="en-US" b="1" dirty="0">
                <a:solidFill>
                  <a:srgbClr val="273239"/>
                </a:solidFill>
                <a:ea typeface="+mn-lt"/>
                <a:cs typeface="+mn-lt"/>
              </a:rPr>
              <a:t>1991</a:t>
            </a:r>
            <a:r>
              <a:rPr lang="en-US" dirty="0">
                <a:solidFill>
                  <a:srgbClr val="273239"/>
                </a:solidFill>
                <a:ea typeface="+mn-lt"/>
                <a:cs typeface="+mn-lt"/>
              </a:rPr>
              <a:t> and developed by Python Software Foundation. It was mainly developed for emphasis on code readability, and its syntax allows programmers to express concepts in fewer lines of code.</a:t>
            </a:r>
            <a:endParaRPr lang="en-US">
              <a:solidFill>
                <a:srgbClr val="000000">
                  <a:alpha val="60000"/>
                </a:srgbClr>
              </a:solidFill>
            </a:endParaRPr>
          </a:p>
          <a:p>
            <a:r>
              <a:rPr lang="en-US" sz="2400" dirty="0">
                <a:solidFill>
                  <a:srgbClr val="273239"/>
                </a:solidFill>
              </a:rPr>
              <a:t>Who invented Python?</a:t>
            </a:r>
            <a:endParaRPr lang="en-US" sz="2400" dirty="0">
              <a:solidFill>
                <a:srgbClr val="000000">
                  <a:alpha val="60000"/>
                </a:srgbClr>
              </a:solidFill>
            </a:endParaRPr>
          </a:p>
          <a:p>
            <a:pPr algn="just"/>
            <a:r>
              <a:rPr lang="en-US" dirty="0">
                <a:solidFill>
                  <a:srgbClr val="273239"/>
                </a:solidFill>
                <a:ea typeface="+mn-lt"/>
                <a:cs typeface="+mn-lt"/>
              </a:rPr>
              <a:t>In the late 1980s, history was about to be written. It was that time when working on Python started. Soon after that, Guido Van Rossum began doing its application-based work in December of 1989 at Centrum </a:t>
            </a:r>
            <a:r>
              <a:rPr lang="en-US" err="1">
                <a:solidFill>
                  <a:srgbClr val="273239"/>
                </a:solidFill>
                <a:ea typeface="+mn-lt"/>
                <a:cs typeface="+mn-lt"/>
              </a:rPr>
              <a:t>Wiskunde</a:t>
            </a:r>
            <a:r>
              <a:rPr lang="en-US" dirty="0">
                <a:solidFill>
                  <a:srgbClr val="273239"/>
                </a:solidFill>
                <a:ea typeface="+mn-lt"/>
                <a:cs typeface="+mn-lt"/>
              </a:rPr>
              <a:t> &amp; Informatica (CWI) which is situated in the Netherlands</a:t>
            </a:r>
            <a:endParaRPr lang="en-US">
              <a:solidFill>
                <a:srgbClr val="000000">
                  <a:alpha val="60000"/>
                </a:srgbClr>
              </a:solidFill>
            </a:endParaRPr>
          </a:p>
          <a:p>
            <a:endParaRPr lang="en-US" sz="2400" dirty="0">
              <a:solidFill>
                <a:srgbClr val="000000">
                  <a:alpha val="60000"/>
                </a:srgbClr>
              </a:solidFill>
            </a:endParaRPr>
          </a:p>
        </p:txBody>
      </p:sp>
      <p:pic>
        <p:nvPicPr>
          <p:cNvPr id="6" name="Picture Placeholder 5">
            <a:extLst>
              <a:ext uri="{FF2B5EF4-FFF2-40B4-BE49-F238E27FC236}">
                <a16:creationId xmlns:a16="http://schemas.microsoft.com/office/drawing/2014/main" id="{61D3978E-5974-96DF-534A-8CD21E9BDA97}"/>
              </a:ext>
            </a:extLst>
          </p:cNvPr>
          <p:cNvPicPr>
            <a:picLocks noGrp="1" noChangeAspect="1"/>
          </p:cNvPicPr>
          <p:nvPr>
            <p:ph type="pic" sz="quarter" idx="4294967295"/>
          </p:nvPr>
        </p:nvPicPr>
        <p:blipFill>
          <a:blip r:embed="rId3"/>
          <a:stretch/>
        </p:blipFill>
        <p:spPr>
          <a:xfrm>
            <a:off x="0" y="157163"/>
            <a:ext cx="3043238" cy="6559550"/>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p:txBody>
          <a:bodyPr>
            <a:normAutofit/>
          </a:bodyPr>
          <a:lstStyle/>
          <a:p>
            <a:r>
              <a:rPr lang="en-US" sz="4400" b="1" dirty="0">
                <a:solidFill>
                  <a:srgbClr val="273239"/>
                </a:solidFill>
              </a:rPr>
              <a:t>Evolution of Python</a:t>
            </a:r>
            <a:endParaRPr lang="en-US" sz="4400" dirty="0"/>
          </a:p>
          <a:p>
            <a:endParaRPr lang="en-US" sz="1400" dirty="0">
              <a:solidFill>
                <a:srgbClr val="273239"/>
              </a:solidFill>
            </a:endParaRPr>
          </a:p>
        </p:txBody>
      </p:sp>
      <p:pic>
        <p:nvPicPr>
          <p:cNvPr id="5" name="Content Placeholder 4" descr="A diagram of a timeline of programming language&#10;&#10;Description automatically generated">
            <a:extLst>
              <a:ext uri="{FF2B5EF4-FFF2-40B4-BE49-F238E27FC236}">
                <a16:creationId xmlns:a16="http://schemas.microsoft.com/office/drawing/2014/main" id="{5171FB55-0CD5-B7F9-E532-6AB19E72FFDB}"/>
              </a:ext>
            </a:extLst>
          </p:cNvPr>
          <p:cNvPicPr>
            <a:picLocks noGrp="1" noChangeAspect="1"/>
          </p:cNvPicPr>
          <p:nvPr>
            <p:ph idx="11"/>
          </p:nvPr>
        </p:nvPicPr>
        <p:blipFill>
          <a:blip r:embed="rId3"/>
          <a:stretch>
            <a:fillRect/>
          </a:stretch>
        </p:blipFill>
        <p:spPr>
          <a:xfrm>
            <a:off x="2632883" y="1790046"/>
            <a:ext cx="6129606" cy="4784604"/>
          </a:xfrm>
        </p:spPr>
      </p:pic>
      <p:sp>
        <p:nvSpPr>
          <p:cNvPr id="4" name="Content Placeholder 3">
            <a:extLst>
              <a:ext uri="{FF2B5EF4-FFF2-40B4-BE49-F238E27FC236}">
                <a16:creationId xmlns:a16="http://schemas.microsoft.com/office/drawing/2014/main" id="{67EC3CA0-178A-3589-C916-CA7F321825A5}"/>
              </a:ext>
            </a:extLst>
          </p:cNvPr>
          <p:cNvSpPr>
            <a:spLocks noGrp="1"/>
          </p:cNvSpPr>
          <p:nvPr>
            <p:ph sz="half" idx="10"/>
          </p:nvPr>
        </p:nvSpPr>
        <p:spPr/>
        <p:txBody>
          <a:bodyPr vert="horz" lIns="91440" tIns="45720" rIns="91440" bIns="45720" rtlCol="0" anchor="t">
            <a:noAutofit/>
          </a:bodyPr>
          <a:lstStyle/>
          <a:p>
            <a:pPr marL="359410" indent="-359410" algn="just"/>
            <a:endParaRPr lang="en-US" sz="1400" dirty="0">
              <a:solidFill>
                <a:srgbClr val="273239"/>
              </a:solidFill>
            </a:endParaRPr>
          </a:p>
          <a:p>
            <a:pPr marL="359410" indent="-359410" algn="just"/>
            <a:r>
              <a:rPr lang="en-US" sz="1400" dirty="0">
                <a:solidFill>
                  <a:srgbClr val="273239"/>
                </a:solidFill>
                <a:ea typeface="+mn-lt"/>
                <a:cs typeface="+mn-lt"/>
              </a:rPr>
              <a:t>The language was finally released in 1991. When it was released, it used a lot fewer codes to express the concepts, when we compare it with </a:t>
            </a:r>
            <a:r>
              <a:rPr lang="en-US" sz="1400" u="sng" dirty="0">
                <a:solidFill>
                  <a:srgbClr val="000000">
                    <a:alpha val="60000"/>
                  </a:srgbClr>
                </a:solidFill>
                <a:ea typeface="+mn-lt"/>
                <a:cs typeface="+mn-lt"/>
                <a:hlinkClick r:id="rId4"/>
              </a:rPr>
              <a:t>Java</a:t>
            </a:r>
            <a:r>
              <a:rPr lang="en-US" sz="1400" dirty="0">
                <a:solidFill>
                  <a:srgbClr val="273239"/>
                </a:solidFill>
                <a:ea typeface="+mn-lt"/>
                <a:cs typeface="+mn-lt"/>
              </a:rPr>
              <a:t>, </a:t>
            </a:r>
            <a:r>
              <a:rPr lang="en-US" sz="1400" u="sng" dirty="0">
                <a:solidFill>
                  <a:srgbClr val="000000">
                    <a:alpha val="60000"/>
                  </a:srgbClr>
                </a:solidFill>
                <a:ea typeface="+mn-lt"/>
                <a:cs typeface="+mn-lt"/>
                <a:hlinkClick r:id="rId5"/>
              </a:rPr>
              <a:t>C++ </a:t>
            </a:r>
            <a:r>
              <a:rPr lang="en-US" sz="1400" dirty="0">
                <a:solidFill>
                  <a:srgbClr val="273239"/>
                </a:solidFill>
                <a:ea typeface="+mn-lt"/>
                <a:cs typeface="+mn-lt"/>
              </a:rPr>
              <a:t>&amp; </a:t>
            </a:r>
            <a:r>
              <a:rPr lang="en-US" sz="1400" u="sng" dirty="0">
                <a:solidFill>
                  <a:srgbClr val="000000">
                    <a:alpha val="60000"/>
                  </a:srgbClr>
                </a:solidFill>
                <a:ea typeface="+mn-lt"/>
                <a:cs typeface="+mn-lt"/>
                <a:hlinkClick r:id="rId6"/>
              </a:rPr>
              <a:t>C</a:t>
            </a:r>
            <a:r>
              <a:rPr lang="en-US" sz="1400" dirty="0">
                <a:solidFill>
                  <a:srgbClr val="273239"/>
                </a:solidFill>
                <a:ea typeface="+mn-lt"/>
                <a:cs typeface="+mn-lt"/>
              </a:rPr>
              <a:t>. Its design philosophy was quite good too. Its main objective is to provide code readability and advanced developer productivity.</a:t>
            </a:r>
            <a:endParaRPr lang="en-US" sz="1400" dirty="0">
              <a:solidFill>
                <a:srgbClr val="000000">
                  <a:alpha val="60000"/>
                </a:srgbClr>
              </a:solidFill>
              <a:ea typeface="+mn-lt"/>
              <a:cs typeface="+mn-lt"/>
            </a:endParaRPr>
          </a:p>
        </p:txBody>
      </p:sp>
    </p:spTree>
    <p:extLst>
      <p:ext uri="{BB962C8B-B14F-4D97-AF65-F5344CB8AC3E}">
        <p14:creationId xmlns:p14="http://schemas.microsoft.com/office/powerpoint/2010/main" val="24096726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E267E2-D0C1-458E-BA40-3B641CF83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986C09-F420-40AE-93AA-C368DCF73F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32DBBDF-0415-4F4A-A72F-EB449088BF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FrostyVTI</Template>
  <TotalTime>0</TotalTime>
  <Words>414</Words>
  <Application>Microsoft Office PowerPoint</Application>
  <PresentationFormat>Widescreen</PresentationFormat>
  <Paragraphs>119</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FrostyVTI</vt:lpstr>
      <vt:lpstr>INTRODUCTION HISTORY FUNCTIONS MODULES  OF PYTHON  Presentation by Sucharitha</vt:lpstr>
      <vt:lpstr>CONTENTS</vt:lpstr>
      <vt:lpstr>Introduction   Python is a general-purpose, dynamically typed, high-level, compiled and interpreted, garbage-collected, and purely object-oriented programming language that supports procedural, object-oriented, and functional programming. </vt:lpstr>
      <vt:lpstr>    Python Basic Syntax  There is no use of curly braces or semicolons in Python programming language. It is an English-like language. But Python uses indentation to define a block of code. Indentation is nothing but adding whitespace before the statement when it is needed.  </vt:lpstr>
      <vt:lpstr>Features</vt:lpstr>
      <vt:lpstr>PowerPoint Presentation</vt:lpstr>
      <vt:lpstr>PowerPoint Presentation</vt:lpstr>
      <vt:lpstr>History of Python</vt:lpstr>
      <vt:lpstr>Evolution of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420</cp:revision>
  <dcterms:created xsi:type="dcterms:W3CDTF">2023-12-10T15:14:12Z</dcterms:created>
  <dcterms:modified xsi:type="dcterms:W3CDTF">2024-04-08T14:07:45Z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