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0"/>
  </p:notesMasterIdLst>
  <p:sldIdLst>
    <p:sldId id="256" r:id="rId2"/>
    <p:sldId id="259" r:id="rId3"/>
    <p:sldId id="262" r:id="rId4"/>
    <p:sldId id="260" r:id="rId5"/>
    <p:sldId id="261"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6"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77" autoAdjust="0"/>
  </p:normalViewPr>
  <p:slideViewPr>
    <p:cSldViewPr>
      <p:cViewPr varScale="1">
        <p:scale>
          <a:sx n="75" d="100"/>
          <a:sy n="75" d="100"/>
        </p:scale>
        <p:origin x="-142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BE5C3-F0E5-4929-BEF3-5C22A5AC158E}" type="datetimeFigureOut">
              <a:rPr lang="en-US" smtClean="0"/>
              <a:t>8/10/2022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E8E2FF-6735-414A-BB79-C92D8F39B7F8}" type="slidenum">
              <a:rPr lang="en-US" smtClean="0"/>
              <a:t>‹#›</a:t>
            </a:fld>
            <a:endParaRPr lang="en-US"/>
          </a:p>
        </p:txBody>
      </p:sp>
    </p:spTree>
    <p:extLst>
      <p:ext uri="{BB962C8B-B14F-4D97-AF65-F5344CB8AC3E}">
        <p14:creationId xmlns:p14="http://schemas.microsoft.com/office/powerpoint/2010/main" val="282813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v"/>
            </a:pPr>
            <a:r>
              <a:rPr lang="en-US" dirty="0" smtClean="0"/>
              <a:t>Lung cancer is the second most common cancer in women and men, and it’s the leading cause of cancer death, according to the American Cancer Society. The organization estimates there will be about 235,760 new cases of lung cancer in 2021.</a:t>
            </a:r>
          </a:p>
          <a:p>
            <a:pPr marL="171450" indent="-171450">
              <a:buFont typeface="Wingdings" pitchFamily="2" charset="2"/>
              <a:buChar char="v"/>
            </a:pPr>
            <a:r>
              <a:rPr lang="en-US" dirty="0" smtClean="0"/>
              <a:t>Lung cancer begins in the lung and is most common in people who smoke. Common symptoms include chest pain, weight loss, coughing up blood and wheezing.</a:t>
            </a: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2</a:t>
            </a:fld>
            <a:endParaRPr lang="en-US"/>
          </a:p>
        </p:txBody>
      </p:sp>
    </p:spTree>
    <p:extLst>
      <p:ext uri="{BB962C8B-B14F-4D97-AF65-F5344CB8AC3E}">
        <p14:creationId xmlns:p14="http://schemas.microsoft.com/office/powerpoint/2010/main" val="3867524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Covariance measures the tendency of the two variables to vary together.</a:t>
            </a:r>
          </a:p>
          <a:p>
            <a:r>
              <a:rPr lang="en-US" dirty="0" smtClean="0"/>
              <a:t>2. Covariance is maximized if the two vectors are identical, 0 if they are orthogonal, and negative if they point in opposite    directions.</a:t>
            </a:r>
          </a:p>
          <a:p>
            <a:r>
              <a:rPr lang="en-US" dirty="0" smtClean="0"/>
              <a:t>3. Solution : From the above result we see that the covariance of the two variables 'AGE' and 'SMOKING' is negative , </a:t>
            </a:r>
            <a:r>
              <a:rPr lang="en-US" dirty="0" err="1" smtClean="0"/>
              <a:t>i.e.they</a:t>
            </a:r>
            <a:r>
              <a:rPr lang="en-US" dirty="0" smtClean="0"/>
              <a:t> point in opposite </a:t>
            </a:r>
            <a:r>
              <a:rPr lang="en-US" dirty="0" err="1" smtClean="0"/>
              <a:t>direction,i.e</a:t>
            </a:r>
            <a:r>
              <a:rPr lang="en-US" dirty="0" smtClean="0"/>
              <a:t> age groups 20 SMOKE and may not have LUNG CANCER and the age groups above 90 may not smoke    but have LUNG CANCER .</a:t>
            </a:r>
          </a:p>
          <a:p>
            <a:r>
              <a:rPr lang="en-US" dirty="0" smtClean="0"/>
              <a:t>4. Pearson’s Correlation is always between -1 and +1(including both). </a:t>
            </a:r>
          </a:p>
          <a:p>
            <a:pPr marL="228600" indent="-228600">
              <a:buAutoNum type="alphaLcPeriod"/>
            </a:pPr>
            <a:r>
              <a:rPr lang="en-US" dirty="0" smtClean="0"/>
              <a:t>If Pearson’s Correlation is positive , we say that the  correlation is positive, i.e. when one variable is high , the other tends to be high.</a:t>
            </a:r>
          </a:p>
          <a:p>
            <a:pPr marL="228600" indent="-228600">
              <a:buAutoNum type="alphaLcPeriod"/>
            </a:pPr>
            <a:r>
              <a:rPr lang="en-US" dirty="0" smtClean="0"/>
              <a:t> b. If Pearson’s Correlation is negative, we say that the correlation is negative , i.e. when one variable is high , the other is low.</a:t>
            </a:r>
          </a:p>
          <a:p>
            <a:r>
              <a:rPr lang="en-US" dirty="0" smtClean="0"/>
              <a:t>5. Solution : From the above result it is clear that the correlation between the 'AGE' and 'SMOKING' variables is positive.</a:t>
            </a: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21</a:t>
            </a:fld>
            <a:endParaRPr lang="en-US"/>
          </a:p>
        </p:txBody>
      </p:sp>
    </p:spTree>
    <p:extLst>
      <p:ext uri="{BB962C8B-B14F-4D97-AF65-F5344CB8AC3E}">
        <p14:creationId xmlns:p14="http://schemas.microsoft.com/office/powerpoint/2010/main" val="2180866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a:t>
            </a:r>
            <a:r>
              <a:rPr lang="en-US" baseline="0" dirty="0" smtClean="0"/>
              <a:t> is the regression analysis result of the variables LUNG_CANCER and SMOKING</a:t>
            </a: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24</a:t>
            </a:fld>
            <a:endParaRPr lang="en-US"/>
          </a:p>
        </p:txBody>
      </p:sp>
    </p:spTree>
    <p:extLst>
      <p:ext uri="{BB962C8B-B14F-4D97-AF65-F5344CB8AC3E}">
        <p14:creationId xmlns:p14="http://schemas.microsoft.com/office/powerpoint/2010/main" val="4126101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is the regression</a:t>
            </a:r>
            <a:r>
              <a:rPr lang="en-US" baseline="0" dirty="0" smtClean="0"/>
              <a:t> analysis result of the variables LUNG_CANCER , AGE, SMOKING and ALCOHOL.</a:t>
            </a: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25</a:t>
            </a:fld>
            <a:endParaRPr lang="en-US"/>
          </a:p>
        </p:txBody>
      </p:sp>
    </p:spTree>
    <p:extLst>
      <p:ext uri="{BB962C8B-B14F-4D97-AF65-F5344CB8AC3E}">
        <p14:creationId xmlns:p14="http://schemas.microsoft.com/office/powerpoint/2010/main" val="165873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v"/>
            </a:pPr>
            <a:r>
              <a:rPr lang="en-US" baseline="0" dirty="0" smtClean="0"/>
              <a:t>The Lung Cancer dataset contain 16 variables</a:t>
            </a:r>
          </a:p>
          <a:p>
            <a:pPr marL="171450" indent="-171450">
              <a:buFont typeface="Wingdings" pitchFamily="2" charset="2"/>
              <a:buChar char="v"/>
            </a:pPr>
            <a:r>
              <a:rPr lang="en-US" sz="1200" b="0" i="0" kern="1200" dirty="0" smtClean="0">
                <a:solidFill>
                  <a:schemeClr val="tx1"/>
                </a:solidFill>
                <a:effectLst/>
                <a:latin typeface="+mn-lt"/>
                <a:ea typeface="+mn-ea"/>
                <a:cs typeface="+mn-cs"/>
              </a:rPr>
              <a:t>1. Gender: M(male), F(female) 2. Age: Age of the patient 3. Smoking: YES=2 , NO=1. 4. Yellow fingers: YES=2 , NO=1. 5. Anxiety: YES=2 , NO=1. 6. </a:t>
            </a:r>
            <a:r>
              <a:rPr lang="en-US" sz="1200" b="0" i="0" kern="1200" dirty="0" err="1" smtClean="0">
                <a:solidFill>
                  <a:schemeClr val="tx1"/>
                </a:solidFill>
                <a:effectLst/>
                <a:latin typeface="+mn-lt"/>
                <a:ea typeface="+mn-ea"/>
                <a:cs typeface="+mn-cs"/>
              </a:rPr>
              <a:t>Peer_pressure</a:t>
            </a:r>
            <a:r>
              <a:rPr lang="en-US" sz="1200" b="0" i="0" kern="1200" dirty="0" smtClean="0">
                <a:solidFill>
                  <a:schemeClr val="tx1"/>
                </a:solidFill>
                <a:effectLst/>
                <a:latin typeface="+mn-lt"/>
                <a:ea typeface="+mn-ea"/>
                <a:cs typeface="+mn-cs"/>
              </a:rPr>
              <a:t>: YES=2 , NO=1. 7. Chronic Disease: YES=2 , NO=1. 8. Fatigue: YES=2 , NO=1. 9. Allergy: YES=2 , NO=1. 10. Wheezing: YES=2 , NO=1. 11. Alcohol: YES=2 , NO=1. 12. Coughing: YES=2 , NO=1. 13. Shortness of Breath: YES=2 , NO=1. 14. Swallowing Difficulty: YES=2 , NO=1. 15. Chest pain: YES=2 , NO=1. 16. Lung Cancer: YES , NO.</a:t>
            </a:r>
            <a:endParaRPr lang="en-US" dirty="0" smtClean="0"/>
          </a:p>
          <a:p>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3</a:t>
            </a:fld>
            <a:endParaRPr lang="en-US"/>
          </a:p>
        </p:txBody>
      </p:sp>
    </p:spTree>
    <p:extLst>
      <p:ext uri="{BB962C8B-B14F-4D97-AF65-F5344CB8AC3E}">
        <p14:creationId xmlns:p14="http://schemas.microsoft.com/office/powerpoint/2010/main" val="294516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4</a:t>
            </a:fld>
            <a:endParaRPr lang="en-US"/>
          </a:p>
        </p:txBody>
      </p:sp>
    </p:spTree>
    <p:extLst>
      <p:ext uri="{BB962C8B-B14F-4D97-AF65-F5344CB8AC3E}">
        <p14:creationId xmlns:p14="http://schemas.microsoft.com/office/powerpoint/2010/main" val="2984096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Identifying</a:t>
            </a:r>
            <a:r>
              <a:rPr lang="en-US" sz="1200" kern="1200" baseline="0" dirty="0" smtClean="0">
                <a:solidFill>
                  <a:schemeClr val="tx1"/>
                </a:solidFill>
                <a:effectLst/>
                <a:latin typeface="+mn-lt"/>
                <a:ea typeface="+mn-ea"/>
                <a:cs typeface="+mn-cs"/>
              </a:rPr>
              <a:t> the outliers: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Here from the above histogram we can see that patient’s aged below 45 having lung cancer are rare and the patient’s aged above 50 are at greater risk of having lung cancer are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would like to ignore the patient’s  aged 45 below in my analysis.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5</a:t>
            </a:fld>
            <a:endParaRPr lang="en-US"/>
          </a:p>
        </p:txBody>
      </p:sp>
    </p:spTree>
    <p:extLst>
      <p:ext uri="{BB962C8B-B14F-4D97-AF65-F5344CB8AC3E}">
        <p14:creationId xmlns:p14="http://schemas.microsoft.com/office/powerpoint/2010/main" val="419806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CDF(Cumulative Distribution Factor):</a:t>
            </a:r>
          </a:p>
          <a:p>
            <a:r>
              <a:rPr lang="en-US" dirty="0" smtClean="0"/>
              <a:t>   This is a function that maps from a value to its percentile rank.</a:t>
            </a:r>
          </a:p>
          <a:p>
            <a:pPr marL="171450" indent="-171450">
              <a:buFont typeface="Arial" pitchFamily="34" charset="0"/>
              <a:buChar char="•"/>
            </a:pPr>
            <a:r>
              <a:rPr lang="en-US" dirty="0" smtClean="0"/>
              <a:t>Here the</a:t>
            </a:r>
            <a:r>
              <a:rPr lang="en-US" baseline="0" dirty="0" smtClean="0"/>
              <a:t> above CDF is plotted for AGE variable.</a:t>
            </a:r>
          </a:p>
          <a:p>
            <a:pPr marL="171450" indent="-171450">
              <a:buFont typeface="Arial" pitchFamily="34" charset="0"/>
              <a:buChar char="•"/>
            </a:pPr>
            <a:r>
              <a:rPr lang="en-US" baseline="0" dirty="0" smtClean="0"/>
              <a:t>From the above CDF plot the common values appear as steep or vertical sections of the CDF plot.</a:t>
            </a:r>
          </a:p>
          <a:p>
            <a:pPr marL="171450" indent="-171450">
              <a:buFont typeface="Arial" pitchFamily="34" charset="0"/>
              <a:buChar char="•"/>
            </a:pPr>
            <a:r>
              <a:rPr lang="en-US" baseline="0" dirty="0" smtClean="0"/>
              <a:t>Here from the above plot the mode at 65 years is apparent.</a:t>
            </a:r>
          </a:p>
          <a:p>
            <a:pPr marL="171450" indent="-171450">
              <a:buFont typeface="Arial" pitchFamily="34" charset="0"/>
              <a:buChar char="•"/>
            </a:pPr>
            <a:r>
              <a:rPr lang="en-US" baseline="0" dirty="0" smtClean="0"/>
              <a:t>The CDF range is flat for ages 20 to 40 and 80 to 90.</a:t>
            </a:r>
            <a:endParaRPr lang="en-US" dirty="0" smtClean="0"/>
          </a:p>
          <a:p>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14</a:t>
            </a:fld>
            <a:endParaRPr lang="en-US"/>
          </a:p>
        </p:txBody>
      </p:sp>
    </p:spTree>
    <p:extLst>
      <p:ext uri="{BB962C8B-B14F-4D97-AF65-F5344CB8AC3E}">
        <p14:creationId xmlns:p14="http://schemas.microsoft.com/office/powerpoint/2010/main" val="267856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From the</a:t>
            </a:r>
            <a:r>
              <a:rPr lang="en-US" baseline="0" dirty="0" smtClean="0"/>
              <a:t> above plot we can see that both the curves match the model approximately near the mean and deviate in the tails.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people aged below are at less risk in getting lung cancer and the people aged above 50 to 75 are at high risk in getting lung cancer.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When we select the maximum possible age group we can remove the people aged below 40 , hence reducing the discrepancy in the lower tail of the distribution.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With above plot we can suggest that the normal model describes the distribution well within a few standard deviations from the mean , but not in the tails.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For practical purposes if this model best fits or not depends on the purpose.</a:t>
            </a:r>
            <a:endParaRPr lang="en-US" dirty="0" smtClean="0"/>
          </a:p>
          <a:p>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16</a:t>
            </a:fld>
            <a:endParaRPr lang="en-US"/>
          </a:p>
        </p:txBody>
      </p:sp>
    </p:spTree>
    <p:extLst>
      <p:ext uri="{BB962C8B-B14F-4D97-AF65-F5344CB8AC3E}">
        <p14:creationId xmlns:p14="http://schemas.microsoft.com/office/powerpoint/2010/main" val="3801967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From the above scatter plot it is clear that there is a linear relation between the variables 'AGE' and 'ALCOHOL CONSUMING'.</a:t>
            </a: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17</a:t>
            </a:fld>
            <a:endParaRPr lang="en-US"/>
          </a:p>
        </p:txBody>
      </p:sp>
    </p:spTree>
    <p:extLst>
      <p:ext uri="{BB962C8B-B14F-4D97-AF65-F5344CB8AC3E}">
        <p14:creationId xmlns:p14="http://schemas.microsoft.com/office/powerpoint/2010/main" val="1805502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Covariance</a:t>
            </a:r>
            <a:r>
              <a:rPr lang="en-US" baseline="0" dirty="0" smtClean="0"/>
              <a:t> measures the tendency of the two variables to vary together.</a:t>
            </a:r>
          </a:p>
          <a:p>
            <a:pPr marL="0" indent="0">
              <a:buFont typeface="Arial" pitchFamily="34" charset="0"/>
              <a:buNone/>
            </a:pPr>
            <a:r>
              <a:rPr lang="en-US" baseline="0" dirty="0" smtClean="0"/>
              <a:t>   Covariance is maximized if the two vectors are identical, 0 if they are orthogonal, and negative if they point in opposite directions.</a:t>
            </a:r>
          </a:p>
          <a:p>
            <a:pPr marL="0" indent="0">
              <a:buFont typeface="Arial" pitchFamily="34" charset="0"/>
              <a:buNone/>
            </a:pPr>
            <a:r>
              <a:rPr lang="en-US" baseline="0" dirty="0" smtClean="0"/>
              <a:t>Solution : From the above result we see that the two variables AGE and ALCOHOL CONSUMING are identical, i.e. age group 50 to 80 consume alcohol.</a:t>
            </a:r>
          </a:p>
          <a:p>
            <a:pPr marL="171450" indent="-171450">
              <a:buFont typeface="Arial" pitchFamily="34" charset="0"/>
              <a:buChar char="•"/>
            </a:pPr>
            <a:r>
              <a:rPr lang="en-US" baseline="0" dirty="0" smtClean="0"/>
              <a:t>Pearson’s Correlation is always between -1 and +1(including both).</a:t>
            </a:r>
          </a:p>
          <a:p>
            <a:pPr marL="0" indent="0">
              <a:buFont typeface="Arial" pitchFamily="34" charset="0"/>
              <a:buNone/>
            </a:pPr>
            <a:r>
              <a:rPr lang="en-US" baseline="0" dirty="0" smtClean="0"/>
              <a:t>   1. If Pearson’s Correlation is positive , we say that the correlation is positive, i.e. when one variable is high , the other tends to be high.</a:t>
            </a:r>
          </a:p>
          <a:p>
            <a:pPr marL="0" indent="0">
              <a:buFont typeface="Arial" pitchFamily="34" charset="0"/>
              <a:buNone/>
            </a:pPr>
            <a:r>
              <a:rPr lang="en-US" baseline="0" dirty="0" smtClean="0"/>
              <a:t>   2. If Pearson’s Correlation is negative, we say that the correlation is positive , i.e. when one variable is high , the other is low.</a:t>
            </a:r>
          </a:p>
          <a:p>
            <a:pPr marL="0" indent="0">
              <a:buFont typeface="Arial" pitchFamily="34" charset="0"/>
              <a:buNone/>
            </a:pPr>
            <a:r>
              <a:rPr lang="en-US" baseline="0" dirty="0" smtClean="0"/>
              <a:t>Solution  : From the above result it is clear that the correlation between the AGE and ALCOHOL CONSUMING variables is positive.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19</a:t>
            </a:fld>
            <a:endParaRPr lang="en-US"/>
          </a:p>
        </p:txBody>
      </p:sp>
    </p:spTree>
    <p:extLst>
      <p:ext uri="{BB962C8B-B14F-4D97-AF65-F5344CB8AC3E}">
        <p14:creationId xmlns:p14="http://schemas.microsoft.com/office/powerpoint/2010/main" val="3608580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the above scatter plot it is clear that there is a linear relation between the variables 'AGE' and ‘SMOKING'.</a:t>
            </a:r>
          </a:p>
          <a:p>
            <a:endParaRPr lang="en-US" dirty="0"/>
          </a:p>
        </p:txBody>
      </p:sp>
      <p:sp>
        <p:nvSpPr>
          <p:cNvPr id="4" name="Slide Number Placeholder 3"/>
          <p:cNvSpPr>
            <a:spLocks noGrp="1"/>
          </p:cNvSpPr>
          <p:nvPr>
            <p:ph type="sldNum" sz="quarter" idx="10"/>
          </p:nvPr>
        </p:nvSpPr>
        <p:spPr/>
        <p:txBody>
          <a:bodyPr/>
          <a:lstStyle/>
          <a:p>
            <a:fld id="{FDE8E2FF-6735-414A-BB79-C92D8F39B7F8}" type="slidenum">
              <a:rPr lang="en-US" smtClean="0"/>
              <a:t>20</a:t>
            </a:fld>
            <a:endParaRPr lang="en-US"/>
          </a:p>
        </p:txBody>
      </p:sp>
    </p:spTree>
    <p:extLst>
      <p:ext uri="{BB962C8B-B14F-4D97-AF65-F5344CB8AC3E}">
        <p14:creationId xmlns:p14="http://schemas.microsoft.com/office/powerpoint/2010/main" val="1686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8B886-7258-4B7C-969F-C3874D826414}"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173181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8B886-7258-4B7C-969F-C3874D826414}"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7075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8B886-7258-4B7C-969F-C3874D826414}"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196911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8B886-7258-4B7C-969F-C3874D826414}"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77037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8B886-7258-4B7C-969F-C3874D826414}"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409117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8B886-7258-4B7C-969F-C3874D826414}"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66081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8B886-7258-4B7C-969F-C3874D826414}"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307388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8B886-7258-4B7C-969F-C3874D826414}"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317613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8B886-7258-4B7C-969F-C3874D826414}"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303802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8B886-7258-4B7C-969F-C3874D826414}"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39087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8B886-7258-4B7C-969F-C3874D826414}"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DC45-B32F-4D6E-8A7D-E40F56175A30}" type="slidenum">
              <a:rPr lang="en-US" smtClean="0"/>
              <a:t>‹#›</a:t>
            </a:fld>
            <a:endParaRPr lang="en-US"/>
          </a:p>
        </p:txBody>
      </p:sp>
    </p:spTree>
    <p:extLst>
      <p:ext uri="{BB962C8B-B14F-4D97-AF65-F5344CB8AC3E}">
        <p14:creationId xmlns:p14="http://schemas.microsoft.com/office/powerpoint/2010/main" val="301745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8B886-7258-4B7C-969F-C3874D826414}" type="datetimeFigureOut">
              <a:rPr lang="en-US" smtClean="0"/>
              <a:t>8/10/2022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CDC45-B32F-4D6E-8A7D-E40F56175A30}" type="slidenum">
              <a:rPr lang="en-US" smtClean="0"/>
              <a:t>‹#›</a:t>
            </a:fld>
            <a:endParaRPr lang="en-US"/>
          </a:p>
        </p:txBody>
      </p:sp>
    </p:spTree>
    <p:extLst>
      <p:ext uri="{BB962C8B-B14F-4D97-AF65-F5344CB8AC3E}">
        <p14:creationId xmlns:p14="http://schemas.microsoft.com/office/powerpoint/2010/main" val="240635112"/>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nancyalaswad90/lung-cancer" TargetMode="External"/><Relationship Id="rId2" Type="http://schemas.openxmlformats.org/officeDocument/2006/relationships/hyperlink" Target="https://www.drugwatch.com/health/cancer/lung-canc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620000" cy="2209800"/>
          </a:xfrm>
        </p:spPr>
        <p:txBody>
          <a:bodyPr>
            <a:normAutofit/>
          </a:bodyPr>
          <a:lstStyle/>
          <a:p>
            <a:r>
              <a:rPr lang="en-US" sz="4000" b="1" dirty="0" smtClean="0">
                <a:solidFill>
                  <a:srgbClr val="7030A0"/>
                </a:solidFill>
                <a:latin typeface="Segoe Print" pitchFamily="2" charset="0"/>
              </a:rPr>
              <a:t>TERM PROJECT</a:t>
            </a:r>
            <a:br>
              <a:rPr lang="en-US" sz="4000" b="1" dirty="0" smtClean="0">
                <a:solidFill>
                  <a:srgbClr val="7030A0"/>
                </a:solidFill>
                <a:latin typeface="Segoe Print" pitchFamily="2" charset="0"/>
              </a:rPr>
            </a:br>
            <a:r>
              <a:rPr lang="en-US" sz="4000" b="1" dirty="0" smtClean="0">
                <a:solidFill>
                  <a:srgbClr val="7030A0"/>
                </a:solidFill>
                <a:latin typeface="Segoe Print" pitchFamily="2" charset="0"/>
              </a:rPr>
              <a:t>ANALYSIS OF LUNG CANCER DATASET</a:t>
            </a:r>
            <a:endParaRPr lang="en-US" sz="4000" b="1" dirty="0">
              <a:solidFill>
                <a:srgbClr val="7030A0"/>
              </a:solidFill>
              <a:latin typeface="Segoe Print" pitchFamily="2" charset="0"/>
            </a:endParaRPr>
          </a:p>
        </p:txBody>
      </p:sp>
      <p:sp>
        <p:nvSpPr>
          <p:cNvPr id="3" name="Subtitle 2"/>
          <p:cNvSpPr>
            <a:spLocks noGrp="1"/>
          </p:cNvSpPr>
          <p:nvPr>
            <p:ph type="subTitle" idx="1"/>
          </p:nvPr>
        </p:nvSpPr>
        <p:spPr>
          <a:xfrm>
            <a:off x="1371600" y="4572000"/>
            <a:ext cx="6324599" cy="1143001"/>
          </a:xfrm>
        </p:spPr>
        <p:txBody>
          <a:bodyPr>
            <a:normAutofit fontScale="25000" lnSpcReduction="20000"/>
          </a:bodyPr>
          <a:lstStyle/>
          <a:p>
            <a:r>
              <a:rPr lang="en-US" sz="6400" b="1" dirty="0" err="1" smtClean="0">
                <a:solidFill>
                  <a:srgbClr val="7030A0"/>
                </a:solidFill>
                <a:latin typeface="Segoe Print" pitchFamily="2" charset="0"/>
              </a:rPr>
              <a:t>Sucharitha</a:t>
            </a:r>
            <a:r>
              <a:rPr lang="en-US" sz="6400" b="1" dirty="0" smtClean="0">
                <a:solidFill>
                  <a:srgbClr val="7030A0"/>
                </a:solidFill>
                <a:latin typeface="Segoe Print" pitchFamily="2" charset="0"/>
              </a:rPr>
              <a:t> </a:t>
            </a:r>
            <a:r>
              <a:rPr lang="en-US" sz="6400" b="1" dirty="0" err="1" smtClean="0">
                <a:solidFill>
                  <a:srgbClr val="7030A0"/>
                </a:solidFill>
                <a:latin typeface="Segoe Print" pitchFamily="2" charset="0"/>
              </a:rPr>
              <a:t>Puppala</a:t>
            </a:r>
            <a:r>
              <a:rPr lang="en-US" sz="6400" b="1" dirty="0" smtClean="0">
                <a:solidFill>
                  <a:srgbClr val="7030A0"/>
                </a:solidFill>
                <a:latin typeface="Segoe Print" pitchFamily="2" charset="0"/>
              </a:rPr>
              <a:t/>
            </a:r>
            <a:br>
              <a:rPr lang="en-US" sz="6400" b="1" dirty="0" smtClean="0">
                <a:solidFill>
                  <a:srgbClr val="7030A0"/>
                </a:solidFill>
                <a:latin typeface="Segoe Print" pitchFamily="2" charset="0"/>
              </a:rPr>
            </a:br>
            <a:r>
              <a:rPr lang="en-US" sz="6400" b="1" dirty="0" smtClean="0">
                <a:solidFill>
                  <a:srgbClr val="7030A0"/>
                </a:solidFill>
                <a:latin typeface="Segoe Print" pitchFamily="2" charset="0"/>
              </a:rPr>
              <a:t>Data Science, Bellevue University</a:t>
            </a:r>
            <a:br>
              <a:rPr lang="en-US" sz="6400" b="1" dirty="0" smtClean="0">
                <a:solidFill>
                  <a:srgbClr val="7030A0"/>
                </a:solidFill>
                <a:latin typeface="Segoe Print" pitchFamily="2" charset="0"/>
              </a:rPr>
            </a:br>
            <a:r>
              <a:rPr lang="en-US" sz="6400" b="1" dirty="0" smtClean="0">
                <a:solidFill>
                  <a:srgbClr val="7030A0"/>
                </a:solidFill>
                <a:latin typeface="Segoe Print" pitchFamily="2" charset="0"/>
              </a:rPr>
              <a:t>DSC530-T301 Data Exploration and Analysis (2227-1)</a:t>
            </a:r>
            <a:br>
              <a:rPr lang="en-US" sz="6400" b="1" dirty="0" smtClean="0">
                <a:solidFill>
                  <a:srgbClr val="7030A0"/>
                </a:solidFill>
                <a:latin typeface="Segoe Print" pitchFamily="2" charset="0"/>
              </a:rPr>
            </a:br>
            <a:r>
              <a:rPr lang="en-US" sz="6400" b="1" dirty="0" smtClean="0">
                <a:solidFill>
                  <a:srgbClr val="7030A0"/>
                </a:solidFill>
                <a:latin typeface="Segoe Print" pitchFamily="2" charset="0"/>
              </a:rPr>
              <a:t>Prof. Shankar </a:t>
            </a:r>
            <a:r>
              <a:rPr lang="en-US" sz="6400" b="1" dirty="0" err="1" smtClean="0">
                <a:solidFill>
                  <a:srgbClr val="7030A0"/>
                </a:solidFill>
                <a:latin typeface="Segoe Print" pitchFamily="2" charset="0"/>
              </a:rPr>
              <a:t>Parajulee</a:t>
            </a:r>
            <a:r>
              <a:rPr lang="en-US" sz="6400" b="1" dirty="0" smtClean="0">
                <a:solidFill>
                  <a:srgbClr val="7030A0"/>
                </a:solidFill>
                <a:latin typeface="Segoe Print" pitchFamily="2" charset="0"/>
              </a:rPr>
              <a:t/>
            </a:r>
            <a:br>
              <a:rPr lang="en-US" sz="6400" b="1" dirty="0" smtClean="0">
                <a:solidFill>
                  <a:srgbClr val="7030A0"/>
                </a:solidFill>
                <a:latin typeface="Segoe Print" pitchFamily="2" charset="0"/>
              </a:rPr>
            </a:br>
            <a:r>
              <a:rPr lang="en-US" sz="6400" b="1" dirty="0" smtClean="0">
                <a:solidFill>
                  <a:srgbClr val="7030A0"/>
                </a:solidFill>
                <a:latin typeface="Segoe Print" pitchFamily="2" charset="0"/>
              </a:rPr>
              <a:t>August 10, 2022</a:t>
            </a:r>
          </a:p>
          <a:p>
            <a:endParaRPr lang="en-US" dirty="0"/>
          </a:p>
        </p:txBody>
      </p:sp>
    </p:spTree>
    <p:extLst>
      <p:ext uri="{BB962C8B-B14F-4D97-AF65-F5344CB8AC3E}">
        <p14:creationId xmlns:p14="http://schemas.microsoft.com/office/powerpoint/2010/main" val="120044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Autofit/>
          </a:bodyPr>
          <a:lstStyle/>
          <a:p>
            <a:r>
              <a:rPr lang="en-US" sz="3200" b="1" dirty="0" smtClean="0">
                <a:solidFill>
                  <a:srgbClr val="7030A0"/>
                </a:solidFill>
                <a:latin typeface="Segoe Print" pitchFamily="2" charset="0"/>
              </a:rPr>
              <a:t>Descriptive characteristics about the variables </a:t>
            </a:r>
            <a:endParaRPr lang="en-US" sz="3200" dirty="0"/>
          </a:p>
        </p:txBody>
      </p:sp>
      <p:sp>
        <p:nvSpPr>
          <p:cNvPr id="3" name="Content Placeholder 2"/>
          <p:cNvSpPr>
            <a:spLocks noGrp="1"/>
          </p:cNvSpPr>
          <p:nvPr>
            <p:ph idx="1"/>
          </p:nvPr>
        </p:nvSpPr>
        <p:spPr>
          <a:xfrm>
            <a:off x="228600" y="1600200"/>
            <a:ext cx="8610600" cy="47244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3657600" lvl="8" indent="0">
              <a:buNone/>
            </a:pPr>
            <a:r>
              <a:rPr lang="en-US" dirty="0" smtClean="0"/>
              <a:t>                                                   - </a:t>
            </a:r>
            <a:r>
              <a:rPr lang="en-US" b="1" dirty="0" smtClean="0">
                <a:solidFill>
                  <a:srgbClr val="7030A0"/>
                </a:solidFill>
                <a:latin typeface="Segoe Print" pitchFamily="2" charset="0"/>
              </a:rPr>
              <a:t>continued</a:t>
            </a:r>
            <a:endParaRPr lang="en-US" b="1" dirty="0">
              <a:solidFill>
                <a:srgbClr val="7030A0"/>
              </a:solidFill>
              <a:latin typeface="Segoe Print" pitchFamily="2" charset="0"/>
            </a:endParaRP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142999"/>
            <a:ext cx="7467600" cy="441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15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z="3200" b="1" dirty="0" smtClean="0">
                <a:solidFill>
                  <a:srgbClr val="7030A0"/>
                </a:solidFill>
                <a:latin typeface="Segoe Print" pitchFamily="2" charset="0"/>
              </a:rPr>
              <a:t>Descriptive characteristics about the variables </a:t>
            </a:r>
            <a:endParaRPr lang="en-US" sz="3200" dirty="0"/>
          </a:p>
        </p:txBody>
      </p:sp>
      <p:sp>
        <p:nvSpPr>
          <p:cNvPr id="4" name="Content Placeholder 3"/>
          <p:cNvSpPr>
            <a:spLocks noGrp="1"/>
          </p:cNvSpPr>
          <p:nvPr>
            <p:ph idx="1"/>
          </p:nvPr>
        </p:nvSpPr>
        <p:spPr/>
        <p:txBody>
          <a:bodyPr/>
          <a:lstStyle/>
          <a:p>
            <a:endParaRPr lang="en-US"/>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52563"/>
            <a:ext cx="8143875"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17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b="1" smtClean="0">
                <a:solidFill>
                  <a:srgbClr val="7030A0"/>
                </a:solidFill>
                <a:latin typeface="Segoe Print" pitchFamily="2" charset="0"/>
              </a:rPr>
              <a:t>Comparing two scenarios from the data using a PMF.</a:t>
            </a:r>
            <a:endParaRPr lang="en-US" sz="3200" b="1" dirty="0">
              <a:solidFill>
                <a:srgbClr val="7030A0"/>
              </a:solidFill>
              <a:latin typeface="Segoe Print" pitchFamily="2"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400" b="1" smtClean="0">
                <a:solidFill>
                  <a:srgbClr val="7030A0"/>
                </a:solidFill>
                <a:latin typeface="Segoe Print" pitchFamily="2" charset="0"/>
              </a:rPr>
              <a:t>CODE for PMF plots</a:t>
            </a:r>
          </a:p>
          <a:p>
            <a:endParaRPr lang="en-US" sz="2400" b="1" smtClean="0">
              <a:solidFill>
                <a:srgbClr val="7030A0"/>
              </a:solidFill>
              <a:latin typeface="Segoe Print" pitchFamily="2" charset="0"/>
            </a:endParaRPr>
          </a:p>
          <a:p>
            <a:endParaRPr lang="en-US" sz="2400" b="1" dirty="0">
              <a:solidFill>
                <a:srgbClr val="7030A0"/>
              </a:solidFill>
              <a:latin typeface="Segoe Print" pitchFamily="2"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43063"/>
            <a:ext cx="8153399"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39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PMF plots</a:t>
            </a:r>
            <a:endParaRPr lang="en-US" sz="3200" b="1" dirty="0">
              <a:solidFill>
                <a:srgbClr val="7030A0"/>
              </a:solidFill>
              <a:latin typeface="Segoe Print" pitchFamily="2" charset="0"/>
            </a:endParaRPr>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4810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86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7030A0"/>
                </a:solidFill>
                <a:latin typeface="Segoe Print" pitchFamily="2" charset="0"/>
              </a:rPr>
              <a:t>Plotting CDF</a:t>
            </a:r>
            <a:endParaRPr lang="en-US" sz="3200" b="1" dirty="0">
              <a:solidFill>
                <a:srgbClr val="7030A0"/>
              </a:solidFill>
              <a:latin typeface="Segoe Print" pitchFamily="2" charset="0"/>
            </a:endParaRPr>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62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28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solidFill>
                  <a:srgbClr val="7030A0"/>
                </a:solidFill>
                <a:latin typeface="Segoe Print" pitchFamily="2" charset="0"/>
              </a:rPr>
              <a:t>Plotting </a:t>
            </a:r>
            <a:r>
              <a:rPr lang="en-US" sz="3200" b="1" dirty="0">
                <a:solidFill>
                  <a:srgbClr val="7030A0"/>
                </a:solidFill>
                <a:latin typeface="Segoe Print" pitchFamily="2" charset="0"/>
              </a:rPr>
              <a:t>analytical distribution</a:t>
            </a:r>
            <a:r>
              <a:rPr lang="en-US" dirty="0"/>
              <a:t> </a:t>
            </a:r>
          </a:p>
        </p:txBody>
      </p:sp>
      <p:sp>
        <p:nvSpPr>
          <p:cNvPr id="3" name="Content Placeholder 2"/>
          <p:cNvSpPr>
            <a:spLocks noGrp="1"/>
          </p:cNvSpPr>
          <p:nvPr>
            <p:ph idx="1"/>
          </p:nvPr>
        </p:nvSpPr>
        <p:spPr>
          <a:xfrm>
            <a:off x="457200" y="990600"/>
            <a:ext cx="8229600" cy="5135563"/>
          </a:xfrm>
        </p:spPr>
        <p:txBody>
          <a:bodyPr>
            <a:normAutofit/>
          </a:bodyPr>
          <a:lstStyle/>
          <a:p>
            <a:r>
              <a:rPr lang="en-US" sz="2400" b="1" dirty="0" smtClean="0">
                <a:solidFill>
                  <a:srgbClr val="7030A0"/>
                </a:solidFill>
                <a:latin typeface="Segoe Print" pitchFamily="2" charset="0"/>
              </a:rPr>
              <a:t>Normal Probability Plot</a:t>
            </a:r>
          </a:p>
          <a:p>
            <a:pPr marL="0" indent="0">
              <a:buNone/>
            </a:pPr>
            <a:r>
              <a:rPr lang="en-US" sz="2400" b="1" dirty="0" smtClean="0">
                <a:solidFill>
                  <a:srgbClr val="7030A0"/>
                </a:solidFill>
                <a:latin typeface="Segoe Print" pitchFamily="2" charset="0"/>
              </a:rPr>
              <a:t>CODE:</a:t>
            </a:r>
          </a:p>
          <a:p>
            <a:pPr marL="0" indent="0">
              <a:buNone/>
            </a:pPr>
            <a:endParaRPr lang="en-US" sz="2400" b="1" dirty="0" smtClean="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lvl="8"/>
            <a:endParaRPr lang="en-US" sz="1200" b="1" dirty="0" smtClean="0">
              <a:solidFill>
                <a:srgbClr val="7030A0"/>
              </a:solidFill>
              <a:latin typeface="Segoe Print" pitchFamily="2" charset="0"/>
            </a:endParaRPr>
          </a:p>
          <a:p>
            <a:pPr lvl="8"/>
            <a:endParaRPr lang="en-US" sz="1200" b="1" dirty="0">
              <a:solidFill>
                <a:srgbClr val="7030A0"/>
              </a:solidFill>
              <a:latin typeface="Segoe Print" pitchFamily="2" charset="0"/>
            </a:endParaRPr>
          </a:p>
          <a:p>
            <a:pPr marL="3657600" lvl="8" indent="0">
              <a:buNone/>
            </a:pPr>
            <a:r>
              <a:rPr lang="en-US" sz="1200" b="1" dirty="0">
                <a:solidFill>
                  <a:srgbClr val="7030A0"/>
                </a:solidFill>
                <a:latin typeface="Segoe Print" pitchFamily="2" charset="0"/>
              </a:rPr>
              <a:t> </a:t>
            </a:r>
            <a:r>
              <a:rPr lang="en-US" sz="1200" b="1" dirty="0" smtClean="0">
                <a:solidFill>
                  <a:srgbClr val="7030A0"/>
                </a:solidFill>
                <a:latin typeface="Segoe Print" pitchFamily="2" charset="0"/>
              </a:rPr>
              <a:t>                                                 </a:t>
            </a:r>
            <a:r>
              <a:rPr lang="en-US" sz="1400" dirty="0" smtClean="0">
                <a:solidFill>
                  <a:srgbClr val="7030A0"/>
                </a:solidFill>
                <a:latin typeface="Segoe Print" pitchFamily="2" charset="0"/>
              </a:rPr>
              <a:t>- continued</a:t>
            </a:r>
            <a:endParaRPr lang="en-US" sz="1400" dirty="0">
              <a:solidFill>
                <a:srgbClr val="7030A0"/>
              </a:solidFill>
              <a:latin typeface="Segoe Print" pitchFamily="2" charset="0"/>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00250"/>
            <a:ext cx="7315199"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80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rgbClr val="7030A0"/>
                </a:solidFill>
                <a:latin typeface="Segoe Print" pitchFamily="2" charset="0"/>
              </a:rPr>
              <a:t>Normal Probability plot of AGE</a:t>
            </a:r>
            <a:endParaRPr lang="en-US" sz="3200" b="1" dirty="0">
              <a:solidFill>
                <a:srgbClr val="7030A0"/>
              </a:solidFill>
              <a:latin typeface="Segoe Print" pitchFamily="2" charset="0"/>
            </a:endParaRP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1" y="1066800"/>
            <a:ext cx="70866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160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b="1" dirty="0" smtClean="0">
                <a:solidFill>
                  <a:srgbClr val="7030A0"/>
                </a:solidFill>
                <a:latin typeface="Segoe Print" pitchFamily="2" charset="0"/>
              </a:rPr>
              <a:t>Scatter </a:t>
            </a:r>
            <a:r>
              <a:rPr lang="en-US" sz="3200" b="1" dirty="0">
                <a:solidFill>
                  <a:srgbClr val="7030A0"/>
                </a:solidFill>
                <a:latin typeface="Segoe Print" pitchFamily="2" charset="0"/>
              </a:rPr>
              <a:t>plots comparing two </a:t>
            </a:r>
            <a:r>
              <a:rPr lang="en-US" sz="3200" b="1" dirty="0" smtClean="0">
                <a:solidFill>
                  <a:srgbClr val="7030A0"/>
                </a:solidFill>
                <a:latin typeface="Segoe Print" pitchFamily="2" charset="0"/>
              </a:rPr>
              <a:t>variables</a:t>
            </a:r>
            <a:endParaRPr lang="en-US" sz="3200" b="1" dirty="0">
              <a:solidFill>
                <a:srgbClr val="7030A0"/>
              </a:solidFill>
              <a:latin typeface="Segoe Print" pitchFamily="2" charset="0"/>
            </a:endParaRPr>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400" b="1" dirty="0" smtClean="0">
                <a:solidFill>
                  <a:srgbClr val="7030A0"/>
                </a:solidFill>
                <a:latin typeface="Segoe Print" pitchFamily="2" charset="0"/>
              </a:rPr>
              <a:t>1.Scatter plot for AGE </a:t>
            </a:r>
            <a:r>
              <a:rPr lang="en-US" sz="2400" b="1" dirty="0" err="1" smtClean="0">
                <a:solidFill>
                  <a:srgbClr val="7030A0"/>
                </a:solidFill>
                <a:latin typeface="Segoe Print" pitchFamily="2" charset="0"/>
              </a:rPr>
              <a:t>vs</a:t>
            </a:r>
            <a:r>
              <a:rPr lang="en-US" sz="2400" b="1" dirty="0" smtClean="0">
                <a:solidFill>
                  <a:srgbClr val="7030A0"/>
                </a:solidFill>
                <a:latin typeface="Segoe Print" pitchFamily="2" charset="0"/>
              </a:rPr>
              <a:t> ALCOHOL CONSUMING</a:t>
            </a:r>
          </a:p>
          <a:p>
            <a:pPr marL="0" indent="0">
              <a:buNone/>
            </a:pPr>
            <a:endParaRPr lang="en-US" sz="2400" b="1" dirty="0">
              <a:solidFill>
                <a:srgbClr val="7030A0"/>
              </a:solidFill>
              <a:latin typeface="Segoe Print" pitchFamily="2"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04950"/>
            <a:ext cx="6781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92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7030A0"/>
                </a:solidFill>
                <a:latin typeface="Segoe Print" pitchFamily="2" charset="0"/>
              </a:rPr>
              <a:t>Covariance and Pearson’s Correlation</a:t>
            </a:r>
            <a:endParaRPr lang="en-US" sz="3200" b="1" dirty="0">
              <a:solidFill>
                <a:srgbClr val="7030A0"/>
              </a:solidFill>
              <a:latin typeface="Segoe Print" pitchFamily="2" charset="0"/>
            </a:endParaRP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696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04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7030A0"/>
                </a:solidFill>
                <a:latin typeface="Segoe Print" pitchFamily="2" charset="0"/>
              </a:rPr>
              <a:t>Covariance and Pearson’s Correlation</a:t>
            </a:r>
            <a:br>
              <a:rPr lang="en-US" sz="3200" b="1" dirty="0" smtClean="0">
                <a:solidFill>
                  <a:srgbClr val="7030A0"/>
                </a:solidFill>
                <a:latin typeface="Segoe Print" pitchFamily="2" charset="0"/>
              </a:rPr>
            </a:br>
            <a:r>
              <a:rPr lang="en-US" sz="3200" b="1" dirty="0" smtClean="0">
                <a:solidFill>
                  <a:srgbClr val="7030A0"/>
                </a:solidFill>
                <a:latin typeface="Segoe Print" pitchFamily="2" charset="0"/>
              </a:rPr>
              <a:t>for AGE </a:t>
            </a:r>
            <a:r>
              <a:rPr lang="en-US" sz="3200" b="1" dirty="0" err="1" smtClean="0">
                <a:solidFill>
                  <a:srgbClr val="7030A0"/>
                </a:solidFill>
                <a:latin typeface="Segoe Print" pitchFamily="2" charset="0"/>
              </a:rPr>
              <a:t>vs</a:t>
            </a:r>
            <a:r>
              <a:rPr lang="en-US" sz="3200" b="1" dirty="0" smtClean="0">
                <a:solidFill>
                  <a:srgbClr val="7030A0"/>
                </a:solidFill>
                <a:latin typeface="Segoe Print" pitchFamily="2" charset="0"/>
              </a:rPr>
              <a:t> ALCOHOL CONSUMING</a:t>
            </a:r>
            <a:endParaRPr lang="en-US" sz="3200" dirty="0">
              <a:latin typeface="Segoe Print" pitchFamily="2" charset="0"/>
            </a:endParaRPr>
          </a:p>
        </p:txBody>
      </p:sp>
      <p:pic>
        <p:nvPicPr>
          <p:cNvPr id="1741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229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38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solidFill>
                  <a:srgbClr val="7030A0"/>
                </a:solidFill>
                <a:latin typeface="Segoe Print" pitchFamily="2" charset="0"/>
              </a:rPr>
              <a:t>DATA SET</a:t>
            </a:r>
            <a:endParaRPr lang="en-US" sz="3600" b="1" dirty="0">
              <a:solidFill>
                <a:srgbClr val="7030A0"/>
              </a:solidFill>
              <a:latin typeface="Segoe Print" pitchFamily="2"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000" b="1" dirty="0" smtClean="0">
                <a:solidFill>
                  <a:srgbClr val="7030A0"/>
                </a:solidFill>
                <a:latin typeface="Segoe Print" pitchFamily="2" charset="0"/>
              </a:rPr>
              <a:t>Lung Cancer Dataset is from kaggle.com</a:t>
            </a:r>
          </a:p>
          <a:p>
            <a:r>
              <a:rPr lang="en-US" sz="2000" b="1" dirty="0" smtClean="0">
                <a:solidFill>
                  <a:srgbClr val="7030A0"/>
                </a:solidFill>
                <a:latin typeface="Segoe Print" pitchFamily="2" charset="0"/>
              </a:rPr>
              <a:t>The data set is collected from the website online lung cancer prediction system.</a:t>
            </a:r>
          </a:p>
          <a:p>
            <a:r>
              <a:rPr lang="en-US" sz="2000" b="1" dirty="0" smtClean="0">
                <a:solidFill>
                  <a:srgbClr val="7030A0"/>
                </a:solidFill>
                <a:latin typeface="Segoe Print" pitchFamily="2" charset="0"/>
              </a:rPr>
              <a:t>With the help of cancer prediction system people will know their cancer risk at a low cost and helps people in taking appropriate decision based on the risk status.</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90800" y="3048000"/>
            <a:ext cx="4343400" cy="289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28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Scatter plots comparing two variables</a:t>
            </a:r>
            <a:endParaRPr lang="en-US" sz="3200" dirty="0">
              <a:solidFill>
                <a:srgbClr val="7030A0"/>
              </a:solidFill>
              <a:latin typeface="Segoe Print" pitchFamily="2" charset="0"/>
            </a:endParaRPr>
          </a:p>
        </p:txBody>
      </p:sp>
      <p:sp>
        <p:nvSpPr>
          <p:cNvPr id="3" name="Content Placeholder 2"/>
          <p:cNvSpPr>
            <a:spLocks noGrp="1"/>
          </p:cNvSpPr>
          <p:nvPr>
            <p:ph idx="1"/>
          </p:nvPr>
        </p:nvSpPr>
        <p:spPr>
          <a:xfrm>
            <a:off x="457200" y="990600"/>
            <a:ext cx="8229600" cy="5135563"/>
          </a:xfrm>
        </p:spPr>
        <p:txBody>
          <a:bodyPr/>
          <a:lstStyle/>
          <a:p>
            <a:pPr marL="0" indent="0">
              <a:buNone/>
            </a:pPr>
            <a:r>
              <a:rPr lang="en-US" sz="2400" b="1" dirty="0">
                <a:solidFill>
                  <a:srgbClr val="7030A0"/>
                </a:solidFill>
                <a:latin typeface="Segoe Print" pitchFamily="2" charset="0"/>
              </a:rPr>
              <a:t>2</a:t>
            </a:r>
            <a:r>
              <a:rPr lang="en-US" sz="2400" b="1" dirty="0" smtClean="0">
                <a:solidFill>
                  <a:srgbClr val="7030A0"/>
                </a:solidFill>
                <a:latin typeface="Segoe Print" pitchFamily="2" charset="0"/>
              </a:rPr>
              <a:t>.Scatter plot for AGE </a:t>
            </a:r>
            <a:r>
              <a:rPr lang="en-US" sz="2400" b="1" dirty="0" err="1" smtClean="0">
                <a:solidFill>
                  <a:srgbClr val="7030A0"/>
                </a:solidFill>
                <a:latin typeface="Segoe Print" pitchFamily="2" charset="0"/>
              </a:rPr>
              <a:t>vs</a:t>
            </a:r>
            <a:r>
              <a:rPr lang="en-US" sz="2400" b="1" dirty="0" smtClean="0">
                <a:solidFill>
                  <a:srgbClr val="7030A0"/>
                </a:solidFill>
                <a:latin typeface="Segoe Print" pitchFamily="2" charset="0"/>
              </a:rPr>
              <a:t> SMOKING</a:t>
            </a:r>
          </a:p>
          <a:p>
            <a:pPr marL="0" indent="0">
              <a:buNone/>
            </a:pPr>
            <a:endParaRPr lang="en-US" sz="2400" b="1" dirty="0" smtClean="0">
              <a:solidFill>
                <a:srgbClr val="7030A0"/>
              </a:solidFill>
              <a:latin typeface="Segoe Print" pitchFamily="2"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8763"/>
            <a:ext cx="7239000" cy="411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26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7030A0"/>
                </a:solidFill>
                <a:latin typeface="Segoe Print" pitchFamily="2" charset="0"/>
              </a:rPr>
              <a:t>Covariance and Pearson’s Correlation</a:t>
            </a:r>
            <a:br>
              <a:rPr lang="en-US" sz="3200" b="1" dirty="0" smtClean="0">
                <a:solidFill>
                  <a:srgbClr val="7030A0"/>
                </a:solidFill>
                <a:latin typeface="Segoe Print" pitchFamily="2" charset="0"/>
              </a:rPr>
            </a:br>
            <a:r>
              <a:rPr lang="en-US" sz="3200" b="1" dirty="0" smtClean="0">
                <a:solidFill>
                  <a:srgbClr val="7030A0"/>
                </a:solidFill>
                <a:latin typeface="Segoe Print" pitchFamily="2" charset="0"/>
              </a:rPr>
              <a:t>for AGE </a:t>
            </a:r>
            <a:r>
              <a:rPr lang="en-US" sz="3200" b="1" dirty="0" err="1" smtClean="0">
                <a:solidFill>
                  <a:srgbClr val="7030A0"/>
                </a:solidFill>
                <a:latin typeface="Segoe Print" pitchFamily="2" charset="0"/>
              </a:rPr>
              <a:t>vs</a:t>
            </a:r>
            <a:r>
              <a:rPr lang="en-US" sz="3200" b="1" dirty="0" smtClean="0">
                <a:solidFill>
                  <a:srgbClr val="7030A0"/>
                </a:solidFill>
                <a:latin typeface="Segoe Print" pitchFamily="2" charset="0"/>
              </a:rPr>
              <a:t> SMOKING</a:t>
            </a:r>
            <a:endParaRPr lang="en-US" sz="3200" b="1" dirty="0"/>
          </a:p>
        </p:txBody>
      </p:sp>
      <p:pic>
        <p:nvPicPr>
          <p:cNvPr id="1946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7671" y="1524000"/>
            <a:ext cx="7848657" cy="317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22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HYPOTHESIS TEST</a:t>
            </a:r>
            <a:endParaRPr lang="en-US" sz="3200" b="1" dirty="0">
              <a:solidFill>
                <a:srgbClr val="7030A0"/>
              </a:solidFill>
              <a:latin typeface="Segoe Print" pitchFamily="2" charset="0"/>
            </a:endParaRPr>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b="1" dirty="0" smtClean="0">
                <a:solidFill>
                  <a:srgbClr val="7030A0"/>
                </a:solidFill>
                <a:latin typeface="Segoe Print" pitchFamily="2" charset="0"/>
              </a:rPr>
              <a:t>CODE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8"/>
            <a:r>
              <a:rPr lang="en-US" dirty="0" smtClean="0"/>
              <a:t>                                        									</a:t>
            </a:r>
          </a:p>
          <a:p>
            <a:pPr lvl="8"/>
            <a:r>
              <a:rPr lang="en-US" dirty="0" smtClean="0"/>
              <a:t>                                                                         	</a:t>
            </a:r>
          </a:p>
          <a:p>
            <a:pPr lvl="8"/>
            <a:r>
              <a:rPr lang="en-US" dirty="0"/>
              <a:t> </a:t>
            </a:r>
            <a:endParaRPr lang="en-US" dirty="0" smtClean="0"/>
          </a:p>
          <a:p>
            <a:pPr lvl="8"/>
            <a:endParaRPr lang="en-US" dirty="0"/>
          </a:p>
          <a:p>
            <a:pPr lvl="8"/>
            <a:r>
              <a:rPr lang="en-US" dirty="0" smtClean="0"/>
              <a:t>   </a:t>
            </a:r>
          </a:p>
          <a:p>
            <a:pPr lvl="8"/>
            <a:endParaRPr lang="en-US" dirty="0"/>
          </a:p>
          <a:p>
            <a:pPr lvl="8"/>
            <a:endParaRPr lang="en-US" dirty="0" smtClean="0"/>
          </a:p>
          <a:p>
            <a:pPr lvl="8"/>
            <a:endParaRPr lang="en-US" dirty="0"/>
          </a:p>
          <a:p>
            <a:pPr lvl="8"/>
            <a:r>
              <a:rPr lang="en-US" sz="2300" b="1" dirty="0" smtClean="0">
                <a:solidFill>
                  <a:srgbClr val="7030A0"/>
                </a:solidFill>
                <a:latin typeface="Segoe Print" pitchFamily="2" charset="0"/>
              </a:rPr>
              <a:t>                                                                                                  			- continued</a:t>
            </a:r>
            <a:endParaRPr lang="en-US" sz="2300" b="1" dirty="0">
              <a:solidFill>
                <a:srgbClr val="7030A0"/>
              </a:solidFill>
              <a:latin typeface="Segoe Print" pitchFamily="2"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38288"/>
            <a:ext cx="6705600" cy="394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87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solidFill>
                  <a:srgbClr val="7030A0"/>
                </a:solidFill>
                <a:latin typeface="Segoe Print" pitchFamily="2" charset="0"/>
              </a:rPr>
              <a:t>HYPOTHESIS TEST</a:t>
            </a:r>
            <a:endParaRPr lang="en-US" sz="32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066800"/>
            <a:ext cx="6172200" cy="432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32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REGRESSION ANALYSIS</a:t>
            </a:r>
            <a:endParaRPr lang="en-US" sz="3200" b="1" dirty="0">
              <a:solidFill>
                <a:srgbClr val="7030A0"/>
              </a:solidFill>
              <a:latin typeface="Segoe Print" pitchFamily="2" charset="0"/>
            </a:endParaRPr>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7772400" cy="52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512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solidFill>
                  <a:srgbClr val="7030A0"/>
                </a:solidFill>
                <a:latin typeface="Segoe Print" pitchFamily="2" charset="0"/>
              </a:rPr>
              <a:t/>
            </a:r>
            <a:br>
              <a:rPr lang="en-US" sz="3600" b="1" dirty="0" smtClean="0">
                <a:solidFill>
                  <a:srgbClr val="7030A0"/>
                </a:solidFill>
                <a:latin typeface="Segoe Print" pitchFamily="2" charset="0"/>
              </a:rPr>
            </a:br>
            <a:r>
              <a:rPr lang="en-US" sz="3600" b="1" dirty="0" smtClean="0">
                <a:solidFill>
                  <a:srgbClr val="7030A0"/>
                </a:solidFill>
                <a:latin typeface="Segoe Print" pitchFamily="2" charset="0"/>
              </a:rPr>
              <a:t>MULTIPLE REGRESSION ALANYSIS</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914400"/>
            <a:ext cx="7315199"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95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7030A0"/>
                </a:solidFill>
                <a:latin typeface="Segoe Print" pitchFamily="2" charset="0"/>
              </a:rPr>
              <a:t>CONCLUSION</a:t>
            </a:r>
            <a:endParaRPr lang="en-US" sz="3200" b="1" dirty="0">
              <a:solidFill>
                <a:srgbClr val="7030A0"/>
              </a:solidFill>
              <a:latin typeface="Segoe Print" pitchFamily="2" charset="0"/>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400" b="1" dirty="0" smtClean="0">
                <a:solidFill>
                  <a:srgbClr val="7030A0"/>
                </a:solidFill>
                <a:latin typeface="Segoe Print" pitchFamily="2" charset="0"/>
              </a:rPr>
              <a:t>Lung cancer is the second most common cancer in women and men, and it’s the leading cause of cancer death, according to the American Cancer Society. The organization estimates there will be about 235,760 new cases of lung cancer in 2021.</a:t>
            </a:r>
          </a:p>
          <a:p>
            <a:r>
              <a:rPr lang="en-US" sz="2400" b="1" dirty="0" smtClean="0">
                <a:solidFill>
                  <a:srgbClr val="7030A0"/>
                </a:solidFill>
                <a:latin typeface="Segoe Print" pitchFamily="2" charset="0"/>
              </a:rPr>
              <a:t>People who are 65 or older are at the greatest risk for lung cancer, but in rare cases it may affect people younger than 45.</a:t>
            </a:r>
          </a:p>
          <a:p>
            <a:r>
              <a:rPr lang="en-US" sz="2400" b="1" dirty="0" smtClean="0">
                <a:solidFill>
                  <a:srgbClr val="7030A0"/>
                </a:solidFill>
                <a:latin typeface="Segoe Print" pitchFamily="2" charset="0"/>
              </a:rPr>
              <a:t>From the above analysis we can say that the persons who are above 65 years of age and who do smoking are more in number of having the Lung Cancer.</a:t>
            </a:r>
            <a:endParaRPr lang="en-US" sz="2400" b="1" dirty="0">
              <a:solidFill>
                <a:srgbClr val="7030A0"/>
              </a:solidFill>
              <a:latin typeface="Segoe Print" pitchFamily="2" charset="0"/>
            </a:endParaRPr>
          </a:p>
        </p:txBody>
      </p:sp>
    </p:spTree>
    <p:extLst>
      <p:ext uri="{BB962C8B-B14F-4D97-AF65-F5344CB8AC3E}">
        <p14:creationId xmlns:p14="http://schemas.microsoft.com/office/powerpoint/2010/main" val="3369476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REFERENCES</a:t>
            </a:r>
            <a:endParaRPr lang="en-US" sz="3200" b="1" dirty="0">
              <a:solidFill>
                <a:srgbClr val="7030A0"/>
              </a:solidFill>
              <a:latin typeface="Segoe Print" pitchFamily="2" charset="0"/>
            </a:endParaRPr>
          </a:p>
        </p:txBody>
      </p:sp>
      <p:sp>
        <p:nvSpPr>
          <p:cNvPr id="3" name="Content Placeholder 2"/>
          <p:cNvSpPr>
            <a:spLocks noGrp="1"/>
          </p:cNvSpPr>
          <p:nvPr>
            <p:ph idx="1"/>
          </p:nvPr>
        </p:nvSpPr>
        <p:spPr>
          <a:xfrm>
            <a:off x="457200" y="1066800"/>
            <a:ext cx="8229600" cy="5059363"/>
          </a:xfrm>
        </p:spPr>
        <p:txBody>
          <a:bodyPr/>
          <a:lstStyle/>
          <a:p>
            <a:r>
              <a:rPr lang="en-US" sz="2400" b="1" i="1" dirty="0" smtClean="0">
                <a:solidFill>
                  <a:srgbClr val="7030A0"/>
                </a:solidFill>
                <a:latin typeface="Segoe Print" pitchFamily="2" charset="0"/>
              </a:rPr>
              <a:t>Google</a:t>
            </a:r>
            <a:r>
              <a:rPr lang="en-US" sz="2400" b="1" i="1" dirty="0">
                <a:solidFill>
                  <a:srgbClr val="7030A0"/>
                </a:solidFill>
                <a:latin typeface="Segoe Print" pitchFamily="2" charset="0"/>
              </a:rPr>
              <a:t>, </a:t>
            </a:r>
            <a:r>
              <a:rPr lang="en-US" sz="2400" b="1" i="1" dirty="0" err="1">
                <a:solidFill>
                  <a:srgbClr val="7030A0"/>
                </a:solidFill>
                <a:latin typeface="Segoe Print" pitchFamily="2" charset="0"/>
              </a:rPr>
              <a:t>drugwatch</a:t>
            </a:r>
            <a:r>
              <a:rPr lang="en-US" sz="2400" b="1" i="1" smtClean="0">
                <a:solidFill>
                  <a:srgbClr val="7030A0"/>
                </a:solidFill>
                <a:latin typeface="Segoe Print" pitchFamily="2" charset="0"/>
              </a:rPr>
              <a:t>, Lung </a:t>
            </a:r>
            <a:r>
              <a:rPr lang="en-US" sz="2400" b="1" i="1" dirty="0">
                <a:solidFill>
                  <a:srgbClr val="7030A0"/>
                </a:solidFill>
                <a:latin typeface="Segoe Print" pitchFamily="2" charset="0"/>
              </a:rPr>
              <a:t>Cancer</a:t>
            </a:r>
            <a:endParaRPr lang="en-US" sz="2400" b="1" dirty="0">
              <a:solidFill>
                <a:srgbClr val="7030A0"/>
              </a:solidFill>
              <a:latin typeface="Segoe Print" pitchFamily="2" charset="0"/>
            </a:endParaRPr>
          </a:p>
          <a:p>
            <a:pPr marL="0" indent="0">
              <a:buNone/>
            </a:pPr>
            <a:r>
              <a:rPr lang="en-US" sz="2400" b="1" i="1" u="sng" dirty="0">
                <a:solidFill>
                  <a:srgbClr val="7030A0"/>
                </a:solidFill>
                <a:latin typeface="Segoe Print" pitchFamily="2" charset="0"/>
                <a:hlinkClick r:id="rId2"/>
              </a:rPr>
              <a:t>https://www.drugwatch.com/health/cancer/lung-cancer/</a:t>
            </a:r>
            <a:endParaRPr lang="en-US" sz="2400" b="1" dirty="0">
              <a:solidFill>
                <a:srgbClr val="7030A0"/>
              </a:solidFill>
              <a:latin typeface="Segoe Print" pitchFamily="2" charset="0"/>
            </a:endParaRPr>
          </a:p>
          <a:p>
            <a:pPr marL="0" indent="0">
              <a:buNone/>
            </a:pPr>
            <a:r>
              <a:rPr lang="en-US" sz="2400" b="1" i="1" dirty="0">
                <a:solidFill>
                  <a:srgbClr val="7030A0"/>
                </a:solidFill>
                <a:latin typeface="Segoe Print" pitchFamily="2" charset="0"/>
              </a:rPr>
              <a:t> </a:t>
            </a:r>
            <a:endParaRPr lang="en-US" sz="2400" b="1" dirty="0">
              <a:solidFill>
                <a:srgbClr val="7030A0"/>
              </a:solidFill>
              <a:latin typeface="Segoe Print" pitchFamily="2" charset="0"/>
            </a:endParaRPr>
          </a:p>
          <a:p>
            <a:r>
              <a:rPr lang="en-US" sz="2400" b="1" i="1" dirty="0">
                <a:solidFill>
                  <a:srgbClr val="7030A0"/>
                </a:solidFill>
                <a:latin typeface="Segoe Print" pitchFamily="2" charset="0"/>
              </a:rPr>
              <a:t>Google, </a:t>
            </a:r>
            <a:r>
              <a:rPr lang="en-US" sz="2400" b="1" i="1" dirty="0" smtClean="0">
                <a:solidFill>
                  <a:srgbClr val="7030A0"/>
                </a:solidFill>
                <a:latin typeface="Segoe Print" pitchFamily="2" charset="0"/>
              </a:rPr>
              <a:t>kaggle</a:t>
            </a:r>
            <a:r>
              <a:rPr lang="en-US" sz="2400" b="1" i="1" dirty="0" smtClean="0">
                <a:solidFill>
                  <a:srgbClr val="7030A0"/>
                </a:solidFill>
                <a:latin typeface="Segoe Print" pitchFamily="2" charset="0"/>
              </a:rPr>
              <a:t>.com</a:t>
            </a:r>
            <a:r>
              <a:rPr lang="en-US" sz="2400" b="1" i="1" dirty="0" smtClean="0">
                <a:solidFill>
                  <a:srgbClr val="7030A0"/>
                </a:solidFill>
                <a:latin typeface="Segoe Print" pitchFamily="2" charset="0"/>
              </a:rPr>
              <a:t>, </a:t>
            </a:r>
            <a:r>
              <a:rPr lang="en-US" sz="2400" b="1" i="1" dirty="0">
                <a:solidFill>
                  <a:srgbClr val="7030A0"/>
                </a:solidFill>
                <a:latin typeface="Segoe Print" pitchFamily="2" charset="0"/>
              </a:rPr>
              <a:t>Lung </a:t>
            </a:r>
            <a:r>
              <a:rPr lang="en-US" sz="2400" b="1" i="1" dirty="0" smtClean="0">
                <a:solidFill>
                  <a:srgbClr val="7030A0"/>
                </a:solidFill>
                <a:latin typeface="Segoe Print" pitchFamily="2" charset="0"/>
              </a:rPr>
              <a:t>Cancer Dataset</a:t>
            </a:r>
            <a:endParaRPr lang="en-US" sz="2400" b="1" dirty="0">
              <a:solidFill>
                <a:srgbClr val="7030A0"/>
              </a:solidFill>
              <a:latin typeface="Segoe Print" pitchFamily="2" charset="0"/>
            </a:endParaRPr>
          </a:p>
          <a:p>
            <a:pPr marL="0" indent="0">
              <a:buNone/>
            </a:pPr>
            <a:r>
              <a:rPr lang="en-US" sz="2400" b="1" i="1" u="sng" dirty="0">
                <a:solidFill>
                  <a:srgbClr val="7030A0"/>
                </a:solidFill>
                <a:latin typeface="Segoe Print" pitchFamily="2" charset="0"/>
                <a:hlinkClick r:id="rId3"/>
              </a:rPr>
              <a:t>https://www.kaggle.com/datasets/nancyalaswad90/lung-cancer</a:t>
            </a:r>
            <a:endParaRPr lang="en-US" sz="2400" b="1" dirty="0">
              <a:solidFill>
                <a:srgbClr val="7030A0"/>
              </a:solidFill>
              <a:latin typeface="Segoe Print" pitchFamily="2" charset="0"/>
            </a:endParaRPr>
          </a:p>
          <a:p>
            <a:endParaRPr lang="en-US" dirty="0"/>
          </a:p>
        </p:txBody>
      </p:sp>
    </p:spTree>
    <p:extLst>
      <p:ext uri="{BB962C8B-B14F-4D97-AF65-F5344CB8AC3E}">
        <p14:creationId xmlns:p14="http://schemas.microsoft.com/office/powerpoint/2010/main" val="2332632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600200"/>
          </a:xfrm>
        </p:spPr>
        <p:txBody>
          <a:bodyPr>
            <a:normAutofit/>
          </a:bodyPr>
          <a:lstStyle/>
          <a:p>
            <a:r>
              <a:rPr lang="en-US" b="1" dirty="0" smtClean="0">
                <a:solidFill>
                  <a:srgbClr val="7030A0"/>
                </a:solidFill>
                <a:latin typeface="Segoe Print" pitchFamily="2" charset="0"/>
              </a:rPr>
              <a:t>THANK YOU</a:t>
            </a:r>
            <a:endParaRPr lang="en-US" b="1" dirty="0">
              <a:solidFill>
                <a:srgbClr val="7030A0"/>
              </a:solidFill>
              <a:latin typeface="Segoe Print" pitchFamily="2" charset="0"/>
            </a:endParaRPr>
          </a:p>
        </p:txBody>
      </p:sp>
    </p:spTree>
    <p:extLst>
      <p:ext uri="{BB962C8B-B14F-4D97-AF65-F5344CB8AC3E}">
        <p14:creationId xmlns:p14="http://schemas.microsoft.com/office/powerpoint/2010/main" val="63738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smtClean="0">
                <a:solidFill>
                  <a:srgbClr val="7030A0"/>
                </a:solidFill>
                <a:latin typeface="Segoe Print" pitchFamily="2" charset="0"/>
              </a:rPr>
              <a:t>SELECTING 5 VARIABLES</a:t>
            </a:r>
            <a:endParaRPr lang="en-US" sz="2800" b="1" dirty="0">
              <a:solidFill>
                <a:srgbClr val="7030A0"/>
              </a:solidFill>
              <a:latin typeface="Segoe Print" pitchFamily="2" charset="0"/>
            </a:endParaRPr>
          </a:p>
        </p:txBody>
      </p:sp>
      <p:sp>
        <p:nvSpPr>
          <p:cNvPr id="3" name="Content Placeholder 2"/>
          <p:cNvSpPr>
            <a:spLocks noGrp="1"/>
          </p:cNvSpPr>
          <p:nvPr>
            <p:ph idx="1"/>
          </p:nvPr>
        </p:nvSpPr>
        <p:spPr>
          <a:xfrm>
            <a:off x="457200" y="1066800"/>
            <a:ext cx="8229600" cy="5059363"/>
          </a:xfrm>
        </p:spPr>
        <p:txBody>
          <a:bodyPr/>
          <a:lstStyle/>
          <a:p>
            <a:endParaRPr lang="en-US" dirty="0" smtClean="0"/>
          </a:p>
          <a:p>
            <a:r>
              <a:rPr lang="en-US" b="1" dirty="0" smtClean="0">
                <a:solidFill>
                  <a:srgbClr val="7030A0"/>
                </a:solidFill>
                <a:latin typeface="Segoe Print" pitchFamily="2" charset="0"/>
              </a:rPr>
              <a:t>AGE</a:t>
            </a:r>
            <a:endParaRPr lang="en-US" b="1" dirty="0">
              <a:solidFill>
                <a:srgbClr val="7030A0"/>
              </a:solidFill>
              <a:latin typeface="Segoe Print" pitchFamily="2" charset="0"/>
            </a:endParaRPr>
          </a:p>
          <a:p>
            <a:r>
              <a:rPr lang="en-US" b="1" dirty="0">
                <a:solidFill>
                  <a:srgbClr val="7030A0"/>
                </a:solidFill>
                <a:latin typeface="Segoe Print" pitchFamily="2" charset="0"/>
              </a:rPr>
              <a:t>SMOKING</a:t>
            </a:r>
          </a:p>
          <a:p>
            <a:r>
              <a:rPr lang="en-US" b="1" dirty="0">
                <a:solidFill>
                  <a:srgbClr val="7030A0"/>
                </a:solidFill>
                <a:latin typeface="Segoe Print" pitchFamily="2" charset="0"/>
              </a:rPr>
              <a:t>CHOUGHING</a:t>
            </a:r>
          </a:p>
          <a:p>
            <a:r>
              <a:rPr lang="en-US" b="1" dirty="0">
                <a:solidFill>
                  <a:srgbClr val="7030A0"/>
                </a:solidFill>
                <a:latin typeface="Segoe Print" pitchFamily="2" charset="0"/>
              </a:rPr>
              <a:t>ALCOHOL CONSUMING</a:t>
            </a:r>
          </a:p>
          <a:p>
            <a:r>
              <a:rPr lang="en-US" b="1" dirty="0">
                <a:solidFill>
                  <a:srgbClr val="7030A0"/>
                </a:solidFill>
                <a:latin typeface="Segoe Print" pitchFamily="2" charset="0"/>
              </a:rPr>
              <a:t>CHEST PAIN</a:t>
            </a:r>
          </a:p>
          <a:p>
            <a:endParaRPr lang="en-US" dirty="0"/>
          </a:p>
        </p:txBody>
      </p:sp>
    </p:spTree>
    <p:extLst>
      <p:ext uri="{BB962C8B-B14F-4D97-AF65-F5344CB8AC3E}">
        <p14:creationId xmlns:p14="http://schemas.microsoft.com/office/powerpoint/2010/main" val="184726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solidFill>
                  <a:srgbClr val="7030A0"/>
                </a:solidFill>
                <a:latin typeface="Segoe Print" pitchFamily="2" charset="0"/>
              </a:rPr>
              <a:t>DESCRIBING THE VARIABLES</a:t>
            </a:r>
            <a:endParaRPr lang="en-US" sz="3600" b="1" dirty="0">
              <a:solidFill>
                <a:srgbClr val="7030A0"/>
              </a:solidFill>
              <a:latin typeface="Segoe Print" pitchFamily="2" charset="0"/>
            </a:endParaRPr>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pPr marL="0" indent="0">
              <a:buNone/>
            </a:pPr>
            <a:endParaRPr lang="en-US" sz="2200" b="1" dirty="0" smtClean="0">
              <a:solidFill>
                <a:srgbClr val="7030A0"/>
              </a:solidFill>
              <a:latin typeface="Segoe Print" pitchFamily="2" charset="0"/>
            </a:endParaRPr>
          </a:p>
          <a:p>
            <a:pPr marL="0" indent="0">
              <a:buNone/>
            </a:pPr>
            <a:r>
              <a:rPr lang="en-US" sz="2200" b="1" dirty="0" smtClean="0">
                <a:solidFill>
                  <a:srgbClr val="7030A0"/>
                </a:solidFill>
                <a:latin typeface="Segoe Print" pitchFamily="2" charset="0"/>
              </a:rPr>
              <a:t>1.AGE : Patient’s age having Lung Cancer. (type = int64)</a:t>
            </a:r>
          </a:p>
          <a:p>
            <a:pPr marL="0" indent="0">
              <a:buNone/>
            </a:pPr>
            <a:r>
              <a:rPr lang="en-US" sz="2200" b="1" dirty="0" smtClean="0">
                <a:solidFill>
                  <a:srgbClr val="7030A0"/>
                </a:solidFill>
                <a:latin typeface="Segoe Print" pitchFamily="2" charset="0"/>
              </a:rPr>
              <a:t>People who are 65 or older are at the greatest risk for lung cancer.</a:t>
            </a:r>
            <a:endParaRPr lang="en-US" sz="2200" b="1" dirty="0">
              <a:solidFill>
                <a:srgbClr val="7030A0"/>
              </a:solidFill>
              <a:latin typeface="Segoe Print" pitchFamily="2" charset="0"/>
            </a:endParaRPr>
          </a:p>
          <a:p>
            <a:pPr marL="0" indent="0">
              <a:buNone/>
            </a:pPr>
            <a:endParaRPr lang="en-US" sz="2200" b="1" dirty="0">
              <a:solidFill>
                <a:srgbClr val="7030A0"/>
              </a:solidFill>
              <a:latin typeface="Segoe Print" pitchFamily="2" charset="0"/>
            </a:endParaRPr>
          </a:p>
          <a:p>
            <a:pPr marL="0" indent="0">
              <a:buNone/>
            </a:pPr>
            <a:r>
              <a:rPr lang="en-US" sz="2200" b="1" dirty="0" smtClean="0">
                <a:solidFill>
                  <a:srgbClr val="7030A0"/>
                </a:solidFill>
                <a:latin typeface="Segoe Print" pitchFamily="2" charset="0"/>
              </a:rPr>
              <a:t>2. SMOKING : Smoking causes the majority of Lung Cancers. Here in this dataset we have the data of the patients who has lung cancer and smoke.(type = int64)</a:t>
            </a:r>
          </a:p>
          <a:p>
            <a:pPr marL="0" indent="0">
              <a:buNone/>
            </a:pPr>
            <a:endParaRPr lang="en-US" sz="2200" b="1" dirty="0">
              <a:solidFill>
                <a:srgbClr val="7030A0"/>
              </a:solidFill>
              <a:latin typeface="Segoe Print" pitchFamily="2" charset="0"/>
            </a:endParaRPr>
          </a:p>
          <a:p>
            <a:pPr marL="0" indent="0">
              <a:buNone/>
            </a:pPr>
            <a:r>
              <a:rPr lang="en-US" sz="2200" b="1" dirty="0" smtClean="0">
                <a:solidFill>
                  <a:srgbClr val="7030A0"/>
                </a:solidFill>
                <a:latin typeface="Segoe Print" pitchFamily="2" charset="0"/>
              </a:rPr>
              <a:t>3. CHOUGHING : Coughing is one of the symptom for patients who has lung cancer. (type = int64)</a:t>
            </a:r>
          </a:p>
          <a:p>
            <a:pPr marL="0" indent="0">
              <a:buNone/>
            </a:pPr>
            <a:endParaRPr lang="en-US" sz="2200" b="1" dirty="0" smtClean="0">
              <a:solidFill>
                <a:srgbClr val="7030A0"/>
              </a:solidFill>
              <a:latin typeface="Segoe Print" pitchFamily="2" charset="0"/>
            </a:endParaRPr>
          </a:p>
          <a:p>
            <a:pPr marL="0" indent="0">
              <a:buNone/>
            </a:pPr>
            <a:r>
              <a:rPr lang="en-US" sz="2200" b="1" dirty="0" smtClean="0">
                <a:solidFill>
                  <a:srgbClr val="7030A0"/>
                </a:solidFill>
                <a:latin typeface="Segoe Print" pitchFamily="2" charset="0"/>
              </a:rPr>
              <a:t>4. ALCOHOL CONSUMING : The data set contains the information if the patient having lung cancer has the habit of alcohol consuming or not.(type = int64)</a:t>
            </a:r>
          </a:p>
          <a:p>
            <a:pPr marL="0" indent="0">
              <a:buNone/>
            </a:pPr>
            <a:endParaRPr lang="en-US" sz="2200" b="1" dirty="0">
              <a:solidFill>
                <a:srgbClr val="7030A0"/>
              </a:solidFill>
              <a:latin typeface="Segoe Print" pitchFamily="2" charset="0"/>
            </a:endParaRPr>
          </a:p>
          <a:p>
            <a:pPr marL="0" indent="0">
              <a:buNone/>
            </a:pPr>
            <a:r>
              <a:rPr lang="en-US" sz="2200" b="1" dirty="0" smtClean="0">
                <a:solidFill>
                  <a:srgbClr val="7030A0"/>
                </a:solidFill>
                <a:latin typeface="Segoe Print" pitchFamily="2" charset="0"/>
              </a:rPr>
              <a:t>5. CHEST PAIN : This variable gives the information if the patient having lung cancer has chest pain or not. This is one of the symptoms for lung cancer.(type = int64)</a:t>
            </a:r>
            <a:endParaRPr lang="en-US" sz="2200" b="1" dirty="0">
              <a:solidFill>
                <a:srgbClr val="7030A0"/>
              </a:solidFill>
              <a:latin typeface="Segoe Print" pitchFamily="2" charset="0"/>
            </a:endParaRPr>
          </a:p>
          <a:p>
            <a:endParaRPr lang="en-US" sz="2400" b="1" dirty="0">
              <a:solidFill>
                <a:srgbClr val="7030A0"/>
              </a:solidFill>
              <a:latin typeface="Segoe Print" pitchFamily="2" charset="0"/>
            </a:endParaRPr>
          </a:p>
        </p:txBody>
      </p:sp>
    </p:spTree>
    <p:extLst>
      <p:ext uri="{BB962C8B-B14F-4D97-AF65-F5344CB8AC3E}">
        <p14:creationId xmlns:p14="http://schemas.microsoft.com/office/powerpoint/2010/main" val="131521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Histogram of variable ‘AGE’</a:t>
            </a:r>
            <a:endParaRPr lang="en-US" sz="3200" b="1" dirty="0">
              <a:solidFill>
                <a:srgbClr val="7030A0"/>
              </a:solidFill>
              <a:latin typeface="Segoe Print" pitchFamily="2" charset="0"/>
            </a:endParaRP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914400"/>
            <a:ext cx="7315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13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rgbClr val="7030A0"/>
                </a:solidFill>
                <a:latin typeface="Segoe Print" pitchFamily="2" charset="0"/>
              </a:rPr>
              <a:t>Histogram of variable ‘SMOKING’</a:t>
            </a:r>
            <a:endParaRPr lang="en-US"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20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7030A0"/>
                </a:solidFill>
                <a:latin typeface="Segoe Print" pitchFamily="2" charset="0"/>
              </a:rPr>
              <a:t>Histogram of variable ‘COUGHING’</a:t>
            </a:r>
            <a:endParaRPr lang="en-US"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391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92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b="1" dirty="0" smtClean="0">
                <a:solidFill>
                  <a:srgbClr val="7030A0"/>
                </a:solidFill>
                <a:latin typeface="Segoe Print" pitchFamily="2" charset="0"/>
              </a:rPr>
              <a:t>Histogram of variable </a:t>
            </a:r>
            <a:br>
              <a:rPr lang="en-US" sz="3200" b="1" dirty="0" smtClean="0">
                <a:solidFill>
                  <a:srgbClr val="7030A0"/>
                </a:solidFill>
                <a:latin typeface="Segoe Print" pitchFamily="2" charset="0"/>
              </a:rPr>
            </a:br>
            <a:r>
              <a:rPr lang="en-US" sz="3200" b="1" dirty="0" smtClean="0">
                <a:solidFill>
                  <a:srgbClr val="7030A0"/>
                </a:solidFill>
                <a:latin typeface="Segoe Print" pitchFamily="2" charset="0"/>
              </a:rPr>
              <a:t>‘ALCOHOL CONSUMING’</a:t>
            </a:r>
            <a:endParaRPr lang="en-US" sz="32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67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15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7030A0"/>
                </a:solidFill>
                <a:latin typeface="Segoe Print" pitchFamily="2" charset="0"/>
              </a:rPr>
              <a:t>Histogram of variable ‘CHEST PAIN’</a:t>
            </a:r>
            <a:endParaRPr lang="en-US" sz="32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620000" cy="43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82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1371</Words>
  <Application>Microsoft Office PowerPoint</Application>
  <PresentationFormat>On-screen Show (4:3)</PresentationFormat>
  <Paragraphs>154</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TERM PROJECT ANALYSIS OF LUNG CANCER DATASET</vt:lpstr>
      <vt:lpstr>DATA SET</vt:lpstr>
      <vt:lpstr>SELECTING 5 VARIABLES</vt:lpstr>
      <vt:lpstr>DESCRIBING THE VARIABLES</vt:lpstr>
      <vt:lpstr>Histogram of variable ‘AGE’</vt:lpstr>
      <vt:lpstr>Histogram of variable ‘SMOKING’</vt:lpstr>
      <vt:lpstr>Histogram of variable ‘COUGHING’</vt:lpstr>
      <vt:lpstr>Histogram of variable  ‘ALCOHOL CONSUMING’</vt:lpstr>
      <vt:lpstr>Histogram of variable ‘CHEST PAIN’</vt:lpstr>
      <vt:lpstr>Descriptive characteristics about the variables </vt:lpstr>
      <vt:lpstr>Descriptive characteristics about the variables </vt:lpstr>
      <vt:lpstr>Comparing two scenarios from the data using a PMF.</vt:lpstr>
      <vt:lpstr>PMF plots</vt:lpstr>
      <vt:lpstr>Plotting CDF</vt:lpstr>
      <vt:lpstr>Plotting analytical distribution </vt:lpstr>
      <vt:lpstr>Normal Probability plot of AGE</vt:lpstr>
      <vt:lpstr>Scatter plots comparing two variables</vt:lpstr>
      <vt:lpstr>Covariance and Pearson’s Correlation</vt:lpstr>
      <vt:lpstr>Covariance and Pearson’s Correlation for AGE vs ALCOHOL CONSUMING</vt:lpstr>
      <vt:lpstr>Scatter plots comparing two variables</vt:lpstr>
      <vt:lpstr>Covariance and Pearson’s Correlation for AGE vs SMOKING</vt:lpstr>
      <vt:lpstr>HYPOTHESIS TEST</vt:lpstr>
      <vt:lpstr>HYPOTHESIS TEST</vt:lpstr>
      <vt:lpstr>REGRESSION ANALYSIS</vt:lpstr>
      <vt:lpstr> MULTIPLE REGRESSION ALANYSIS </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Kanaparthi</dc:creator>
  <cp:lastModifiedBy>Venkata Kanaparthi</cp:lastModifiedBy>
  <cp:revision>35</cp:revision>
  <dcterms:created xsi:type="dcterms:W3CDTF">2022-08-09T21:44:01Z</dcterms:created>
  <dcterms:modified xsi:type="dcterms:W3CDTF">2022-08-10T20:48:07Z</dcterms:modified>
</cp:coreProperties>
</file>