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00480" y="0"/>
            <a:ext cx="9753599" cy="68579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928875" y="2176526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 h="0">
                <a:moveTo>
                  <a:pt x="0" y="0"/>
                </a:moveTo>
                <a:lnTo>
                  <a:pt x="8770493" y="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2192000" cy="6172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1180" y="896111"/>
            <a:ext cx="9549638" cy="1322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1560" y="1963991"/>
            <a:ext cx="10579735" cy="149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0480" y="0"/>
            <a:ext cx="9753600" cy="6858000"/>
            <a:chOff x="1300480" y="0"/>
            <a:chExt cx="97536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0480" y="0"/>
              <a:ext cx="9753599" cy="6857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28875" y="2176526"/>
              <a:ext cx="8770620" cy="0"/>
            </a:xfrm>
            <a:custGeom>
              <a:avLst/>
              <a:gdLst/>
              <a:ahLst/>
              <a:cxnLst/>
              <a:rect l="l" t="t" r="r" b="b"/>
              <a:pathLst>
                <a:path w="8770620" h="0">
                  <a:moveTo>
                    <a:pt x="0" y="0"/>
                  </a:moveTo>
                  <a:lnTo>
                    <a:pt x="8770493" y="0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905241" cy="68579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2000" cy="61721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94790" marR="5080" indent="-1229360">
              <a:lnSpc>
                <a:spcPct val="118200"/>
              </a:lnSpc>
              <a:spcBef>
                <a:spcPts val="95"/>
              </a:spcBef>
            </a:pPr>
            <a:r>
              <a:rPr dirty="0" spc="114"/>
              <a:t>Pathology</a:t>
            </a:r>
            <a:r>
              <a:rPr dirty="0" spc="400"/>
              <a:t> </a:t>
            </a:r>
            <a:r>
              <a:rPr dirty="0" spc="135"/>
              <a:t>Image</a:t>
            </a:r>
            <a:r>
              <a:rPr dirty="0" spc="55"/>
              <a:t> </a:t>
            </a:r>
            <a:r>
              <a:rPr dirty="0" spc="120"/>
              <a:t>Analysis</a:t>
            </a:r>
            <a:r>
              <a:rPr dirty="0" spc="310"/>
              <a:t> </a:t>
            </a:r>
            <a:r>
              <a:rPr dirty="0" spc="90"/>
              <a:t>For</a:t>
            </a:r>
            <a:r>
              <a:rPr dirty="0" spc="265"/>
              <a:t> </a:t>
            </a:r>
            <a:r>
              <a:rPr dirty="0" spc="80"/>
              <a:t>Lung</a:t>
            </a:r>
            <a:r>
              <a:rPr dirty="0" spc="360"/>
              <a:t> </a:t>
            </a:r>
            <a:r>
              <a:rPr dirty="0" spc="105"/>
              <a:t>Cancer </a:t>
            </a:r>
            <a:r>
              <a:rPr dirty="0" spc="-885"/>
              <a:t> </a:t>
            </a:r>
            <a:r>
              <a:rPr dirty="0" spc="110"/>
              <a:t>Prediction</a:t>
            </a:r>
            <a:r>
              <a:rPr dirty="0" spc="380"/>
              <a:t> </a:t>
            </a:r>
            <a:r>
              <a:rPr dirty="0" spc="110"/>
              <a:t>Using</a:t>
            </a:r>
            <a:r>
              <a:rPr dirty="0" spc="365"/>
              <a:t> </a:t>
            </a:r>
            <a:r>
              <a:rPr dirty="0" spc="100"/>
              <a:t>Deep</a:t>
            </a:r>
            <a:r>
              <a:rPr dirty="0" spc="310"/>
              <a:t> </a:t>
            </a:r>
            <a:r>
              <a:rPr dirty="0" spc="105"/>
              <a:t>Learning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19754" y="3241611"/>
            <a:ext cx="5957570" cy="2429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27785" marR="2324100" indent="247650">
              <a:lnSpc>
                <a:spcPct val="131400"/>
              </a:lnSpc>
              <a:spcBef>
                <a:spcPts val="95"/>
              </a:spcBef>
            </a:pPr>
            <a:r>
              <a:rPr dirty="0" sz="2000" spc="145" b="1">
                <a:solidFill>
                  <a:srgbClr val="1D1A11"/>
                </a:solidFill>
                <a:latin typeface="Times New Roman"/>
                <a:cs typeface="Times New Roman"/>
              </a:rPr>
              <a:t>Presented </a:t>
            </a:r>
            <a:r>
              <a:rPr dirty="0" sz="2000" spc="95" b="1">
                <a:solidFill>
                  <a:srgbClr val="1D1A11"/>
                </a:solidFill>
                <a:latin typeface="Times New Roman"/>
                <a:cs typeface="Times New Roman"/>
              </a:rPr>
              <a:t>by: </a:t>
            </a:r>
            <a:r>
              <a:rPr dirty="0" sz="2000" spc="100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r>
              <a:rPr dirty="0" sz="2000" spc="95" b="1">
                <a:solidFill>
                  <a:srgbClr val="1D1A11"/>
                </a:solidFill>
                <a:latin typeface="Times New Roman"/>
                <a:cs typeface="Times New Roman"/>
              </a:rPr>
              <a:t>Team</a:t>
            </a:r>
            <a:r>
              <a:rPr dirty="0" sz="2000" spc="85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r>
              <a:rPr dirty="0" sz="2000" spc="160" b="1">
                <a:solidFill>
                  <a:srgbClr val="1D1A11"/>
                </a:solidFill>
                <a:latin typeface="Times New Roman"/>
                <a:cs typeface="Times New Roman"/>
              </a:rPr>
              <a:t>no:CSE-005</a:t>
            </a:r>
            <a:r>
              <a:rPr dirty="0" sz="2000" spc="-315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000" spc="190" b="1">
                <a:solidFill>
                  <a:srgbClr val="1D1A11"/>
                </a:solidFill>
                <a:latin typeface="Times New Roman"/>
                <a:cs typeface="Times New Roman"/>
              </a:rPr>
              <a:t>1</a:t>
            </a:r>
            <a:r>
              <a:rPr dirty="0" sz="2000" spc="10" b="1">
                <a:solidFill>
                  <a:srgbClr val="1D1A11"/>
                </a:solidFill>
                <a:latin typeface="Times New Roman"/>
                <a:cs typeface="Times New Roman"/>
              </a:rPr>
              <a:t>8</a:t>
            </a:r>
            <a:r>
              <a:rPr dirty="0" sz="2000" spc="-320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r>
              <a:rPr dirty="0" sz="2000" spc="195" b="1">
                <a:solidFill>
                  <a:srgbClr val="1D1A11"/>
                </a:solidFill>
                <a:latin typeface="Times New Roman"/>
                <a:cs typeface="Times New Roman"/>
              </a:rPr>
              <a:t>U</a:t>
            </a:r>
            <a:r>
              <a:rPr dirty="0" sz="2000" spc="165" b="1">
                <a:solidFill>
                  <a:srgbClr val="1D1A11"/>
                </a:solidFill>
                <a:latin typeface="Times New Roman"/>
                <a:cs typeface="Times New Roman"/>
              </a:rPr>
              <a:t>K</a:t>
            </a:r>
            <a:r>
              <a:rPr dirty="0" sz="2000" spc="10" b="1">
                <a:solidFill>
                  <a:srgbClr val="1D1A11"/>
                </a:solidFill>
                <a:latin typeface="Times New Roman"/>
                <a:cs typeface="Times New Roman"/>
              </a:rPr>
              <a:t>1</a:t>
            </a:r>
            <a:r>
              <a:rPr dirty="0" sz="2000" spc="-320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r>
              <a:rPr dirty="0" sz="2000" spc="120" b="1">
                <a:solidFill>
                  <a:srgbClr val="1D1A11"/>
                </a:solidFill>
                <a:latin typeface="Times New Roman"/>
                <a:cs typeface="Times New Roman"/>
              </a:rPr>
              <a:t>A</a:t>
            </a:r>
            <a:r>
              <a:rPr dirty="0" sz="2000" spc="114" b="1">
                <a:solidFill>
                  <a:srgbClr val="1D1A11"/>
                </a:solidFill>
                <a:latin typeface="Times New Roman"/>
                <a:cs typeface="Times New Roman"/>
              </a:rPr>
              <a:t>0</a:t>
            </a:r>
            <a:r>
              <a:rPr dirty="0" sz="2000" spc="190" b="1">
                <a:solidFill>
                  <a:srgbClr val="1D1A11"/>
                </a:solidFill>
                <a:latin typeface="Times New Roman"/>
                <a:cs typeface="Times New Roman"/>
              </a:rPr>
              <a:t>5</a:t>
            </a:r>
            <a:r>
              <a:rPr dirty="0" sz="2000" spc="114" b="1">
                <a:solidFill>
                  <a:srgbClr val="1D1A11"/>
                </a:solidFill>
                <a:latin typeface="Times New Roman"/>
                <a:cs typeface="Times New Roman"/>
              </a:rPr>
              <a:t>1</a:t>
            </a:r>
            <a:r>
              <a:rPr dirty="0" sz="2000" spc="145" b="1">
                <a:solidFill>
                  <a:srgbClr val="1D1A11"/>
                </a:solidFill>
                <a:latin typeface="Times New Roman"/>
                <a:cs typeface="Times New Roman"/>
              </a:rPr>
              <a:t>6</a:t>
            </a:r>
            <a:r>
              <a:rPr dirty="0" sz="2000" spc="5" b="1">
                <a:solidFill>
                  <a:srgbClr val="1D1A11"/>
                </a:solidFill>
                <a:latin typeface="Times New Roman"/>
                <a:cs typeface="Times New Roman"/>
              </a:rPr>
              <a:t>-</a:t>
            </a:r>
            <a:r>
              <a:rPr dirty="0" sz="2000" spc="95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r>
              <a:rPr dirty="0" sz="2000" spc="165" b="1">
                <a:solidFill>
                  <a:srgbClr val="1D1A11"/>
                </a:solidFill>
                <a:latin typeface="Times New Roman"/>
                <a:cs typeface="Times New Roman"/>
              </a:rPr>
              <a:t>G</a:t>
            </a:r>
            <a:r>
              <a:rPr dirty="0" sz="2000" spc="125" b="1">
                <a:solidFill>
                  <a:srgbClr val="1D1A11"/>
                </a:solidFill>
                <a:latin typeface="Times New Roman"/>
                <a:cs typeface="Times New Roman"/>
              </a:rPr>
              <a:t>A</a:t>
            </a:r>
            <a:r>
              <a:rPr dirty="0" sz="2000" spc="200" b="1">
                <a:solidFill>
                  <a:srgbClr val="1D1A11"/>
                </a:solidFill>
                <a:latin typeface="Times New Roman"/>
                <a:cs typeface="Times New Roman"/>
              </a:rPr>
              <a:t>N</a:t>
            </a:r>
            <a:r>
              <a:rPr dirty="0" sz="2000" spc="15" b="1">
                <a:solidFill>
                  <a:srgbClr val="1D1A11"/>
                </a:solidFill>
                <a:latin typeface="Times New Roman"/>
                <a:cs typeface="Times New Roman"/>
              </a:rPr>
              <a:t>TA</a:t>
            </a:r>
            <a:r>
              <a:rPr dirty="0" sz="2000" spc="140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r>
              <a:rPr dirty="0" sz="2000" spc="160" b="1">
                <a:solidFill>
                  <a:srgbClr val="1D1A11"/>
                </a:solidFill>
                <a:latin typeface="Times New Roman"/>
                <a:cs typeface="Times New Roman"/>
              </a:rPr>
              <a:t>S</a:t>
            </a:r>
            <a:r>
              <a:rPr dirty="0" sz="2000" spc="195" b="1">
                <a:solidFill>
                  <a:srgbClr val="1D1A11"/>
                </a:solidFill>
                <a:latin typeface="Times New Roman"/>
                <a:cs typeface="Times New Roman"/>
              </a:rPr>
              <a:t>UC</a:t>
            </a:r>
            <a:r>
              <a:rPr dirty="0" sz="2000" spc="160" b="1">
                <a:solidFill>
                  <a:srgbClr val="1D1A11"/>
                </a:solidFill>
                <a:latin typeface="Times New Roman"/>
                <a:cs typeface="Times New Roman"/>
              </a:rPr>
              <a:t>HE</a:t>
            </a:r>
            <a:r>
              <a:rPr dirty="0" sz="2000" spc="195" b="1">
                <a:solidFill>
                  <a:srgbClr val="1D1A11"/>
                </a:solidFill>
                <a:latin typeface="Times New Roman"/>
                <a:cs typeface="Times New Roman"/>
              </a:rPr>
              <a:t>N</a:t>
            </a:r>
            <a:r>
              <a:rPr dirty="0" sz="2000" spc="120" b="1">
                <a:solidFill>
                  <a:srgbClr val="1D1A11"/>
                </a:solidFill>
                <a:latin typeface="Times New Roman"/>
                <a:cs typeface="Times New Roman"/>
              </a:rPr>
              <a:t>DA</a:t>
            </a:r>
            <a:r>
              <a:rPr dirty="0" sz="2000" spc="15" b="1">
                <a:solidFill>
                  <a:srgbClr val="1D1A11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000" spc="195" b="1">
                <a:solidFill>
                  <a:srgbClr val="1D1A11"/>
                </a:solidFill>
                <a:latin typeface="Times New Roman"/>
                <a:cs typeface="Times New Roman"/>
              </a:rPr>
              <a:t>1</a:t>
            </a:r>
            <a:r>
              <a:rPr dirty="0" sz="2000" spc="15" b="1">
                <a:solidFill>
                  <a:srgbClr val="1D1A11"/>
                </a:solidFill>
                <a:latin typeface="Times New Roman"/>
                <a:cs typeface="Times New Roman"/>
              </a:rPr>
              <a:t>8</a:t>
            </a:r>
            <a:r>
              <a:rPr dirty="0" sz="2000" spc="-320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r>
              <a:rPr dirty="0" sz="2000" spc="200" b="1">
                <a:solidFill>
                  <a:srgbClr val="1D1A11"/>
                </a:solidFill>
                <a:latin typeface="Times New Roman"/>
                <a:cs typeface="Times New Roman"/>
              </a:rPr>
              <a:t>U</a:t>
            </a:r>
            <a:r>
              <a:rPr dirty="0" sz="2000" spc="160" b="1">
                <a:solidFill>
                  <a:srgbClr val="1D1A11"/>
                </a:solidFill>
                <a:latin typeface="Times New Roman"/>
                <a:cs typeface="Times New Roman"/>
              </a:rPr>
              <a:t>K</a:t>
            </a:r>
            <a:r>
              <a:rPr dirty="0" sz="2000" spc="15" b="1">
                <a:solidFill>
                  <a:srgbClr val="1D1A11"/>
                </a:solidFill>
                <a:latin typeface="Times New Roman"/>
                <a:cs typeface="Times New Roman"/>
              </a:rPr>
              <a:t>1</a:t>
            </a:r>
            <a:r>
              <a:rPr dirty="0" sz="2000" spc="-320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r>
              <a:rPr dirty="0" sz="2000" spc="125" b="1">
                <a:solidFill>
                  <a:srgbClr val="1D1A11"/>
                </a:solidFill>
                <a:latin typeface="Times New Roman"/>
                <a:cs typeface="Times New Roman"/>
              </a:rPr>
              <a:t>A</a:t>
            </a:r>
            <a:r>
              <a:rPr dirty="0" sz="2000" spc="120" b="1">
                <a:solidFill>
                  <a:srgbClr val="1D1A11"/>
                </a:solidFill>
                <a:latin typeface="Times New Roman"/>
                <a:cs typeface="Times New Roman"/>
              </a:rPr>
              <a:t>0</a:t>
            </a:r>
            <a:r>
              <a:rPr dirty="0" sz="2000" spc="195" b="1">
                <a:solidFill>
                  <a:srgbClr val="1D1A11"/>
                </a:solidFill>
                <a:latin typeface="Times New Roman"/>
                <a:cs typeface="Times New Roman"/>
              </a:rPr>
              <a:t>5</a:t>
            </a:r>
            <a:r>
              <a:rPr dirty="0" sz="2000" spc="120" b="1">
                <a:solidFill>
                  <a:srgbClr val="1D1A11"/>
                </a:solidFill>
                <a:latin typeface="Times New Roman"/>
                <a:cs typeface="Times New Roman"/>
              </a:rPr>
              <a:t>2</a:t>
            </a:r>
            <a:r>
              <a:rPr dirty="0" sz="2000" spc="150" b="1">
                <a:solidFill>
                  <a:srgbClr val="1D1A11"/>
                </a:solidFill>
                <a:latin typeface="Times New Roman"/>
                <a:cs typeface="Times New Roman"/>
              </a:rPr>
              <a:t>5</a:t>
            </a:r>
            <a:r>
              <a:rPr dirty="0" sz="2000" spc="10" b="1">
                <a:solidFill>
                  <a:srgbClr val="1D1A11"/>
                </a:solidFill>
                <a:latin typeface="Times New Roman"/>
                <a:cs typeface="Times New Roman"/>
              </a:rPr>
              <a:t>-</a:t>
            </a:r>
            <a:r>
              <a:rPr dirty="0" sz="2000" spc="95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r>
              <a:rPr dirty="0" sz="2000" spc="165" b="1">
                <a:solidFill>
                  <a:srgbClr val="1D1A11"/>
                </a:solidFill>
                <a:latin typeface="Times New Roman"/>
                <a:cs typeface="Times New Roman"/>
              </a:rPr>
              <a:t>K</a:t>
            </a:r>
            <a:r>
              <a:rPr dirty="0" sz="2000" spc="125" b="1">
                <a:solidFill>
                  <a:srgbClr val="1D1A11"/>
                </a:solidFill>
                <a:latin typeface="Times New Roman"/>
                <a:cs typeface="Times New Roman"/>
              </a:rPr>
              <a:t>A</a:t>
            </a:r>
            <a:r>
              <a:rPr dirty="0" sz="2000" spc="200" b="1">
                <a:solidFill>
                  <a:srgbClr val="1D1A11"/>
                </a:solidFill>
                <a:latin typeface="Times New Roman"/>
                <a:cs typeface="Times New Roman"/>
              </a:rPr>
              <a:t>N</a:t>
            </a:r>
            <a:r>
              <a:rPr dirty="0" sz="2000" spc="165" b="1">
                <a:solidFill>
                  <a:srgbClr val="1D1A11"/>
                </a:solidFill>
                <a:latin typeface="Times New Roman"/>
                <a:cs typeface="Times New Roman"/>
              </a:rPr>
              <a:t>K</a:t>
            </a:r>
            <a:r>
              <a:rPr dirty="0" sz="2000" spc="-20" b="1">
                <a:solidFill>
                  <a:srgbClr val="1D1A11"/>
                </a:solidFill>
                <a:latin typeface="Times New Roman"/>
                <a:cs typeface="Times New Roman"/>
              </a:rPr>
              <a:t>A</a:t>
            </a:r>
            <a:r>
              <a:rPr dirty="0" sz="2000" spc="165" b="1">
                <a:solidFill>
                  <a:srgbClr val="1D1A11"/>
                </a:solidFill>
                <a:latin typeface="Times New Roman"/>
                <a:cs typeface="Times New Roman"/>
              </a:rPr>
              <a:t>T</a:t>
            </a:r>
            <a:r>
              <a:rPr dirty="0" sz="2000" spc="10" b="1">
                <a:solidFill>
                  <a:srgbClr val="1D1A11"/>
                </a:solidFill>
                <a:latin typeface="Times New Roman"/>
                <a:cs typeface="Times New Roman"/>
              </a:rPr>
              <a:t>I</a:t>
            </a:r>
            <a:r>
              <a:rPr dirty="0" sz="2000" spc="210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r>
              <a:rPr dirty="0" sz="2000" spc="195" b="1">
                <a:solidFill>
                  <a:srgbClr val="1D1A11"/>
                </a:solidFill>
                <a:latin typeface="Times New Roman"/>
                <a:cs typeface="Times New Roman"/>
              </a:rPr>
              <a:t>P</a:t>
            </a:r>
            <a:r>
              <a:rPr dirty="0" sz="2000" spc="200" b="1">
                <a:solidFill>
                  <a:srgbClr val="1D1A11"/>
                </a:solidFill>
                <a:latin typeface="Times New Roman"/>
                <a:cs typeface="Times New Roman"/>
              </a:rPr>
              <a:t>R</a:t>
            </a:r>
            <a:r>
              <a:rPr dirty="0" sz="2000" spc="125" b="1">
                <a:solidFill>
                  <a:srgbClr val="1D1A11"/>
                </a:solidFill>
                <a:latin typeface="Times New Roman"/>
                <a:cs typeface="Times New Roman"/>
              </a:rPr>
              <a:t>A</a:t>
            </a:r>
            <a:r>
              <a:rPr dirty="0" sz="2000" spc="200" b="1">
                <a:solidFill>
                  <a:srgbClr val="1D1A11"/>
                </a:solidFill>
                <a:latin typeface="Times New Roman"/>
                <a:cs typeface="Times New Roman"/>
              </a:rPr>
              <a:t>N</a:t>
            </a:r>
            <a:r>
              <a:rPr dirty="0" sz="2000" spc="120" b="1">
                <a:solidFill>
                  <a:srgbClr val="1D1A11"/>
                </a:solidFill>
                <a:latin typeface="Times New Roman"/>
                <a:cs typeface="Times New Roman"/>
              </a:rPr>
              <a:t>I</a:t>
            </a:r>
            <a:r>
              <a:rPr dirty="0" sz="2000" spc="165" b="1">
                <a:solidFill>
                  <a:srgbClr val="1D1A11"/>
                </a:solidFill>
                <a:latin typeface="Times New Roman"/>
                <a:cs typeface="Times New Roman"/>
              </a:rPr>
              <a:t>TH</a:t>
            </a:r>
            <a:r>
              <a:rPr dirty="0" sz="2000" spc="20" b="1">
                <a:solidFill>
                  <a:srgbClr val="1D1A11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000" spc="190" b="1">
                <a:solidFill>
                  <a:srgbClr val="1D1A11"/>
                </a:solidFill>
                <a:latin typeface="Times New Roman"/>
                <a:cs typeface="Times New Roman"/>
              </a:rPr>
              <a:t>1</a:t>
            </a:r>
            <a:r>
              <a:rPr dirty="0" sz="2000" spc="10" b="1">
                <a:solidFill>
                  <a:srgbClr val="1D1A11"/>
                </a:solidFill>
                <a:latin typeface="Times New Roman"/>
                <a:cs typeface="Times New Roman"/>
              </a:rPr>
              <a:t>8</a:t>
            </a:r>
            <a:r>
              <a:rPr dirty="0" sz="2000" spc="-320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r>
              <a:rPr dirty="0" sz="2000" spc="195" b="1">
                <a:solidFill>
                  <a:srgbClr val="1D1A11"/>
                </a:solidFill>
                <a:latin typeface="Times New Roman"/>
                <a:cs typeface="Times New Roman"/>
              </a:rPr>
              <a:t>U</a:t>
            </a:r>
            <a:r>
              <a:rPr dirty="0" sz="2000" spc="165" b="1">
                <a:solidFill>
                  <a:srgbClr val="1D1A11"/>
                </a:solidFill>
                <a:latin typeface="Times New Roman"/>
                <a:cs typeface="Times New Roman"/>
              </a:rPr>
              <a:t>K</a:t>
            </a:r>
            <a:r>
              <a:rPr dirty="0" sz="2000" spc="10" b="1">
                <a:solidFill>
                  <a:srgbClr val="1D1A11"/>
                </a:solidFill>
                <a:latin typeface="Times New Roman"/>
                <a:cs typeface="Times New Roman"/>
              </a:rPr>
              <a:t>1</a:t>
            </a:r>
            <a:r>
              <a:rPr dirty="0" sz="2000" spc="-320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r>
              <a:rPr dirty="0" sz="2000" spc="120" b="1">
                <a:solidFill>
                  <a:srgbClr val="1D1A11"/>
                </a:solidFill>
                <a:latin typeface="Times New Roman"/>
                <a:cs typeface="Times New Roman"/>
              </a:rPr>
              <a:t>A</a:t>
            </a:r>
            <a:r>
              <a:rPr dirty="0" sz="2000" spc="114" b="1">
                <a:solidFill>
                  <a:srgbClr val="1D1A11"/>
                </a:solidFill>
                <a:latin typeface="Times New Roman"/>
                <a:cs typeface="Times New Roman"/>
              </a:rPr>
              <a:t>0</a:t>
            </a:r>
            <a:r>
              <a:rPr dirty="0" sz="2000" spc="190" b="1">
                <a:solidFill>
                  <a:srgbClr val="1D1A11"/>
                </a:solidFill>
                <a:latin typeface="Times New Roman"/>
                <a:cs typeface="Times New Roman"/>
              </a:rPr>
              <a:t>5</a:t>
            </a:r>
            <a:r>
              <a:rPr dirty="0" sz="2000" spc="114" b="1">
                <a:solidFill>
                  <a:srgbClr val="1D1A11"/>
                </a:solidFill>
                <a:latin typeface="Times New Roman"/>
                <a:cs typeface="Times New Roman"/>
              </a:rPr>
              <a:t>3</a:t>
            </a:r>
            <a:r>
              <a:rPr dirty="0" sz="2000" spc="145" b="1">
                <a:solidFill>
                  <a:srgbClr val="1D1A11"/>
                </a:solidFill>
                <a:latin typeface="Times New Roman"/>
                <a:cs typeface="Times New Roman"/>
              </a:rPr>
              <a:t>5</a:t>
            </a:r>
            <a:r>
              <a:rPr dirty="0" sz="2000" spc="5" b="1">
                <a:solidFill>
                  <a:srgbClr val="1D1A11"/>
                </a:solidFill>
                <a:latin typeface="Times New Roman"/>
                <a:cs typeface="Times New Roman"/>
              </a:rPr>
              <a:t>-</a:t>
            </a:r>
            <a:r>
              <a:rPr dirty="0" sz="2000" spc="95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r>
              <a:rPr dirty="0" sz="2000" spc="135" b="1">
                <a:solidFill>
                  <a:srgbClr val="1D1A11"/>
                </a:solidFill>
                <a:latin typeface="Times New Roman"/>
                <a:cs typeface="Times New Roman"/>
              </a:rPr>
              <a:t>M</a:t>
            </a:r>
            <a:r>
              <a:rPr dirty="0" sz="2000" spc="200" b="1">
                <a:solidFill>
                  <a:srgbClr val="1D1A11"/>
                </a:solidFill>
                <a:latin typeface="Times New Roman"/>
                <a:cs typeface="Times New Roman"/>
              </a:rPr>
              <a:t>U</a:t>
            </a:r>
            <a:r>
              <a:rPr dirty="0" sz="2000" spc="160" b="1">
                <a:solidFill>
                  <a:srgbClr val="1D1A11"/>
                </a:solidFill>
                <a:latin typeface="Times New Roman"/>
                <a:cs typeface="Times New Roman"/>
              </a:rPr>
              <a:t>S</a:t>
            </a:r>
            <a:r>
              <a:rPr dirty="0" sz="2000" spc="165" b="1">
                <a:solidFill>
                  <a:srgbClr val="1D1A11"/>
                </a:solidFill>
                <a:latin typeface="Times New Roman"/>
                <a:cs typeface="Times New Roman"/>
              </a:rPr>
              <a:t>H</a:t>
            </a:r>
            <a:r>
              <a:rPr dirty="0" sz="2000" spc="120" b="1">
                <a:solidFill>
                  <a:srgbClr val="1D1A11"/>
                </a:solidFill>
                <a:latin typeface="Times New Roman"/>
                <a:cs typeface="Times New Roman"/>
              </a:rPr>
              <a:t>I</a:t>
            </a:r>
            <a:r>
              <a:rPr dirty="0" sz="2000" spc="165" b="1">
                <a:solidFill>
                  <a:srgbClr val="1D1A11"/>
                </a:solidFill>
                <a:latin typeface="Times New Roman"/>
                <a:cs typeface="Times New Roman"/>
              </a:rPr>
              <a:t>K</a:t>
            </a:r>
            <a:r>
              <a:rPr dirty="0" sz="2000" spc="15" b="1">
                <a:solidFill>
                  <a:srgbClr val="1D1A11"/>
                </a:solidFill>
                <a:latin typeface="Times New Roman"/>
                <a:cs typeface="Times New Roman"/>
              </a:rPr>
              <a:t>A</a:t>
            </a:r>
            <a:r>
              <a:rPr dirty="0" sz="2000" spc="60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r>
              <a:rPr dirty="0" sz="2000" spc="160" b="1">
                <a:solidFill>
                  <a:srgbClr val="1D1A11"/>
                </a:solidFill>
                <a:latin typeface="Times New Roman"/>
                <a:cs typeface="Times New Roman"/>
              </a:rPr>
              <a:t>S</a:t>
            </a:r>
            <a:r>
              <a:rPr dirty="0" sz="2000" spc="125" b="1">
                <a:solidFill>
                  <a:srgbClr val="1D1A11"/>
                </a:solidFill>
                <a:latin typeface="Times New Roman"/>
                <a:cs typeface="Times New Roman"/>
              </a:rPr>
              <a:t>A</a:t>
            </a:r>
            <a:r>
              <a:rPr dirty="0" sz="2000" spc="120" b="1">
                <a:solidFill>
                  <a:srgbClr val="1D1A11"/>
                </a:solidFill>
                <a:latin typeface="Times New Roman"/>
                <a:cs typeface="Times New Roman"/>
              </a:rPr>
              <a:t>I</a:t>
            </a:r>
            <a:r>
              <a:rPr dirty="0" sz="2000" spc="200" b="1">
                <a:solidFill>
                  <a:srgbClr val="1D1A11"/>
                </a:solidFill>
                <a:latin typeface="Times New Roman"/>
                <a:cs typeface="Times New Roman"/>
              </a:rPr>
              <a:t>R</a:t>
            </a:r>
            <a:r>
              <a:rPr dirty="0" sz="2000" spc="125" b="1">
                <a:solidFill>
                  <a:srgbClr val="1D1A11"/>
                </a:solidFill>
                <a:latin typeface="Times New Roman"/>
                <a:cs typeface="Times New Roman"/>
              </a:rPr>
              <a:t>A</a:t>
            </a:r>
            <a:r>
              <a:rPr dirty="0" sz="2000" spc="25" b="1">
                <a:solidFill>
                  <a:srgbClr val="1D1A11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000" spc="100" b="1">
                <a:solidFill>
                  <a:srgbClr val="1D1A11"/>
                </a:solidFill>
                <a:latin typeface="Times New Roman"/>
                <a:cs typeface="Times New Roman"/>
              </a:rPr>
              <a:t>18</a:t>
            </a:r>
            <a:r>
              <a:rPr dirty="0" sz="2000" spc="-320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r>
              <a:rPr dirty="0" sz="2000" spc="125" b="1">
                <a:solidFill>
                  <a:srgbClr val="1D1A11"/>
                </a:solidFill>
                <a:latin typeface="Times New Roman"/>
                <a:cs typeface="Times New Roman"/>
              </a:rPr>
              <a:t>UK1</a:t>
            </a:r>
            <a:r>
              <a:rPr dirty="0" sz="2000" spc="-320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r>
              <a:rPr dirty="0" sz="2000" spc="114" b="1">
                <a:solidFill>
                  <a:srgbClr val="1D1A11"/>
                </a:solidFill>
                <a:latin typeface="Times New Roman"/>
                <a:cs typeface="Times New Roman"/>
              </a:rPr>
              <a:t>A0576-</a:t>
            </a:r>
            <a:r>
              <a:rPr dirty="0" sz="2000" spc="95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r>
              <a:rPr dirty="0" sz="2000" spc="145" b="1">
                <a:solidFill>
                  <a:srgbClr val="1D1A11"/>
                </a:solidFill>
                <a:latin typeface="Times New Roman"/>
                <a:cs typeface="Times New Roman"/>
              </a:rPr>
              <a:t>JANAGANI</a:t>
            </a:r>
            <a:r>
              <a:rPr dirty="0" sz="2000" spc="135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r>
              <a:rPr dirty="0" sz="2000" spc="80" b="1">
                <a:solidFill>
                  <a:srgbClr val="1D1A11"/>
                </a:solidFill>
                <a:latin typeface="Times New Roman"/>
                <a:cs typeface="Times New Roman"/>
              </a:rPr>
              <a:t>VAMSHI</a:t>
            </a:r>
            <a:r>
              <a:rPr dirty="0" sz="2000" spc="285" b="1">
                <a:solidFill>
                  <a:srgbClr val="1D1A11"/>
                </a:solidFill>
                <a:latin typeface="Times New Roman"/>
                <a:cs typeface="Times New Roman"/>
              </a:rPr>
              <a:t> </a:t>
            </a:r>
            <a:r>
              <a:rPr dirty="0" sz="2000" spc="145" b="1">
                <a:solidFill>
                  <a:srgbClr val="1D1A11"/>
                </a:solidFill>
                <a:latin typeface="Times New Roman"/>
                <a:cs typeface="Times New Roman"/>
              </a:rPr>
              <a:t>KRISHNA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0480" y="0"/>
            <a:ext cx="9753600" cy="6858000"/>
            <a:chOff x="1300480" y="0"/>
            <a:chExt cx="97536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0480" y="0"/>
              <a:ext cx="9753599" cy="6857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28875" y="2176526"/>
              <a:ext cx="8770620" cy="0"/>
            </a:xfrm>
            <a:custGeom>
              <a:avLst/>
              <a:gdLst/>
              <a:ahLst/>
              <a:cxnLst/>
              <a:rect l="l" t="t" r="r" b="b"/>
              <a:pathLst>
                <a:path w="8770620" h="0">
                  <a:moveTo>
                    <a:pt x="0" y="0"/>
                  </a:moveTo>
                  <a:lnTo>
                    <a:pt x="8770493" y="0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905241" cy="68579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22" y="0"/>
              <a:ext cx="10582243" cy="68579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8669" y="635888"/>
            <a:ext cx="7319009" cy="5410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120"/>
              <a:t>ARTIFICIAL</a:t>
            </a:r>
            <a:r>
              <a:rPr dirty="0" sz="3350" spc="340"/>
              <a:t> </a:t>
            </a:r>
            <a:r>
              <a:rPr dirty="0" sz="3350" spc="110"/>
              <a:t>NEURAL</a:t>
            </a:r>
            <a:r>
              <a:rPr dirty="0" sz="3350" spc="345"/>
              <a:t> </a:t>
            </a:r>
            <a:r>
              <a:rPr dirty="0" sz="3350" spc="135"/>
              <a:t>NETWORK</a:t>
            </a:r>
            <a:endParaRPr sz="3350"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3300" y="3714750"/>
            <a:ext cx="6153150" cy="29337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51560" y="1601088"/>
            <a:ext cx="955548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6600" algn="l"/>
                <a:tab pos="1546860" algn="l"/>
                <a:tab pos="3138805" algn="l"/>
                <a:tab pos="4291965" algn="l"/>
                <a:tab pos="5798185" algn="l"/>
                <a:tab pos="6256020" algn="l"/>
                <a:tab pos="7428230" algn="l"/>
                <a:tab pos="8276590" algn="l"/>
              </a:tabLst>
            </a:pPr>
            <a:r>
              <a:rPr dirty="0" sz="2400" spc="-15">
                <a:latin typeface="Times New Roman"/>
                <a:cs typeface="Times New Roman"/>
              </a:rPr>
              <a:t>The	</a:t>
            </a:r>
            <a:r>
              <a:rPr dirty="0" sz="2400" spc="20">
                <a:latin typeface="Times New Roman"/>
                <a:cs typeface="Times New Roman"/>
              </a:rPr>
              <a:t>term	</a:t>
            </a:r>
            <a:r>
              <a:rPr dirty="0" sz="2400" spc="10">
                <a:latin typeface="Times New Roman"/>
                <a:cs typeface="Times New Roman"/>
              </a:rPr>
              <a:t>"</a:t>
            </a:r>
            <a:r>
              <a:rPr dirty="0" sz="2400" spc="10" b="1">
                <a:latin typeface="Times New Roman"/>
                <a:cs typeface="Times New Roman"/>
              </a:rPr>
              <a:t>Artificial	</a:t>
            </a:r>
            <a:r>
              <a:rPr dirty="0" sz="2400" spc="-5" b="1">
                <a:latin typeface="Times New Roman"/>
                <a:cs typeface="Times New Roman"/>
              </a:rPr>
              <a:t>Neural	</a:t>
            </a:r>
            <a:r>
              <a:rPr dirty="0" sz="2400" spc="-15" b="1">
                <a:latin typeface="Times New Roman"/>
                <a:cs typeface="Times New Roman"/>
              </a:rPr>
              <a:t>Network</a:t>
            </a:r>
            <a:r>
              <a:rPr dirty="0" sz="2400" spc="-15">
                <a:latin typeface="Times New Roman"/>
                <a:cs typeface="Times New Roman"/>
              </a:rPr>
              <a:t>"	</a:t>
            </a:r>
            <a:r>
              <a:rPr dirty="0" sz="2400" spc="40">
                <a:latin typeface="Times New Roman"/>
                <a:cs typeface="Times New Roman"/>
              </a:rPr>
              <a:t>is	</a:t>
            </a:r>
            <a:r>
              <a:rPr dirty="0" sz="2400">
                <a:latin typeface="Times New Roman"/>
                <a:cs typeface="Times New Roman"/>
              </a:rPr>
              <a:t>derived	</a:t>
            </a:r>
            <a:r>
              <a:rPr dirty="0" sz="2400" spc="5">
                <a:latin typeface="Times New Roman"/>
                <a:cs typeface="Times New Roman"/>
              </a:rPr>
              <a:t>from	</a:t>
            </a:r>
            <a:r>
              <a:rPr dirty="0" sz="2400" spc="-10">
                <a:latin typeface="Times New Roman"/>
                <a:cs typeface="Times New Roman"/>
              </a:rPr>
              <a:t>Biological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50626" y="1601088"/>
            <a:ext cx="77851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75">
                <a:latin typeface="Times New Roman"/>
                <a:cs typeface="Times New Roman"/>
              </a:rPr>
              <a:t>n</a:t>
            </a:r>
            <a:r>
              <a:rPr dirty="0" sz="2400" spc="55">
                <a:latin typeface="Times New Roman"/>
                <a:cs typeface="Times New Roman"/>
              </a:rPr>
              <a:t>e</a:t>
            </a:r>
            <a:r>
              <a:rPr dirty="0" sz="2400" spc="-75">
                <a:latin typeface="Times New Roman"/>
                <a:cs typeface="Times New Roman"/>
              </a:rPr>
              <a:t>u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sz="2400" spc="-1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0800"/>
              </a:lnSpc>
              <a:spcBef>
                <a:spcPts val="80"/>
              </a:spcBef>
            </a:pPr>
            <a:r>
              <a:rPr dirty="0" spc="-5"/>
              <a:t>networks </a:t>
            </a:r>
            <a:r>
              <a:rPr dirty="0" spc="-10"/>
              <a:t>that develop </a:t>
            </a:r>
            <a:r>
              <a:rPr dirty="0"/>
              <a:t>the </a:t>
            </a:r>
            <a:r>
              <a:rPr dirty="0" spc="-10"/>
              <a:t>structure </a:t>
            </a:r>
            <a:r>
              <a:rPr dirty="0" spc="35"/>
              <a:t>of </a:t>
            </a:r>
            <a:r>
              <a:rPr dirty="0"/>
              <a:t>a </a:t>
            </a:r>
            <a:r>
              <a:rPr dirty="0" spc="-5"/>
              <a:t>human </a:t>
            </a:r>
            <a:r>
              <a:rPr dirty="0"/>
              <a:t>brain. </a:t>
            </a:r>
            <a:r>
              <a:rPr dirty="0" spc="-10"/>
              <a:t>Similar </a:t>
            </a:r>
            <a:r>
              <a:rPr dirty="0"/>
              <a:t>to </a:t>
            </a:r>
            <a:r>
              <a:rPr dirty="0" spc="-5"/>
              <a:t>the human </a:t>
            </a:r>
            <a:r>
              <a:rPr dirty="0" spc="15"/>
              <a:t>brain </a:t>
            </a:r>
            <a:r>
              <a:rPr dirty="0" spc="-5"/>
              <a:t>that </a:t>
            </a:r>
            <a:r>
              <a:rPr dirty="0"/>
              <a:t> </a:t>
            </a:r>
            <a:r>
              <a:rPr dirty="0" spc="-10"/>
              <a:t>has</a:t>
            </a:r>
            <a:r>
              <a:rPr dirty="0" spc="585"/>
              <a:t> </a:t>
            </a:r>
            <a:r>
              <a:rPr dirty="0"/>
              <a:t>neurons</a:t>
            </a:r>
            <a:r>
              <a:rPr dirty="0" spc="605"/>
              <a:t> </a:t>
            </a:r>
            <a:r>
              <a:rPr dirty="0" spc="-5"/>
              <a:t>interconnected</a:t>
            </a:r>
            <a:r>
              <a:rPr dirty="0" spc="1185"/>
              <a:t> </a:t>
            </a:r>
            <a:r>
              <a:rPr dirty="0"/>
              <a:t>to   </a:t>
            </a:r>
            <a:r>
              <a:rPr dirty="0" spc="-5"/>
              <a:t>one</a:t>
            </a:r>
            <a:r>
              <a:rPr dirty="0" spc="1185"/>
              <a:t> </a:t>
            </a:r>
            <a:r>
              <a:rPr dirty="0" spc="-15"/>
              <a:t>another,</a:t>
            </a:r>
            <a:r>
              <a:rPr dirty="0" spc="1155"/>
              <a:t> </a:t>
            </a:r>
            <a:r>
              <a:rPr dirty="0" spc="-10"/>
              <a:t>artificial</a:t>
            </a:r>
            <a:r>
              <a:rPr dirty="0" spc="1170"/>
              <a:t> </a:t>
            </a:r>
            <a:r>
              <a:rPr dirty="0" spc="-15"/>
              <a:t>neural</a:t>
            </a:r>
            <a:r>
              <a:rPr dirty="0" spc="1155"/>
              <a:t> </a:t>
            </a:r>
            <a:r>
              <a:rPr dirty="0" spc="-5"/>
              <a:t>networks</a:t>
            </a:r>
            <a:r>
              <a:rPr dirty="0" spc="1185"/>
              <a:t> </a:t>
            </a:r>
            <a:r>
              <a:rPr dirty="0" spc="-15"/>
              <a:t>also </a:t>
            </a:r>
            <a:r>
              <a:rPr dirty="0" spc="-10"/>
              <a:t> </a:t>
            </a:r>
            <a:r>
              <a:rPr dirty="0" spc="-30"/>
              <a:t>have</a:t>
            </a:r>
            <a:r>
              <a:rPr dirty="0" spc="-25"/>
              <a:t> </a:t>
            </a:r>
            <a:r>
              <a:rPr dirty="0" spc="-15"/>
              <a:t>neurons</a:t>
            </a:r>
            <a:r>
              <a:rPr dirty="0" spc="-10"/>
              <a:t> </a:t>
            </a:r>
            <a:r>
              <a:rPr dirty="0" spc="-5"/>
              <a:t>that</a:t>
            </a:r>
            <a:r>
              <a:rPr dirty="0"/>
              <a:t> are</a:t>
            </a:r>
            <a:r>
              <a:rPr dirty="0" spc="5"/>
              <a:t> </a:t>
            </a:r>
            <a:r>
              <a:rPr dirty="0" spc="-5"/>
              <a:t>interconnected</a:t>
            </a:r>
            <a:r>
              <a:rPr dirty="0"/>
              <a:t> to</a:t>
            </a:r>
            <a:r>
              <a:rPr dirty="0" spc="5"/>
              <a:t> </a:t>
            </a:r>
            <a:r>
              <a:rPr dirty="0" spc="-5"/>
              <a:t>one</a:t>
            </a:r>
            <a:r>
              <a:rPr dirty="0"/>
              <a:t> </a:t>
            </a:r>
            <a:r>
              <a:rPr dirty="0" spc="-10"/>
              <a:t>another</a:t>
            </a:r>
            <a:r>
              <a:rPr dirty="0" spc="-5"/>
              <a:t> </a:t>
            </a:r>
            <a:r>
              <a:rPr dirty="0" spc="40"/>
              <a:t>in  </a:t>
            </a:r>
            <a:r>
              <a:rPr dirty="0"/>
              <a:t>various</a:t>
            </a:r>
            <a:r>
              <a:rPr dirty="0" spc="600"/>
              <a:t> </a:t>
            </a:r>
            <a:r>
              <a:rPr dirty="0" spc="20"/>
              <a:t>layers  </a:t>
            </a:r>
            <a:r>
              <a:rPr dirty="0"/>
              <a:t>of</a:t>
            </a:r>
            <a:r>
              <a:rPr dirty="0" spc="600"/>
              <a:t> </a:t>
            </a:r>
            <a:r>
              <a:rPr dirty="0"/>
              <a:t>the </a:t>
            </a:r>
            <a:r>
              <a:rPr dirty="0" spc="5"/>
              <a:t> </a:t>
            </a:r>
            <a:r>
              <a:rPr dirty="0" spc="-25"/>
              <a:t>networks.</a:t>
            </a:r>
            <a:r>
              <a:rPr dirty="0" spc="150"/>
              <a:t> </a:t>
            </a:r>
            <a:r>
              <a:rPr dirty="0" spc="-55"/>
              <a:t>These</a:t>
            </a:r>
            <a:r>
              <a:rPr dirty="0" spc="215"/>
              <a:t> </a:t>
            </a:r>
            <a:r>
              <a:rPr dirty="0" spc="-35"/>
              <a:t>neurons</a:t>
            </a:r>
            <a:r>
              <a:rPr dirty="0" spc="200"/>
              <a:t> </a:t>
            </a:r>
            <a:r>
              <a:rPr dirty="0"/>
              <a:t>are</a:t>
            </a:r>
            <a:r>
              <a:rPr dirty="0" spc="-20"/>
              <a:t> </a:t>
            </a:r>
            <a:r>
              <a:rPr dirty="0" spc="-15"/>
              <a:t>known</a:t>
            </a:r>
            <a:r>
              <a:rPr dirty="0" spc="135"/>
              <a:t> </a:t>
            </a:r>
            <a:r>
              <a:rPr dirty="0" spc="-10"/>
              <a:t>as</a:t>
            </a:r>
            <a:r>
              <a:rPr dirty="0" spc="-35"/>
              <a:t> nodes.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247" y="764603"/>
            <a:ext cx="7536815" cy="4718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spc="130">
                <a:solidFill>
                  <a:srgbClr val="404040"/>
                </a:solidFill>
              </a:rPr>
              <a:t>CONVOLUTIONAL</a:t>
            </a:r>
            <a:r>
              <a:rPr dirty="0" sz="2900" spc="70">
                <a:solidFill>
                  <a:srgbClr val="404040"/>
                </a:solidFill>
              </a:rPr>
              <a:t> </a:t>
            </a:r>
            <a:r>
              <a:rPr dirty="0" sz="2900" spc="125">
                <a:solidFill>
                  <a:srgbClr val="404040"/>
                </a:solidFill>
              </a:rPr>
              <a:t>NEURAL</a:t>
            </a:r>
            <a:r>
              <a:rPr dirty="0" sz="2900" spc="70">
                <a:solidFill>
                  <a:srgbClr val="404040"/>
                </a:solidFill>
              </a:rPr>
              <a:t> </a:t>
            </a:r>
            <a:r>
              <a:rPr dirty="0" sz="2900" spc="135">
                <a:solidFill>
                  <a:srgbClr val="404040"/>
                </a:solidFill>
              </a:rPr>
              <a:t>NETWORK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10247" y="1885568"/>
            <a:ext cx="10935970" cy="361632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just" marL="298450" marR="5080" indent="-285750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400">
                <a:latin typeface="Times New Roman"/>
                <a:cs typeface="Times New Roman"/>
              </a:rPr>
              <a:t>A 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convolutional  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neural  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network   </a:t>
            </a:r>
            <a:r>
              <a:rPr dirty="0" sz="2400" spc="110">
                <a:latin typeface="Times New Roman"/>
                <a:cs typeface="Times New Roman"/>
              </a:rPr>
              <a:t>(CNN) </a:t>
            </a:r>
            <a:r>
              <a:rPr dirty="0" sz="2400" spc="82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is  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   </a:t>
            </a:r>
            <a:r>
              <a:rPr dirty="0" sz="2400" spc="110">
                <a:latin typeface="Times New Roman"/>
                <a:cs typeface="Times New Roman"/>
              </a:rPr>
              <a:t>type </a:t>
            </a:r>
            <a:r>
              <a:rPr dirty="0" sz="2400" spc="819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of </a:t>
            </a:r>
            <a:r>
              <a:rPr dirty="0" sz="2400" spc="819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artificial 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neural</a:t>
            </a:r>
            <a:r>
              <a:rPr dirty="0" sz="2400" spc="110">
                <a:latin typeface="Times New Roman"/>
                <a:cs typeface="Times New Roman"/>
              </a:rPr>
              <a:t> network</a:t>
            </a:r>
            <a:r>
              <a:rPr dirty="0" sz="2400" spc="82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used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in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image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recognition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and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processing</a:t>
            </a:r>
            <a:r>
              <a:rPr dirty="0" sz="2400" spc="87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that </a:t>
            </a:r>
            <a:r>
              <a:rPr dirty="0" sz="2400" spc="770">
                <a:latin typeface="Times New Roman"/>
                <a:cs typeface="Times New Roman"/>
              </a:rPr>
              <a:t> </a:t>
            </a:r>
            <a:r>
              <a:rPr dirty="0" sz="2400" spc="155">
                <a:latin typeface="Times New Roman"/>
                <a:cs typeface="Times New Roman"/>
              </a:rPr>
              <a:t>is 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specifically </a:t>
            </a:r>
            <a:r>
              <a:rPr dirty="0" sz="2400" spc="125">
                <a:latin typeface="Times New Roman"/>
                <a:cs typeface="Times New Roman"/>
              </a:rPr>
              <a:t>designed </a:t>
            </a:r>
            <a:r>
              <a:rPr dirty="0" sz="2400" spc="75">
                <a:latin typeface="Times New Roman"/>
                <a:cs typeface="Times New Roman"/>
              </a:rPr>
              <a:t>to </a:t>
            </a:r>
            <a:r>
              <a:rPr dirty="0" sz="2400" spc="114">
                <a:latin typeface="Times New Roman"/>
                <a:cs typeface="Times New Roman"/>
              </a:rPr>
              <a:t>process </a:t>
            </a:r>
            <a:r>
              <a:rPr dirty="0" sz="2400" spc="110">
                <a:latin typeface="Times New Roman"/>
                <a:cs typeface="Times New Roman"/>
              </a:rPr>
              <a:t>pixel data. </a:t>
            </a:r>
            <a:r>
              <a:rPr dirty="0" sz="2400" spc="100">
                <a:latin typeface="Times New Roman"/>
                <a:cs typeface="Times New Roman"/>
              </a:rPr>
              <a:t>...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110">
                <a:latin typeface="Times New Roman"/>
                <a:cs typeface="Times New Roman"/>
              </a:rPr>
              <a:t>CNN </a:t>
            </a:r>
            <a:r>
              <a:rPr dirty="0" sz="2400" spc="114">
                <a:latin typeface="Times New Roman"/>
                <a:cs typeface="Times New Roman"/>
              </a:rPr>
              <a:t>uses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system  </a:t>
            </a:r>
            <a:r>
              <a:rPr dirty="0" sz="2400" spc="90">
                <a:latin typeface="Times New Roman"/>
                <a:cs typeface="Times New Roman"/>
              </a:rPr>
              <a:t>much 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like</a:t>
            </a:r>
            <a:r>
              <a:rPr dirty="0" sz="2400" spc="8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multilayer 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perceptron</a:t>
            </a:r>
            <a:r>
              <a:rPr dirty="0" sz="2400" spc="865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that</a:t>
            </a:r>
            <a:r>
              <a:rPr dirty="0" sz="2400" spc="815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has 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been 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designed 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for</a:t>
            </a:r>
            <a:r>
              <a:rPr dirty="0" sz="2400" spc="76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reduced 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processing</a:t>
            </a:r>
            <a:r>
              <a:rPr dirty="0" sz="2400" spc="595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requirements.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algn="just" marL="298450" marR="50800" indent="-285750">
              <a:lnSpc>
                <a:spcPct val="90400"/>
              </a:lnSpc>
              <a:spcBef>
                <a:spcPts val="162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400" spc="85">
                <a:latin typeface="Times New Roman"/>
                <a:cs typeface="Times New Roman"/>
              </a:rPr>
              <a:t>CNN </a:t>
            </a:r>
            <a:r>
              <a:rPr dirty="0" sz="2400" spc="114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105">
                <a:latin typeface="Times New Roman"/>
                <a:cs typeface="Times New Roman"/>
              </a:rPr>
              <a:t>neural </a:t>
            </a:r>
            <a:r>
              <a:rPr dirty="0" sz="2400" spc="125">
                <a:latin typeface="Times New Roman"/>
                <a:cs typeface="Times New Roman"/>
              </a:rPr>
              <a:t>network </a:t>
            </a:r>
            <a:r>
              <a:rPr dirty="0" sz="2400" spc="85">
                <a:latin typeface="Times New Roman"/>
                <a:cs typeface="Times New Roman"/>
              </a:rPr>
              <a:t>that </a:t>
            </a:r>
            <a:r>
              <a:rPr dirty="0" sz="2400" spc="90">
                <a:latin typeface="Times New Roman"/>
                <a:cs typeface="Times New Roman"/>
              </a:rPr>
              <a:t>has </a:t>
            </a:r>
            <a:r>
              <a:rPr dirty="0" sz="2400" spc="120">
                <a:latin typeface="Times New Roman"/>
                <a:cs typeface="Times New Roman"/>
              </a:rPr>
              <a:t>one </a:t>
            </a:r>
            <a:r>
              <a:rPr dirty="0" sz="2400" spc="75">
                <a:latin typeface="Times New Roman"/>
                <a:cs typeface="Times New Roman"/>
              </a:rPr>
              <a:t>or </a:t>
            </a:r>
            <a:r>
              <a:rPr dirty="0" sz="2400" spc="80">
                <a:latin typeface="Times New Roman"/>
                <a:cs typeface="Times New Roman"/>
              </a:rPr>
              <a:t>more </a:t>
            </a:r>
            <a:r>
              <a:rPr dirty="0" sz="2400" spc="130">
                <a:latin typeface="Times New Roman"/>
                <a:cs typeface="Times New Roman"/>
              </a:rPr>
              <a:t>convolutional </a:t>
            </a:r>
            <a:r>
              <a:rPr dirty="0" sz="2400" spc="120">
                <a:latin typeface="Times New Roman"/>
                <a:cs typeface="Times New Roman"/>
              </a:rPr>
              <a:t>layers </a:t>
            </a:r>
            <a:r>
              <a:rPr dirty="0" sz="2400" spc="90">
                <a:latin typeface="Times New Roman"/>
                <a:cs typeface="Times New Roman"/>
              </a:rPr>
              <a:t>and </a:t>
            </a:r>
            <a:r>
              <a:rPr dirty="0" sz="2400" spc="95">
                <a:latin typeface="Times New Roman"/>
                <a:cs typeface="Times New Roman"/>
              </a:rPr>
              <a:t>are 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used </a:t>
            </a:r>
            <a:r>
              <a:rPr dirty="0" sz="2400" spc="120">
                <a:latin typeface="Times New Roman"/>
                <a:cs typeface="Times New Roman"/>
              </a:rPr>
              <a:t>mainly </a:t>
            </a:r>
            <a:r>
              <a:rPr dirty="0" sz="2400" spc="80">
                <a:latin typeface="Times New Roman"/>
                <a:cs typeface="Times New Roman"/>
              </a:rPr>
              <a:t>for </a:t>
            </a:r>
            <a:r>
              <a:rPr dirty="0" sz="2400" spc="120" b="1">
                <a:latin typeface="Times New Roman"/>
                <a:cs typeface="Times New Roman"/>
              </a:rPr>
              <a:t>image </a:t>
            </a:r>
            <a:r>
              <a:rPr dirty="0" sz="2400" spc="130" b="1">
                <a:latin typeface="Times New Roman"/>
                <a:cs typeface="Times New Roman"/>
              </a:rPr>
              <a:t>processing, </a:t>
            </a:r>
            <a:r>
              <a:rPr dirty="0" sz="2400" spc="145" b="1">
                <a:latin typeface="Times New Roman"/>
                <a:cs typeface="Times New Roman"/>
              </a:rPr>
              <a:t>classification, </a:t>
            </a:r>
            <a:r>
              <a:rPr dirty="0" sz="2400" spc="130" b="1">
                <a:latin typeface="Times New Roman"/>
                <a:cs typeface="Times New Roman"/>
              </a:rPr>
              <a:t>segmentation </a:t>
            </a:r>
            <a:r>
              <a:rPr dirty="0" sz="2400" spc="75" b="1">
                <a:latin typeface="Times New Roman"/>
                <a:cs typeface="Times New Roman"/>
              </a:rPr>
              <a:t>and </a:t>
            </a:r>
            <a:r>
              <a:rPr dirty="0" sz="2400" spc="100" b="1">
                <a:latin typeface="Times New Roman"/>
                <a:cs typeface="Times New Roman"/>
              </a:rPr>
              <a:t>also </a:t>
            </a:r>
            <a:r>
              <a:rPr dirty="0" sz="2400" spc="105" b="1">
                <a:latin typeface="Times New Roman"/>
                <a:cs typeface="Times New Roman"/>
              </a:rPr>
              <a:t> </a:t>
            </a:r>
            <a:r>
              <a:rPr dirty="0" sz="2400" spc="130" b="1">
                <a:latin typeface="Times New Roman"/>
                <a:cs typeface="Times New Roman"/>
              </a:rPr>
              <a:t>for</a:t>
            </a:r>
            <a:r>
              <a:rPr dirty="0" sz="2400" spc="380" b="1">
                <a:latin typeface="Times New Roman"/>
                <a:cs typeface="Times New Roman"/>
              </a:rPr>
              <a:t> </a:t>
            </a:r>
            <a:r>
              <a:rPr dirty="0" sz="2400" spc="105" b="1">
                <a:latin typeface="Times New Roman"/>
                <a:cs typeface="Times New Roman"/>
              </a:rPr>
              <a:t>other </a:t>
            </a:r>
            <a:r>
              <a:rPr dirty="0" sz="2400" spc="409" b="1">
                <a:latin typeface="Times New Roman"/>
                <a:cs typeface="Times New Roman"/>
              </a:rPr>
              <a:t> </a:t>
            </a:r>
            <a:r>
              <a:rPr dirty="0" sz="2400" spc="120" b="1">
                <a:latin typeface="Times New Roman"/>
                <a:cs typeface="Times New Roman"/>
              </a:rPr>
              <a:t>auto </a:t>
            </a:r>
            <a:r>
              <a:rPr dirty="0" sz="2400" spc="475" b="1">
                <a:latin typeface="Times New Roman"/>
                <a:cs typeface="Times New Roman"/>
              </a:rPr>
              <a:t> </a:t>
            </a:r>
            <a:r>
              <a:rPr dirty="0" sz="2400" spc="120" b="1">
                <a:latin typeface="Times New Roman"/>
                <a:cs typeface="Times New Roman"/>
              </a:rPr>
              <a:t>correlated </a:t>
            </a:r>
            <a:r>
              <a:rPr dirty="0" sz="2400" spc="500" b="1">
                <a:latin typeface="Times New Roman"/>
                <a:cs typeface="Times New Roman"/>
              </a:rPr>
              <a:t> </a:t>
            </a:r>
            <a:r>
              <a:rPr dirty="0" sz="2400" spc="125" b="1">
                <a:latin typeface="Times New Roman"/>
                <a:cs typeface="Times New Roman"/>
              </a:rPr>
              <a:t>data</a:t>
            </a:r>
            <a:r>
              <a:rPr dirty="0" sz="2400" spc="125">
                <a:latin typeface="Times New Roman"/>
                <a:cs typeface="Times New Roman"/>
              </a:rPr>
              <a:t>. 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965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convolution </a:t>
            </a:r>
            <a:r>
              <a:rPr dirty="0" sz="2400" spc="42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is 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essentially 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sliding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filter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over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the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input.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648652"/>
            <a:ext cx="1822450" cy="5175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130">
                <a:solidFill>
                  <a:srgbClr val="404040"/>
                </a:solidFill>
              </a:rPr>
              <a:t>O</a:t>
            </a:r>
            <a:r>
              <a:rPr dirty="0" sz="3200" spc="160">
                <a:solidFill>
                  <a:srgbClr val="404040"/>
                </a:solidFill>
              </a:rPr>
              <a:t>U</a:t>
            </a:r>
            <a:r>
              <a:rPr dirty="0" sz="3200" spc="185">
                <a:solidFill>
                  <a:srgbClr val="404040"/>
                </a:solidFill>
              </a:rPr>
              <a:t>T</a:t>
            </a:r>
            <a:r>
              <a:rPr dirty="0" sz="3200" spc="140">
                <a:solidFill>
                  <a:srgbClr val="404040"/>
                </a:solidFill>
              </a:rPr>
              <a:t>P</a:t>
            </a:r>
            <a:r>
              <a:rPr dirty="0" sz="3200" spc="160">
                <a:solidFill>
                  <a:srgbClr val="404040"/>
                </a:solidFill>
              </a:rPr>
              <a:t>U</a:t>
            </a:r>
            <a:r>
              <a:rPr dirty="0" sz="3200" spc="15">
                <a:solidFill>
                  <a:srgbClr val="404040"/>
                </a:solidFill>
              </a:rPr>
              <a:t>T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625" y="361950"/>
            <a:ext cx="6296025" cy="62674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775" y="2119947"/>
            <a:ext cx="3162300" cy="25857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dirty="0" sz="2400" spc="-170">
                <a:latin typeface="Times New Roman"/>
                <a:cs typeface="Times New Roman"/>
              </a:rPr>
              <a:t>W</a:t>
            </a:r>
            <a:r>
              <a:rPr dirty="0" sz="2400" spc="5">
                <a:latin typeface="Times New Roman"/>
                <a:cs typeface="Times New Roman"/>
              </a:rPr>
              <a:t>it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 spc="-75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75">
                <a:latin typeface="Times New Roman"/>
                <a:cs typeface="Times New Roman"/>
              </a:rPr>
              <a:t>h</a:t>
            </a:r>
            <a:r>
              <a:rPr dirty="0" sz="2400" spc="-15">
                <a:latin typeface="Times New Roman"/>
                <a:cs typeface="Times New Roman"/>
              </a:rPr>
              <a:t>e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95">
                <a:latin typeface="Times New Roman"/>
                <a:cs typeface="Times New Roman"/>
              </a:rPr>
              <a:t> </a:t>
            </a:r>
            <a:r>
              <a:rPr dirty="0" sz="2400" spc="-85">
                <a:latin typeface="Times New Roman"/>
                <a:cs typeface="Times New Roman"/>
              </a:rPr>
              <a:t>A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sz="2400" spc="5">
                <a:latin typeface="Times New Roman"/>
                <a:cs typeface="Times New Roman"/>
              </a:rPr>
              <a:t>ti</a:t>
            </a:r>
            <a:r>
              <a:rPr dirty="0" sz="2400" spc="-50">
                <a:latin typeface="Times New Roman"/>
                <a:cs typeface="Times New Roman"/>
              </a:rPr>
              <a:t>f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  </a:t>
            </a:r>
            <a:r>
              <a:rPr dirty="0" sz="2400" spc="-20">
                <a:latin typeface="Times New Roman"/>
                <a:cs typeface="Times New Roman"/>
              </a:rPr>
              <a:t>Intelligence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and </a:t>
            </a:r>
            <a:r>
              <a:rPr dirty="0" sz="2400" spc="-10">
                <a:latin typeface="Times New Roman"/>
                <a:cs typeface="Times New Roman"/>
              </a:rPr>
              <a:t>Deep 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Learning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going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detect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cancer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earlier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stage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dirty="0" sz="2400" spc="-5">
                <a:latin typeface="Times New Roman"/>
                <a:cs typeface="Times New Roman"/>
              </a:rPr>
              <a:t>click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detect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button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dirty="0" sz="2400" spc="-15">
                <a:latin typeface="Times New Roman"/>
                <a:cs typeface="Times New Roman"/>
              </a:rPr>
              <a:t>upload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images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469" y="821055"/>
            <a:ext cx="172783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60">
                <a:solidFill>
                  <a:srgbClr val="404040"/>
                </a:solidFill>
              </a:rPr>
              <a:t>R</a:t>
            </a:r>
            <a:r>
              <a:rPr dirty="0" sz="3200" spc="190">
                <a:solidFill>
                  <a:srgbClr val="404040"/>
                </a:solidFill>
              </a:rPr>
              <a:t>E</a:t>
            </a:r>
            <a:r>
              <a:rPr dirty="0" sz="3200" spc="165">
                <a:solidFill>
                  <a:srgbClr val="404040"/>
                </a:solidFill>
              </a:rPr>
              <a:t>S</a:t>
            </a:r>
            <a:r>
              <a:rPr dirty="0" sz="3200" spc="160">
                <a:solidFill>
                  <a:srgbClr val="404040"/>
                </a:solidFill>
              </a:rPr>
              <a:t>U</a:t>
            </a:r>
            <a:r>
              <a:rPr dirty="0" sz="3200" spc="-110">
                <a:solidFill>
                  <a:srgbClr val="404040"/>
                </a:solidFill>
              </a:rPr>
              <a:t>L</a:t>
            </a:r>
            <a:r>
              <a:rPr dirty="0" sz="3200" spc="20">
                <a:solidFill>
                  <a:srgbClr val="404040"/>
                </a:solidFill>
              </a:rPr>
              <a:t>T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314325"/>
            <a:ext cx="4781550" cy="62198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8005" y="1717103"/>
            <a:ext cx="22466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latin typeface="Times New Roman"/>
                <a:cs typeface="Times New Roman"/>
              </a:rPr>
              <a:t>The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main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motto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780" y="3204844"/>
            <a:ext cx="4589780" cy="11283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737995" marR="5080" indent="-1725295">
              <a:lnSpc>
                <a:spcPct val="100800"/>
              </a:lnSpc>
              <a:spcBef>
                <a:spcPts val="70"/>
              </a:spcBef>
            </a:pPr>
            <a:r>
              <a:rPr dirty="0" sz="3600" spc="-5" b="1">
                <a:latin typeface="Times New Roman"/>
                <a:cs typeface="Times New Roman"/>
              </a:rPr>
              <a:t>"use</a:t>
            </a:r>
            <a:r>
              <a:rPr dirty="0" sz="3600" spc="-40" b="1">
                <a:latin typeface="Times New Roman"/>
                <a:cs typeface="Times New Roman"/>
              </a:rPr>
              <a:t> </a:t>
            </a:r>
            <a:r>
              <a:rPr dirty="0" sz="3600" spc="-20" b="1">
                <a:latin typeface="Times New Roman"/>
                <a:cs typeface="Times New Roman"/>
              </a:rPr>
              <a:t>technology</a:t>
            </a:r>
            <a:r>
              <a:rPr dirty="0" sz="3600" spc="19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to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save </a:t>
            </a:r>
            <a:r>
              <a:rPr dirty="0" sz="3600" spc="-885" b="1">
                <a:latin typeface="Times New Roman"/>
                <a:cs typeface="Times New Roman"/>
              </a:rPr>
              <a:t> </a:t>
            </a:r>
            <a:r>
              <a:rPr dirty="0" sz="3600" spc="-10" b="1">
                <a:latin typeface="Times New Roman"/>
                <a:cs typeface="Times New Roman"/>
              </a:rPr>
              <a:t>lives"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9554" y="519430"/>
            <a:ext cx="616140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00">
                <a:solidFill>
                  <a:srgbClr val="404040"/>
                </a:solidFill>
              </a:rPr>
              <a:t>SOFTWARE</a:t>
            </a:r>
            <a:r>
              <a:rPr dirty="0" sz="3200" spc="70">
                <a:solidFill>
                  <a:srgbClr val="404040"/>
                </a:solidFill>
              </a:rPr>
              <a:t> </a:t>
            </a:r>
            <a:r>
              <a:rPr dirty="0" sz="3200" spc="155">
                <a:solidFill>
                  <a:srgbClr val="404040"/>
                </a:solidFill>
              </a:rPr>
              <a:t>REQUIREMENTS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616710" y="2069718"/>
            <a:ext cx="6800850" cy="3421379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98450" algn="l"/>
                <a:tab pos="2223770" algn="l"/>
              </a:tabLst>
            </a:pPr>
            <a:r>
              <a:rPr dirty="0" sz="3200" spc="100">
                <a:solidFill>
                  <a:srgbClr val="404040"/>
                </a:solidFill>
                <a:latin typeface="Times New Roman"/>
                <a:cs typeface="Times New Roman"/>
              </a:rPr>
              <a:t>Anaconda	</a:t>
            </a:r>
            <a:r>
              <a:rPr dirty="0" sz="3200" spc="120">
                <a:solidFill>
                  <a:srgbClr val="404040"/>
                </a:solidFill>
                <a:latin typeface="Times New Roman"/>
                <a:cs typeface="Times New Roman"/>
              </a:rPr>
              <a:t>navigator</a:t>
            </a:r>
            <a:endParaRPr sz="32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98450" algn="l"/>
                <a:tab pos="1746885" algn="l"/>
              </a:tabLst>
            </a:pPr>
            <a:r>
              <a:rPr dirty="0" sz="3200" spc="100">
                <a:solidFill>
                  <a:srgbClr val="404040"/>
                </a:solidFill>
                <a:latin typeface="Times New Roman"/>
                <a:cs typeface="Times New Roman"/>
              </a:rPr>
              <a:t>Jupyter	</a:t>
            </a:r>
            <a:r>
              <a:rPr dirty="0" sz="3200" spc="110">
                <a:solidFill>
                  <a:srgbClr val="404040"/>
                </a:solidFill>
                <a:latin typeface="Times New Roman"/>
                <a:cs typeface="Times New Roman"/>
              </a:rPr>
              <a:t>notebook</a:t>
            </a:r>
            <a:endParaRPr sz="32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98450" algn="l"/>
                <a:tab pos="3582670" algn="l"/>
              </a:tabLst>
            </a:pPr>
            <a:r>
              <a:rPr dirty="0" sz="3200" spc="11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r>
              <a:rPr dirty="0" sz="3200" spc="3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200" spc="114">
                <a:solidFill>
                  <a:srgbClr val="404040"/>
                </a:solidFill>
                <a:latin typeface="Times New Roman"/>
                <a:cs typeface="Times New Roman"/>
              </a:rPr>
              <a:t>learning	</a:t>
            </a:r>
            <a:r>
              <a:rPr dirty="0" sz="3200" spc="120">
                <a:solidFill>
                  <a:srgbClr val="404040"/>
                </a:solidFill>
                <a:latin typeface="Times New Roman"/>
                <a:cs typeface="Times New Roman"/>
              </a:rPr>
              <a:t>tools:</a:t>
            </a:r>
            <a:r>
              <a:rPr dirty="0" sz="32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200" spc="50">
                <a:solidFill>
                  <a:srgbClr val="404040"/>
                </a:solidFill>
                <a:latin typeface="Times New Roman"/>
                <a:cs typeface="Times New Roman"/>
              </a:rPr>
              <a:t>Numpy,</a:t>
            </a:r>
            <a:endParaRPr sz="3200">
              <a:latin typeface="Times New Roman"/>
              <a:cs typeface="Times New Roman"/>
            </a:endParaRPr>
          </a:p>
          <a:p>
            <a:pPr marL="4711700" indent="9525">
              <a:lnSpc>
                <a:spcPct val="100000"/>
              </a:lnSpc>
              <a:spcBef>
                <a:spcPts val="595"/>
              </a:spcBef>
            </a:pPr>
            <a:r>
              <a:rPr dirty="0" sz="3200" spc="140">
                <a:solidFill>
                  <a:srgbClr val="404040"/>
                </a:solidFill>
                <a:latin typeface="Times New Roman"/>
                <a:cs typeface="Times New Roman"/>
              </a:rPr>
              <a:t>Matplotlib,</a:t>
            </a:r>
            <a:endParaRPr sz="3200">
              <a:latin typeface="Times New Roman"/>
              <a:cs typeface="Times New Roman"/>
            </a:endParaRPr>
          </a:p>
          <a:p>
            <a:pPr marL="4721225" marR="5080" indent="-9525">
              <a:lnSpc>
                <a:spcPct val="115399"/>
              </a:lnSpc>
              <a:spcBef>
                <a:spcPts val="70"/>
              </a:spcBef>
            </a:pPr>
            <a:r>
              <a:rPr dirty="0" sz="3200" spc="-8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3200" spc="7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3200" spc="12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3200" spc="17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3200" spc="12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3200" spc="13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3200" spc="55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dirty="0" sz="3200" spc="15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dirty="0" sz="3200" spc="12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3200" spc="-110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dirty="0" sz="3200" spc="5">
                <a:solidFill>
                  <a:srgbClr val="404040"/>
                </a:solidFill>
                <a:latin typeface="Times New Roman"/>
                <a:cs typeface="Times New Roman"/>
              </a:rPr>
              <a:t>,  </a:t>
            </a:r>
            <a:r>
              <a:rPr dirty="0" sz="3200" spc="114">
                <a:solidFill>
                  <a:srgbClr val="404040"/>
                </a:solidFill>
                <a:latin typeface="Times New Roman"/>
                <a:cs typeface="Times New Roman"/>
              </a:rPr>
              <a:t>Keras.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0480" y="0"/>
              <a:ext cx="97535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61721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25830" y="849630"/>
            <a:ext cx="296862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60">
                <a:solidFill>
                  <a:srgbClr val="404040"/>
                </a:solidFill>
              </a:rPr>
              <a:t>C</a:t>
            </a:r>
            <a:r>
              <a:rPr dirty="0" sz="3200" spc="130">
                <a:solidFill>
                  <a:srgbClr val="404040"/>
                </a:solidFill>
              </a:rPr>
              <a:t>O</a:t>
            </a:r>
            <a:r>
              <a:rPr dirty="0" sz="3200" spc="160">
                <a:solidFill>
                  <a:srgbClr val="404040"/>
                </a:solidFill>
              </a:rPr>
              <a:t>NC</a:t>
            </a:r>
            <a:r>
              <a:rPr dirty="0" sz="3200" spc="190">
                <a:solidFill>
                  <a:srgbClr val="404040"/>
                </a:solidFill>
              </a:rPr>
              <a:t>L</a:t>
            </a:r>
            <a:r>
              <a:rPr dirty="0" sz="3200" spc="160">
                <a:solidFill>
                  <a:srgbClr val="404040"/>
                </a:solidFill>
              </a:rPr>
              <a:t>U</a:t>
            </a:r>
            <a:r>
              <a:rPr dirty="0" sz="3200" spc="165">
                <a:solidFill>
                  <a:srgbClr val="404040"/>
                </a:solidFill>
              </a:rPr>
              <a:t>S</a:t>
            </a:r>
            <a:r>
              <a:rPr dirty="0" sz="3200" spc="175">
                <a:solidFill>
                  <a:srgbClr val="404040"/>
                </a:solidFill>
              </a:rPr>
              <a:t>I</a:t>
            </a:r>
            <a:r>
              <a:rPr dirty="0" sz="3200" spc="130">
                <a:solidFill>
                  <a:srgbClr val="404040"/>
                </a:solidFill>
              </a:rPr>
              <a:t>O</a:t>
            </a:r>
            <a:r>
              <a:rPr dirty="0" sz="3200" spc="20">
                <a:solidFill>
                  <a:srgbClr val="404040"/>
                </a:solidFill>
              </a:rPr>
              <a:t>N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1113155" y="1846770"/>
            <a:ext cx="9599295" cy="2820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408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  <a:tab pos="3601085" algn="l"/>
                <a:tab pos="5039360" algn="l"/>
                <a:tab pos="7277734" algn="l"/>
              </a:tabLst>
            </a:pP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4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9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400" spc="90" strike="sngStrike">
                <a:solidFill>
                  <a:srgbClr val="404040"/>
                </a:solidFill>
                <a:latin typeface="Times New Roman"/>
                <a:cs typeface="Times New Roman"/>
              </a:rPr>
              <a:t>his</a:t>
            </a:r>
            <a:r>
              <a:rPr dirty="0" sz="2400" spc="345" strike="sngStrike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25" strike="sngStrike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dirty="0" sz="2400" spc="235" strike="sngStrike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65" strike="sngStrike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dirty="0" sz="2400" spc="365" strike="sngStrike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65" strike="sngStrike">
                <a:solidFill>
                  <a:srgbClr val="404040"/>
                </a:solidFill>
                <a:latin typeface="Times New Roman"/>
                <a:cs typeface="Times New Roman"/>
              </a:rPr>
              <a:t>have	</a:t>
            </a:r>
            <a:r>
              <a:rPr dirty="0" sz="2400" spc="105" strike="sngStrike">
                <a:solidFill>
                  <a:srgbClr val="404040"/>
                </a:solidFill>
                <a:latin typeface="Times New Roman"/>
                <a:cs typeface="Times New Roman"/>
              </a:rPr>
              <a:t>presented	</a:t>
            </a:r>
            <a:r>
              <a:rPr dirty="0" sz="2400" spc="70" strike="sngStrike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375" strike="sngStrike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70" strike="sngStrike">
                <a:solidFill>
                  <a:srgbClr val="404040"/>
                </a:solidFill>
                <a:latin typeface="Times New Roman"/>
                <a:cs typeface="Times New Roman"/>
              </a:rPr>
              <a:t>lung</a:t>
            </a:r>
            <a:r>
              <a:rPr dirty="0" sz="2400" spc="385" strike="sngStrike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95" strike="sngStrike">
                <a:solidFill>
                  <a:srgbClr val="404040"/>
                </a:solidFill>
                <a:latin typeface="Times New Roman"/>
                <a:cs typeface="Times New Roman"/>
              </a:rPr>
              <a:t>cancer	</a:t>
            </a:r>
            <a:r>
              <a:rPr dirty="0" sz="2400" spc="130" strike="sngStrike">
                <a:solidFill>
                  <a:srgbClr val="404040"/>
                </a:solidFill>
                <a:latin typeface="Times New Roman"/>
                <a:cs typeface="Times New Roman"/>
              </a:rPr>
              <a:t>prediction</a:t>
            </a:r>
            <a:r>
              <a:rPr dirty="0" sz="2400" spc="190" strike="sngStrike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65" strike="sngStrike">
                <a:solidFill>
                  <a:srgbClr val="404040"/>
                </a:solidFill>
                <a:latin typeface="Times New Roman"/>
                <a:cs typeface="Times New Roman"/>
              </a:rPr>
              <a:t>using </a:t>
            </a:r>
            <a:r>
              <a:rPr dirty="0" sz="2400" spc="70" strike="noStrike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0" strike="noStrike">
                <a:solidFill>
                  <a:srgbClr val="404040"/>
                </a:solidFill>
                <a:latin typeface="Times New Roman"/>
                <a:cs typeface="Times New Roman"/>
              </a:rPr>
              <a:t>Deep</a:t>
            </a:r>
            <a:r>
              <a:rPr dirty="0" sz="2400" spc="290" strike="noStrike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10" strike="noStrike">
                <a:solidFill>
                  <a:srgbClr val="404040"/>
                </a:solidFill>
                <a:latin typeface="Times New Roman"/>
                <a:cs typeface="Times New Roman"/>
              </a:rPr>
              <a:t>learning</a:t>
            </a:r>
            <a:endParaRPr sz="2400">
              <a:latin typeface="Times New Roman"/>
              <a:cs typeface="Times New Roman"/>
            </a:endParaRPr>
          </a:p>
          <a:p>
            <a:pPr marL="298450" marR="386715" indent="-285750">
              <a:lnSpc>
                <a:spcPct val="140800"/>
              </a:lnSpc>
              <a:spcBef>
                <a:spcPts val="900"/>
              </a:spcBef>
              <a:buFont typeface="Arial MT"/>
              <a:buChar char="•"/>
              <a:tabLst>
                <a:tab pos="297815" algn="l"/>
                <a:tab pos="298450" algn="l"/>
                <a:tab pos="2068830" algn="l"/>
                <a:tab pos="3589654" algn="l"/>
                <a:tab pos="4352290" algn="l"/>
                <a:tab pos="4664075" algn="l"/>
                <a:tab pos="7142480" algn="l"/>
                <a:tab pos="8065770" algn="l"/>
                <a:tab pos="8387080" algn="l"/>
              </a:tabLst>
            </a:pP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So,</a:t>
            </a:r>
            <a:r>
              <a:rPr dirty="0" sz="2400" spc="2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65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dirty="0" sz="2400" spc="2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60">
                <a:solidFill>
                  <a:srgbClr val="404040"/>
                </a:solidFill>
                <a:latin typeface="Times New Roman"/>
                <a:cs typeface="Times New Roman"/>
              </a:rPr>
              <a:t>used	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artificial</a:t>
            </a:r>
            <a:r>
              <a:rPr dirty="0" sz="2400" spc="3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neural	</a:t>
            </a: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networks</a:t>
            </a:r>
            <a:r>
              <a:rPr dirty="0" sz="2400" spc="3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6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 spc="3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10">
                <a:solidFill>
                  <a:srgbClr val="404040"/>
                </a:solidFill>
                <a:latin typeface="Times New Roman"/>
                <a:cs typeface="Times New Roman"/>
              </a:rPr>
              <a:t>convolution	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neural </a:t>
            </a: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7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2400" spc="15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400" spc="135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dirty="0" sz="2400" spc="145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400" spc="175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2400" spc="145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5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4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5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400" spc="17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400" spc="15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24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5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400" spc="7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2400" spc="35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400" spc="15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z="2400" spc="13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400" spc="7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400" spc="7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45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dirty="0" sz="2400" spc="7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dirty="0" sz="2400" spc="150">
                <a:solidFill>
                  <a:srgbClr val="404040"/>
                </a:solidFill>
                <a:latin typeface="Times New Roman"/>
                <a:cs typeface="Times New Roman"/>
              </a:rPr>
              <a:t>il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400" spc="2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5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ee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400" spc="15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ea</a:t>
            </a:r>
            <a:r>
              <a:rPr dirty="0" sz="2400" spc="17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2400" spc="7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2400" spc="15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400" spc="7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z="2400" spc="15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400" spc="145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00"/>
              </a:spcBef>
              <a:buFont typeface="Arial MT"/>
              <a:buChar char="•"/>
              <a:tabLst>
                <a:tab pos="297815" algn="l"/>
                <a:tab pos="298450" algn="l"/>
                <a:tab pos="2800350" algn="l"/>
              </a:tabLst>
            </a:pP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400" spc="2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better</a:t>
            </a:r>
            <a:r>
              <a:rPr dirty="0" sz="2400" spc="3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results	</a:t>
            </a:r>
            <a:r>
              <a:rPr dirty="0" sz="2400" spc="7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dirty="0" sz="2400" spc="2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20">
                <a:solidFill>
                  <a:srgbClr val="404040"/>
                </a:solidFill>
                <a:latin typeface="Times New Roman"/>
                <a:cs typeface="Times New Roman"/>
              </a:rPr>
              <a:t>applied</a:t>
            </a:r>
            <a:r>
              <a:rPr dirty="0" sz="2400" spc="2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CNN</a:t>
            </a:r>
            <a:r>
              <a:rPr dirty="0" sz="2400" spc="3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layers.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450" y="993774"/>
            <a:ext cx="203200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30">
                <a:solidFill>
                  <a:srgbClr val="404040"/>
                </a:solidFill>
              </a:rPr>
              <a:t>O</a:t>
            </a:r>
            <a:r>
              <a:rPr dirty="0" sz="3200" spc="160">
                <a:solidFill>
                  <a:srgbClr val="404040"/>
                </a:solidFill>
              </a:rPr>
              <a:t>U</a:t>
            </a:r>
            <a:r>
              <a:rPr dirty="0" sz="3200" spc="190">
                <a:solidFill>
                  <a:srgbClr val="404040"/>
                </a:solidFill>
              </a:rPr>
              <a:t>TL</a:t>
            </a:r>
            <a:r>
              <a:rPr dirty="0" sz="3200" spc="170">
                <a:solidFill>
                  <a:srgbClr val="404040"/>
                </a:solidFill>
              </a:rPr>
              <a:t>I</a:t>
            </a:r>
            <a:r>
              <a:rPr dirty="0" sz="3200" spc="160">
                <a:solidFill>
                  <a:srgbClr val="404040"/>
                </a:solidFill>
              </a:rPr>
              <a:t>N</a:t>
            </a:r>
            <a:r>
              <a:rPr dirty="0" sz="3200" spc="20">
                <a:solidFill>
                  <a:srgbClr val="404040"/>
                </a:solidFill>
              </a:rPr>
              <a:t>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87169" y="1808670"/>
            <a:ext cx="4888865" cy="413702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OBJECTIVE</a:t>
            </a:r>
            <a:endParaRPr sz="24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400" spc="120">
                <a:solidFill>
                  <a:srgbClr val="404040"/>
                </a:solidFill>
                <a:latin typeface="Times New Roman"/>
                <a:cs typeface="Times New Roman"/>
              </a:rPr>
              <a:t>TECHINICAL</a:t>
            </a:r>
            <a:r>
              <a:rPr dirty="0" sz="2400" spc="1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2400" spc="3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COLLECTION</a:t>
            </a:r>
            <a:endParaRPr sz="24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97815" algn="l"/>
                <a:tab pos="298450" algn="l"/>
                <a:tab pos="1488440" algn="l"/>
              </a:tabLst>
            </a:pP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IMAGE	</a:t>
            </a:r>
            <a:r>
              <a:rPr dirty="0" sz="2400" spc="90">
                <a:solidFill>
                  <a:srgbClr val="404040"/>
                </a:solidFill>
                <a:latin typeface="Times New Roman"/>
                <a:cs typeface="Times New Roman"/>
              </a:rPr>
              <a:t>PRE</a:t>
            </a:r>
            <a:r>
              <a:rPr dirty="0" sz="2400" spc="2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5">
                <a:solidFill>
                  <a:srgbClr val="404040"/>
                </a:solidFill>
                <a:latin typeface="Times New Roman"/>
                <a:cs typeface="Times New Roman"/>
              </a:rPr>
              <a:t>PROCESSING</a:t>
            </a:r>
            <a:endParaRPr sz="24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400" spc="110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r>
              <a:rPr dirty="0" sz="2400" spc="22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10">
                <a:solidFill>
                  <a:srgbClr val="404040"/>
                </a:solidFill>
                <a:latin typeface="Times New Roman"/>
                <a:cs typeface="Times New Roman"/>
              </a:rPr>
              <a:t>BUILDING</a:t>
            </a:r>
            <a:endParaRPr sz="24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97815" algn="l"/>
                <a:tab pos="298450" algn="l"/>
                <a:tab pos="1736089" algn="l"/>
              </a:tabLst>
            </a:pPr>
            <a:r>
              <a:rPr dirty="0" sz="2400" spc="90">
                <a:solidFill>
                  <a:srgbClr val="404040"/>
                </a:solidFill>
                <a:latin typeface="Times New Roman"/>
                <a:cs typeface="Times New Roman"/>
              </a:rPr>
              <a:t>NEURAL	</a:t>
            </a: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97815" algn="l"/>
                <a:tab pos="298450" algn="l"/>
                <a:tab pos="2155825" algn="l"/>
              </a:tabLst>
            </a:pPr>
            <a:r>
              <a:rPr dirty="0" sz="2400" spc="60">
                <a:solidFill>
                  <a:srgbClr val="404040"/>
                </a:solidFill>
                <a:latin typeface="Times New Roman"/>
                <a:cs typeface="Times New Roman"/>
              </a:rPr>
              <a:t>SOFTWARE	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CONCLUSION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47" y="583565"/>
            <a:ext cx="3190240" cy="4724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135">
                <a:solidFill>
                  <a:srgbClr val="404040"/>
                </a:solidFill>
              </a:rPr>
              <a:t>INTRODUCTION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92455" y="1566037"/>
            <a:ext cx="11330305" cy="4508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3535">
              <a:lnSpc>
                <a:spcPct val="133900"/>
              </a:lnSpc>
              <a:spcBef>
                <a:spcPts val="95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2150" spc="10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150" spc="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3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dirty="0" sz="2150" spc="1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45">
                <a:solidFill>
                  <a:srgbClr val="404040"/>
                </a:solidFill>
                <a:latin typeface="Times New Roman"/>
                <a:cs typeface="Times New Roman"/>
              </a:rPr>
              <a:t>objective</a:t>
            </a:r>
            <a:r>
              <a:rPr dirty="0" sz="2150" spc="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05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150" spc="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45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dirty="0" sz="2150" spc="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25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dirty="0" sz="215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75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15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2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150" spc="125">
                <a:solidFill>
                  <a:srgbClr val="404040"/>
                </a:solidFill>
                <a:latin typeface="Times New Roman"/>
                <a:cs typeface="Times New Roman"/>
              </a:rPr>
              <a:t> detect</a:t>
            </a:r>
            <a:r>
              <a:rPr dirty="0" sz="215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35">
                <a:solidFill>
                  <a:srgbClr val="404040"/>
                </a:solidFill>
                <a:latin typeface="Times New Roman"/>
                <a:cs typeface="Times New Roman"/>
              </a:rPr>
              <a:t>whether  </a:t>
            </a:r>
            <a:r>
              <a:rPr dirty="0" sz="2150" spc="90">
                <a:solidFill>
                  <a:srgbClr val="404040"/>
                </a:solidFill>
                <a:latin typeface="Times New Roman"/>
                <a:cs typeface="Times New Roman"/>
              </a:rPr>
              <a:t>the  </a:t>
            </a:r>
            <a:r>
              <a:rPr dirty="0" sz="2150" spc="145">
                <a:solidFill>
                  <a:srgbClr val="404040"/>
                </a:solidFill>
                <a:latin typeface="Times New Roman"/>
                <a:cs typeface="Times New Roman"/>
              </a:rPr>
              <a:t>tumor  </a:t>
            </a:r>
            <a:r>
              <a:rPr dirty="0" sz="2150" spc="140">
                <a:solidFill>
                  <a:srgbClr val="404040"/>
                </a:solidFill>
                <a:latin typeface="Times New Roman"/>
                <a:cs typeface="Times New Roman"/>
              </a:rPr>
              <a:t>present  </a:t>
            </a:r>
            <a:r>
              <a:rPr dirty="0" sz="2150" spc="80">
                <a:solidFill>
                  <a:srgbClr val="404040"/>
                </a:solidFill>
                <a:latin typeface="Times New Roman"/>
                <a:cs typeface="Times New Roman"/>
              </a:rPr>
              <a:t>in  </a:t>
            </a:r>
            <a:r>
              <a:rPr dirty="0" sz="2150" spc="1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dirty="0" sz="215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00">
                <a:solidFill>
                  <a:srgbClr val="404040"/>
                </a:solidFill>
                <a:latin typeface="Times New Roman"/>
                <a:cs typeface="Times New Roman"/>
              </a:rPr>
              <a:t>patient’s</a:t>
            </a:r>
            <a:r>
              <a:rPr dirty="0" sz="2150" spc="6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00">
                <a:solidFill>
                  <a:srgbClr val="404040"/>
                </a:solidFill>
                <a:latin typeface="Times New Roman"/>
                <a:cs typeface="Times New Roman"/>
              </a:rPr>
              <a:t>lung</a:t>
            </a:r>
            <a:r>
              <a:rPr dirty="0" sz="2150" spc="4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75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150" spc="3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05">
                <a:solidFill>
                  <a:srgbClr val="404040"/>
                </a:solidFill>
                <a:latin typeface="Times New Roman"/>
                <a:cs typeface="Times New Roman"/>
              </a:rPr>
              <a:t>malignant</a:t>
            </a:r>
            <a:r>
              <a:rPr dirty="0" sz="215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65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dirty="0" sz="2150" spc="3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00">
                <a:solidFill>
                  <a:srgbClr val="404040"/>
                </a:solidFill>
                <a:latin typeface="Times New Roman"/>
                <a:cs typeface="Times New Roman"/>
              </a:rPr>
              <a:t>benign</a:t>
            </a:r>
            <a:r>
              <a:rPr dirty="0" sz="2150" spc="5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05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dirty="0" sz="2150" spc="4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20">
                <a:solidFill>
                  <a:srgbClr val="404040"/>
                </a:solidFill>
                <a:latin typeface="Times New Roman"/>
                <a:cs typeface="Times New Roman"/>
              </a:rPr>
              <a:t>Convolution</a:t>
            </a:r>
            <a:r>
              <a:rPr dirty="0" sz="2150" spc="7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05">
                <a:solidFill>
                  <a:srgbClr val="404040"/>
                </a:solidFill>
                <a:latin typeface="Times New Roman"/>
                <a:cs typeface="Times New Roman"/>
              </a:rPr>
              <a:t>Neural</a:t>
            </a:r>
            <a:r>
              <a:rPr dirty="0" sz="2150" spc="5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14">
                <a:solidFill>
                  <a:srgbClr val="404040"/>
                </a:solidFill>
                <a:latin typeface="Times New Roman"/>
                <a:cs typeface="Times New Roman"/>
              </a:rPr>
              <a:t>Network</a:t>
            </a:r>
            <a:r>
              <a:rPr dirty="0" sz="2150" spc="5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30">
                <a:solidFill>
                  <a:srgbClr val="404040"/>
                </a:solidFill>
                <a:latin typeface="Times New Roman"/>
                <a:cs typeface="Times New Roman"/>
              </a:rPr>
              <a:t>(CNN)</a:t>
            </a:r>
            <a:endParaRPr sz="2150">
              <a:latin typeface="Times New Roman"/>
              <a:cs typeface="Times New Roman"/>
            </a:endParaRPr>
          </a:p>
          <a:p>
            <a:pPr algn="just" marL="355600" marR="7620" indent="-343535">
              <a:lnSpc>
                <a:spcPct val="133100"/>
              </a:lnSpc>
              <a:spcBef>
                <a:spcPts val="919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2150" spc="95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150" spc="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15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50">
                <a:solidFill>
                  <a:srgbClr val="404040"/>
                </a:solidFill>
                <a:latin typeface="Times New Roman"/>
                <a:cs typeface="Times New Roman"/>
              </a:rPr>
              <a:t>study </a:t>
            </a:r>
            <a:r>
              <a:rPr dirty="0" sz="2150" spc="155">
                <a:solidFill>
                  <a:srgbClr val="404040"/>
                </a:solidFill>
                <a:latin typeface="Times New Roman"/>
                <a:cs typeface="Times New Roman"/>
              </a:rPr>
              <a:t>published </a:t>
            </a:r>
            <a:r>
              <a:rPr dirty="0" sz="2150" spc="12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dirty="0" sz="2150" spc="145">
                <a:solidFill>
                  <a:srgbClr val="404040"/>
                </a:solidFill>
                <a:latin typeface="Times New Roman"/>
                <a:cs typeface="Times New Roman"/>
              </a:rPr>
              <a:t>Nature </a:t>
            </a:r>
            <a:r>
              <a:rPr dirty="0" sz="2150" spc="150">
                <a:solidFill>
                  <a:srgbClr val="404040"/>
                </a:solidFill>
                <a:latin typeface="Times New Roman"/>
                <a:cs typeface="Times New Roman"/>
              </a:rPr>
              <a:t>Medicine,  </a:t>
            </a:r>
            <a:r>
              <a:rPr dirty="0" sz="2150" spc="145">
                <a:solidFill>
                  <a:srgbClr val="404040"/>
                </a:solidFill>
                <a:latin typeface="Times New Roman"/>
                <a:cs typeface="Times New Roman"/>
              </a:rPr>
              <a:t>researchers  </a:t>
            </a:r>
            <a:r>
              <a:rPr dirty="0" sz="2150" spc="130">
                <a:solidFill>
                  <a:srgbClr val="404040"/>
                </a:solidFill>
                <a:latin typeface="Times New Roman"/>
                <a:cs typeface="Times New Roman"/>
              </a:rPr>
              <a:t>said that  </a:t>
            </a:r>
            <a:r>
              <a:rPr dirty="0" sz="2150" spc="155">
                <a:solidFill>
                  <a:srgbClr val="404040"/>
                </a:solidFill>
                <a:latin typeface="Times New Roman"/>
                <a:cs typeface="Times New Roman"/>
              </a:rPr>
              <a:t>lung  </a:t>
            </a:r>
            <a:r>
              <a:rPr dirty="0" sz="2150" spc="130">
                <a:solidFill>
                  <a:srgbClr val="404040"/>
                </a:solidFill>
                <a:latin typeface="Times New Roman"/>
                <a:cs typeface="Times New Roman"/>
              </a:rPr>
              <a:t>cancer  </a:t>
            </a:r>
            <a:r>
              <a:rPr dirty="0" sz="2150" spc="140">
                <a:solidFill>
                  <a:srgbClr val="404040"/>
                </a:solidFill>
                <a:latin typeface="Times New Roman"/>
                <a:cs typeface="Times New Roman"/>
              </a:rPr>
              <a:t>caused </a:t>
            </a:r>
            <a:r>
              <a:rPr dirty="0" sz="2150" spc="-5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9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dirty="0" sz="2150" spc="150">
                <a:solidFill>
                  <a:srgbClr val="404040"/>
                </a:solidFill>
                <a:latin typeface="Times New Roman"/>
                <a:cs typeface="Times New Roman"/>
              </a:rPr>
              <a:t>estimated 160,000 </a:t>
            </a:r>
            <a:r>
              <a:rPr dirty="0" sz="2150" spc="130">
                <a:solidFill>
                  <a:srgbClr val="404040"/>
                </a:solidFill>
                <a:latin typeface="Times New Roman"/>
                <a:cs typeface="Times New Roman"/>
              </a:rPr>
              <a:t>deaths </a:t>
            </a:r>
            <a:r>
              <a:rPr dirty="0" sz="2150" spc="8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150" spc="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30">
                <a:solidFill>
                  <a:srgbClr val="404040"/>
                </a:solidFill>
                <a:latin typeface="Times New Roman"/>
                <a:cs typeface="Times New Roman"/>
              </a:rPr>
              <a:t>2018, </a:t>
            </a:r>
            <a:r>
              <a:rPr dirty="0" sz="2150" spc="150">
                <a:solidFill>
                  <a:srgbClr val="404040"/>
                </a:solidFill>
                <a:latin typeface="Times New Roman"/>
                <a:cs typeface="Times New Roman"/>
              </a:rPr>
              <a:t>making </a:t>
            </a:r>
            <a:r>
              <a:rPr dirty="0" sz="2150" spc="8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dirty="0" sz="2150" spc="12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150" spc="1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14">
                <a:solidFill>
                  <a:srgbClr val="404040"/>
                </a:solidFill>
                <a:latin typeface="Times New Roman"/>
                <a:cs typeface="Times New Roman"/>
              </a:rPr>
              <a:t>most</a:t>
            </a:r>
            <a:r>
              <a:rPr dirty="0" sz="215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50">
                <a:solidFill>
                  <a:srgbClr val="404040"/>
                </a:solidFill>
                <a:latin typeface="Times New Roman"/>
                <a:cs typeface="Times New Roman"/>
              </a:rPr>
              <a:t>common </a:t>
            </a:r>
            <a:r>
              <a:rPr dirty="0" sz="2150" spc="120">
                <a:solidFill>
                  <a:srgbClr val="404040"/>
                </a:solidFill>
                <a:latin typeface="Times New Roman"/>
                <a:cs typeface="Times New Roman"/>
              </a:rPr>
              <a:t>cause  </a:t>
            </a:r>
            <a:r>
              <a:rPr dirty="0" sz="2150" spc="65">
                <a:solidFill>
                  <a:srgbClr val="404040"/>
                </a:solidFill>
                <a:latin typeface="Times New Roman"/>
                <a:cs typeface="Times New Roman"/>
              </a:rPr>
              <a:t>of  </a:t>
            </a:r>
            <a:r>
              <a:rPr dirty="0" sz="2150" spc="130">
                <a:solidFill>
                  <a:srgbClr val="404040"/>
                </a:solidFill>
                <a:latin typeface="Times New Roman"/>
                <a:cs typeface="Times New Roman"/>
              </a:rPr>
              <a:t>cancer </a:t>
            </a:r>
            <a:r>
              <a:rPr dirty="0" sz="2150" spc="1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20">
                <a:solidFill>
                  <a:srgbClr val="404040"/>
                </a:solidFill>
                <a:latin typeface="Times New Roman"/>
                <a:cs typeface="Times New Roman"/>
              </a:rPr>
              <a:t>death in </a:t>
            </a:r>
            <a:r>
              <a:rPr dirty="0" sz="2150" spc="114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150" spc="135">
                <a:solidFill>
                  <a:srgbClr val="404040"/>
                </a:solidFill>
                <a:latin typeface="Times New Roman"/>
                <a:cs typeface="Times New Roman"/>
              </a:rPr>
              <a:t>US. </a:t>
            </a:r>
            <a:r>
              <a:rPr dirty="0" sz="2150" spc="145">
                <a:solidFill>
                  <a:srgbClr val="404040"/>
                </a:solidFill>
                <a:latin typeface="Times New Roman"/>
                <a:cs typeface="Times New Roman"/>
              </a:rPr>
              <a:t>Lung </a:t>
            </a:r>
            <a:r>
              <a:rPr dirty="0" sz="2150" spc="130">
                <a:solidFill>
                  <a:srgbClr val="404040"/>
                </a:solidFill>
                <a:latin typeface="Times New Roman"/>
                <a:cs typeface="Times New Roman"/>
              </a:rPr>
              <a:t>cancer </a:t>
            </a:r>
            <a:r>
              <a:rPr dirty="0" sz="2150" spc="150">
                <a:solidFill>
                  <a:srgbClr val="404040"/>
                </a:solidFill>
                <a:latin typeface="Times New Roman"/>
                <a:cs typeface="Times New Roman"/>
              </a:rPr>
              <a:t>screenings </a:t>
            </a:r>
            <a:r>
              <a:rPr dirty="0" sz="2150" spc="11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dirty="0" sz="2150" spc="114">
                <a:solidFill>
                  <a:srgbClr val="404040"/>
                </a:solidFill>
                <a:latin typeface="Times New Roman"/>
                <a:cs typeface="Times New Roman"/>
              </a:rPr>
              <a:t>use </a:t>
            </a:r>
            <a:r>
              <a:rPr dirty="0" sz="2150" spc="155">
                <a:solidFill>
                  <a:srgbClr val="404040"/>
                </a:solidFill>
                <a:latin typeface="Times New Roman"/>
                <a:cs typeface="Times New Roman"/>
              </a:rPr>
              <a:t>low-dose </a:t>
            </a:r>
            <a:r>
              <a:rPr dirty="0" sz="2150" spc="160">
                <a:solidFill>
                  <a:srgbClr val="404040"/>
                </a:solidFill>
                <a:latin typeface="Times New Roman"/>
                <a:cs typeface="Times New Roman"/>
              </a:rPr>
              <a:t>tomography </a:t>
            </a:r>
            <a:r>
              <a:rPr dirty="0" sz="2150" spc="105">
                <a:solidFill>
                  <a:srgbClr val="404040"/>
                </a:solidFill>
                <a:latin typeface="Times New Roman"/>
                <a:cs typeface="Times New Roman"/>
              </a:rPr>
              <a:t>have </a:t>
            </a:r>
            <a:r>
              <a:rPr dirty="0" sz="2150" spc="135">
                <a:solidFill>
                  <a:srgbClr val="404040"/>
                </a:solidFill>
                <a:latin typeface="Times New Roman"/>
                <a:cs typeface="Times New Roman"/>
              </a:rPr>
              <a:t>been </a:t>
            </a:r>
            <a:r>
              <a:rPr dirty="0" sz="2150" spc="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25">
                <a:solidFill>
                  <a:srgbClr val="404040"/>
                </a:solidFill>
                <a:latin typeface="Times New Roman"/>
                <a:cs typeface="Times New Roman"/>
              </a:rPr>
              <a:t>shown</a:t>
            </a:r>
            <a:r>
              <a:rPr dirty="0" sz="215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14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15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25">
                <a:solidFill>
                  <a:srgbClr val="404040"/>
                </a:solidFill>
                <a:latin typeface="Times New Roman"/>
                <a:cs typeface="Times New Roman"/>
              </a:rPr>
              <a:t>reduce</a:t>
            </a:r>
            <a:r>
              <a:rPr dirty="0" sz="215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45">
                <a:solidFill>
                  <a:srgbClr val="404040"/>
                </a:solidFill>
                <a:latin typeface="Times New Roman"/>
                <a:cs typeface="Times New Roman"/>
              </a:rPr>
              <a:t>mortality</a:t>
            </a:r>
            <a:r>
              <a:rPr dirty="0" sz="2150" spc="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05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dirty="0" sz="2150" spc="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25">
                <a:solidFill>
                  <a:srgbClr val="404040"/>
                </a:solidFill>
                <a:latin typeface="Times New Roman"/>
                <a:cs typeface="Times New Roman"/>
              </a:rPr>
              <a:t>20-43  </a:t>
            </a:r>
            <a:r>
              <a:rPr dirty="0" sz="2150" spc="140">
                <a:solidFill>
                  <a:srgbClr val="404040"/>
                </a:solidFill>
                <a:latin typeface="Times New Roman"/>
                <a:cs typeface="Times New Roman"/>
              </a:rPr>
              <a:t>percent,  </a:t>
            </a:r>
            <a:r>
              <a:rPr dirty="0" sz="2150" spc="85">
                <a:solidFill>
                  <a:srgbClr val="404040"/>
                </a:solidFill>
                <a:latin typeface="Times New Roman"/>
                <a:cs typeface="Times New Roman"/>
              </a:rPr>
              <a:t>but  </a:t>
            </a:r>
            <a:r>
              <a:rPr dirty="0" sz="2150" spc="140">
                <a:solidFill>
                  <a:srgbClr val="404040"/>
                </a:solidFill>
                <a:latin typeface="Times New Roman"/>
                <a:cs typeface="Times New Roman"/>
              </a:rPr>
              <a:t>there  </a:t>
            </a:r>
            <a:r>
              <a:rPr dirty="0" sz="2150" spc="95">
                <a:solidFill>
                  <a:srgbClr val="404040"/>
                </a:solidFill>
                <a:latin typeface="Times New Roman"/>
                <a:cs typeface="Times New Roman"/>
              </a:rPr>
              <a:t>are  </a:t>
            </a:r>
            <a:r>
              <a:rPr dirty="0" sz="2150" spc="114">
                <a:solidFill>
                  <a:srgbClr val="404040"/>
                </a:solidFill>
                <a:latin typeface="Times New Roman"/>
                <a:cs typeface="Times New Roman"/>
              </a:rPr>
              <a:t>still  </a:t>
            </a:r>
            <a:r>
              <a:rPr dirty="0" sz="2150" spc="150">
                <a:solidFill>
                  <a:srgbClr val="404040"/>
                </a:solidFill>
                <a:latin typeface="Times New Roman"/>
                <a:cs typeface="Times New Roman"/>
              </a:rPr>
              <a:t>challenges  </a:t>
            </a:r>
            <a:r>
              <a:rPr dirty="0" sz="2150" spc="13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dirty="0" sz="2150" spc="1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25">
                <a:solidFill>
                  <a:srgbClr val="404040"/>
                </a:solidFill>
                <a:latin typeface="Times New Roman"/>
                <a:cs typeface="Times New Roman"/>
              </a:rPr>
              <a:t>result</a:t>
            </a:r>
            <a:r>
              <a:rPr dirty="0" sz="215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14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15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45">
                <a:solidFill>
                  <a:srgbClr val="404040"/>
                </a:solidFill>
                <a:latin typeface="Times New Roman"/>
                <a:cs typeface="Times New Roman"/>
              </a:rPr>
              <a:t>unclear</a:t>
            </a:r>
            <a:r>
              <a:rPr dirty="0" sz="2150" spc="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55">
                <a:solidFill>
                  <a:srgbClr val="404040"/>
                </a:solidFill>
                <a:latin typeface="Times New Roman"/>
                <a:cs typeface="Times New Roman"/>
              </a:rPr>
              <a:t>diagnoses,</a:t>
            </a:r>
            <a:r>
              <a:rPr dirty="0" sz="2150" spc="1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50">
                <a:solidFill>
                  <a:srgbClr val="404040"/>
                </a:solidFill>
                <a:latin typeface="Times New Roman"/>
                <a:cs typeface="Times New Roman"/>
              </a:rPr>
              <a:t>subsequent</a:t>
            </a:r>
            <a:r>
              <a:rPr dirty="0" sz="2150" spc="1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45">
                <a:solidFill>
                  <a:srgbClr val="404040"/>
                </a:solidFill>
                <a:latin typeface="Times New Roman"/>
                <a:cs typeface="Times New Roman"/>
              </a:rPr>
              <a:t>unnecessary</a:t>
            </a:r>
            <a:r>
              <a:rPr dirty="0" sz="2150" spc="150">
                <a:solidFill>
                  <a:srgbClr val="404040"/>
                </a:solidFill>
                <a:latin typeface="Times New Roman"/>
                <a:cs typeface="Times New Roman"/>
              </a:rPr>
              <a:t> procedures,</a:t>
            </a:r>
            <a:r>
              <a:rPr dirty="0" sz="2150" spc="1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2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15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14">
                <a:solidFill>
                  <a:srgbClr val="404040"/>
                </a:solidFill>
                <a:latin typeface="Times New Roman"/>
                <a:cs typeface="Times New Roman"/>
              </a:rPr>
              <a:t>high</a:t>
            </a:r>
            <a:r>
              <a:rPr dirty="0" sz="2150" spc="120">
                <a:solidFill>
                  <a:srgbClr val="404040"/>
                </a:solidFill>
                <a:latin typeface="Times New Roman"/>
                <a:cs typeface="Times New Roman"/>
              </a:rPr>
              <a:t> costs. </a:t>
            </a:r>
            <a:r>
              <a:rPr dirty="0" sz="2150" spc="-5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45">
                <a:solidFill>
                  <a:srgbClr val="404040"/>
                </a:solidFill>
                <a:latin typeface="Times New Roman"/>
                <a:cs typeface="Times New Roman"/>
              </a:rPr>
              <a:t>Radiologists  </a:t>
            </a:r>
            <a:r>
              <a:rPr dirty="0" sz="2150" spc="114">
                <a:solidFill>
                  <a:srgbClr val="404040"/>
                </a:solidFill>
                <a:latin typeface="Times New Roman"/>
                <a:cs typeface="Times New Roman"/>
              </a:rPr>
              <a:t>also </a:t>
            </a:r>
            <a:r>
              <a:rPr dirty="0" sz="2150" spc="145">
                <a:solidFill>
                  <a:srgbClr val="404040"/>
                </a:solidFill>
                <a:latin typeface="Times New Roman"/>
                <a:cs typeface="Times New Roman"/>
              </a:rPr>
              <a:t>usually </a:t>
            </a:r>
            <a:r>
              <a:rPr dirty="0" sz="2150" spc="120">
                <a:solidFill>
                  <a:srgbClr val="404040"/>
                </a:solidFill>
                <a:latin typeface="Times New Roman"/>
                <a:cs typeface="Times New Roman"/>
              </a:rPr>
              <a:t>have to </a:t>
            </a:r>
            <a:r>
              <a:rPr dirty="0" sz="2150" spc="140">
                <a:solidFill>
                  <a:srgbClr val="404040"/>
                </a:solidFill>
                <a:latin typeface="Times New Roman"/>
                <a:cs typeface="Times New Roman"/>
              </a:rPr>
              <a:t>look </a:t>
            </a:r>
            <a:r>
              <a:rPr dirty="0" sz="2150" spc="150">
                <a:solidFill>
                  <a:srgbClr val="404040"/>
                </a:solidFill>
                <a:latin typeface="Times New Roman"/>
                <a:cs typeface="Times New Roman"/>
              </a:rPr>
              <a:t>through </a:t>
            </a:r>
            <a:r>
              <a:rPr dirty="0" sz="2150" spc="140">
                <a:solidFill>
                  <a:srgbClr val="404040"/>
                </a:solidFill>
                <a:latin typeface="Times New Roman"/>
                <a:cs typeface="Times New Roman"/>
              </a:rPr>
              <a:t>dozens </a:t>
            </a:r>
            <a:r>
              <a:rPr dirty="0" sz="2150" spc="10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dirty="0" sz="2150" spc="105">
                <a:solidFill>
                  <a:srgbClr val="404040"/>
                </a:solidFill>
                <a:latin typeface="Times New Roman"/>
                <a:cs typeface="Times New Roman"/>
              </a:rPr>
              <a:t>2D </a:t>
            </a:r>
            <a:r>
              <a:rPr dirty="0" sz="2150" spc="145">
                <a:solidFill>
                  <a:srgbClr val="404040"/>
                </a:solidFill>
                <a:latin typeface="Times New Roman"/>
                <a:cs typeface="Times New Roman"/>
              </a:rPr>
              <a:t>images </a:t>
            </a:r>
            <a:r>
              <a:rPr dirty="0" sz="2150" spc="135">
                <a:solidFill>
                  <a:srgbClr val="404040"/>
                </a:solidFill>
                <a:latin typeface="Times New Roman"/>
                <a:cs typeface="Times New Roman"/>
              </a:rPr>
              <a:t>within </a:t>
            </a:r>
            <a:r>
              <a:rPr dirty="0" sz="2150" spc="10">
                <a:solidFill>
                  <a:srgbClr val="404040"/>
                </a:solidFill>
                <a:latin typeface="Times New Roman"/>
                <a:cs typeface="Times New Roman"/>
              </a:rPr>
              <a:t>a  </a:t>
            </a:r>
            <a:r>
              <a:rPr dirty="0" sz="2150" spc="140">
                <a:solidFill>
                  <a:srgbClr val="404040"/>
                </a:solidFill>
                <a:latin typeface="Times New Roman"/>
                <a:cs typeface="Times New Roman"/>
              </a:rPr>
              <a:t>single </a:t>
            </a:r>
            <a:r>
              <a:rPr dirty="0" sz="2150" spc="1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75">
                <a:solidFill>
                  <a:srgbClr val="404040"/>
                </a:solidFill>
                <a:latin typeface="Times New Roman"/>
                <a:cs typeface="Times New Roman"/>
              </a:rPr>
              <a:t>CT</a:t>
            </a:r>
            <a:r>
              <a:rPr dirty="0" sz="2150" spc="4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35">
                <a:solidFill>
                  <a:srgbClr val="404040"/>
                </a:solidFill>
                <a:latin typeface="Times New Roman"/>
                <a:cs typeface="Times New Roman"/>
              </a:rPr>
              <a:t>scan,</a:t>
            </a:r>
            <a:r>
              <a:rPr dirty="0" sz="2150" spc="5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150" spc="4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45">
                <a:solidFill>
                  <a:srgbClr val="404040"/>
                </a:solidFill>
                <a:latin typeface="Times New Roman"/>
                <a:cs typeface="Times New Roman"/>
              </a:rPr>
              <a:t>cancer</a:t>
            </a:r>
            <a:r>
              <a:rPr dirty="0" sz="2150" spc="4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14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150" spc="4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65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dirty="0" sz="2150" spc="5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20">
                <a:solidFill>
                  <a:srgbClr val="404040"/>
                </a:solidFill>
                <a:latin typeface="Times New Roman"/>
                <a:cs typeface="Times New Roman"/>
              </a:rPr>
              <a:t>hard</a:t>
            </a:r>
            <a:r>
              <a:rPr dirty="0" sz="2150" spc="4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8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150" spc="4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35">
                <a:solidFill>
                  <a:srgbClr val="404040"/>
                </a:solidFill>
                <a:latin typeface="Times New Roman"/>
                <a:cs typeface="Times New Roman"/>
              </a:rPr>
              <a:t>spot.</a:t>
            </a:r>
            <a:r>
              <a:rPr dirty="0" sz="2150" spc="4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45">
                <a:solidFill>
                  <a:srgbClr val="404040"/>
                </a:solidFill>
                <a:latin typeface="Times New Roman"/>
                <a:cs typeface="Times New Roman"/>
              </a:rPr>
              <a:t>Deep</a:t>
            </a:r>
            <a:r>
              <a:rPr dirty="0" sz="2150" spc="40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60">
                <a:solidFill>
                  <a:srgbClr val="404040"/>
                </a:solidFill>
                <a:latin typeface="Times New Roman"/>
                <a:cs typeface="Times New Roman"/>
              </a:rPr>
              <a:t>learning</a:t>
            </a:r>
            <a:r>
              <a:rPr dirty="0" sz="2150" spc="4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14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150" spc="4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30">
                <a:solidFill>
                  <a:srgbClr val="404040"/>
                </a:solidFill>
                <a:latin typeface="Times New Roman"/>
                <a:cs typeface="Times New Roman"/>
              </a:rPr>
              <a:t>offer</a:t>
            </a:r>
            <a:r>
              <a:rPr dirty="0" sz="2150" spc="4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150" spc="4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45">
                <a:solidFill>
                  <a:srgbClr val="404040"/>
                </a:solidFill>
                <a:latin typeface="Times New Roman"/>
                <a:cs typeface="Times New Roman"/>
              </a:rPr>
              <a:t>viable</a:t>
            </a:r>
            <a:r>
              <a:rPr dirty="0" sz="2150" spc="4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45">
                <a:solidFill>
                  <a:srgbClr val="404040"/>
                </a:solidFill>
                <a:latin typeface="Times New Roman"/>
                <a:cs typeface="Times New Roman"/>
              </a:rPr>
              <a:t>solution </a:t>
            </a:r>
            <a:r>
              <a:rPr dirty="0" sz="2150" spc="-5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8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150" spc="3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14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dirty="0" sz="2150" spc="4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150" spc="114">
                <a:solidFill>
                  <a:srgbClr val="404040"/>
                </a:solidFill>
                <a:latin typeface="Times New Roman"/>
                <a:cs typeface="Times New Roman"/>
              </a:rPr>
              <a:t>problems.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672" y="922655"/>
            <a:ext cx="218122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25">
                <a:solidFill>
                  <a:srgbClr val="404040"/>
                </a:solidFill>
                <a:latin typeface="Calibri"/>
                <a:cs typeface="Calibri"/>
              </a:rPr>
              <a:t>OBJECTIVES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4242" y="1885632"/>
            <a:ext cx="7397115" cy="18415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85">
                <a:latin typeface="Times New Roman"/>
                <a:cs typeface="Times New Roman"/>
              </a:rPr>
              <a:t>By</a:t>
            </a:r>
            <a:r>
              <a:rPr dirty="0" sz="2000" spc="275">
                <a:latin typeface="Times New Roman"/>
                <a:cs typeface="Times New Roman"/>
              </a:rPr>
              <a:t> </a:t>
            </a:r>
            <a:r>
              <a:rPr dirty="0" sz="2000" spc="130">
                <a:latin typeface="Times New Roman"/>
                <a:cs typeface="Times New Roman"/>
              </a:rPr>
              <a:t>the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 spc="120">
                <a:latin typeface="Times New Roman"/>
                <a:cs typeface="Times New Roman"/>
              </a:rPr>
              <a:t>end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 spc="100">
                <a:latin typeface="Times New Roman"/>
                <a:cs typeface="Times New Roman"/>
              </a:rPr>
              <a:t>of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 spc="125">
                <a:latin typeface="Times New Roman"/>
                <a:cs typeface="Times New Roman"/>
              </a:rPr>
              <a:t>this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 spc="135">
                <a:latin typeface="Times New Roman"/>
                <a:cs typeface="Times New Roman"/>
              </a:rPr>
              <a:t>project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 spc="105">
                <a:latin typeface="Times New Roman"/>
                <a:cs typeface="Times New Roman"/>
              </a:rPr>
              <a:t>you</a:t>
            </a:r>
            <a:r>
              <a:rPr dirty="0" sz="2000" spc="280">
                <a:latin typeface="Times New Roman"/>
                <a:cs typeface="Times New Roman"/>
              </a:rPr>
              <a:t> </a:t>
            </a:r>
            <a:r>
              <a:rPr dirty="0" sz="2000" spc="120">
                <a:latin typeface="Times New Roman"/>
                <a:cs typeface="Times New Roman"/>
              </a:rPr>
              <a:t>will: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000" spc="-100">
                <a:latin typeface="Times New Roman"/>
                <a:cs typeface="Times New Roman"/>
              </a:rPr>
              <a:t>Y</a:t>
            </a:r>
            <a:r>
              <a:rPr dirty="0" sz="2000" spc="10">
                <a:latin typeface="Times New Roman"/>
                <a:cs typeface="Times New Roman"/>
              </a:rPr>
              <a:t>o</a:t>
            </a:r>
            <a:r>
              <a:rPr dirty="0" sz="2000" spc="-3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15">
                <a:latin typeface="Times New Roman"/>
                <a:cs typeface="Times New Roman"/>
              </a:rPr>
              <a:t> </a:t>
            </a:r>
            <a:r>
              <a:rPr dirty="0" sz="2000" spc="125">
                <a:latin typeface="Times New Roman"/>
                <a:cs typeface="Times New Roman"/>
              </a:rPr>
              <a:t>w</a:t>
            </a:r>
            <a:r>
              <a:rPr dirty="0" sz="2000" spc="114">
                <a:latin typeface="Times New Roman"/>
                <a:cs typeface="Times New Roman"/>
              </a:rPr>
              <a:t>i</a:t>
            </a:r>
            <a:r>
              <a:rPr dirty="0" sz="2000" spc="190">
                <a:latin typeface="Times New Roman"/>
                <a:cs typeface="Times New Roman"/>
              </a:rPr>
              <a:t>l</a:t>
            </a:r>
            <a:r>
              <a:rPr dirty="0" sz="2000" spc="5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15">
                <a:latin typeface="Times New Roman"/>
                <a:cs typeface="Times New Roman"/>
              </a:rPr>
              <a:t> </a:t>
            </a:r>
            <a:r>
              <a:rPr dirty="0" sz="2000" spc="195">
                <a:latin typeface="Times New Roman"/>
                <a:cs typeface="Times New Roman"/>
              </a:rPr>
              <a:t>b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0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Times New Roman"/>
                <a:cs typeface="Times New Roman"/>
              </a:rPr>
              <a:t>g</a:t>
            </a:r>
            <a:r>
              <a:rPr dirty="0" sz="2000" spc="160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190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o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 spc="120">
                <a:latin typeface="Times New Roman"/>
                <a:cs typeface="Times New Roman"/>
              </a:rPr>
              <a:t>k</a:t>
            </a:r>
            <a:r>
              <a:rPr dirty="0" sz="2000" spc="195">
                <a:latin typeface="Times New Roman"/>
                <a:cs typeface="Times New Roman"/>
              </a:rPr>
              <a:t>no</a:t>
            </a:r>
            <a:r>
              <a:rPr dirty="0" sz="2000" spc="15">
                <a:latin typeface="Times New Roman"/>
                <a:cs typeface="Times New Roman"/>
              </a:rPr>
              <a:t>w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 spc="160">
                <a:latin typeface="Times New Roman"/>
                <a:cs typeface="Times New Roman"/>
              </a:rPr>
              <a:t>a</a:t>
            </a:r>
            <a:r>
              <a:rPr dirty="0" sz="2000" spc="195">
                <a:latin typeface="Times New Roman"/>
                <a:cs typeface="Times New Roman"/>
              </a:rPr>
              <a:t>bou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 spc="195">
                <a:latin typeface="Times New Roman"/>
                <a:cs typeface="Times New Roman"/>
              </a:rPr>
              <a:t>th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114">
                <a:latin typeface="Times New Roman"/>
                <a:cs typeface="Times New Roman"/>
              </a:rPr>
              <a:t>i</a:t>
            </a:r>
            <a:r>
              <a:rPr dirty="0" sz="2000" spc="90">
                <a:latin typeface="Times New Roman"/>
                <a:cs typeface="Times New Roman"/>
              </a:rPr>
              <a:t>m</a:t>
            </a:r>
            <a:r>
              <a:rPr dirty="0" sz="2000" spc="160">
                <a:latin typeface="Times New Roman"/>
                <a:cs typeface="Times New Roman"/>
              </a:rPr>
              <a:t>a</a:t>
            </a:r>
            <a:r>
              <a:rPr dirty="0" sz="2000" spc="45">
                <a:latin typeface="Times New Roman"/>
                <a:cs typeface="Times New Roman"/>
              </a:rPr>
              <a:t>g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195">
                <a:latin typeface="Times New Roman"/>
                <a:cs typeface="Times New Roman"/>
              </a:rPr>
              <a:t>p</a:t>
            </a:r>
            <a:r>
              <a:rPr dirty="0" sz="2000" spc="155">
                <a:latin typeface="Times New Roman"/>
                <a:cs typeface="Times New Roman"/>
              </a:rPr>
              <a:t>r</a:t>
            </a:r>
            <a:r>
              <a:rPr dirty="0" sz="2000" spc="195">
                <a:latin typeface="Times New Roman"/>
                <a:cs typeface="Times New Roman"/>
              </a:rPr>
              <a:t>o</a:t>
            </a:r>
            <a:r>
              <a:rPr dirty="0" sz="2000" spc="160">
                <a:latin typeface="Times New Roman"/>
                <a:cs typeface="Times New Roman"/>
              </a:rPr>
              <a:t>ce</a:t>
            </a:r>
            <a:r>
              <a:rPr dirty="0" sz="2000" spc="120">
                <a:latin typeface="Times New Roman"/>
                <a:cs typeface="Times New Roman"/>
              </a:rPr>
              <a:t>ss</a:t>
            </a:r>
            <a:r>
              <a:rPr dirty="0" sz="2000" spc="114">
                <a:latin typeface="Times New Roman"/>
                <a:cs typeface="Times New Roman"/>
              </a:rPr>
              <a:t>i</a:t>
            </a:r>
            <a:r>
              <a:rPr dirty="0" sz="2000" spc="195">
                <a:latin typeface="Times New Roman"/>
                <a:cs typeface="Times New Roman"/>
              </a:rPr>
              <a:t>n</a:t>
            </a:r>
            <a:r>
              <a:rPr dirty="0" sz="2000" spc="45">
                <a:latin typeface="Times New Roman"/>
                <a:cs typeface="Times New Roman"/>
              </a:rPr>
              <a:t>g</a:t>
            </a:r>
            <a:r>
              <a:rPr dirty="0" sz="2000" spc="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8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000" spc="-45">
                <a:latin typeface="Times New Roman"/>
                <a:cs typeface="Times New Roman"/>
              </a:rPr>
              <a:t>Yo</a:t>
            </a:r>
            <a:r>
              <a:rPr dirty="0" sz="2000" spc="-3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sz="2000" spc="110">
                <a:latin typeface="Times New Roman"/>
                <a:cs typeface="Times New Roman"/>
              </a:rPr>
              <a:t>will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sz="2000" spc="105">
                <a:latin typeface="Times New Roman"/>
                <a:cs typeface="Times New Roman"/>
              </a:rPr>
              <a:t>be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 spc="140">
                <a:latin typeface="Times New Roman"/>
                <a:cs typeface="Times New Roman"/>
              </a:rPr>
              <a:t>able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100">
                <a:latin typeface="Times New Roman"/>
                <a:cs typeface="Times New Roman"/>
              </a:rPr>
              <a:t>to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 spc="160">
                <a:latin typeface="Times New Roman"/>
                <a:cs typeface="Times New Roman"/>
              </a:rPr>
              <a:t>understand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114">
                <a:latin typeface="Times New Roman"/>
                <a:cs typeface="Times New Roman"/>
              </a:rPr>
              <a:t>Deep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sz="2000" spc="150">
                <a:latin typeface="Times New Roman"/>
                <a:cs typeface="Times New Roman"/>
              </a:rPr>
              <a:t>learning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50">
                <a:latin typeface="Times New Roman"/>
                <a:cs typeface="Times New Roman"/>
              </a:rPr>
              <a:t>Architecture.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6195" y="3936301"/>
            <a:ext cx="150495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45">
                <a:latin typeface="Times New Roman"/>
                <a:cs typeface="Times New Roman"/>
              </a:rPr>
              <a:t>Convolution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242" y="3816751"/>
            <a:ext cx="7346950" cy="883285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000" spc="150">
                <a:latin typeface="Times New Roman"/>
                <a:cs typeface="Times New Roman"/>
              </a:rPr>
              <a:t>Understand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130">
                <a:latin typeface="Times New Roman"/>
                <a:cs typeface="Times New Roman"/>
              </a:rPr>
              <a:t>the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 spc="150">
                <a:latin typeface="Times New Roman"/>
                <a:cs typeface="Times New Roman"/>
              </a:rPr>
              <a:t>concepts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l</a:t>
            </a:r>
            <a:r>
              <a:rPr dirty="0" sz="2000" spc="-315">
                <a:latin typeface="Times New Roman"/>
                <a:cs typeface="Times New Roman"/>
              </a:rPr>
              <a:t> </a:t>
            </a:r>
            <a:r>
              <a:rPr dirty="0" sz="2000" spc="80">
                <a:latin typeface="Times New Roman"/>
                <a:cs typeface="Times New Roman"/>
              </a:rPr>
              <a:t>ike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 spc="125">
                <a:latin typeface="Times New Roman"/>
                <a:cs typeface="Times New Roman"/>
              </a:rPr>
              <a:t>Artificial</a:t>
            </a:r>
            <a:r>
              <a:rPr dirty="0" sz="2000" spc="365">
                <a:latin typeface="Times New Roman"/>
                <a:cs typeface="Times New Roman"/>
              </a:rPr>
              <a:t> </a:t>
            </a:r>
            <a:r>
              <a:rPr dirty="0" sz="2000" spc="145">
                <a:latin typeface="Times New Roman"/>
                <a:cs typeface="Times New Roman"/>
              </a:rPr>
              <a:t>neural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 spc="150">
                <a:latin typeface="Times New Roman"/>
                <a:cs typeface="Times New Roman"/>
              </a:rPr>
              <a:t>network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 spc="12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980"/>
              </a:spcBef>
            </a:pPr>
            <a:r>
              <a:rPr dirty="0" sz="2000" spc="145">
                <a:latin typeface="Times New Roman"/>
                <a:cs typeface="Times New Roman"/>
              </a:rPr>
              <a:t>neural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 spc="14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242" y="4899723"/>
            <a:ext cx="8995410" cy="1307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000" spc="-45">
                <a:latin typeface="Times New Roman"/>
                <a:cs typeface="Times New Roman"/>
              </a:rPr>
              <a:t>Yo</a:t>
            </a:r>
            <a:r>
              <a:rPr dirty="0" sz="2000" spc="-3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 spc="290">
                <a:latin typeface="Times New Roman"/>
                <a:cs typeface="Times New Roman"/>
              </a:rPr>
              <a:t> </a:t>
            </a:r>
            <a:r>
              <a:rPr dirty="0" sz="2000" spc="110">
                <a:latin typeface="Times New Roman"/>
                <a:cs typeface="Times New Roman"/>
              </a:rPr>
              <a:t>will</a:t>
            </a:r>
            <a:r>
              <a:rPr dirty="0" sz="2000" spc="295">
                <a:latin typeface="Times New Roman"/>
                <a:cs typeface="Times New Roman"/>
              </a:rPr>
              <a:t> </a:t>
            </a:r>
            <a:r>
              <a:rPr dirty="0" sz="2000" spc="120">
                <a:latin typeface="Times New Roman"/>
                <a:cs typeface="Times New Roman"/>
              </a:rPr>
              <a:t>Classify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 spc="95">
                <a:latin typeface="Times New Roman"/>
                <a:cs typeface="Times New Roman"/>
              </a:rPr>
              <a:t>images</a:t>
            </a:r>
            <a:r>
              <a:rPr dirty="0" sz="2000" spc="440">
                <a:latin typeface="Times New Roman"/>
                <a:cs typeface="Times New Roman"/>
              </a:rPr>
              <a:t> </a:t>
            </a:r>
            <a:r>
              <a:rPr dirty="0" sz="2000" spc="125">
                <a:latin typeface="Times New Roman"/>
                <a:cs typeface="Times New Roman"/>
              </a:rPr>
              <a:t>using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 spc="150">
                <a:latin typeface="Times New Roman"/>
                <a:cs typeface="Times New Roman"/>
              </a:rPr>
              <a:t>Convolutional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135">
                <a:latin typeface="Times New Roman"/>
                <a:cs typeface="Times New Roman"/>
              </a:rPr>
              <a:t>Neural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 spc="135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40800"/>
              </a:lnSpc>
              <a:spcBef>
                <a:spcPts val="9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000" spc="-45">
                <a:latin typeface="Times New Roman"/>
                <a:cs typeface="Times New Roman"/>
              </a:rPr>
              <a:t>Yo</a:t>
            </a:r>
            <a:r>
              <a:rPr dirty="0" sz="2000" spc="-3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 spc="290">
                <a:latin typeface="Times New Roman"/>
                <a:cs typeface="Times New Roman"/>
              </a:rPr>
              <a:t> </a:t>
            </a:r>
            <a:r>
              <a:rPr dirty="0" sz="2000" spc="110">
                <a:latin typeface="Times New Roman"/>
                <a:cs typeface="Times New Roman"/>
              </a:rPr>
              <a:t>will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sz="2000" spc="105">
                <a:latin typeface="Times New Roman"/>
                <a:cs typeface="Times New Roman"/>
              </a:rPr>
              <a:t>be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 spc="140">
                <a:latin typeface="Times New Roman"/>
                <a:cs typeface="Times New Roman"/>
              </a:rPr>
              <a:t>able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 spc="100">
                <a:latin typeface="Times New Roman"/>
                <a:cs typeface="Times New Roman"/>
              </a:rPr>
              <a:t>to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 spc="135">
                <a:latin typeface="Times New Roman"/>
                <a:cs typeface="Times New Roman"/>
              </a:rPr>
              <a:t>know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 spc="135">
                <a:latin typeface="Times New Roman"/>
                <a:cs typeface="Times New Roman"/>
              </a:rPr>
              <a:t>how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 spc="100">
                <a:latin typeface="Times New Roman"/>
                <a:cs typeface="Times New Roman"/>
              </a:rPr>
              <a:t>to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 spc="140">
                <a:latin typeface="Times New Roman"/>
                <a:cs typeface="Times New Roman"/>
              </a:rPr>
              <a:t>build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 spc="100">
                <a:latin typeface="Times New Roman"/>
                <a:cs typeface="Times New Roman"/>
              </a:rPr>
              <a:t>web</a:t>
            </a:r>
            <a:r>
              <a:rPr dirty="0" sz="2000" spc="290">
                <a:latin typeface="Times New Roman"/>
                <a:cs typeface="Times New Roman"/>
              </a:rPr>
              <a:t> </a:t>
            </a:r>
            <a:r>
              <a:rPr dirty="0" sz="2000" spc="155">
                <a:latin typeface="Times New Roman"/>
                <a:cs typeface="Times New Roman"/>
              </a:rPr>
              <a:t>application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125">
                <a:latin typeface="Times New Roman"/>
                <a:cs typeface="Times New Roman"/>
              </a:rPr>
              <a:t>using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 spc="130">
                <a:latin typeface="Times New Roman"/>
                <a:cs typeface="Times New Roman"/>
              </a:rPr>
              <a:t>the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125">
                <a:latin typeface="Times New Roman"/>
                <a:cs typeface="Times New Roman"/>
              </a:rPr>
              <a:t>Flask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25">
                <a:latin typeface="Times New Roman"/>
                <a:cs typeface="Times New Roman"/>
              </a:rPr>
              <a:t>framework.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082" y="619505"/>
            <a:ext cx="646874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90">
                <a:solidFill>
                  <a:srgbClr val="404040"/>
                </a:solidFill>
              </a:rPr>
              <a:t>TE</a:t>
            </a:r>
            <a:r>
              <a:rPr dirty="0" sz="3200" spc="160">
                <a:solidFill>
                  <a:srgbClr val="404040"/>
                </a:solidFill>
              </a:rPr>
              <a:t>C</a:t>
            </a:r>
            <a:r>
              <a:rPr dirty="0" sz="3200" spc="130">
                <a:solidFill>
                  <a:srgbClr val="404040"/>
                </a:solidFill>
              </a:rPr>
              <a:t>H</a:t>
            </a:r>
            <a:r>
              <a:rPr dirty="0" sz="3200" spc="170">
                <a:solidFill>
                  <a:srgbClr val="404040"/>
                </a:solidFill>
              </a:rPr>
              <a:t>I</a:t>
            </a:r>
            <a:r>
              <a:rPr dirty="0" sz="3200" spc="160">
                <a:solidFill>
                  <a:srgbClr val="404040"/>
                </a:solidFill>
              </a:rPr>
              <a:t>N</a:t>
            </a:r>
            <a:r>
              <a:rPr dirty="0" sz="3200" spc="170">
                <a:solidFill>
                  <a:srgbClr val="404040"/>
                </a:solidFill>
              </a:rPr>
              <a:t>I</a:t>
            </a:r>
            <a:r>
              <a:rPr dirty="0" sz="3200" spc="160">
                <a:solidFill>
                  <a:srgbClr val="404040"/>
                </a:solidFill>
              </a:rPr>
              <a:t>CA</a:t>
            </a:r>
            <a:r>
              <a:rPr dirty="0" sz="3200" spc="20">
                <a:solidFill>
                  <a:srgbClr val="404040"/>
                </a:solidFill>
              </a:rPr>
              <a:t>L</a:t>
            </a:r>
            <a:r>
              <a:rPr dirty="0" sz="3200" spc="-254">
                <a:solidFill>
                  <a:srgbClr val="404040"/>
                </a:solidFill>
              </a:rPr>
              <a:t> </a:t>
            </a:r>
            <a:r>
              <a:rPr dirty="0" sz="3200" spc="160">
                <a:solidFill>
                  <a:srgbClr val="404040"/>
                </a:solidFill>
              </a:rPr>
              <a:t>ARC</a:t>
            </a:r>
            <a:r>
              <a:rPr dirty="0" sz="3200" spc="130">
                <a:solidFill>
                  <a:srgbClr val="404040"/>
                </a:solidFill>
              </a:rPr>
              <a:t>H</a:t>
            </a:r>
            <a:r>
              <a:rPr dirty="0" sz="3200" spc="170">
                <a:solidFill>
                  <a:srgbClr val="404040"/>
                </a:solidFill>
              </a:rPr>
              <a:t>I</a:t>
            </a:r>
            <a:r>
              <a:rPr dirty="0" sz="3200" spc="190">
                <a:solidFill>
                  <a:srgbClr val="404040"/>
                </a:solidFill>
              </a:rPr>
              <a:t>TE</a:t>
            </a:r>
            <a:r>
              <a:rPr dirty="0" sz="3200" spc="160">
                <a:solidFill>
                  <a:srgbClr val="404040"/>
                </a:solidFill>
              </a:rPr>
              <a:t>C</a:t>
            </a:r>
            <a:r>
              <a:rPr dirty="0" sz="3200" spc="190">
                <a:solidFill>
                  <a:srgbClr val="404040"/>
                </a:solidFill>
              </a:rPr>
              <a:t>T</a:t>
            </a:r>
            <a:r>
              <a:rPr dirty="0" sz="3200" spc="160">
                <a:solidFill>
                  <a:srgbClr val="404040"/>
                </a:solidFill>
              </a:rPr>
              <a:t>UR</a:t>
            </a:r>
            <a:r>
              <a:rPr dirty="0" sz="3200" spc="20">
                <a:solidFill>
                  <a:srgbClr val="404040"/>
                </a:solidFill>
              </a:rPr>
              <a:t>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75" y="1428750"/>
            <a:ext cx="11487150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467" y="785177"/>
            <a:ext cx="4245610" cy="5175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20">
                <a:solidFill>
                  <a:srgbClr val="404040"/>
                </a:solidFill>
              </a:rPr>
              <a:t>DATA</a:t>
            </a:r>
            <a:r>
              <a:rPr dirty="0" sz="3200" spc="-35">
                <a:solidFill>
                  <a:srgbClr val="404040"/>
                </a:solidFill>
              </a:rPr>
              <a:t> </a:t>
            </a:r>
            <a:r>
              <a:rPr dirty="0" sz="3200" spc="150">
                <a:solidFill>
                  <a:srgbClr val="404040"/>
                </a:solidFill>
              </a:rPr>
              <a:t>COLLECTION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67067" y="1875218"/>
            <a:ext cx="10805160" cy="35452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marR="118745" indent="-285750">
              <a:lnSpc>
                <a:spcPct val="137700"/>
              </a:lnSpc>
              <a:spcBef>
                <a:spcPts val="9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000" spc="125">
                <a:solidFill>
                  <a:srgbClr val="404040"/>
                </a:solidFill>
                <a:latin typeface="Times New Roman"/>
                <a:cs typeface="Times New Roman"/>
              </a:rPr>
              <a:t>Artificial</a:t>
            </a:r>
            <a:r>
              <a:rPr dirty="0" sz="2000" spc="3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Intelligence</a:t>
            </a:r>
            <a:r>
              <a:rPr dirty="0" sz="20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0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000" spc="3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20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5">
                <a:solidFill>
                  <a:srgbClr val="404040"/>
                </a:solidFill>
                <a:latin typeface="Times New Roman"/>
                <a:cs typeface="Times New Roman"/>
              </a:rPr>
              <a:t>hunger</a:t>
            </a:r>
            <a:r>
              <a:rPr dirty="0" sz="20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25">
                <a:solidFill>
                  <a:srgbClr val="404040"/>
                </a:solidFill>
                <a:latin typeface="Times New Roman"/>
                <a:cs typeface="Times New Roman"/>
              </a:rPr>
              <a:t>technology,</a:t>
            </a:r>
            <a:r>
              <a:rPr dirty="0" sz="2000" spc="2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dirty="0" sz="2000" spc="2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60">
                <a:solidFill>
                  <a:srgbClr val="404040"/>
                </a:solidFill>
                <a:latin typeface="Times New Roman"/>
                <a:cs typeface="Times New Roman"/>
              </a:rPr>
              <a:t>depends</a:t>
            </a:r>
            <a:r>
              <a:rPr dirty="0" sz="20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25">
                <a:solidFill>
                  <a:srgbClr val="404040"/>
                </a:solidFill>
                <a:latin typeface="Times New Roman"/>
                <a:cs typeface="Times New Roman"/>
              </a:rPr>
              <a:t>heavily</a:t>
            </a:r>
            <a:r>
              <a:rPr dirty="0" sz="2000" spc="2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05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dirty="0" sz="20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data,</a:t>
            </a:r>
            <a:r>
              <a:rPr dirty="0" sz="2000" spc="1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5">
                <a:solidFill>
                  <a:srgbClr val="404040"/>
                </a:solidFill>
                <a:latin typeface="Times New Roman"/>
                <a:cs typeface="Times New Roman"/>
              </a:rPr>
              <a:t>without </a:t>
            </a:r>
            <a:r>
              <a:rPr dirty="0" sz="2000" spc="-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data,</a:t>
            </a:r>
            <a:r>
              <a:rPr dirty="0" sz="2000" spc="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dirty="0" sz="20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0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5">
                <a:solidFill>
                  <a:srgbClr val="404040"/>
                </a:solidFill>
                <a:latin typeface="Times New Roman"/>
                <a:cs typeface="Times New Roman"/>
              </a:rPr>
              <a:t>impossible</a:t>
            </a:r>
            <a:r>
              <a:rPr dirty="0" sz="20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95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000" spc="3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0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r>
              <a:rPr dirty="0" sz="20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0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5">
                <a:solidFill>
                  <a:srgbClr val="404040"/>
                </a:solidFill>
                <a:latin typeface="Times New Roman"/>
                <a:cs typeface="Times New Roman"/>
              </a:rPr>
              <a:t>learn.</a:t>
            </a:r>
            <a:r>
              <a:rPr dirty="0" sz="2000" spc="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45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dirty="0" sz="2000" spc="3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0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00">
                <a:solidFill>
                  <a:srgbClr val="404040"/>
                </a:solidFill>
                <a:latin typeface="Times New Roman"/>
                <a:cs typeface="Times New Roman"/>
              </a:rPr>
              <a:t>most</a:t>
            </a:r>
            <a:r>
              <a:rPr dirty="0" sz="2000" spc="3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5">
                <a:solidFill>
                  <a:srgbClr val="404040"/>
                </a:solidFill>
                <a:latin typeface="Times New Roman"/>
                <a:cs typeface="Times New Roman"/>
              </a:rPr>
              <a:t>crucial</a:t>
            </a:r>
            <a:r>
              <a:rPr dirty="0" sz="20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5">
                <a:solidFill>
                  <a:srgbClr val="404040"/>
                </a:solidFill>
                <a:latin typeface="Times New Roman"/>
                <a:cs typeface="Times New Roman"/>
              </a:rPr>
              <a:t>aspect</a:t>
            </a:r>
            <a:r>
              <a:rPr dirty="0" sz="20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dirty="0" sz="2000" spc="110">
                <a:solidFill>
                  <a:srgbClr val="404040"/>
                </a:solidFill>
                <a:latin typeface="Times New Roman"/>
                <a:cs typeface="Times New Roman"/>
              </a:rPr>
              <a:t>makes</a:t>
            </a:r>
            <a:endParaRPr sz="2000">
              <a:latin typeface="Times New Roman"/>
              <a:cs typeface="Times New Roman"/>
            </a:endParaRPr>
          </a:p>
          <a:p>
            <a:pPr marL="298450" marR="12065">
              <a:lnSpc>
                <a:spcPct val="140800"/>
              </a:lnSpc>
            </a:pP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algorithm</a:t>
            </a:r>
            <a:r>
              <a:rPr dirty="0" sz="2000" spc="1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5">
                <a:solidFill>
                  <a:srgbClr val="404040"/>
                </a:solidFill>
                <a:latin typeface="Times New Roman"/>
                <a:cs typeface="Times New Roman"/>
              </a:rPr>
              <a:t>training</a:t>
            </a: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5">
                <a:solidFill>
                  <a:srgbClr val="404040"/>
                </a:solidFill>
                <a:latin typeface="Times New Roman"/>
                <a:cs typeface="Times New Roman"/>
              </a:rPr>
              <a:t>possible.</a:t>
            </a:r>
            <a:r>
              <a:rPr dirty="0" sz="2000" spc="1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45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000" spc="3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50">
                <a:solidFill>
                  <a:srgbClr val="404040"/>
                </a:solidFill>
                <a:latin typeface="Times New Roman"/>
                <a:cs typeface="Times New Roman"/>
              </a:rPr>
              <a:t>Convolutional</a:t>
            </a:r>
            <a:r>
              <a:rPr dirty="0" sz="20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5">
                <a:solidFill>
                  <a:srgbClr val="404040"/>
                </a:solidFill>
                <a:latin typeface="Times New Roman"/>
                <a:cs typeface="Times New Roman"/>
              </a:rPr>
              <a:t>Neural</a:t>
            </a:r>
            <a:r>
              <a:rPr dirty="0" sz="20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5">
                <a:solidFill>
                  <a:srgbClr val="404040"/>
                </a:solidFill>
                <a:latin typeface="Times New Roman"/>
                <a:cs typeface="Times New Roman"/>
              </a:rPr>
              <a:t>Networks,</a:t>
            </a:r>
            <a:r>
              <a:rPr dirty="0" sz="2000" spc="2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dirty="0" sz="20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dirty="0" sz="20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5">
                <a:solidFill>
                  <a:srgbClr val="404040"/>
                </a:solidFill>
                <a:latin typeface="Times New Roman"/>
                <a:cs typeface="Times New Roman"/>
              </a:rPr>
              <a:t>deals</a:t>
            </a: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1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dirty="0" sz="20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00">
                <a:solidFill>
                  <a:srgbClr val="404040"/>
                </a:solidFill>
                <a:latin typeface="Times New Roman"/>
                <a:cs typeface="Times New Roman"/>
              </a:rPr>
              <a:t>images, </a:t>
            </a:r>
            <a:r>
              <a:rPr dirty="0" sz="2000" spc="-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dirty="0" sz="2000" spc="3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0">
                <a:solidFill>
                  <a:srgbClr val="404040"/>
                </a:solidFill>
                <a:latin typeface="Times New Roman"/>
                <a:cs typeface="Times New Roman"/>
              </a:rPr>
              <a:t>need</a:t>
            </a:r>
            <a:r>
              <a:rPr dirty="0" sz="20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5">
                <a:solidFill>
                  <a:srgbClr val="404040"/>
                </a:solidFill>
                <a:latin typeface="Times New Roman"/>
                <a:cs typeface="Times New Roman"/>
              </a:rPr>
              <a:t>training</a:t>
            </a: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2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testing</a:t>
            </a:r>
            <a:r>
              <a:rPr dirty="0" sz="20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20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20">
                <a:solidFill>
                  <a:srgbClr val="404040"/>
                </a:solidFill>
                <a:latin typeface="Times New Roman"/>
                <a:cs typeface="Times New Roman"/>
              </a:rPr>
              <a:t>set.</a:t>
            </a:r>
            <a:r>
              <a:rPr dirty="0" sz="2000" spc="2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45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dirty="0" sz="20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000" spc="3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5">
                <a:solidFill>
                  <a:srgbClr val="404040"/>
                </a:solidFill>
                <a:latin typeface="Times New Roman"/>
                <a:cs typeface="Times New Roman"/>
              </a:rPr>
              <a:t>actual</a:t>
            </a:r>
            <a:r>
              <a:rPr dirty="0" sz="2000" spc="1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20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95">
                <a:solidFill>
                  <a:srgbClr val="404040"/>
                </a:solidFill>
                <a:latin typeface="Times New Roman"/>
                <a:cs typeface="Times New Roman"/>
              </a:rPr>
              <a:t>set</a:t>
            </a:r>
            <a:r>
              <a:rPr dirty="0" sz="20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2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dirty="0" sz="2000" spc="2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0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25">
                <a:solidFill>
                  <a:srgbClr val="404040"/>
                </a:solidFill>
                <a:latin typeface="Times New Roman"/>
                <a:cs typeface="Times New Roman"/>
              </a:rPr>
              <a:t>train</a:t>
            </a:r>
            <a:r>
              <a:rPr dirty="0" sz="20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0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980"/>
              </a:spcBef>
            </a:pPr>
            <a:r>
              <a:rPr dirty="0" sz="2000" spc="95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000" spc="3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5">
                <a:solidFill>
                  <a:srgbClr val="404040"/>
                </a:solidFill>
                <a:latin typeface="Times New Roman"/>
                <a:cs typeface="Times New Roman"/>
              </a:rPr>
              <a:t>performing</a:t>
            </a:r>
            <a:r>
              <a:rPr dirty="0" sz="20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25">
                <a:solidFill>
                  <a:srgbClr val="404040"/>
                </a:solidFill>
                <a:latin typeface="Times New Roman"/>
                <a:cs typeface="Times New Roman"/>
              </a:rPr>
              <a:t>various</a:t>
            </a:r>
            <a:r>
              <a:rPr dirty="0" sz="2000" spc="2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actions.</a:t>
            </a: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8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dirty="0" sz="2000" spc="3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1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05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dirty="0" sz="2000" spc="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5">
                <a:solidFill>
                  <a:srgbClr val="404040"/>
                </a:solidFill>
                <a:latin typeface="Times New Roman"/>
                <a:cs typeface="Times New Roman"/>
              </a:rPr>
              <a:t>creating</a:t>
            </a:r>
            <a:r>
              <a:rPr dirty="0" sz="20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1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dirty="0" sz="20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folders</a:t>
            </a:r>
            <a:r>
              <a:rPr dirty="0" sz="20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5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dirty="0" sz="20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95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000" spc="3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5">
                <a:solidFill>
                  <a:srgbClr val="404040"/>
                </a:solidFill>
                <a:latin typeface="Times New Roman"/>
                <a:cs typeface="Times New Roman"/>
              </a:rPr>
              <a:t>training</a:t>
            </a: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2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5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dirty="0" sz="2000" spc="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95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0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0">
                <a:solidFill>
                  <a:srgbClr val="404040"/>
                </a:solidFill>
                <a:latin typeface="Times New Roman"/>
                <a:cs typeface="Times New Roman"/>
              </a:rPr>
              <a:t>testing.</a:t>
            </a:r>
            <a:r>
              <a:rPr dirty="0" sz="2000" spc="3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90">
                <a:solidFill>
                  <a:srgbClr val="404040"/>
                </a:solidFill>
                <a:latin typeface="Times New Roman"/>
                <a:cs typeface="Times New Roman"/>
              </a:rPr>
              <a:t>Images</a:t>
            </a:r>
            <a:endParaRPr sz="2000">
              <a:latin typeface="Times New Roman"/>
              <a:cs typeface="Times New Roman"/>
            </a:endParaRPr>
          </a:p>
          <a:p>
            <a:pPr marL="298450" marR="5080">
              <a:lnSpc>
                <a:spcPts val="3379"/>
              </a:lnSpc>
              <a:spcBef>
                <a:spcPts val="30"/>
              </a:spcBef>
            </a:pP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present </a:t>
            </a:r>
            <a:r>
              <a:rPr dirty="0" sz="2000" spc="65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000" spc="3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5">
                <a:solidFill>
                  <a:srgbClr val="404040"/>
                </a:solidFill>
                <a:latin typeface="Times New Roman"/>
                <a:cs typeface="Times New Roman"/>
              </a:rPr>
              <a:t>training</a:t>
            </a: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 folder</a:t>
            </a:r>
            <a:r>
              <a:rPr dirty="0" sz="2000" spc="1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1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05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dirty="0" sz="2000" spc="2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2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dirty="0" sz="20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95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000" spc="2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50">
                <a:solidFill>
                  <a:srgbClr val="404040"/>
                </a:solidFill>
                <a:latin typeface="Times New Roman"/>
                <a:cs typeface="Times New Roman"/>
              </a:rPr>
              <a:t>building</a:t>
            </a: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0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r>
              <a:rPr dirty="0" sz="2000" spc="2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2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1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testing</a:t>
            </a:r>
            <a:r>
              <a:rPr dirty="0" sz="20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95">
                <a:solidFill>
                  <a:srgbClr val="404040"/>
                </a:solidFill>
                <a:latin typeface="Times New Roman"/>
                <a:cs typeface="Times New Roman"/>
              </a:rPr>
              <a:t>images </a:t>
            </a:r>
            <a:r>
              <a:rPr dirty="0" sz="2000" spc="-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1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2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05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dirty="0" sz="2000" spc="2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2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dirty="0" sz="20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95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000" spc="3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validating</a:t>
            </a:r>
            <a:r>
              <a:rPr dirty="0" sz="20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35">
                <a:solidFill>
                  <a:srgbClr val="404040"/>
                </a:solidFill>
                <a:latin typeface="Times New Roman"/>
                <a:cs typeface="Times New Roman"/>
              </a:rPr>
              <a:t>our</a:t>
            </a:r>
            <a:r>
              <a:rPr dirty="0" sz="2000" spc="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40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r>
              <a:rPr dirty="0" sz="1800" spc="14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27" y="446786"/>
            <a:ext cx="548386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35">
                <a:solidFill>
                  <a:srgbClr val="404040"/>
                </a:solidFill>
              </a:rPr>
              <a:t>IMAGE</a:t>
            </a:r>
            <a:r>
              <a:rPr dirty="0" sz="3200" spc="160">
                <a:solidFill>
                  <a:srgbClr val="404040"/>
                </a:solidFill>
              </a:rPr>
              <a:t> </a:t>
            </a:r>
            <a:r>
              <a:rPr dirty="0" sz="3200" spc="105">
                <a:solidFill>
                  <a:srgbClr val="404040"/>
                </a:solidFill>
              </a:rPr>
              <a:t>PRE</a:t>
            </a:r>
            <a:r>
              <a:rPr dirty="0" sz="3200" spc="229">
                <a:solidFill>
                  <a:srgbClr val="404040"/>
                </a:solidFill>
              </a:rPr>
              <a:t> </a:t>
            </a:r>
            <a:r>
              <a:rPr dirty="0" sz="3200" spc="145">
                <a:solidFill>
                  <a:srgbClr val="404040"/>
                </a:solidFill>
              </a:rPr>
              <a:t>PROCESSING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1900" y="3648075"/>
            <a:ext cx="3971925" cy="27146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095311"/>
            <a:ext cx="11283315" cy="4423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9000"/>
              </a:lnSpc>
              <a:spcBef>
                <a:spcPts val="100"/>
              </a:spcBef>
              <a:tabLst>
                <a:tab pos="6075045" algn="l"/>
              </a:tabLst>
            </a:pPr>
            <a:r>
              <a:rPr dirty="0" sz="1800" spc="125">
                <a:solidFill>
                  <a:srgbClr val="404040"/>
                </a:solidFill>
                <a:latin typeface="Times New Roman"/>
                <a:cs typeface="Times New Roman"/>
              </a:rPr>
              <a:t>Before</a:t>
            </a:r>
            <a:r>
              <a:rPr dirty="0" sz="1800" spc="4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1800" spc="-2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imes New Roman"/>
                <a:cs typeface="Times New Roman"/>
              </a:rPr>
              <a:t>raining</a:t>
            </a:r>
            <a:r>
              <a:rPr dirty="0" sz="1800" spc="3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800" spc="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mode</a:t>
            </a:r>
            <a:r>
              <a:rPr dirty="0" sz="1800" spc="-20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dirty="0" sz="1800" spc="3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dirty="0" sz="1800" spc="3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dirty="0" sz="1800" spc="40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800" spc="3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5">
                <a:solidFill>
                  <a:srgbClr val="404040"/>
                </a:solidFill>
                <a:latin typeface="Times New Roman"/>
                <a:cs typeface="Times New Roman"/>
              </a:rPr>
              <a:t>preprocess</a:t>
            </a:r>
            <a:r>
              <a:rPr dirty="0" sz="1800" spc="3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800" spc="4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Times New Roman"/>
                <a:cs typeface="Times New Roman"/>
              </a:rPr>
              <a:t>ima</a:t>
            </a:r>
            <a:r>
              <a:rPr dirty="0" sz="1800" spc="-20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Times New Roman"/>
                <a:cs typeface="Times New Roman"/>
              </a:rPr>
              <a:t>ges</a:t>
            </a:r>
            <a:r>
              <a:rPr dirty="0" sz="1800" spc="3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800" spc="3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dirty="0" sz="1800" spc="3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0">
                <a:solidFill>
                  <a:srgbClr val="404040"/>
                </a:solidFill>
                <a:latin typeface="Times New Roman"/>
                <a:cs typeface="Times New Roman"/>
              </a:rPr>
              <a:t>feed</a:t>
            </a:r>
            <a:r>
              <a:rPr dirty="0" sz="1800" spc="3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0">
                <a:solidFill>
                  <a:srgbClr val="404040"/>
                </a:solidFill>
                <a:latin typeface="Times New Roman"/>
                <a:cs typeface="Times New Roman"/>
              </a:rPr>
              <a:t>them</a:t>
            </a:r>
            <a:r>
              <a:rPr dirty="0" sz="1800" spc="3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dirty="0" sz="1800" spc="4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800" spc="3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800" spc="4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0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r>
              <a:rPr dirty="0" sz="1800" spc="4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dirty="0" sz="1800" spc="-43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1800" spc="-2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0">
                <a:solidFill>
                  <a:srgbClr val="404040"/>
                </a:solidFill>
                <a:latin typeface="Times New Roman"/>
                <a:cs typeface="Times New Roman"/>
              </a:rPr>
              <a:t>raining.</a:t>
            </a:r>
            <a:r>
              <a:rPr dirty="0" sz="1800" spc="4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dirty="0" sz="1800" spc="3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0">
                <a:solidFill>
                  <a:srgbClr val="404040"/>
                </a:solidFill>
                <a:latin typeface="Times New Roman"/>
                <a:cs typeface="Times New Roman"/>
              </a:rPr>
              <a:t>make</a:t>
            </a:r>
            <a:r>
              <a:rPr dirty="0" sz="1800" spc="3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dirty="0" sz="1800" spc="3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1800" spc="3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0">
                <a:solidFill>
                  <a:srgbClr val="404040"/>
                </a:solidFill>
                <a:latin typeface="Times New Roman"/>
                <a:cs typeface="Times New Roman"/>
              </a:rPr>
              <a:t>Keras</a:t>
            </a:r>
            <a:r>
              <a:rPr dirty="0" sz="18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Image</a:t>
            </a:r>
            <a:r>
              <a:rPr dirty="0" sz="1800" spc="4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1800" spc="2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5">
                <a:solidFill>
                  <a:srgbClr val="404040"/>
                </a:solidFill>
                <a:latin typeface="Times New Roman"/>
                <a:cs typeface="Times New Roman"/>
              </a:rPr>
              <a:t>Generator	</a:t>
            </a:r>
            <a:r>
              <a:rPr dirty="0" sz="1800" spc="11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dirty="0" sz="1800" spc="3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1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imes New Roman"/>
                <a:cs typeface="Times New Roman"/>
              </a:rPr>
              <a:t>image</a:t>
            </a:r>
            <a:r>
              <a:rPr dirty="0" sz="1800" spc="3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imes New Roman"/>
                <a:cs typeface="Times New Roman"/>
              </a:rPr>
              <a:t>preprocessing.</a:t>
            </a:r>
            <a:endParaRPr sz="1800">
              <a:latin typeface="Times New Roman"/>
              <a:cs typeface="Times New Roman"/>
            </a:endParaRPr>
          </a:p>
          <a:p>
            <a:pPr marL="12700" marR="5715">
              <a:lnSpc>
                <a:spcPct val="139000"/>
              </a:lnSpc>
              <a:spcBef>
                <a:spcPts val="980"/>
              </a:spcBef>
            </a:pPr>
            <a:r>
              <a:rPr dirty="0" sz="1800" spc="114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1800" spc="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5">
                <a:solidFill>
                  <a:srgbClr val="404040"/>
                </a:solidFill>
                <a:latin typeface="Times New Roman"/>
                <a:cs typeface="Times New Roman"/>
              </a:rPr>
              <a:t>augmentation</a:t>
            </a:r>
            <a:r>
              <a:rPr dirty="0" sz="1800" spc="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1800" spc="4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1800" spc="4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dirty="0" sz="1800" spc="4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dirty="0" sz="1800" spc="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0" b="1">
                <a:solidFill>
                  <a:srgbClr val="404040"/>
                </a:solidFill>
                <a:latin typeface="Times New Roman"/>
                <a:cs typeface="Times New Roman"/>
              </a:rPr>
              <a:t>techniques</a:t>
            </a:r>
            <a:r>
              <a:rPr dirty="0" sz="1800" spc="5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0" b="1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dirty="0" sz="1800" spc="434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75" b="1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800" spc="45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5" b="1">
                <a:solidFill>
                  <a:srgbClr val="404040"/>
                </a:solidFill>
                <a:latin typeface="Times New Roman"/>
                <a:cs typeface="Times New Roman"/>
              </a:rPr>
              <a:t>increase</a:t>
            </a:r>
            <a:r>
              <a:rPr dirty="0" sz="1800" spc="484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85" b="1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800" spc="49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0" b="1">
                <a:solidFill>
                  <a:srgbClr val="404040"/>
                </a:solidFill>
                <a:latin typeface="Times New Roman"/>
                <a:cs typeface="Times New Roman"/>
              </a:rPr>
              <a:t>amount</a:t>
            </a:r>
            <a:r>
              <a:rPr dirty="0" sz="1800" spc="46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0" b="1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1800" spc="459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0" b="1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1800" spc="459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60" b="1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dirty="0" sz="1800" spc="45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0" b="1">
                <a:solidFill>
                  <a:srgbClr val="404040"/>
                </a:solidFill>
                <a:latin typeface="Times New Roman"/>
                <a:cs typeface="Times New Roman"/>
              </a:rPr>
              <a:t>adding </a:t>
            </a:r>
            <a:r>
              <a:rPr dirty="0" sz="1800" spc="-434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0" b="1">
                <a:solidFill>
                  <a:srgbClr val="404040"/>
                </a:solidFill>
                <a:latin typeface="Times New Roman"/>
                <a:cs typeface="Times New Roman"/>
              </a:rPr>
              <a:t>slightly</a:t>
            </a:r>
            <a:r>
              <a:rPr dirty="0" sz="1800" spc="31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4" b="1">
                <a:solidFill>
                  <a:srgbClr val="404040"/>
                </a:solidFill>
                <a:latin typeface="Times New Roman"/>
                <a:cs typeface="Times New Roman"/>
              </a:rPr>
              <a:t>modified</a:t>
            </a:r>
            <a:r>
              <a:rPr dirty="0" sz="1800" spc="35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0" b="1">
                <a:solidFill>
                  <a:srgbClr val="404040"/>
                </a:solidFill>
                <a:latin typeface="Times New Roman"/>
                <a:cs typeface="Times New Roman"/>
              </a:rPr>
              <a:t>copies</a:t>
            </a:r>
            <a:r>
              <a:rPr dirty="0" sz="1800" spc="29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70" b="1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1800" spc="3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0" b="1">
                <a:solidFill>
                  <a:srgbClr val="404040"/>
                </a:solidFill>
                <a:latin typeface="Times New Roman"/>
                <a:cs typeface="Times New Roman"/>
              </a:rPr>
              <a:t>already</a:t>
            </a:r>
            <a:r>
              <a:rPr dirty="0" sz="1800" spc="24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0" b="1">
                <a:solidFill>
                  <a:srgbClr val="404040"/>
                </a:solidFill>
                <a:latin typeface="Times New Roman"/>
                <a:cs typeface="Times New Roman"/>
              </a:rPr>
              <a:t>existing</a:t>
            </a:r>
            <a:r>
              <a:rPr dirty="0" sz="1800" spc="32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0" b="1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1800" spc="3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dirty="0" sz="1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imes New Roman"/>
                <a:cs typeface="Times New Roman"/>
              </a:rPr>
              <a:t>newly</a:t>
            </a:r>
            <a:r>
              <a:rPr dirty="0" sz="1800" spc="3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created</a:t>
            </a:r>
            <a:r>
              <a:rPr dirty="0" sz="1800" spc="1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imes New Roman"/>
                <a:cs typeface="Times New Roman"/>
              </a:rPr>
              <a:t>synthetic</a:t>
            </a:r>
            <a:r>
              <a:rPr dirty="0" sz="1800" spc="3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1800" spc="2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dirty="0" sz="18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imes New Roman"/>
                <a:cs typeface="Times New Roman"/>
              </a:rPr>
              <a:t>existing</a:t>
            </a:r>
            <a:r>
              <a:rPr dirty="0" sz="1800" spc="3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</a:pPr>
            <a:r>
              <a:rPr dirty="0" sz="2000" spc="-45">
                <a:latin typeface="Times New Roman"/>
                <a:cs typeface="Times New Roman"/>
              </a:rPr>
              <a:t>Image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Pre-processing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includes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following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main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tasks</a:t>
            </a:r>
            <a:endParaRPr sz="2000">
              <a:latin typeface="Times New Roman"/>
              <a:cs typeface="Times New Roman"/>
            </a:endParaRPr>
          </a:p>
          <a:p>
            <a:pPr marL="497205" indent="-28638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497205" algn="l"/>
                <a:tab pos="497840" algn="l"/>
              </a:tabLst>
            </a:pPr>
            <a:r>
              <a:rPr dirty="0" sz="2000" spc="-60">
                <a:latin typeface="Times New Roman"/>
                <a:cs typeface="Times New Roman"/>
              </a:rPr>
              <a:t>Im</a:t>
            </a:r>
            <a:r>
              <a:rPr dirty="0" sz="2000" spc="45">
                <a:latin typeface="Times New Roman"/>
                <a:cs typeface="Times New Roman"/>
              </a:rPr>
              <a:t>po</a:t>
            </a:r>
            <a:r>
              <a:rPr dirty="0" sz="2000" spc="5">
                <a:latin typeface="Times New Roman"/>
                <a:cs typeface="Times New Roman"/>
              </a:rPr>
              <a:t>rt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Im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100">
                <a:latin typeface="Times New Roman"/>
                <a:cs typeface="Times New Roman"/>
              </a:rPr>
              <a:t>g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D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40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G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45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era</a:t>
            </a:r>
            <a:r>
              <a:rPr dirty="0" sz="2000" spc="4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 spc="-20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Li</a:t>
            </a:r>
            <a:r>
              <a:rPr dirty="0" sz="2000" spc="45">
                <a:latin typeface="Times New Roman"/>
                <a:cs typeface="Times New Roman"/>
              </a:rPr>
              <a:t>b</a:t>
            </a:r>
            <a:r>
              <a:rPr dirty="0" sz="2000" spc="10">
                <a:latin typeface="Times New Roman"/>
                <a:cs typeface="Times New Roman"/>
              </a:rPr>
              <a:t>rar</a:t>
            </a:r>
            <a:r>
              <a:rPr dirty="0" sz="2000" spc="-180">
                <a:latin typeface="Times New Roman"/>
                <a:cs typeface="Times New Roman"/>
              </a:rPr>
              <a:t>y</a:t>
            </a:r>
            <a:r>
              <a:rPr dirty="0" sz="2000" spc="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97205" indent="-28638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497205" algn="l"/>
                <a:tab pos="497840" algn="l"/>
              </a:tabLst>
            </a:pPr>
            <a:r>
              <a:rPr dirty="0" sz="2000" spc="15">
                <a:latin typeface="Times New Roman"/>
                <a:cs typeface="Times New Roman"/>
              </a:rPr>
              <a:t>C</a:t>
            </a:r>
            <a:r>
              <a:rPr dirty="0" sz="2000" spc="45">
                <a:latin typeface="Times New Roman"/>
                <a:cs typeface="Times New Roman"/>
              </a:rPr>
              <a:t>on</a:t>
            </a:r>
            <a:r>
              <a:rPr dirty="0" sz="2000" spc="-70">
                <a:latin typeface="Times New Roman"/>
                <a:cs typeface="Times New Roman"/>
              </a:rPr>
              <a:t>f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-105">
                <a:latin typeface="Times New Roman"/>
                <a:cs typeface="Times New Roman"/>
              </a:rPr>
              <a:t>g</a:t>
            </a:r>
            <a:r>
              <a:rPr dirty="0" sz="2000" spc="45">
                <a:latin typeface="Times New Roman"/>
                <a:cs typeface="Times New Roman"/>
              </a:rPr>
              <a:t>u</a:t>
            </a:r>
            <a:r>
              <a:rPr dirty="0" sz="2000" spc="10">
                <a:latin typeface="Times New Roman"/>
                <a:cs typeface="Times New Roman"/>
              </a:rPr>
              <a:t>re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Im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100">
                <a:latin typeface="Times New Roman"/>
                <a:cs typeface="Times New Roman"/>
              </a:rPr>
              <a:t>g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D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G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4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era</a:t>
            </a:r>
            <a:r>
              <a:rPr dirty="0" sz="2000" spc="4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 spc="-20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C</a:t>
            </a:r>
            <a:r>
              <a:rPr dirty="0" sz="2000" spc="35">
                <a:latin typeface="Times New Roman"/>
                <a:cs typeface="Times New Roman"/>
              </a:rPr>
              <a:t>l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97205" marR="5501640" indent="-285750">
              <a:lnSpc>
                <a:spcPct val="150200"/>
              </a:lnSpc>
              <a:buFont typeface="Arial MT"/>
              <a:buChar char="•"/>
              <a:tabLst>
                <a:tab pos="497205" algn="l"/>
                <a:tab pos="497840" algn="l"/>
              </a:tabLst>
            </a:pPr>
            <a:r>
              <a:rPr dirty="0" sz="2000" spc="15">
                <a:latin typeface="Times New Roman"/>
                <a:cs typeface="Times New Roman"/>
              </a:rPr>
              <a:t>Applying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Image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Data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Generator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functionality</a:t>
            </a:r>
            <a:r>
              <a:rPr dirty="0" sz="2000" spc="-24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to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trainset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test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7442" y="504824"/>
            <a:ext cx="397129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40">
                <a:solidFill>
                  <a:srgbClr val="404040"/>
                </a:solidFill>
              </a:rPr>
              <a:t>MODEL</a:t>
            </a:r>
            <a:r>
              <a:rPr dirty="0" sz="3200" spc="-25">
                <a:solidFill>
                  <a:srgbClr val="404040"/>
                </a:solidFill>
              </a:rPr>
              <a:t> </a:t>
            </a:r>
            <a:r>
              <a:rPr dirty="0" sz="3200" spc="150">
                <a:solidFill>
                  <a:srgbClr val="404040"/>
                </a:solidFill>
              </a:rPr>
              <a:t>BUILDING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27442" y="1275461"/>
            <a:ext cx="5325110" cy="4789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55520" algn="l"/>
              </a:tabLst>
            </a:pP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r>
              <a:rPr dirty="0" sz="2400" spc="3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building	includes</a:t>
            </a:r>
            <a:endParaRPr sz="2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2075"/>
              </a:spcBef>
              <a:buFont typeface="Arial MT"/>
              <a:buChar char="•"/>
              <a:tabLst>
                <a:tab pos="298450" algn="l"/>
                <a:tab pos="299085" algn="l"/>
                <a:tab pos="2807335" algn="l"/>
              </a:tabLst>
            </a:pP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Import</a:t>
            </a:r>
            <a:r>
              <a:rPr dirty="0" sz="2400" spc="3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7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3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model	</a:t>
            </a:r>
            <a:r>
              <a:rPr dirty="0" sz="2400" spc="110">
                <a:solidFill>
                  <a:srgbClr val="404040"/>
                </a:solidFill>
                <a:latin typeface="Times New Roman"/>
                <a:cs typeface="Times New Roman"/>
              </a:rPr>
              <a:t>building</a:t>
            </a:r>
            <a:r>
              <a:rPr dirty="0" sz="2400" spc="3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Libraries</a:t>
            </a:r>
            <a:endParaRPr sz="2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207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2400" spc="120">
                <a:solidFill>
                  <a:srgbClr val="404040"/>
                </a:solidFill>
                <a:latin typeface="Times New Roman"/>
                <a:cs typeface="Times New Roman"/>
              </a:rPr>
              <a:t>Initializing</a:t>
            </a:r>
            <a:r>
              <a:rPr dirty="0" sz="2400" spc="3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7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3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2080"/>
              </a:spcBef>
              <a:buFont typeface="Arial MT"/>
              <a:buChar char="•"/>
              <a:tabLst>
                <a:tab pos="298450" algn="l"/>
                <a:tab pos="299085" algn="l"/>
                <a:tab pos="1419860" algn="l"/>
              </a:tabLst>
            </a:pPr>
            <a:r>
              <a:rPr dirty="0" sz="2400" spc="90">
                <a:solidFill>
                  <a:srgbClr val="404040"/>
                </a:solidFill>
                <a:latin typeface="Times New Roman"/>
                <a:cs typeface="Times New Roman"/>
              </a:rPr>
              <a:t>Adding	</a:t>
            </a: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CNN</a:t>
            </a:r>
            <a:r>
              <a:rPr dirty="0" sz="24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Layers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00"/>
              </a:spcBef>
              <a:buFont typeface="Arial MT"/>
              <a:buChar char="•"/>
              <a:tabLst>
                <a:tab pos="355600" algn="l"/>
                <a:tab pos="356235" algn="l"/>
                <a:tab pos="1480185" algn="l"/>
                <a:tab pos="2432685" algn="l"/>
              </a:tabLst>
            </a:pP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Adding	</a:t>
            </a:r>
            <a:r>
              <a:rPr dirty="0" sz="2400" spc="75">
                <a:solidFill>
                  <a:srgbClr val="404040"/>
                </a:solidFill>
                <a:latin typeface="Times New Roman"/>
                <a:cs typeface="Times New Roman"/>
              </a:rPr>
              <a:t>Dense	</a:t>
            </a: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Layers</a:t>
            </a:r>
            <a:endParaRPr sz="2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2075"/>
              </a:spcBef>
              <a:buFont typeface="Arial MT"/>
              <a:buChar char="•"/>
              <a:tabLst>
                <a:tab pos="298450" algn="l"/>
                <a:tab pos="299085" algn="l"/>
                <a:tab pos="1800225" algn="l"/>
                <a:tab pos="3663315" algn="l"/>
              </a:tabLst>
            </a:pP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Configure	</a:t>
            </a:r>
            <a:r>
              <a:rPr dirty="0" sz="2400" spc="7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3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Learning	</a:t>
            </a: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2080"/>
              </a:spcBef>
              <a:buFont typeface="Arial MT"/>
              <a:buChar char="•"/>
              <a:tabLst>
                <a:tab pos="298450" algn="l"/>
                <a:tab pos="299085" algn="l"/>
                <a:tab pos="1680845" algn="l"/>
              </a:tabLst>
            </a:pP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Training	</a:t>
            </a:r>
            <a:r>
              <a:rPr dirty="0" sz="2400" spc="7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2075"/>
              </a:spcBef>
              <a:buFont typeface="Arial MT"/>
              <a:buChar char="•"/>
              <a:tabLst>
                <a:tab pos="298450" algn="l"/>
                <a:tab pos="299085" algn="l"/>
                <a:tab pos="1353185" algn="l"/>
              </a:tabLst>
            </a:pP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Saving	</a:t>
            </a:r>
            <a:r>
              <a:rPr dirty="0" sz="2400" spc="7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" y="375285"/>
            <a:ext cx="6487160" cy="4724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130">
                <a:solidFill>
                  <a:srgbClr val="404040"/>
                </a:solidFill>
              </a:rPr>
              <a:t>MODEL</a:t>
            </a:r>
            <a:r>
              <a:rPr dirty="0" sz="2900" spc="75">
                <a:solidFill>
                  <a:srgbClr val="404040"/>
                </a:solidFill>
              </a:rPr>
              <a:t> </a:t>
            </a:r>
            <a:r>
              <a:rPr dirty="0" sz="2900" spc="130">
                <a:solidFill>
                  <a:srgbClr val="404040"/>
                </a:solidFill>
              </a:rPr>
              <a:t>BUILDING</a:t>
            </a:r>
            <a:r>
              <a:rPr dirty="0" sz="2900" spc="200">
                <a:solidFill>
                  <a:srgbClr val="404040"/>
                </a:solidFill>
              </a:rPr>
              <a:t> </a:t>
            </a:r>
            <a:r>
              <a:rPr dirty="0" sz="2900" spc="140">
                <a:solidFill>
                  <a:srgbClr val="404040"/>
                </a:solidFill>
              </a:rPr>
              <a:t>DESCRIPTION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9807193" y="3049206"/>
            <a:ext cx="19862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3460" algn="l"/>
                <a:tab pos="1651635" algn="l"/>
              </a:tabLst>
            </a:pP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dirty="0" sz="1800" spc="175">
                <a:solidFill>
                  <a:srgbClr val="404040"/>
                </a:solidFill>
                <a:latin typeface="Times New Roman"/>
                <a:cs typeface="Times New Roman"/>
              </a:rPr>
              <a:t>ea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ur</a:t>
            </a:r>
            <a:r>
              <a:rPr dirty="0" sz="1800" spc="175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fro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800" spc="17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347" y="948753"/>
            <a:ext cx="9190355" cy="3459479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800" spc="105" b="1">
                <a:solidFill>
                  <a:srgbClr val="404040"/>
                </a:solidFill>
                <a:latin typeface="Times New Roman"/>
                <a:cs typeface="Times New Roman"/>
              </a:rPr>
              <a:t>Import</a:t>
            </a:r>
            <a:r>
              <a:rPr dirty="0" sz="1800" spc="3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40" b="1">
                <a:solidFill>
                  <a:srgbClr val="404040"/>
                </a:solidFill>
                <a:latin typeface="Times New Roman"/>
                <a:cs typeface="Times New Roman"/>
              </a:rPr>
              <a:t>Libraries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6217920" algn="l"/>
              </a:tabLst>
            </a:pP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dirty="0" sz="18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dirty="0" sz="1800" spc="3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800" spc="22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imes New Roman"/>
                <a:cs typeface="Times New Roman"/>
              </a:rPr>
              <a:t>define</a:t>
            </a:r>
            <a:r>
              <a:rPr dirty="0" sz="1800" spc="3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how</a:t>
            </a:r>
            <a:r>
              <a:rPr dirty="0" sz="1800" spc="3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our</a:t>
            </a:r>
            <a:r>
              <a:rPr dirty="0" sz="1800" spc="3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0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r>
              <a:rPr dirty="0" sz="1800" spc="3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1800" spc="40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look</a:t>
            </a:r>
            <a:r>
              <a:rPr dirty="0" sz="1800" spc="3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800" spc="2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imes New Roman"/>
                <a:cs typeface="Times New Roman"/>
              </a:rPr>
              <a:t>what</a:t>
            </a:r>
            <a:r>
              <a:rPr dirty="0" sz="1800" spc="3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Times New Roman"/>
                <a:cs typeface="Times New Roman"/>
              </a:rPr>
              <a:t>it	</a:t>
            </a:r>
            <a:r>
              <a:rPr dirty="0" sz="1800" spc="125">
                <a:solidFill>
                  <a:srgbClr val="404040"/>
                </a:solidFill>
                <a:latin typeface="Times New Roman"/>
                <a:cs typeface="Times New Roman"/>
              </a:rPr>
              <a:t>requires.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  <a:tabLst>
                <a:tab pos="1461135" algn="l"/>
                <a:tab pos="2052320" algn="l"/>
              </a:tabLst>
            </a:pPr>
            <a:r>
              <a:rPr dirty="0" sz="1800" spc="125" b="1">
                <a:solidFill>
                  <a:srgbClr val="404040"/>
                </a:solidFill>
                <a:latin typeface="Times New Roman"/>
                <a:cs typeface="Times New Roman"/>
              </a:rPr>
              <a:t>Initializing	</a:t>
            </a:r>
            <a:r>
              <a:rPr dirty="0" sz="1800" spc="60" b="1">
                <a:solidFill>
                  <a:srgbClr val="404040"/>
                </a:solidFill>
                <a:latin typeface="Times New Roman"/>
                <a:cs typeface="Times New Roman"/>
              </a:rPr>
              <a:t>The	</a:t>
            </a:r>
            <a:r>
              <a:rPr dirty="0" sz="1800" spc="120" b="1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dirty="0" sz="1800" spc="8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800" spc="3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5">
                <a:solidFill>
                  <a:srgbClr val="404040"/>
                </a:solidFill>
                <a:latin typeface="Times New Roman"/>
                <a:cs typeface="Times New Roman"/>
              </a:rPr>
              <a:t>Sequential</a:t>
            </a:r>
            <a:r>
              <a:rPr dirty="0" sz="1800" spc="4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dirty="0" sz="18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1800" spc="3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dirty="0" sz="1800" spc="3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imes New Roman"/>
                <a:cs typeface="Times New Roman"/>
              </a:rPr>
              <a:t>define</a:t>
            </a:r>
            <a:r>
              <a:rPr dirty="0" sz="1800" spc="3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0">
                <a:solidFill>
                  <a:srgbClr val="404040"/>
                </a:solidFill>
                <a:latin typeface="Times New Roman"/>
                <a:cs typeface="Times New Roman"/>
              </a:rPr>
              <a:t>linear</a:t>
            </a:r>
            <a:r>
              <a:rPr dirty="0" sz="1800" spc="3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imes New Roman"/>
                <a:cs typeface="Times New Roman"/>
              </a:rPr>
              <a:t>initializations</a:t>
            </a:r>
            <a:r>
              <a:rPr dirty="0" sz="1800" spc="5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1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imes New Roman"/>
                <a:cs typeface="Times New Roman"/>
              </a:rPr>
              <a:t>network</a:t>
            </a:r>
            <a:r>
              <a:rPr dirty="0" sz="1800" spc="3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0">
                <a:solidFill>
                  <a:srgbClr val="404040"/>
                </a:solidFill>
                <a:latin typeface="Times New Roman"/>
                <a:cs typeface="Times New Roman"/>
              </a:rPr>
              <a:t>layers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800" spc="80" b="1">
                <a:solidFill>
                  <a:srgbClr val="404040"/>
                </a:solidFill>
                <a:latin typeface="Times New Roman"/>
                <a:cs typeface="Times New Roman"/>
              </a:rPr>
              <a:t>Add</a:t>
            </a:r>
            <a:r>
              <a:rPr dirty="0" sz="1800" spc="31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80" b="1">
                <a:solidFill>
                  <a:srgbClr val="404040"/>
                </a:solidFill>
                <a:latin typeface="Times New Roman"/>
                <a:cs typeface="Times New Roman"/>
              </a:rPr>
              <a:t>CNN</a:t>
            </a:r>
            <a:r>
              <a:rPr dirty="0" sz="1800" spc="31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0" b="1">
                <a:solidFill>
                  <a:srgbClr val="404040"/>
                </a:solidFill>
                <a:latin typeface="Times New Roman"/>
                <a:cs typeface="Times New Roman"/>
              </a:rPr>
              <a:t>Layers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  <a:spcBef>
                <a:spcPts val="905"/>
              </a:spcBef>
              <a:tabLst>
                <a:tab pos="317500" algn="l"/>
                <a:tab pos="622300" algn="l"/>
                <a:tab pos="1137285" algn="l"/>
                <a:tab pos="1480185" algn="l"/>
                <a:tab pos="1938020" algn="l"/>
                <a:tab pos="2957830" algn="l"/>
                <a:tab pos="3787140" algn="l"/>
                <a:tab pos="4139565" algn="l"/>
                <a:tab pos="4387850" algn="l"/>
                <a:tab pos="5045710" algn="l"/>
                <a:tab pos="5560060" algn="l"/>
                <a:tab pos="5864860" algn="l"/>
                <a:tab pos="6485255" algn="l"/>
                <a:tab pos="6923405" algn="l"/>
                <a:tab pos="8143240" algn="l"/>
              </a:tabLst>
            </a:pPr>
            <a:r>
              <a:rPr dirty="0" sz="1800" spc="15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800" spc="15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800" spc="17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bu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il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1800" spc="22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1800" spc="17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dirty="0" sz="1800" spc="12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800" spc="17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dirty="0" sz="1800" spc="12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1800" spc="17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fo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800" spc="17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dirty="0" sz="1800" spc="17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800" spc="170">
                <a:solidFill>
                  <a:srgbClr val="404040"/>
                </a:solidFill>
                <a:latin typeface="Times New Roman"/>
                <a:cs typeface="Times New Roman"/>
              </a:rPr>
              <a:t>ct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im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por</a:t>
            </a:r>
            <a:r>
              <a:rPr dirty="0" sz="1800" spc="170">
                <a:solidFill>
                  <a:srgbClr val="404040"/>
                </a:solidFill>
                <a:latin typeface="Times New Roman"/>
                <a:cs typeface="Times New Roman"/>
              </a:rPr>
              <a:t>ta</a:t>
            </a:r>
            <a:r>
              <a:rPr dirty="0" sz="1800" spc="14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  </a:t>
            </a:r>
            <a:r>
              <a:rPr dirty="0" sz="1800" spc="100">
                <a:solidFill>
                  <a:srgbClr val="404040"/>
                </a:solidFill>
                <a:latin typeface="Times New Roman"/>
                <a:cs typeface="Times New Roman"/>
              </a:rPr>
              <a:t>image.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dirty="0" sz="1800" spc="105" b="1">
                <a:solidFill>
                  <a:srgbClr val="404040"/>
                </a:solidFill>
                <a:latin typeface="Times New Roman"/>
                <a:cs typeface="Times New Roman"/>
              </a:rPr>
              <a:t>Adding</a:t>
            </a:r>
            <a:r>
              <a:rPr dirty="0" sz="1800" spc="36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5" b="1">
                <a:solidFill>
                  <a:srgbClr val="404040"/>
                </a:solidFill>
                <a:latin typeface="Times New Roman"/>
                <a:cs typeface="Times New Roman"/>
              </a:rPr>
              <a:t>Dense</a:t>
            </a:r>
            <a:r>
              <a:rPr dirty="0" sz="1800" spc="3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0" b="1">
                <a:solidFill>
                  <a:srgbClr val="404040"/>
                </a:solidFill>
                <a:latin typeface="Times New Roman"/>
                <a:cs typeface="Times New Roman"/>
              </a:rPr>
              <a:t>Layer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dirty="0" sz="1800" spc="120" b="1">
                <a:solidFill>
                  <a:srgbClr val="404040"/>
                </a:solidFill>
                <a:latin typeface="Times New Roman"/>
                <a:cs typeface="Times New Roman"/>
              </a:rPr>
              <a:t>Configuring</a:t>
            </a:r>
            <a:r>
              <a:rPr dirty="0" sz="1800" spc="39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60" b="1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800" spc="40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0" b="1">
                <a:solidFill>
                  <a:srgbClr val="404040"/>
                </a:solidFill>
                <a:latin typeface="Times New Roman"/>
                <a:cs typeface="Times New Roman"/>
              </a:rPr>
              <a:t>Learning</a:t>
            </a:r>
            <a:r>
              <a:rPr dirty="0" sz="1800" spc="3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5" b="1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347" y="4489386"/>
            <a:ext cx="11289665" cy="21316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  <a:tabLst>
                <a:tab pos="1776095" algn="l"/>
                <a:tab pos="4702175" algn="l"/>
              </a:tabLst>
            </a:pPr>
            <a:r>
              <a:rPr dirty="0" sz="1800" spc="10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dirty="0" sz="1800" spc="5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imes New Roman"/>
                <a:cs typeface="Times New Roman"/>
              </a:rPr>
              <a:t>means</a:t>
            </a:r>
            <a:r>
              <a:rPr dirty="0" sz="1800" spc="43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imes New Roman"/>
                <a:cs typeface="Times New Roman"/>
              </a:rPr>
              <a:t>to	</a:t>
            </a:r>
            <a:r>
              <a:rPr dirty="0" sz="1800" spc="114">
                <a:solidFill>
                  <a:srgbClr val="404040"/>
                </a:solidFill>
                <a:latin typeface="Times New Roman"/>
                <a:cs typeface="Times New Roman"/>
              </a:rPr>
              <a:t>compile</a:t>
            </a:r>
            <a:r>
              <a:rPr dirty="0" sz="1800" spc="4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imes New Roman"/>
                <a:cs typeface="Times New Roman"/>
              </a:rPr>
              <a:t>()</a:t>
            </a:r>
            <a:r>
              <a:rPr dirty="0" sz="1800" spc="5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dirty="0" sz="1800" spc="45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1800" spc="4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imes New Roman"/>
                <a:cs typeface="Times New Roman"/>
              </a:rPr>
              <a:t>the	</a:t>
            </a:r>
            <a:r>
              <a:rPr dirty="0" sz="1800" spc="125">
                <a:solidFill>
                  <a:srgbClr val="404040"/>
                </a:solidFill>
                <a:latin typeface="Times New Roman"/>
                <a:cs typeface="Times New Roman"/>
              </a:rPr>
              <a:t>Sequential</a:t>
            </a:r>
            <a:r>
              <a:rPr dirty="0" sz="1800" spc="4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mode</a:t>
            </a:r>
            <a:r>
              <a:rPr dirty="0" sz="1800" spc="-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dirty="0" sz="1800" spc="40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5">
                <a:solidFill>
                  <a:srgbClr val="404040"/>
                </a:solidFill>
                <a:latin typeface="Times New Roman"/>
                <a:cs typeface="Times New Roman"/>
              </a:rPr>
              <a:t>class.</a:t>
            </a:r>
            <a:r>
              <a:rPr dirty="0" sz="1800" spc="45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imes New Roman"/>
                <a:cs typeface="Times New Roman"/>
              </a:rPr>
              <a:t>Compilation</a:t>
            </a:r>
            <a:r>
              <a:rPr dirty="0" sz="1800" spc="4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5">
                <a:solidFill>
                  <a:srgbClr val="404040"/>
                </a:solidFill>
                <a:latin typeface="Times New Roman"/>
                <a:cs typeface="Times New Roman"/>
              </a:rPr>
              <a:t>requires</a:t>
            </a:r>
            <a:r>
              <a:rPr dirty="0" sz="1800" spc="5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imes New Roman"/>
                <a:cs typeface="Times New Roman"/>
              </a:rPr>
              <a:t>arguments: </a:t>
            </a:r>
            <a:r>
              <a:rPr dirty="0" sz="1800" spc="-43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dirty="0" sz="1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imes New Roman"/>
                <a:cs typeface="Times New Roman"/>
              </a:rPr>
              <a:t>optimizer,</a:t>
            </a:r>
            <a:r>
              <a:rPr dirty="0" sz="1800" spc="4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800" spc="2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Times New Roman"/>
                <a:cs typeface="Times New Roman"/>
              </a:rPr>
              <a:t>loss</a:t>
            </a:r>
            <a:r>
              <a:rPr dirty="0" sz="1800" spc="4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imes New Roman"/>
                <a:cs typeface="Times New Roman"/>
              </a:rPr>
              <a:t>function,</a:t>
            </a:r>
            <a:r>
              <a:rPr dirty="0" sz="1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800" spc="2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800" spc="3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imes New Roman"/>
                <a:cs typeface="Times New Roman"/>
              </a:rPr>
              <a:t>list</a:t>
            </a:r>
            <a:r>
              <a:rPr dirty="0" sz="1800" spc="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1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0">
                <a:solidFill>
                  <a:srgbClr val="404040"/>
                </a:solidFill>
                <a:latin typeface="Times New Roman"/>
                <a:cs typeface="Times New Roman"/>
              </a:rPr>
              <a:t>metrics.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800" spc="100" b="1">
                <a:solidFill>
                  <a:srgbClr val="404040"/>
                </a:solidFill>
                <a:latin typeface="Times New Roman"/>
                <a:cs typeface="Times New Roman"/>
              </a:rPr>
              <a:t>Training</a:t>
            </a:r>
            <a:r>
              <a:rPr dirty="0" sz="1800" spc="29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60" b="1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800" spc="38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0" b="1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919"/>
              </a:spcBef>
            </a:pPr>
            <a:r>
              <a:rPr dirty="0" sz="1800" spc="6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dirty="0" sz="1800" spc="3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dirty="0" sz="1800" spc="2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1800" spc="-2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Times New Roman"/>
                <a:cs typeface="Times New Roman"/>
              </a:rPr>
              <a:t>raining</a:t>
            </a:r>
            <a:r>
              <a:rPr dirty="0" sz="1800" spc="3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1800" spc="2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8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fully</a:t>
            </a:r>
            <a:r>
              <a:rPr dirty="0" sz="1800" spc="45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0">
                <a:solidFill>
                  <a:srgbClr val="404040"/>
                </a:solidFill>
                <a:latin typeface="Times New Roman"/>
                <a:cs typeface="Times New Roman"/>
              </a:rPr>
              <a:t>configured</a:t>
            </a:r>
            <a:r>
              <a:rPr dirty="0" sz="1800" spc="3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imes New Roman"/>
                <a:cs typeface="Times New Roman"/>
              </a:rPr>
              <a:t>neural</a:t>
            </a:r>
            <a:r>
              <a:rPr dirty="0" sz="1800" spc="2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5">
                <a:solidFill>
                  <a:srgbClr val="404040"/>
                </a:solidFill>
                <a:latin typeface="Times New Roman"/>
                <a:cs typeface="Times New Roman"/>
              </a:rPr>
              <a:t>network</a:t>
            </a:r>
            <a:r>
              <a:rPr dirty="0" sz="1800" spc="2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1800" spc="-2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0">
                <a:solidFill>
                  <a:srgbClr val="404040"/>
                </a:solidFill>
                <a:latin typeface="Times New Roman"/>
                <a:cs typeface="Times New Roman"/>
              </a:rPr>
              <a:t>rain</a:t>
            </a:r>
            <a:r>
              <a:rPr dirty="0" sz="1800" spc="3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dirty="0" sz="1800" spc="3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0">
                <a:solidFill>
                  <a:srgbClr val="404040"/>
                </a:solidFill>
                <a:latin typeface="Times New Roman"/>
                <a:cs typeface="Times New Roman"/>
              </a:rPr>
              <a:t>loaded</a:t>
            </a:r>
            <a:r>
              <a:rPr dirty="0" sz="1800" spc="3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3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800" spc="80" b="1">
                <a:solidFill>
                  <a:srgbClr val="404040"/>
                </a:solidFill>
                <a:latin typeface="Times New Roman"/>
                <a:cs typeface="Times New Roman"/>
              </a:rPr>
              <a:t>Save</a:t>
            </a:r>
            <a:r>
              <a:rPr dirty="0" sz="1800" spc="38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60" b="1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800" spc="38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0" b="1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800" spc="65">
                <a:solidFill>
                  <a:srgbClr val="404040"/>
                </a:solidFill>
                <a:latin typeface="Times New Roman"/>
                <a:cs typeface="Times New Roman"/>
              </a:rPr>
              <a:t>Your</a:t>
            </a:r>
            <a:r>
              <a:rPr dirty="0" sz="1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10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r>
              <a:rPr dirty="0" sz="1800" spc="3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1800" spc="3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800" spc="2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dirty="0" sz="1800" spc="2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0">
                <a:solidFill>
                  <a:srgbClr val="404040"/>
                </a:solidFill>
                <a:latin typeface="Times New Roman"/>
                <a:cs typeface="Times New Roman"/>
              </a:rPr>
              <a:t>saved</a:t>
            </a:r>
            <a:r>
              <a:rPr dirty="0" sz="1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1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5">
                <a:solidFill>
                  <a:srgbClr val="404040"/>
                </a:solidFill>
                <a:latin typeface="Times New Roman"/>
                <a:cs typeface="Times New Roman"/>
              </a:rPr>
              <a:t>future</a:t>
            </a:r>
            <a:r>
              <a:rPr dirty="0" sz="1800" spc="2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25">
                <a:solidFill>
                  <a:srgbClr val="404040"/>
                </a:solidFill>
                <a:latin typeface="Times New Roman"/>
                <a:cs typeface="Times New Roman"/>
              </a:rPr>
              <a:t>purposes.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2022-03-27T16:47:19Z</dcterms:created>
  <dcterms:modified xsi:type="dcterms:W3CDTF">2022-03-27T16:47:19Z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2022-01-22T00:00:00Z</vt:filetime>
  </property>
  <property fmtid="{D5CDD505-2E9C-101B-9397-08002B2CF9AE}" pid="3" name="LastSaved">
    <vt:filetime>2022-03-27T00:00:00Z</vt:filetime>
  </property>
</Properties>
</file>