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1" r:id="rId8"/>
    <p:sldId id="267" r:id="rId9"/>
    <p:sldId id="270" r:id="rId10"/>
    <p:sldId id="269" r:id="rId11"/>
    <p:sldId id="268" r:id="rId12"/>
    <p:sldId id="271" r:id="rId13"/>
    <p:sldId id="266" r:id="rId14"/>
    <p:sldId id="272" r:id="rId15"/>
    <p:sldId id="273" r:id="rId16"/>
    <p:sldId id="274" r:id="rId17"/>
    <p:sldId id="262" r:id="rId18"/>
    <p:sldId id="278" r:id="rId19"/>
    <p:sldId id="275" r:id="rId20"/>
    <p:sldId id="276" r:id="rId21"/>
    <p:sldId id="277" r:id="rId22"/>
    <p:sldId id="263"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603" autoAdjust="0"/>
    <p:restoredTop sz="94652" autoAdjust="0"/>
  </p:normalViewPr>
  <p:slideViewPr>
    <p:cSldViewPr>
      <p:cViewPr varScale="1">
        <p:scale>
          <a:sx n="76" d="100"/>
          <a:sy n="76" d="100"/>
        </p:scale>
        <p:origin x="570" y="84"/>
      </p:cViewPr>
      <p:guideLst>
        <p:guide orient="horz" pos="2160"/>
        <p:guide pos="2880"/>
      </p:guideLst>
    </p:cSldViewPr>
  </p:slideViewPr>
  <p:outlineViewPr>
    <p:cViewPr>
      <p:scale>
        <a:sx n="33" d="100"/>
        <a:sy n="33" d="100"/>
      </p:scale>
      <p:origin x="0" y="3798"/>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10/17/2017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459120" y="990600"/>
            <a:ext cx="8023415" cy="892552"/>
          </a:xfrm>
          <a:prstGeom prst="rect">
            <a:avLst/>
          </a:prstGeom>
          <a:noFill/>
        </p:spPr>
        <p:txBody>
          <a:bodyPr wrap="none" lIns="91440" tIns="45720" rIns="91440" bIns="45720">
            <a:spAutoFit/>
          </a:bodyPr>
          <a:lstStyle/>
          <a:p>
            <a:pPr algn="ctr"/>
            <a:r>
              <a:rPr lang="en-US" sz="5200" b="0" cap="none" spc="0" dirty="0">
                <a:ln w="18415" cmpd="sng">
                  <a:solidFill>
                    <a:srgbClr val="FFFFFF"/>
                  </a:solidFill>
                  <a:prstDash val="solid"/>
                </a:ln>
                <a:solidFill>
                  <a:schemeClr val="bg1"/>
                </a:solidFill>
                <a:latin typeface="Times New Roman" pitchFamily="18" charset="0"/>
                <a:cs typeface="Times New Roman" pitchFamily="18" charset="0"/>
              </a:rPr>
              <a:t>Dashboard App for Students</a:t>
            </a:r>
          </a:p>
        </p:txBody>
      </p:sp>
      <p:sp>
        <p:nvSpPr>
          <p:cNvPr id="3" name="Rectangle 2"/>
          <p:cNvSpPr/>
          <p:nvPr/>
        </p:nvSpPr>
        <p:spPr>
          <a:xfrm>
            <a:off x="490406" y="4498030"/>
            <a:ext cx="936475" cy="461665"/>
          </a:xfrm>
          <a:prstGeom prst="rect">
            <a:avLst/>
          </a:prstGeom>
          <a:noFill/>
        </p:spPr>
        <p:txBody>
          <a:bodyPr wrap="none" lIns="91440" tIns="45720" rIns="91440" bIns="45720">
            <a:spAutoFit/>
          </a:bodyPr>
          <a:lstStyle/>
          <a:p>
            <a:pPr algn="ctr"/>
            <a:r>
              <a:rPr lang="en-US" sz="2400" u="sng" dirty="0">
                <a:solidFill>
                  <a:schemeClr val="bg1"/>
                </a:solidFill>
                <a:latin typeface="Times New Roman" pitchFamily="18" charset="0"/>
                <a:cs typeface="Times New Roman" pitchFamily="18" charset="0"/>
              </a:rPr>
              <a:t>Guide</a:t>
            </a:r>
            <a:endParaRPr lang="en-US" sz="2400" b="0" u="sng" cap="none" spc="0" dirty="0">
              <a:ln w="18415" cmpd="sng">
                <a:solidFill>
                  <a:srgbClr val="FFFFFF"/>
                </a:solidFill>
                <a:prstDash val="solid"/>
              </a:ln>
              <a:solidFill>
                <a:srgbClr val="FFFFFF"/>
              </a:solidFill>
              <a:latin typeface="Times New Roman" pitchFamily="18" charset="0"/>
              <a:cs typeface="Times New Roman" pitchFamily="18" charset="0"/>
            </a:endParaRPr>
          </a:p>
        </p:txBody>
      </p:sp>
      <p:sp>
        <p:nvSpPr>
          <p:cNvPr id="15" name="Rectangle 14"/>
          <p:cNvSpPr/>
          <p:nvPr/>
        </p:nvSpPr>
        <p:spPr>
          <a:xfrm>
            <a:off x="509163" y="4964157"/>
            <a:ext cx="2323072" cy="461665"/>
          </a:xfrm>
          <a:prstGeom prst="rect">
            <a:avLst/>
          </a:prstGeom>
          <a:noFill/>
        </p:spPr>
        <p:txBody>
          <a:bodyPr wrap="none" lIns="91440" tIns="45720" rIns="91440" bIns="45720">
            <a:spAutoFit/>
          </a:bodyPr>
          <a:lstStyle/>
          <a:p>
            <a:r>
              <a:rPr lang="en-US" sz="2400" dirty="0">
                <a:solidFill>
                  <a:schemeClr val="bg1"/>
                </a:solidFill>
                <a:latin typeface="Times New Roman" pitchFamily="18" charset="0"/>
                <a:cs typeface="Times New Roman" pitchFamily="18" charset="0"/>
              </a:rPr>
              <a:t>J. Vudaya Kumar</a:t>
            </a:r>
            <a:endParaRPr lang="en-US" sz="2400" b="0" cap="none" spc="0" dirty="0">
              <a:ln w="18415" cmpd="sng">
                <a:solidFill>
                  <a:srgbClr val="FFFFFF"/>
                </a:solidFill>
                <a:prstDash val="solid"/>
              </a:ln>
              <a:solidFill>
                <a:srgbClr val="FFFFFF"/>
              </a:solidFill>
              <a:latin typeface="Times New Roman" pitchFamily="18" charset="0"/>
              <a:cs typeface="Times New Roman" pitchFamily="18" charset="0"/>
            </a:endParaRPr>
          </a:p>
        </p:txBody>
      </p:sp>
      <p:sp>
        <p:nvSpPr>
          <p:cNvPr id="16" name="Rectangle 15"/>
          <p:cNvSpPr/>
          <p:nvPr/>
        </p:nvSpPr>
        <p:spPr>
          <a:xfrm>
            <a:off x="429893" y="5328616"/>
            <a:ext cx="2193229" cy="1015663"/>
          </a:xfrm>
          <a:prstGeom prst="rect">
            <a:avLst/>
          </a:prstGeom>
          <a:noFill/>
        </p:spPr>
        <p:txBody>
          <a:bodyPr wrap="none" lIns="91440" tIns="45720" rIns="91440" bIns="45720">
            <a:spAutoFit/>
          </a:bodyPr>
          <a:lstStyle/>
          <a:p>
            <a:r>
              <a:rPr lang="en-US" sz="2000" dirty="0">
                <a:solidFill>
                  <a:schemeClr val="bg1"/>
                </a:solidFill>
                <a:latin typeface="Times New Roman" pitchFamily="18" charset="0"/>
                <a:cs typeface="Times New Roman" pitchFamily="18" charset="0"/>
              </a:rPr>
              <a:t> Assoc. Prof</a:t>
            </a:r>
          </a:p>
          <a:p>
            <a:r>
              <a:rPr lang="en-US" sz="2000" dirty="0">
                <a:solidFill>
                  <a:schemeClr val="bg1"/>
                </a:solidFill>
                <a:latin typeface="Times New Roman" pitchFamily="18" charset="0"/>
                <a:cs typeface="Times New Roman" pitchFamily="18" charset="0"/>
              </a:rPr>
              <a:t> Dept. of CSE &amp; IT</a:t>
            </a:r>
          </a:p>
          <a:p>
            <a:r>
              <a:rPr lang="en-US" sz="2000" b="0" cap="none" spc="0" dirty="0">
                <a:ln w="18415" cmpd="sng">
                  <a:solidFill>
                    <a:srgbClr val="FFFFFF"/>
                  </a:solidFill>
                  <a:prstDash val="solid"/>
                </a:ln>
                <a:solidFill>
                  <a:srgbClr val="FFFFFF"/>
                </a:solidFill>
                <a:latin typeface="Times New Roman" pitchFamily="18" charset="0"/>
                <a:cs typeface="Times New Roman" pitchFamily="18" charset="0"/>
              </a:rPr>
              <a:t> </a:t>
            </a:r>
          </a:p>
        </p:txBody>
      </p:sp>
      <p:sp>
        <p:nvSpPr>
          <p:cNvPr id="17" name="Rectangle 16"/>
          <p:cNvSpPr/>
          <p:nvPr/>
        </p:nvSpPr>
        <p:spPr>
          <a:xfrm>
            <a:off x="6992734" y="4495800"/>
            <a:ext cx="1465466" cy="461665"/>
          </a:xfrm>
          <a:prstGeom prst="rect">
            <a:avLst/>
          </a:prstGeom>
          <a:noFill/>
        </p:spPr>
        <p:txBody>
          <a:bodyPr wrap="none" lIns="91440" tIns="45720" rIns="91440" bIns="45720">
            <a:spAutoFit/>
          </a:bodyPr>
          <a:lstStyle/>
          <a:p>
            <a:pPr algn="ctr"/>
            <a:r>
              <a:rPr lang="en-US" sz="2400" u="sng" dirty="0">
                <a:solidFill>
                  <a:schemeClr val="bg1"/>
                </a:solidFill>
                <a:latin typeface="Times New Roman" pitchFamily="18" charset="0"/>
                <a:cs typeface="Times New Roman" pitchFamily="18" charset="0"/>
              </a:rPr>
              <a:t>Batch - 16</a:t>
            </a:r>
            <a:endParaRPr lang="en-US" sz="2400" b="0" u="sng" cap="none" spc="0" dirty="0">
              <a:ln w="18415" cmpd="sng">
                <a:solidFill>
                  <a:srgbClr val="FFFFFF"/>
                </a:solidFill>
                <a:prstDash val="solid"/>
              </a:ln>
              <a:solidFill>
                <a:srgbClr val="FFFFFF"/>
              </a:solidFill>
              <a:latin typeface="Times New Roman" pitchFamily="18" charset="0"/>
              <a:cs typeface="Times New Roman" pitchFamily="18" charset="0"/>
            </a:endParaRPr>
          </a:p>
        </p:txBody>
      </p:sp>
      <p:sp>
        <p:nvSpPr>
          <p:cNvPr id="18" name="Rectangle 17"/>
          <p:cNvSpPr/>
          <p:nvPr/>
        </p:nvSpPr>
        <p:spPr>
          <a:xfrm>
            <a:off x="6093290" y="5060501"/>
            <a:ext cx="2364910" cy="677108"/>
          </a:xfrm>
          <a:prstGeom prst="rect">
            <a:avLst/>
          </a:prstGeom>
          <a:noFill/>
        </p:spPr>
        <p:txBody>
          <a:bodyPr wrap="square" lIns="91440" tIns="45720" rIns="91440" bIns="45720">
            <a:spAutoFit/>
          </a:bodyPr>
          <a:lstStyle/>
          <a:p>
            <a:pPr algn="r"/>
            <a:r>
              <a:rPr lang="en-US" sz="2400" dirty="0">
                <a:solidFill>
                  <a:schemeClr val="bg1"/>
                </a:solidFill>
                <a:latin typeface="Times New Roman" pitchFamily="18" charset="0"/>
                <a:cs typeface="Times New Roman" pitchFamily="18" charset="0"/>
              </a:rPr>
              <a:t>Suchen Oguri</a:t>
            </a:r>
          </a:p>
          <a:p>
            <a:pPr algn="r"/>
            <a:r>
              <a:rPr lang="en-US" sz="1400" i="1" cap="none" spc="0" dirty="0">
                <a:ln w="18415" cmpd="sng">
                  <a:solidFill>
                    <a:srgbClr val="FFFFFF"/>
                  </a:solidFill>
                  <a:prstDash val="solid"/>
                </a:ln>
                <a:solidFill>
                  <a:schemeClr val="bg1"/>
                </a:solidFill>
                <a:latin typeface="Arial" pitchFamily="34" charset="0"/>
                <a:ea typeface="Tahoma" pitchFamily="34" charset="0"/>
                <a:cs typeface="Arial" pitchFamily="34" charset="0"/>
              </a:rPr>
              <a:t>       (Y10IT1241)</a:t>
            </a:r>
            <a:endParaRPr lang="en-US" sz="1400" i="1" cap="none" spc="0" dirty="0">
              <a:ln w="18415" cmpd="sng">
                <a:solidFill>
                  <a:srgbClr val="FFFFFF"/>
                </a:solidFill>
                <a:prstDash val="solid"/>
              </a:ln>
              <a:solidFill>
                <a:srgbClr val="FFFFFF"/>
              </a:solidFill>
              <a:latin typeface="Arial" pitchFamily="34" charset="0"/>
              <a:ea typeface="Tahoma" pitchFamily="34" charset="0"/>
              <a:cs typeface="Arial" pitchFamily="34" charset="0"/>
            </a:endParaRPr>
          </a:p>
        </p:txBody>
      </p:sp>
    </p:spTree>
    <p:extLst>
      <p:ext uri="{BB962C8B-B14F-4D97-AF65-F5344CB8AC3E}">
        <p14:creationId xmlns:p14="http://schemas.microsoft.com/office/powerpoint/2010/main" val="685160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a:solidFill>
                  <a:schemeClr val="bg1"/>
                </a:solidFill>
                <a:latin typeface="Times New Roman" pitchFamily="18" charset="0"/>
                <a:cs typeface="Times New Roman" pitchFamily="18" charset="0"/>
              </a:rPr>
              <a:t>Exam schedules</a:t>
            </a:r>
          </a:p>
        </p:txBody>
      </p:sp>
      <p:sp>
        <p:nvSpPr>
          <p:cNvPr id="4" name="Content Placeholder 3"/>
          <p:cNvSpPr>
            <a:spLocks noGrp="1"/>
          </p:cNvSpPr>
          <p:nvPr>
            <p:ph idx="1"/>
          </p:nvPr>
        </p:nvSpPr>
        <p:spPr/>
        <p:txBody>
          <a:bodyPr>
            <a:normAutofit/>
          </a:bodyPr>
          <a:lstStyle/>
          <a:p>
            <a:pPr marL="0" indent="0">
              <a:buNone/>
            </a:pPr>
            <a:endParaRPr lang="en-US" dirty="0">
              <a:solidFill>
                <a:schemeClr val="bg1"/>
              </a:solidFill>
              <a:latin typeface="Times New Roman" pitchFamily="18" charset="0"/>
              <a:cs typeface="Times New Roman" pitchFamily="18" charset="0"/>
            </a:endParaRPr>
          </a:p>
          <a:p>
            <a:endParaRPr lang="en-US" dirty="0">
              <a:solidFill>
                <a:schemeClr val="bg1"/>
              </a:solidFill>
              <a:latin typeface="Times New Roman" pitchFamily="18" charset="0"/>
              <a:cs typeface="Times New Roman" pitchFamily="18" charset="0"/>
            </a:endParaRPr>
          </a:p>
          <a:p>
            <a:endParaRPr lang="en-US" dirty="0">
              <a:solidFill>
                <a:schemeClr val="bg1"/>
              </a:solidFill>
              <a:latin typeface="Times New Roman" pitchFamily="18" charset="0"/>
              <a:cs typeface="Times New Roman" pitchFamily="18" charset="0"/>
            </a:endParaRPr>
          </a:p>
          <a:p>
            <a:endParaRPr lang="en-US" dirty="0">
              <a:solidFill>
                <a:schemeClr val="bg1"/>
              </a:solidFill>
              <a:latin typeface="Times New Roman" pitchFamily="18" charset="0"/>
              <a:cs typeface="Times New Roman" pitchFamily="18" charset="0"/>
            </a:endParaRPr>
          </a:p>
        </p:txBody>
      </p:sp>
      <p:pic>
        <p:nvPicPr>
          <p:cNvPr id="5122" name="Picture 2" descr="C:\Users\Suchen's\Desktop\screenshots\exa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905000"/>
            <a:ext cx="3419475" cy="6078537"/>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Suchen's\Desktop\screenshots\exams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897440"/>
            <a:ext cx="3409950" cy="6040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291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a:solidFill>
                  <a:schemeClr val="bg1"/>
                </a:solidFill>
                <a:latin typeface="Times New Roman" pitchFamily="18" charset="0"/>
                <a:cs typeface="Times New Roman" pitchFamily="18" charset="0"/>
              </a:rPr>
              <a:t>Fee schedules</a:t>
            </a:r>
          </a:p>
        </p:txBody>
      </p:sp>
      <p:sp>
        <p:nvSpPr>
          <p:cNvPr id="4" name="Content Placeholder 3"/>
          <p:cNvSpPr>
            <a:spLocks noGrp="1"/>
          </p:cNvSpPr>
          <p:nvPr>
            <p:ph idx="1"/>
          </p:nvPr>
        </p:nvSpPr>
        <p:spPr/>
        <p:txBody>
          <a:bodyPr>
            <a:normAutofit/>
          </a:bodyPr>
          <a:lstStyle/>
          <a:p>
            <a:pPr marL="0" indent="0">
              <a:buNone/>
            </a:pPr>
            <a:endParaRPr lang="en-US" dirty="0">
              <a:solidFill>
                <a:schemeClr val="bg1"/>
              </a:solidFill>
              <a:latin typeface="Times New Roman" pitchFamily="18" charset="0"/>
              <a:cs typeface="Times New Roman" pitchFamily="18" charset="0"/>
            </a:endParaRPr>
          </a:p>
          <a:p>
            <a:endParaRPr lang="en-US" dirty="0">
              <a:solidFill>
                <a:schemeClr val="bg1"/>
              </a:solidFill>
              <a:latin typeface="Times New Roman" pitchFamily="18" charset="0"/>
              <a:cs typeface="Times New Roman" pitchFamily="18" charset="0"/>
            </a:endParaRPr>
          </a:p>
          <a:p>
            <a:endParaRPr lang="en-US" dirty="0">
              <a:solidFill>
                <a:schemeClr val="bg1"/>
              </a:solidFill>
              <a:latin typeface="Times New Roman" pitchFamily="18" charset="0"/>
              <a:cs typeface="Times New Roman" pitchFamily="18" charset="0"/>
            </a:endParaRPr>
          </a:p>
          <a:p>
            <a:endParaRPr lang="en-US" dirty="0">
              <a:solidFill>
                <a:schemeClr val="bg1"/>
              </a:solidFill>
              <a:latin typeface="Times New Roman" pitchFamily="18" charset="0"/>
              <a:cs typeface="Times New Roman" pitchFamily="18" charset="0"/>
            </a:endParaRPr>
          </a:p>
        </p:txBody>
      </p:sp>
      <p:pic>
        <p:nvPicPr>
          <p:cNvPr id="4098" name="Picture 2" descr="C:\Users\Suchen's\Desktop\screenshots\F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105" y="1828800"/>
            <a:ext cx="3400425" cy="6021387"/>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Suchen's\Desktop\screenshots\FE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828800"/>
            <a:ext cx="3457575" cy="5954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772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a:solidFill>
                  <a:schemeClr val="bg1"/>
                </a:solidFill>
                <a:latin typeface="Times New Roman" pitchFamily="18" charset="0"/>
                <a:cs typeface="Times New Roman" pitchFamily="18" charset="0"/>
              </a:rPr>
              <a:t>Internal marks</a:t>
            </a:r>
          </a:p>
        </p:txBody>
      </p:sp>
      <p:sp>
        <p:nvSpPr>
          <p:cNvPr id="4" name="Content Placeholder 3"/>
          <p:cNvSpPr>
            <a:spLocks noGrp="1"/>
          </p:cNvSpPr>
          <p:nvPr>
            <p:ph idx="1"/>
          </p:nvPr>
        </p:nvSpPr>
        <p:spPr/>
        <p:txBody>
          <a:bodyPr>
            <a:normAutofit/>
          </a:bodyPr>
          <a:lstStyle/>
          <a:p>
            <a:pPr marL="0" indent="0">
              <a:buNone/>
            </a:pPr>
            <a:endParaRPr lang="en-US" dirty="0">
              <a:solidFill>
                <a:schemeClr val="bg1"/>
              </a:solidFill>
              <a:latin typeface="Times New Roman" pitchFamily="18" charset="0"/>
              <a:cs typeface="Times New Roman" pitchFamily="18" charset="0"/>
            </a:endParaRPr>
          </a:p>
          <a:p>
            <a:endParaRPr lang="en-US" dirty="0">
              <a:solidFill>
                <a:schemeClr val="bg1"/>
              </a:solidFill>
              <a:latin typeface="Times New Roman" pitchFamily="18" charset="0"/>
              <a:cs typeface="Times New Roman" pitchFamily="18" charset="0"/>
            </a:endParaRPr>
          </a:p>
          <a:p>
            <a:endParaRPr lang="en-US" dirty="0">
              <a:solidFill>
                <a:schemeClr val="bg1"/>
              </a:solidFill>
              <a:latin typeface="Times New Roman" pitchFamily="18" charset="0"/>
              <a:cs typeface="Times New Roman" pitchFamily="18" charset="0"/>
            </a:endParaRPr>
          </a:p>
          <a:p>
            <a:endParaRPr lang="en-US" dirty="0">
              <a:solidFill>
                <a:schemeClr val="bg1"/>
              </a:solidFill>
              <a:latin typeface="Times New Roman" pitchFamily="18" charset="0"/>
              <a:cs typeface="Times New Roman" pitchFamily="18" charset="0"/>
            </a:endParaRPr>
          </a:p>
        </p:txBody>
      </p:sp>
      <p:pic>
        <p:nvPicPr>
          <p:cNvPr id="7170" name="Picture 2" descr="C:\Users\Suchen's\Desktop\screenshots\mark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76400"/>
            <a:ext cx="3438525" cy="6011863"/>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Suchen's\Desktop\screenshots\marks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5117" y="1676400"/>
            <a:ext cx="3419475" cy="605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470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a:solidFill>
                  <a:schemeClr val="bg1"/>
                </a:solidFill>
                <a:latin typeface="Times New Roman" pitchFamily="18" charset="0"/>
                <a:cs typeface="Times New Roman" pitchFamily="18" charset="0"/>
              </a:rPr>
              <a:t>Profile</a:t>
            </a:r>
          </a:p>
        </p:txBody>
      </p:sp>
      <p:sp>
        <p:nvSpPr>
          <p:cNvPr id="4" name="Content Placeholder 3"/>
          <p:cNvSpPr>
            <a:spLocks noGrp="1"/>
          </p:cNvSpPr>
          <p:nvPr>
            <p:ph idx="1"/>
          </p:nvPr>
        </p:nvSpPr>
        <p:spPr/>
        <p:txBody>
          <a:bodyPr>
            <a:normAutofit/>
          </a:bodyPr>
          <a:lstStyle/>
          <a:p>
            <a:pPr marL="0" indent="0">
              <a:buNone/>
            </a:pPr>
            <a:endParaRPr lang="en-US" dirty="0">
              <a:solidFill>
                <a:schemeClr val="bg1"/>
              </a:solidFill>
              <a:latin typeface="Times New Roman" pitchFamily="18" charset="0"/>
              <a:cs typeface="Times New Roman" pitchFamily="18" charset="0"/>
            </a:endParaRPr>
          </a:p>
          <a:p>
            <a:endParaRPr lang="en-US" dirty="0">
              <a:solidFill>
                <a:schemeClr val="bg1"/>
              </a:solidFill>
              <a:latin typeface="Times New Roman" pitchFamily="18" charset="0"/>
              <a:cs typeface="Times New Roman" pitchFamily="18" charset="0"/>
            </a:endParaRPr>
          </a:p>
          <a:p>
            <a:endParaRPr lang="en-US" dirty="0">
              <a:solidFill>
                <a:schemeClr val="bg1"/>
              </a:solidFill>
              <a:latin typeface="Times New Roman" pitchFamily="18" charset="0"/>
              <a:cs typeface="Times New Roman" pitchFamily="18" charset="0"/>
            </a:endParaRPr>
          </a:p>
          <a:p>
            <a:endParaRPr lang="en-US" dirty="0">
              <a:solidFill>
                <a:schemeClr val="bg1"/>
              </a:solidFill>
              <a:latin typeface="Times New Roman" pitchFamily="18" charset="0"/>
              <a:cs typeface="Times New Roman" pitchFamily="18" charset="0"/>
            </a:endParaRPr>
          </a:p>
        </p:txBody>
      </p:sp>
      <p:pic>
        <p:nvPicPr>
          <p:cNvPr id="1026" name="Picture 2" descr="C:\Users\Suchen's\Desktop\screenshots\profi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4084" y="1219200"/>
            <a:ext cx="3045377" cy="5440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690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a:solidFill>
                  <a:schemeClr val="bg1"/>
                </a:solidFill>
                <a:latin typeface="Times New Roman" pitchFamily="18" charset="0"/>
                <a:cs typeface="Times New Roman" pitchFamily="18" charset="0"/>
              </a:rPr>
              <a:t>Search</a:t>
            </a:r>
          </a:p>
        </p:txBody>
      </p:sp>
      <p:sp>
        <p:nvSpPr>
          <p:cNvPr id="4" name="Content Placeholder 3"/>
          <p:cNvSpPr>
            <a:spLocks noGrp="1"/>
          </p:cNvSpPr>
          <p:nvPr>
            <p:ph idx="1"/>
          </p:nvPr>
        </p:nvSpPr>
        <p:spPr/>
        <p:txBody>
          <a:bodyPr>
            <a:normAutofit/>
          </a:bodyPr>
          <a:lstStyle/>
          <a:p>
            <a:pPr marL="0" indent="0">
              <a:buNone/>
            </a:pPr>
            <a:endParaRPr lang="en-US" dirty="0">
              <a:solidFill>
                <a:schemeClr val="bg1"/>
              </a:solidFill>
              <a:latin typeface="Times New Roman" pitchFamily="18" charset="0"/>
              <a:cs typeface="Times New Roman" pitchFamily="18" charset="0"/>
            </a:endParaRPr>
          </a:p>
          <a:p>
            <a:endParaRPr lang="en-US" dirty="0">
              <a:solidFill>
                <a:schemeClr val="bg1"/>
              </a:solidFill>
              <a:latin typeface="Times New Roman" pitchFamily="18" charset="0"/>
              <a:cs typeface="Times New Roman" pitchFamily="18" charset="0"/>
            </a:endParaRPr>
          </a:p>
          <a:p>
            <a:endParaRPr lang="en-US" dirty="0">
              <a:solidFill>
                <a:schemeClr val="bg1"/>
              </a:solidFill>
              <a:latin typeface="Times New Roman" pitchFamily="18" charset="0"/>
              <a:cs typeface="Times New Roman" pitchFamily="18" charset="0"/>
            </a:endParaRPr>
          </a:p>
          <a:p>
            <a:endParaRPr lang="en-US" dirty="0">
              <a:solidFill>
                <a:schemeClr val="bg1"/>
              </a:solidFill>
              <a:latin typeface="Times New Roman" pitchFamily="18" charset="0"/>
              <a:cs typeface="Times New Roman" pitchFamily="18" charset="0"/>
            </a:endParaRPr>
          </a:p>
        </p:txBody>
      </p:sp>
      <p:pic>
        <p:nvPicPr>
          <p:cNvPr id="8194" name="Picture 2" descr="C:\Users\Suchen's\Desktop\screenshots\sear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3438525" cy="6011863"/>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Suchen's\Desktop\screenshots\search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286000"/>
            <a:ext cx="3438525"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396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a:solidFill>
                  <a:schemeClr val="bg1"/>
                </a:solidFill>
                <a:latin typeface="Times New Roman" pitchFamily="18" charset="0"/>
                <a:cs typeface="Times New Roman" pitchFamily="18" charset="0"/>
              </a:rPr>
              <a:t>Search</a:t>
            </a:r>
          </a:p>
        </p:txBody>
      </p:sp>
      <p:sp>
        <p:nvSpPr>
          <p:cNvPr id="4" name="Content Placeholder 3"/>
          <p:cNvSpPr>
            <a:spLocks noGrp="1"/>
          </p:cNvSpPr>
          <p:nvPr>
            <p:ph idx="1"/>
          </p:nvPr>
        </p:nvSpPr>
        <p:spPr/>
        <p:txBody>
          <a:bodyPr>
            <a:normAutofit/>
          </a:bodyPr>
          <a:lstStyle/>
          <a:p>
            <a:pPr marL="0" indent="0">
              <a:buNone/>
            </a:pPr>
            <a:endParaRPr lang="en-US" dirty="0">
              <a:solidFill>
                <a:schemeClr val="bg1"/>
              </a:solidFill>
              <a:latin typeface="Times New Roman" pitchFamily="18" charset="0"/>
              <a:cs typeface="Times New Roman" pitchFamily="18" charset="0"/>
            </a:endParaRPr>
          </a:p>
          <a:p>
            <a:endParaRPr lang="en-US" dirty="0">
              <a:solidFill>
                <a:schemeClr val="bg1"/>
              </a:solidFill>
              <a:latin typeface="Times New Roman" pitchFamily="18" charset="0"/>
              <a:cs typeface="Times New Roman" pitchFamily="18" charset="0"/>
            </a:endParaRPr>
          </a:p>
          <a:p>
            <a:endParaRPr lang="en-US" dirty="0">
              <a:solidFill>
                <a:schemeClr val="bg1"/>
              </a:solidFill>
              <a:latin typeface="Times New Roman" pitchFamily="18" charset="0"/>
              <a:cs typeface="Times New Roman" pitchFamily="18" charset="0"/>
            </a:endParaRPr>
          </a:p>
          <a:p>
            <a:endParaRPr lang="en-US" dirty="0">
              <a:solidFill>
                <a:schemeClr val="bg1"/>
              </a:solidFill>
              <a:latin typeface="Times New Roman" pitchFamily="18" charset="0"/>
              <a:cs typeface="Times New Roman" pitchFamily="18" charset="0"/>
            </a:endParaRPr>
          </a:p>
        </p:txBody>
      </p:sp>
      <p:pic>
        <p:nvPicPr>
          <p:cNvPr id="9218" name="Picture 2" descr="C:\Users\Suchen's\Desktop\screenshots\search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739" y="1600200"/>
            <a:ext cx="3429000" cy="3305175"/>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C:\Users\Suchen's\Desktop\screenshots\search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038600"/>
            <a:ext cx="3457575" cy="25527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Users\Suchen's\Desktop\screenshots\search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0574" y="1600200"/>
            <a:ext cx="3429000"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171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a:solidFill>
                  <a:schemeClr val="bg1"/>
                </a:solidFill>
                <a:latin typeface="Times New Roman" pitchFamily="18" charset="0"/>
                <a:cs typeface="Times New Roman" pitchFamily="18" charset="0"/>
              </a:rPr>
              <a:t>Suggestions / Reports</a:t>
            </a:r>
          </a:p>
        </p:txBody>
      </p:sp>
      <p:sp>
        <p:nvSpPr>
          <p:cNvPr id="4" name="Content Placeholder 3"/>
          <p:cNvSpPr>
            <a:spLocks noGrp="1"/>
          </p:cNvSpPr>
          <p:nvPr>
            <p:ph idx="1"/>
          </p:nvPr>
        </p:nvSpPr>
        <p:spPr/>
        <p:txBody>
          <a:bodyPr>
            <a:normAutofit/>
          </a:bodyPr>
          <a:lstStyle/>
          <a:p>
            <a:pPr marL="0" indent="0">
              <a:buNone/>
            </a:pPr>
            <a:endParaRPr lang="en-US" dirty="0">
              <a:solidFill>
                <a:schemeClr val="bg1"/>
              </a:solidFill>
              <a:latin typeface="Times New Roman" pitchFamily="18" charset="0"/>
              <a:cs typeface="Times New Roman" pitchFamily="18" charset="0"/>
            </a:endParaRPr>
          </a:p>
          <a:p>
            <a:endParaRPr lang="en-US" dirty="0">
              <a:solidFill>
                <a:schemeClr val="bg1"/>
              </a:solidFill>
              <a:latin typeface="Times New Roman" pitchFamily="18" charset="0"/>
              <a:cs typeface="Times New Roman" pitchFamily="18" charset="0"/>
            </a:endParaRPr>
          </a:p>
          <a:p>
            <a:endParaRPr lang="en-US" dirty="0">
              <a:solidFill>
                <a:schemeClr val="bg1"/>
              </a:solidFill>
              <a:latin typeface="Times New Roman" pitchFamily="18" charset="0"/>
              <a:cs typeface="Times New Roman" pitchFamily="18" charset="0"/>
            </a:endParaRPr>
          </a:p>
          <a:p>
            <a:endParaRPr lang="en-US" dirty="0">
              <a:solidFill>
                <a:schemeClr val="bg1"/>
              </a:solidFill>
              <a:latin typeface="Times New Roman" pitchFamily="18" charset="0"/>
              <a:cs typeface="Times New Roman" pitchFamily="18" charset="0"/>
            </a:endParaRPr>
          </a:p>
        </p:txBody>
      </p:sp>
      <p:pic>
        <p:nvPicPr>
          <p:cNvPr id="11266" name="Picture 2" descr="C:\Users\Suchen's\Desktop\screenshots\sugge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4203" y="2667000"/>
            <a:ext cx="3400425" cy="604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033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a:solidFill>
                  <a:schemeClr val="bg1"/>
                </a:solidFill>
                <a:latin typeface="Times New Roman" pitchFamily="18" charset="0"/>
                <a:cs typeface="Times New Roman" pitchFamily="18" charset="0"/>
              </a:rPr>
              <a:t>System Requirements</a:t>
            </a:r>
          </a:p>
        </p:txBody>
      </p:sp>
      <p:sp>
        <p:nvSpPr>
          <p:cNvPr id="4" name="Content Placeholder 3"/>
          <p:cNvSpPr>
            <a:spLocks noGrp="1"/>
          </p:cNvSpPr>
          <p:nvPr>
            <p:ph idx="1"/>
          </p:nvPr>
        </p:nvSpPr>
        <p:spPr/>
        <p:txBody>
          <a:bodyPr>
            <a:normAutofit/>
          </a:bodyPr>
          <a:lstStyle/>
          <a:p>
            <a:r>
              <a:rPr lang="en-US" dirty="0">
                <a:solidFill>
                  <a:schemeClr val="bg1"/>
                </a:solidFill>
                <a:latin typeface="Times New Roman" pitchFamily="18" charset="0"/>
                <a:cs typeface="Times New Roman" pitchFamily="18" charset="0"/>
              </a:rPr>
              <a:t>Can run in mobile web browser.</a:t>
            </a:r>
          </a:p>
          <a:p>
            <a:r>
              <a:rPr lang="en-US" dirty="0">
                <a:solidFill>
                  <a:schemeClr val="bg1"/>
                </a:solidFill>
                <a:latin typeface="Times New Roman" pitchFamily="18" charset="0"/>
                <a:cs typeface="Times New Roman" pitchFamily="18" charset="0"/>
              </a:rPr>
              <a:t>Smart phones/tabs with min 512mb of RAM </a:t>
            </a:r>
          </a:p>
          <a:p>
            <a:r>
              <a:rPr lang="en-US" dirty="0">
                <a:solidFill>
                  <a:schemeClr val="bg1"/>
                </a:solidFill>
                <a:latin typeface="Times New Roman" pitchFamily="18" charset="0"/>
                <a:cs typeface="Times New Roman" pitchFamily="18" charset="0"/>
              </a:rPr>
              <a:t>Supported operating systems</a:t>
            </a:r>
          </a:p>
          <a:p>
            <a:pPr lvl="1"/>
            <a:r>
              <a:rPr lang="en-US" dirty="0">
                <a:solidFill>
                  <a:schemeClr val="bg1"/>
                </a:solidFill>
                <a:latin typeface="Times New Roman" pitchFamily="18" charset="0"/>
                <a:cs typeface="Times New Roman" pitchFamily="18" charset="0"/>
              </a:rPr>
              <a:t>Android</a:t>
            </a:r>
          </a:p>
          <a:p>
            <a:pPr lvl="1"/>
            <a:r>
              <a:rPr lang="en-US" dirty="0">
                <a:solidFill>
                  <a:schemeClr val="bg1"/>
                </a:solidFill>
                <a:latin typeface="Times New Roman" pitchFamily="18" charset="0"/>
                <a:cs typeface="Times New Roman" pitchFamily="18" charset="0"/>
              </a:rPr>
              <a:t>ios </a:t>
            </a:r>
          </a:p>
          <a:p>
            <a:pPr lvl="1"/>
            <a:r>
              <a:rPr lang="en-US" dirty="0">
                <a:solidFill>
                  <a:schemeClr val="bg1"/>
                </a:solidFill>
                <a:latin typeface="Times New Roman" pitchFamily="18" charset="0"/>
                <a:cs typeface="Times New Roman" pitchFamily="18" charset="0"/>
              </a:rPr>
              <a:t>Windows mobile / windows 8 desktop app</a:t>
            </a:r>
          </a:p>
          <a:p>
            <a:pPr lvl="1"/>
            <a:r>
              <a:rPr lang="en-US" dirty="0">
                <a:solidFill>
                  <a:schemeClr val="bg1"/>
                </a:solidFill>
                <a:latin typeface="Times New Roman" pitchFamily="18" charset="0"/>
                <a:cs typeface="Times New Roman" pitchFamily="18" charset="0"/>
              </a:rPr>
              <a:t>Black Berry</a:t>
            </a:r>
          </a:p>
          <a:p>
            <a:endParaRPr lang="en-US"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950808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a:solidFill>
                  <a:schemeClr val="bg1"/>
                </a:solidFill>
                <a:latin typeface="Times New Roman" pitchFamily="18" charset="0"/>
                <a:cs typeface="Times New Roman" pitchFamily="18" charset="0"/>
              </a:rPr>
              <a:t>Technologies used</a:t>
            </a:r>
          </a:p>
        </p:txBody>
      </p:sp>
      <p:sp>
        <p:nvSpPr>
          <p:cNvPr id="4" name="Content Placeholder 3"/>
          <p:cNvSpPr>
            <a:spLocks noGrp="1"/>
          </p:cNvSpPr>
          <p:nvPr>
            <p:ph idx="1"/>
          </p:nvPr>
        </p:nvSpPr>
        <p:spPr/>
        <p:txBody>
          <a:bodyPr>
            <a:normAutofit/>
          </a:bodyPr>
          <a:lstStyle/>
          <a:p>
            <a:r>
              <a:rPr lang="en-US" dirty="0">
                <a:solidFill>
                  <a:schemeClr val="bg1"/>
                </a:solidFill>
                <a:latin typeface="Times New Roman" pitchFamily="18" charset="0"/>
                <a:cs typeface="Times New Roman" pitchFamily="18" charset="0"/>
              </a:rPr>
              <a:t>Platform :    IBM Worklight</a:t>
            </a:r>
          </a:p>
          <a:p>
            <a:r>
              <a:rPr lang="en-US" dirty="0">
                <a:solidFill>
                  <a:schemeClr val="bg1"/>
                </a:solidFill>
                <a:latin typeface="Times New Roman" pitchFamily="18" charset="0"/>
                <a:cs typeface="Times New Roman" pitchFamily="18" charset="0"/>
              </a:rPr>
              <a:t>Tool        :   Eclipse IDE</a:t>
            </a:r>
          </a:p>
          <a:p>
            <a:r>
              <a:rPr lang="en-US" dirty="0">
                <a:solidFill>
                  <a:schemeClr val="bg1"/>
                </a:solidFill>
                <a:latin typeface="Times New Roman" pitchFamily="18" charset="0"/>
                <a:cs typeface="Times New Roman" pitchFamily="18" charset="0"/>
              </a:rPr>
              <a:t>Database :   DB2 Express-C</a:t>
            </a:r>
          </a:p>
          <a:p>
            <a:r>
              <a:rPr lang="en-US" dirty="0">
                <a:solidFill>
                  <a:schemeClr val="bg1"/>
                </a:solidFill>
                <a:latin typeface="Times New Roman" pitchFamily="18" charset="0"/>
                <a:cs typeface="Times New Roman" pitchFamily="18" charset="0"/>
              </a:rPr>
              <a:t>Server     :   Websphere</a:t>
            </a:r>
          </a:p>
        </p:txBody>
      </p:sp>
    </p:spTree>
    <p:extLst>
      <p:ext uri="{BB962C8B-B14F-4D97-AF65-F5344CB8AC3E}">
        <p14:creationId xmlns:p14="http://schemas.microsoft.com/office/powerpoint/2010/main" val="4077012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a:solidFill>
                  <a:schemeClr val="bg1"/>
                </a:solidFill>
                <a:latin typeface="Times New Roman" pitchFamily="18" charset="0"/>
                <a:cs typeface="Times New Roman" pitchFamily="18" charset="0"/>
              </a:rPr>
              <a:t>Advantages</a:t>
            </a:r>
          </a:p>
        </p:txBody>
      </p:sp>
      <p:sp>
        <p:nvSpPr>
          <p:cNvPr id="4" name="Content Placeholder 3"/>
          <p:cNvSpPr>
            <a:spLocks noGrp="1"/>
          </p:cNvSpPr>
          <p:nvPr>
            <p:ph idx="1"/>
          </p:nvPr>
        </p:nvSpPr>
        <p:spPr/>
        <p:txBody>
          <a:bodyPr>
            <a:normAutofit/>
          </a:bodyPr>
          <a:lstStyle/>
          <a:p>
            <a:r>
              <a:rPr lang="en-US" dirty="0">
                <a:solidFill>
                  <a:schemeClr val="bg1"/>
                </a:solidFill>
                <a:latin typeface="Times New Roman" pitchFamily="18" charset="0"/>
                <a:cs typeface="Times New Roman" pitchFamily="18" charset="0"/>
              </a:rPr>
              <a:t>Quick access to the databases</a:t>
            </a:r>
          </a:p>
          <a:p>
            <a:r>
              <a:rPr lang="en-US" dirty="0">
                <a:solidFill>
                  <a:schemeClr val="bg1"/>
                </a:solidFill>
                <a:latin typeface="Times New Roman" pitchFamily="18" charset="0"/>
                <a:cs typeface="Times New Roman" pitchFamily="18" charset="0"/>
              </a:rPr>
              <a:t>Convenient access with mobility</a:t>
            </a:r>
          </a:p>
          <a:p>
            <a:r>
              <a:rPr lang="en-US" dirty="0">
                <a:solidFill>
                  <a:schemeClr val="bg1"/>
                </a:solidFill>
                <a:latin typeface="Times New Roman" pitchFamily="18" charset="0"/>
                <a:cs typeface="Times New Roman" pitchFamily="18" charset="0"/>
              </a:rPr>
              <a:t>Easier controlling and look and feel user interface</a:t>
            </a:r>
          </a:p>
          <a:p>
            <a:r>
              <a:rPr lang="en-US" dirty="0">
                <a:solidFill>
                  <a:schemeClr val="bg1"/>
                </a:solidFill>
                <a:latin typeface="Times New Roman" pitchFamily="18" charset="0"/>
                <a:cs typeface="Times New Roman" pitchFamily="18" charset="0"/>
              </a:rPr>
              <a:t>Less data consumption</a:t>
            </a:r>
          </a:p>
          <a:p>
            <a:r>
              <a:rPr lang="en-US" dirty="0">
                <a:solidFill>
                  <a:schemeClr val="bg1"/>
                </a:solidFill>
                <a:latin typeface="Times New Roman" pitchFamily="18" charset="0"/>
                <a:cs typeface="Times New Roman" pitchFamily="18" charset="0"/>
              </a:rPr>
              <a:t>Facilitates quick search </a:t>
            </a:r>
          </a:p>
          <a:p>
            <a:endParaRPr lang="en-US" dirty="0">
              <a:solidFill>
                <a:schemeClr val="bg1"/>
              </a:solidFill>
              <a:latin typeface="Times New Roman" pitchFamily="18" charset="0"/>
              <a:cs typeface="Times New Roman" pitchFamily="18" charset="0"/>
            </a:endParaRPr>
          </a:p>
          <a:p>
            <a:endParaRPr lang="en-US"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796786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a:solidFill>
                  <a:schemeClr val="bg1"/>
                </a:solidFill>
                <a:latin typeface="Times New Roman" pitchFamily="18" charset="0"/>
                <a:cs typeface="Times New Roman" pitchFamily="18" charset="0"/>
              </a:rPr>
              <a:t>Contents</a:t>
            </a:r>
          </a:p>
        </p:txBody>
      </p:sp>
      <p:sp>
        <p:nvSpPr>
          <p:cNvPr id="4" name="Content Placeholder 3"/>
          <p:cNvSpPr>
            <a:spLocks noGrp="1"/>
          </p:cNvSpPr>
          <p:nvPr>
            <p:ph idx="1"/>
          </p:nvPr>
        </p:nvSpPr>
        <p:spPr>
          <a:xfrm>
            <a:off x="2438400" y="1600200"/>
            <a:ext cx="8229600" cy="4525963"/>
          </a:xfrm>
        </p:spPr>
        <p:txBody>
          <a:bodyPr>
            <a:normAutofit lnSpcReduction="10000"/>
          </a:bodyPr>
          <a:lstStyle/>
          <a:p>
            <a:r>
              <a:rPr lang="en-US" dirty="0">
                <a:solidFill>
                  <a:schemeClr val="bg1"/>
                </a:solidFill>
                <a:latin typeface="Times New Roman" pitchFamily="18" charset="0"/>
                <a:cs typeface="Times New Roman" pitchFamily="18" charset="0"/>
              </a:rPr>
              <a:t>Abstract</a:t>
            </a:r>
          </a:p>
          <a:p>
            <a:r>
              <a:rPr lang="en-US" dirty="0">
                <a:solidFill>
                  <a:schemeClr val="bg1"/>
                </a:solidFill>
                <a:latin typeface="Times New Roman" pitchFamily="18" charset="0"/>
                <a:cs typeface="Times New Roman" pitchFamily="18" charset="0"/>
              </a:rPr>
              <a:t>Motivation &amp; Objectives</a:t>
            </a:r>
          </a:p>
          <a:p>
            <a:r>
              <a:rPr lang="en-US" dirty="0">
                <a:solidFill>
                  <a:schemeClr val="bg1"/>
                </a:solidFill>
                <a:latin typeface="Times New Roman" pitchFamily="18" charset="0"/>
                <a:cs typeface="Times New Roman" pitchFamily="18" charset="0"/>
              </a:rPr>
              <a:t>Modules</a:t>
            </a:r>
          </a:p>
          <a:p>
            <a:r>
              <a:rPr lang="en-US" dirty="0">
                <a:solidFill>
                  <a:schemeClr val="bg1"/>
                </a:solidFill>
                <a:latin typeface="Times New Roman" pitchFamily="18" charset="0"/>
                <a:cs typeface="Times New Roman" pitchFamily="18" charset="0"/>
              </a:rPr>
              <a:t>Features</a:t>
            </a:r>
          </a:p>
          <a:p>
            <a:r>
              <a:rPr lang="en-US" dirty="0">
                <a:solidFill>
                  <a:schemeClr val="bg1"/>
                </a:solidFill>
                <a:latin typeface="Times New Roman" pitchFamily="18" charset="0"/>
                <a:cs typeface="Times New Roman" pitchFamily="18" charset="0"/>
              </a:rPr>
              <a:t>System Requirements</a:t>
            </a:r>
          </a:p>
          <a:p>
            <a:r>
              <a:rPr lang="en-US" dirty="0">
                <a:solidFill>
                  <a:schemeClr val="bg1"/>
                </a:solidFill>
                <a:latin typeface="Times New Roman" pitchFamily="18" charset="0"/>
                <a:cs typeface="Times New Roman" pitchFamily="18" charset="0"/>
              </a:rPr>
              <a:t>Technologies used</a:t>
            </a:r>
          </a:p>
          <a:p>
            <a:r>
              <a:rPr lang="en-US" dirty="0">
                <a:solidFill>
                  <a:schemeClr val="bg1"/>
                </a:solidFill>
                <a:latin typeface="Times New Roman" pitchFamily="18" charset="0"/>
                <a:cs typeface="Times New Roman" pitchFamily="18" charset="0"/>
              </a:rPr>
              <a:t>Advantages</a:t>
            </a:r>
          </a:p>
          <a:p>
            <a:r>
              <a:rPr lang="en-US" dirty="0">
                <a:solidFill>
                  <a:schemeClr val="bg1"/>
                </a:solidFill>
                <a:latin typeface="Times New Roman" pitchFamily="18" charset="0"/>
                <a:cs typeface="Times New Roman" pitchFamily="18" charset="0"/>
              </a:rPr>
              <a:t>Future Enhancements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245946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a:solidFill>
                  <a:schemeClr val="bg1"/>
                </a:solidFill>
                <a:latin typeface="Times New Roman" pitchFamily="18" charset="0"/>
                <a:cs typeface="Times New Roman" pitchFamily="18" charset="0"/>
              </a:rPr>
              <a:t>Future Enhancements</a:t>
            </a:r>
          </a:p>
        </p:txBody>
      </p:sp>
      <p:sp>
        <p:nvSpPr>
          <p:cNvPr id="4" name="Content Placeholder 3"/>
          <p:cNvSpPr>
            <a:spLocks noGrp="1"/>
          </p:cNvSpPr>
          <p:nvPr>
            <p:ph idx="1"/>
          </p:nvPr>
        </p:nvSpPr>
        <p:spPr/>
        <p:txBody>
          <a:bodyPr>
            <a:normAutofit/>
          </a:bodyPr>
          <a:lstStyle/>
          <a:p>
            <a:r>
              <a:rPr lang="en-US" dirty="0">
                <a:solidFill>
                  <a:schemeClr val="bg1"/>
                </a:solidFill>
                <a:latin typeface="Times New Roman" pitchFamily="18" charset="0"/>
                <a:cs typeface="Times New Roman" pitchFamily="18" charset="0"/>
              </a:rPr>
              <a:t>Everything has its own scope of modification and improvements</a:t>
            </a:r>
          </a:p>
          <a:p>
            <a:r>
              <a:rPr lang="en-US" dirty="0">
                <a:solidFill>
                  <a:schemeClr val="bg1"/>
                </a:solidFill>
                <a:latin typeface="Times New Roman" pitchFamily="18" charset="0"/>
                <a:cs typeface="Times New Roman" pitchFamily="18" charset="0"/>
              </a:rPr>
              <a:t>In this project we will add more modules and features that support extra information</a:t>
            </a:r>
          </a:p>
          <a:p>
            <a:r>
              <a:rPr lang="en-US" dirty="0">
                <a:solidFill>
                  <a:schemeClr val="bg1"/>
                </a:solidFill>
                <a:latin typeface="Times New Roman" pitchFamily="18" charset="0"/>
                <a:cs typeface="Times New Roman" pitchFamily="18" charset="0"/>
              </a:rPr>
              <a:t>we will improve its security features using advanced technologies so that  unauthorized user  can’t break the integrity and authenticity</a:t>
            </a:r>
          </a:p>
          <a:p>
            <a:endParaRPr lang="en-US"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928791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a:solidFill>
                  <a:schemeClr val="bg1"/>
                </a:solidFill>
                <a:latin typeface="Times New Roman" pitchFamily="18" charset="0"/>
                <a:cs typeface="Times New Roman" pitchFamily="18" charset="0"/>
              </a:rPr>
              <a:t>Conclusion </a:t>
            </a:r>
          </a:p>
        </p:txBody>
      </p:sp>
      <p:sp>
        <p:nvSpPr>
          <p:cNvPr id="4" name="Content Placeholder 3"/>
          <p:cNvSpPr>
            <a:spLocks noGrp="1"/>
          </p:cNvSpPr>
          <p:nvPr>
            <p:ph idx="1"/>
          </p:nvPr>
        </p:nvSpPr>
        <p:spPr/>
        <p:txBody>
          <a:bodyPr>
            <a:normAutofit/>
          </a:bodyPr>
          <a:lstStyle/>
          <a:p>
            <a:r>
              <a:rPr lang="en-US" dirty="0">
                <a:solidFill>
                  <a:schemeClr val="bg1"/>
                </a:solidFill>
                <a:latin typeface="Times New Roman" pitchFamily="18" charset="0"/>
                <a:cs typeface="Times New Roman" pitchFamily="18" charset="0"/>
              </a:rPr>
              <a:t>Provides easy, accurate, unambiguous and faster data access</a:t>
            </a:r>
          </a:p>
          <a:p>
            <a:r>
              <a:rPr lang="en-US" dirty="0">
                <a:solidFill>
                  <a:schemeClr val="bg1"/>
                </a:solidFill>
                <a:latin typeface="Times New Roman" pitchFamily="18" charset="0"/>
                <a:cs typeface="Times New Roman" pitchFamily="18" charset="0"/>
              </a:rPr>
              <a:t>So many other features and modules are also possible to extend this application</a:t>
            </a:r>
          </a:p>
          <a:p>
            <a:r>
              <a:rPr lang="en-US" dirty="0">
                <a:solidFill>
                  <a:schemeClr val="bg1"/>
                </a:solidFill>
                <a:latin typeface="Times New Roman" pitchFamily="18" charset="0"/>
                <a:cs typeface="Times New Roman" pitchFamily="18" charset="0"/>
              </a:rPr>
              <a:t>Helpful to perform paperless work and manage all data</a:t>
            </a:r>
          </a:p>
          <a:p>
            <a:endParaRPr lang="en-US"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034498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0" y="2590800"/>
            <a:ext cx="6912766" cy="14401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4600" b="1" dirty="0">
                <a:solidFill>
                  <a:schemeClr val="bg1"/>
                </a:solidFill>
                <a:effectLst>
                  <a:reflection blurRad="6350" stA="55000" endA="300" endPos="45500" dir="5400000" sy="-100000" algn="bl" rotWithShape="0"/>
                </a:effectLst>
                <a:latin typeface="Trebuchet MS"/>
              </a:rPr>
              <a:t>Now, Q</a:t>
            </a:r>
            <a:r>
              <a:rPr lang="en-GB" sz="4600" b="1" dirty="0">
                <a:solidFill>
                  <a:schemeClr val="bg1"/>
                </a:solidFill>
                <a:effectLst>
                  <a:reflection blurRad="6350" stA="55000" endA="300" endPos="45500" dir="5400000" sy="-100000" algn="bl" rotWithShape="0"/>
                </a:effectLst>
                <a:latin typeface="Sitka Text" panose="02000505000000020004" pitchFamily="2" charset="0"/>
              </a:rPr>
              <a:t>&amp;</a:t>
            </a:r>
            <a:r>
              <a:rPr lang="en-GB" sz="4600" b="1" dirty="0">
                <a:solidFill>
                  <a:schemeClr val="bg1"/>
                </a:solidFill>
                <a:effectLst>
                  <a:reflection blurRad="6350" stA="55000" endA="300" endPos="45500" dir="5400000" sy="-100000" algn="bl" rotWithShape="0"/>
                </a:effectLst>
                <a:latin typeface="Trebuchet MS"/>
              </a:rPr>
              <a:t>A .. ..??</a:t>
            </a:r>
            <a:endParaRPr lang="en-GB" dirty="0">
              <a:solidFill>
                <a:schemeClr val="bg1"/>
              </a:solidFill>
            </a:endParaRPr>
          </a:p>
        </p:txBody>
      </p:sp>
    </p:spTree>
    <p:extLst>
      <p:ext uri="{BB962C8B-B14F-4D97-AF65-F5344CB8AC3E}">
        <p14:creationId xmlns:p14="http://schemas.microsoft.com/office/powerpoint/2010/main" val="2568018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5">
                                            <p:txEl>
                                              <p:pRg st="0" end="0"/>
                                            </p:txEl>
                                          </p:spTgt>
                                        </p:tgtEl>
                                      </p:cBhvr>
                                    </p:animEffect>
                                    <p:animScale>
                                      <p:cBhvr>
                                        <p:cTn id="7" dur="250" autoRev="1" fill="hold"/>
                                        <p:tgtEl>
                                          <p:spTgt spid="5">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0" y="2590800"/>
            <a:ext cx="6912766" cy="14401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4600" b="1" dirty="0">
                <a:solidFill>
                  <a:schemeClr val="bg1"/>
                </a:solidFill>
                <a:effectLst>
                  <a:reflection blurRad="6350" stA="55000" endA="300" endPos="45500" dir="5400000" sy="-100000" algn="bl" rotWithShape="0"/>
                </a:effectLst>
                <a:latin typeface="Trebuchet MS"/>
              </a:rPr>
              <a:t>THANK YOU </a:t>
            </a:r>
            <a:r>
              <a:rPr lang="en-GB" sz="4600" b="1" dirty="0">
                <a:solidFill>
                  <a:schemeClr val="bg1"/>
                </a:solidFill>
                <a:effectLst>
                  <a:reflection blurRad="6350" stA="55000" endA="300" endPos="45500" dir="5400000" sy="-100000" algn="bl" rotWithShape="0"/>
                </a:effectLst>
                <a:latin typeface="Trebuchet MS"/>
                <a:sym typeface="Wingdings" pitchFamily="2" charset="2"/>
              </a:rPr>
              <a:t></a:t>
            </a:r>
            <a:endParaRPr lang="en-GB" dirty="0">
              <a:solidFill>
                <a:schemeClr val="bg1"/>
              </a:solidFill>
            </a:endParaRPr>
          </a:p>
        </p:txBody>
      </p:sp>
    </p:spTree>
    <p:extLst>
      <p:ext uri="{BB962C8B-B14F-4D97-AF65-F5344CB8AC3E}">
        <p14:creationId xmlns:p14="http://schemas.microsoft.com/office/powerpoint/2010/main" val="130907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5">
                                            <p:txEl>
                                              <p:pRg st="0" end="0"/>
                                            </p:txEl>
                                          </p:spTgt>
                                        </p:tgtEl>
                                      </p:cBhvr>
                                    </p:animEffect>
                                    <p:animScale>
                                      <p:cBhvr>
                                        <p:cTn id="7" dur="250" autoRev="1" fill="hold"/>
                                        <p:tgtEl>
                                          <p:spTgt spid="5">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a:solidFill>
                  <a:schemeClr val="bg1"/>
                </a:solidFill>
                <a:latin typeface="Times New Roman" pitchFamily="18" charset="0"/>
                <a:cs typeface="Times New Roman" pitchFamily="18" charset="0"/>
              </a:rPr>
              <a:t>Abstract</a:t>
            </a:r>
          </a:p>
        </p:txBody>
      </p:sp>
      <p:sp>
        <p:nvSpPr>
          <p:cNvPr id="4" name="Content Placeholder 3"/>
          <p:cNvSpPr>
            <a:spLocks noGrp="1"/>
          </p:cNvSpPr>
          <p:nvPr>
            <p:ph idx="1"/>
          </p:nvPr>
        </p:nvSpPr>
        <p:spPr/>
        <p:txBody>
          <a:bodyPr>
            <a:normAutofit/>
          </a:bodyPr>
          <a:lstStyle/>
          <a:p>
            <a:pPr marL="0" indent="0" algn="just">
              <a:buNone/>
            </a:pPr>
            <a:r>
              <a:rPr lang="en-US" dirty="0">
                <a:solidFill>
                  <a:schemeClr val="bg1"/>
                </a:solidFill>
                <a:latin typeface="Times New Roman" pitchFamily="18" charset="0"/>
                <a:cs typeface="Times New Roman" pitchFamily="18" charset="0"/>
              </a:rPr>
              <a:t>	“Dashboard App for students” deals with all kind of student details, academic related notifications, college details, course details, curriculum and other resource related details too. tracking of attendance, progress in the course, completed semesters years, coming semester year curriculum details, exam details, or any other assignment details, exam result; and all these will be available for future references too.</a:t>
            </a:r>
          </a:p>
        </p:txBody>
      </p:sp>
    </p:spTree>
    <p:extLst>
      <p:ext uri="{BB962C8B-B14F-4D97-AF65-F5344CB8AC3E}">
        <p14:creationId xmlns:p14="http://schemas.microsoft.com/office/powerpoint/2010/main" val="1205501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a:solidFill>
                  <a:schemeClr val="bg1"/>
                </a:solidFill>
                <a:latin typeface="Times New Roman" pitchFamily="18" charset="0"/>
                <a:cs typeface="Times New Roman" pitchFamily="18" charset="0"/>
              </a:rPr>
              <a:t>Motivation &amp; Objectives </a:t>
            </a:r>
          </a:p>
        </p:txBody>
      </p:sp>
      <p:sp>
        <p:nvSpPr>
          <p:cNvPr id="4" name="Content Placeholder 3"/>
          <p:cNvSpPr>
            <a:spLocks noGrp="1"/>
          </p:cNvSpPr>
          <p:nvPr>
            <p:ph idx="1"/>
          </p:nvPr>
        </p:nvSpPr>
        <p:spPr/>
        <p:txBody>
          <a:bodyPr>
            <a:normAutofit/>
          </a:bodyPr>
          <a:lstStyle/>
          <a:p>
            <a:r>
              <a:rPr lang="en-US" dirty="0">
                <a:solidFill>
                  <a:schemeClr val="bg1"/>
                </a:solidFill>
                <a:latin typeface="Times New Roman" pitchFamily="18" charset="0"/>
                <a:cs typeface="Times New Roman" pitchFamily="18" charset="0"/>
              </a:rPr>
              <a:t>Now a days so many web based applications are available for students</a:t>
            </a:r>
          </a:p>
          <a:p>
            <a:r>
              <a:rPr lang="en-US" dirty="0">
                <a:solidFill>
                  <a:schemeClr val="bg1"/>
                </a:solidFill>
                <a:latin typeface="Times New Roman" pitchFamily="18" charset="0"/>
                <a:cs typeface="Times New Roman" pitchFamily="18" charset="0"/>
              </a:rPr>
              <a:t>Students should go through websites for attendance, marks, fee schedules, exam schedules, exam results,  and other notifications</a:t>
            </a:r>
          </a:p>
          <a:p>
            <a:r>
              <a:rPr lang="en-US" dirty="0">
                <a:solidFill>
                  <a:schemeClr val="bg1"/>
                </a:solidFill>
                <a:latin typeface="Times New Roman" pitchFamily="18" charset="0"/>
                <a:cs typeface="Times New Roman" pitchFamily="18" charset="0"/>
              </a:rPr>
              <a:t>Quick access</a:t>
            </a:r>
          </a:p>
          <a:p>
            <a:r>
              <a:rPr lang="en-US" dirty="0">
                <a:solidFill>
                  <a:schemeClr val="bg1"/>
                </a:solidFill>
                <a:latin typeface="Times New Roman" pitchFamily="18" charset="0"/>
                <a:cs typeface="Times New Roman" pitchFamily="18" charset="0"/>
              </a:rPr>
              <a:t>User friendly environment</a:t>
            </a:r>
          </a:p>
          <a:p>
            <a:endParaRPr lang="en-US"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97136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a:solidFill>
                  <a:schemeClr val="bg1"/>
                </a:solidFill>
                <a:latin typeface="Times New Roman" pitchFamily="18" charset="0"/>
                <a:cs typeface="Times New Roman" pitchFamily="18" charset="0"/>
              </a:rPr>
              <a:t>Motivation &amp; Objectives </a:t>
            </a:r>
          </a:p>
        </p:txBody>
      </p:sp>
      <p:sp>
        <p:nvSpPr>
          <p:cNvPr id="4" name="Content Placeholder 3"/>
          <p:cNvSpPr>
            <a:spLocks noGrp="1"/>
          </p:cNvSpPr>
          <p:nvPr>
            <p:ph idx="1"/>
          </p:nvPr>
        </p:nvSpPr>
        <p:spPr/>
        <p:txBody>
          <a:bodyPr>
            <a:normAutofit/>
          </a:bodyPr>
          <a:lstStyle/>
          <a:p>
            <a:r>
              <a:rPr lang="en-US" dirty="0">
                <a:solidFill>
                  <a:schemeClr val="bg1"/>
                </a:solidFill>
                <a:latin typeface="Times New Roman" pitchFamily="18" charset="0"/>
                <a:cs typeface="Times New Roman" pitchFamily="18" charset="0"/>
              </a:rPr>
              <a:t>Our project is to provide an application for smart phones and tablets running with a smart operating systems</a:t>
            </a:r>
          </a:p>
          <a:p>
            <a:r>
              <a:rPr lang="en-US" dirty="0">
                <a:solidFill>
                  <a:schemeClr val="bg1"/>
                </a:solidFill>
                <a:latin typeface="Times New Roman" pitchFamily="18" charset="0"/>
                <a:cs typeface="Times New Roman" pitchFamily="18" charset="0"/>
              </a:rPr>
              <a:t>Mainly concentrated on notifications to students and parents</a:t>
            </a:r>
          </a:p>
          <a:p>
            <a:r>
              <a:rPr lang="en-US" dirty="0">
                <a:solidFill>
                  <a:schemeClr val="bg1"/>
                </a:solidFill>
                <a:latin typeface="Times New Roman" pitchFamily="18" charset="0"/>
                <a:cs typeface="Times New Roman" pitchFamily="18" charset="0"/>
              </a:rPr>
              <a:t>Notifications related to fees, exams, results, news and other updates. </a:t>
            </a:r>
          </a:p>
        </p:txBody>
      </p:sp>
    </p:spTree>
    <p:extLst>
      <p:ext uri="{BB962C8B-B14F-4D97-AF65-F5344CB8AC3E}">
        <p14:creationId xmlns:p14="http://schemas.microsoft.com/office/powerpoint/2010/main" val="397670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a:solidFill>
                  <a:schemeClr val="bg1"/>
                </a:solidFill>
                <a:latin typeface="Times New Roman" pitchFamily="18" charset="0"/>
                <a:cs typeface="Times New Roman" pitchFamily="18" charset="0"/>
              </a:rPr>
              <a:t>Modules</a:t>
            </a:r>
          </a:p>
        </p:txBody>
      </p:sp>
      <p:sp>
        <p:nvSpPr>
          <p:cNvPr id="4" name="Content Placeholder 3"/>
          <p:cNvSpPr>
            <a:spLocks noGrp="1"/>
          </p:cNvSpPr>
          <p:nvPr>
            <p:ph idx="1"/>
          </p:nvPr>
        </p:nvSpPr>
        <p:spPr/>
        <p:txBody>
          <a:bodyPr>
            <a:normAutofit/>
          </a:bodyPr>
          <a:lstStyle/>
          <a:p>
            <a:r>
              <a:rPr lang="en-US" dirty="0">
                <a:solidFill>
                  <a:schemeClr val="bg1"/>
                </a:solidFill>
                <a:latin typeface="Times New Roman" pitchFamily="18" charset="0"/>
                <a:cs typeface="Times New Roman" pitchFamily="18" charset="0"/>
              </a:rPr>
              <a:t>USER MODULE ONLY</a:t>
            </a:r>
          </a:p>
          <a:p>
            <a:r>
              <a:rPr lang="en-US" dirty="0">
                <a:solidFill>
                  <a:schemeClr val="bg1"/>
                </a:solidFill>
                <a:latin typeface="Times New Roman" pitchFamily="18" charset="0"/>
                <a:cs typeface="Times New Roman" pitchFamily="18" charset="0"/>
              </a:rPr>
              <a:t>Features - Student</a:t>
            </a:r>
          </a:p>
          <a:p>
            <a:r>
              <a:rPr lang="en-US" dirty="0">
                <a:solidFill>
                  <a:schemeClr val="bg1"/>
                </a:solidFill>
                <a:latin typeface="Times New Roman" pitchFamily="18" charset="0"/>
                <a:cs typeface="Times New Roman" pitchFamily="18" charset="0"/>
              </a:rPr>
              <a:t>Authentication - Register No &amp; Password</a:t>
            </a:r>
          </a:p>
          <a:p>
            <a:r>
              <a:rPr lang="en-US" dirty="0">
                <a:solidFill>
                  <a:schemeClr val="bg1"/>
                </a:solidFill>
                <a:latin typeface="Times New Roman" pitchFamily="18" charset="0"/>
                <a:cs typeface="Times New Roman" pitchFamily="18" charset="0"/>
              </a:rPr>
              <a:t>Sign up – Needs to be approved by Admin</a:t>
            </a:r>
          </a:p>
          <a:p>
            <a:pPr marL="0" indent="0">
              <a:buNone/>
            </a:pPr>
            <a:endParaRPr lang="en-US" dirty="0">
              <a:solidFill>
                <a:schemeClr val="bg1"/>
              </a:solidFill>
              <a:latin typeface="Times New Roman" pitchFamily="18" charset="0"/>
              <a:cs typeface="Times New Roman" pitchFamily="18" charset="0"/>
            </a:endParaRPr>
          </a:p>
          <a:p>
            <a:endParaRPr lang="en-US" dirty="0">
              <a:solidFill>
                <a:schemeClr val="bg1"/>
              </a:solidFill>
              <a:latin typeface="Times New Roman" pitchFamily="18" charset="0"/>
              <a:cs typeface="Times New Roman" pitchFamily="18" charset="0"/>
            </a:endParaRPr>
          </a:p>
          <a:p>
            <a:endParaRPr lang="en-US" dirty="0">
              <a:solidFill>
                <a:schemeClr val="bg1"/>
              </a:solidFill>
              <a:latin typeface="Times New Roman" pitchFamily="18" charset="0"/>
              <a:cs typeface="Times New Roman" pitchFamily="18" charset="0"/>
            </a:endParaRPr>
          </a:p>
          <a:p>
            <a:endParaRPr lang="en-US"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977759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a:solidFill>
                  <a:schemeClr val="bg1"/>
                </a:solidFill>
                <a:latin typeface="Times New Roman" pitchFamily="18" charset="0"/>
                <a:cs typeface="Times New Roman" pitchFamily="18" charset="0"/>
              </a:rPr>
              <a:t>Features</a:t>
            </a:r>
          </a:p>
        </p:txBody>
      </p:sp>
      <p:sp>
        <p:nvSpPr>
          <p:cNvPr id="4" name="Content Placeholder 3"/>
          <p:cNvSpPr>
            <a:spLocks noGrp="1"/>
          </p:cNvSpPr>
          <p:nvPr>
            <p:ph idx="1"/>
          </p:nvPr>
        </p:nvSpPr>
        <p:spPr/>
        <p:txBody>
          <a:bodyPr>
            <a:normAutofit/>
          </a:bodyPr>
          <a:lstStyle/>
          <a:p>
            <a:r>
              <a:rPr lang="en-US" dirty="0">
                <a:solidFill>
                  <a:schemeClr val="bg1"/>
                </a:solidFill>
                <a:latin typeface="Times New Roman" pitchFamily="18" charset="0"/>
                <a:cs typeface="Times New Roman" pitchFamily="18" charset="0"/>
              </a:rPr>
              <a:t>Attendance information</a:t>
            </a:r>
          </a:p>
          <a:p>
            <a:r>
              <a:rPr lang="en-US" dirty="0">
                <a:solidFill>
                  <a:schemeClr val="bg1"/>
                </a:solidFill>
                <a:latin typeface="Times New Roman" pitchFamily="18" charset="0"/>
                <a:cs typeface="Times New Roman" pitchFamily="18" charset="0"/>
              </a:rPr>
              <a:t>News and updates</a:t>
            </a:r>
          </a:p>
          <a:p>
            <a:r>
              <a:rPr lang="en-US" dirty="0">
                <a:solidFill>
                  <a:schemeClr val="bg1"/>
                </a:solidFill>
                <a:latin typeface="Times New Roman" pitchFamily="18" charset="0"/>
                <a:cs typeface="Times New Roman" pitchFamily="18" charset="0"/>
              </a:rPr>
              <a:t>Exam schedules</a:t>
            </a:r>
          </a:p>
          <a:p>
            <a:r>
              <a:rPr lang="en-US" dirty="0">
                <a:solidFill>
                  <a:schemeClr val="bg1"/>
                </a:solidFill>
                <a:latin typeface="Times New Roman" pitchFamily="18" charset="0"/>
                <a:cs typeface="Times New Roman" pitchFamily="18" charset="0"/>
              </a:rPr>
              <a:t>Fee schedules</a:t>
            </a:r>
          </a:p>
          <a:p>
            <a:r>
              <a:rPr lang="en-US" dirty="0">
                <a:solidFill>
                  <a:schemeClr val="bg1"/>
                </a:solidFill>
                <a:latin typeface="Times New Roman" pitchFamily="18" charset="0"/>
                <a:cs typeface="Times New Roman" pitchFamily="18" charset="0"/>
              </a:rPr>
              <a:t>Internal marks</a:t>
            </a:r>
          </a:p>
          <a:p>
            <a:r>
              <a:rPr lang="en-US" dirty="0">
                <a:solidFill>
                  <a:schemeClr val="bg1"/>
                </a:solidFill>
                <a:latin typeface="Times New Roman" pitchFamily="18" charset="0"/>
                <a:cs typeface="Times New Roman" pitchFamily="18" charset="0"/>
              </a:rPr>
              <a:t>Profile</a:t>
            </a:r>
          </a:p>
          <a:p>
            <a:r>
              <a:rPr lang="en-US" dirty="0">
                <a:solidFill>
                  <a:schemeClr val="bg1"/>
                </a:solidFill>
                <a:latin typeface="Times New Roman" pitchFamily="18" charset="0"/>
                <a:cs typeface="Times New Roman" pitchFamily="18" charset="0"/>
              </a:rPr>
              <a:t>Search a student ..etc..,</a:t>
            </a:r>
          </a:p>
          <a:p>
            <a:endParaRPr lang="en-US" dirty="0">
              <a:solidFill>
                <a:schemeClr val="bg1"/>
              </a:solidFill>
              <a:latin typeface="Times New Roman" pitchFamily="18" charset="0"/>
              <a:cs typeface="Times New Roman" pitchFamily="18" charset="0"/>
            </a:endParaRPr>
          </a:p>
          <a:p>
            <a:endParaRPr lang="en-US" dirty="0">
              <a:solidFill>
                <a:schemeClr val="bg1"/>
              </a:solidFill>
              <a:latin typeface="Times New Roman" pitchFamily="18" charset="0"/>
              <a:cs typeface="Times New Roman" pitchFamily="18" charset="0"/>
            </a:endParaRPr>
          </a:p>
          <a:p>
            <a:endParaRPr lang="en-US" dirty="0">
              <a:solidFill>
                <a:schemeClr val="bg1"/>
              </a:solidFill>
              <a:latin typeface="Times New Roman" pitchFamily="18" charset="0"/>
              <a:cs typeface="Times New Roman" pitchFamily="18" charset="0"/>
            </a:endParaRPr>
          </a:p>
        </p:txBody>
      </p:sp>
      <p:pic>
        <p:nvPicPr>
          <p:cNvPr id="2050" name="Picture 2" descr="C:\Users\Suchen's\Desktop\screenshots\dash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9070" y="1295400"/>
            <a:ext cx="3063854" cy="5189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165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a:solidFill>
                  <a:schemeClr val="bg1"/>
                </a:solidFill>
                <a:latin typeface="Times New Roman" pitchFamily="18" charset="0"/>
                <a:cs typeface="Times New Roman" pitchFamily="18" charset="0"/>
              </a:rPr>
              <a:t>Attendance information</a:t>
            </a:r>
          </a:p>
        </p:txBody>
      </p:sp>
      <p:sp>
        <p:nvSpPr>
          <p:cNvPr id="4" name="Content Placeholder 3"/>
          <p:cNvSpPr>
            <a:spLocks noGrp="1"/>
          </p:cNvSpPr>
          <p:nvPr>
            <p:ph idx="1"/>
          </p:nvPr>
        </p:nvSpPr>
        <p:spPr/>
        <p:txBody>
          <a:bodyPr>
            <a:normAutofit/>
          </a:bodyPr>
          <a:lstStyle/>
          <a:p>
            <a:pPr marL="0" indent="0">
              <a:buNone/>
            </a:pPr>
            <a:endParaRPr lang="en-US" dirty="0">
              <a:solidFill>
                <a:schemeClr val="bg1"/>
              </a:solidFill>
              <a:latin typeface="Times New Roman" pitchFamily="18" charset="0"/>
              <a:cs typeface="Times New Roman" pitchFamily="18" charset="0"/>
            </a:endParaRPr>
          </a:p>
          <a:p>
            <a:endParaRPr lang="en-US" dirty="0">
              <a:solidFill>
                <a:schemeClr val="bg1"/>
              </a:solidFill>
              <a:latin typeface="Times New Roman" pitchFamily="18" charset="0"/>
              <a:cs typeface="Times New Roman" pitchFamily="18" charset="0"/>
            </a:endParaRPr>
          </a:p>
          <a:p>
            <a:endParaRPr lang="en-US" dirty="0">
              <a:solidFill>
                <a:schemeClr val="bg1"/>
              </a:solidFill>
              <a:latin typeface="Times New Roman" pitchFamily="18" charset="0"/>
              <a:cs typeface="Times New Roman" pitchFamily="18" charset="0"/>
            </a:endParaRPr>
          </a:p>
          <a:p>
            <a:endParaRPr lang="en-US" dirty="0">
              <a:solidFill>
                <a:schemeClr val="bg1"/>
              </a:solidFill>
              <a:latin typeface="Times New Roman" pitchFamily="18" charset="0"/>
              <a:cs typeface="Times New Roman" pitchFamily="18" charset="0"/>
            </a:endParaRPr>
          </a:p>
        </p:txBody>
      </p:sp>
      <p:pic>
        <p:nvPicPr>
          <p:cNvPr id="3074" name="Picture 2" descr="C:\Users\Suchen's\Desktop\screenshots\attend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006" y="1828800"/>
            <a:ext cx="3419475" cy="6069013"/>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Suchen's\Desktop\screenshots\attendanc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847850"/>
            <a:ext cx="3429000" cy="604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157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a:solidFill>
                  <a:schemeClr val="bg1"/>
                </a:solidFill>
                <a:latin typeface="Times New Roman" pitchFamily="18" charset="0"/>
                <a:cs typeface="Times New Roman" pitchFamily="18" charset="0"/>
              </a:rPr>
              <a:t>News and updates</a:t>
            </a:r>
          </a:p>
        </p:txBody>
      </p:sp>
      <p:sp>
        <p:nvSpPr>
          <p:cNvPr id="4" name="Content Placeholder 3"/>
          <p:cNvSpPr>
            <a:spLocks noGrp="1"/>
          </p:cNvSpPr>
          <p:nvPr>
            <p:ph idx="1"/>
          </p:nvPr>
        </p:nvSpPr>
        <p:spPr/>
        <p:txBody>
          <a:bodyPr>
            <a:normAutofit/>
          </a:bodyPr>
          <a:lstStyle/>
          <a:p>
            <a:pPr marL="0" indent="0">
              <a:buNone/>
            </a:pPr>
            <a:endParaRPr lang="en-US" dirty="0">
              <a:solidFill>
                <a:schemeClr val="bg1"/>
              </a:solidFill>
              <a:latin typeface="Times New Roman" pitchFamily="18" charset="0"/>
              <a:cs typeface="Times New Roman" pitchFamily="18" charset="0"/>
            </a:endParaRPr>
          </a:p>
          <a:p>
            <a:endParaRPr lang="en-US" dirty="0">
              <a:solidFill>
                <a:schemeClr val="bg1"/>
              </a:solidFill>
              <a:latin typeface="Times New Roman" pitchFamily="18" charset="0"/>
              <a:cs typeface="Times New Roman" pitchFamily="18" charset="0"/>
            </a:endParaRPr>
          </a:p>
          <a:p>
            <a:endParaRPr lang="en-US" dirty="0">
              <a:solidFill>
                <a:schemeClr val="bg1"/>
              </a:solidFill>
              <a:latin typeface="Times New Roman" pitchFamily="18" charset="0"/>
              <a:cs typeface="Times New Roman" pitchFamily="18" charset="0"/>
            </a:endParaRPr>
          </a:p>
          <a:p>
            <a:endParaRPr lang="en-US" dirty="0">
              <a:solidFill>
                <a:schemeClr val="bg1"/>
              </a:solidFill>
              <a:latin typeface="Times New Roman" pitchFamily="18" charset="0"/>
              <a:cs typeface="Times New Roman" pitchFamily="18" charset="0"/>
            </a:endParaRPr>
          </a:p>
        </p:txBody>
      </p:sp>
      <p:pic>
        <p:nvPicPr>
          <p:cNvPr id="6146" name="Picture 2" descr="C:\Users\Suchen's\Desktop\screenshots\new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52600"/>
            <a:ext cx="3429000" cy="6059487"/>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Suchen's\Desktop\screenshots\news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0852" y="1743074"/>
            <a:ext cx="3390900" cy="6069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573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348</Words>
  <Application>Microsoft Office PowerPoint</Application>
  <PresentationFormat>On-screen Show (4:3)</PresentationFormat>
  <Paragraphs>101</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Sitka Text</vt:lpstr>
      <vt:lpstr>Tahoma</vt:lpstr>
      <vt:lpstr>Times New Roman</vt:lpstr>
      <vt:lpstr>Trebuchet MS</vt:lpstr>
      <vt:lpstr>Wingdings</vt:lpstr>
      <vt:lpstr>Office Theme</vt:lpstr>
      <vt:lpstr>PowerPoint Presentation</vt:lpstr>
      <vt:lpstr>Contents</vt:lpstr>
      <vt:lpstr>Abstract</vt:lpstr>
      <vt:lpstr>Motivation &amp; Objectives </vt:lpstr>
      <vt:lpstr>Motivation &amp; Objectives </vt:lpstr>
      <vt:lpstr>Modules</vt:lpstr>
      <vt:lpstr>Features</vt:lpstr>
      <vt:lpstr>Attendance information</vt:lpstr>
      <vt:lpstr>News and updates</vt:lpstr>
      <vt:lpstr>Exam schedules</vt:lpstr>
      <vt:lpstr>Fee schedules</vt:lpstr>
      <vt:lpstr>Internal marks</vt:lpstr>
      <vt:lpstr>Profile</vt:lpstr>
      <vt:lpstr>Search</vt:lpstr>
      <vt:lpstr>Search</vt:lpstr>
      <vt:lpstr>Suggestions / Reports</vt:lpstr>
      <vt:lpstr>System Requirements</vt:lpstr>
      <vt:lpstr>Technologies used</vt:lpstr>
      <vt:lpstr>Advantages</vt:lpstr>
      <vt:lpstr>Future Enhancements</vt:lpstr>
      <vt:lpstr>Conclusion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Suchen</dc:creator>
  <cp:lastModifiedBy>Suchen Chakravarthy Oguri</cp:lastModifiedBy>
  <cp:revision>56</cp:revision>
  <dcterms:created xsi:type="dcterms:W3CDTF">2006-08-16T00:00:00Z</dcterms:created>
  <dcterms:modified xsi:type="dcterms:W3CDTF">2017-10-16T18:40:29Z</dcterms:modified>
</cp:coreProperties>
</file>