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8" r:id="rId4"/>
    <p:sldId id="262" r:id="rId5"/>
    <p:sldId id="264" r:id="rId6"/>
    <p:sldId id="265" r:id="rId7"/>
    <p:sldId id="266" r:id="rId8"/>
    <p:sldId id="269" r:id="rId9"/>
    <p:sldId id="270" r:id="rId10"/>
    <p:sldId id="267" r:id="rId11"/>
  </p:sldIdLst>
  <p:sldSz cx="1069181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59" d="100"/>
          <a:sy n="59" d="100"/>
        </p:scale>
        <p:origin x="1452" y="60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0280" y="884571"/>
            <a:ext cx="7574309" cy="2802046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0280" y="3893318"/>
            <a:ext cx="7574308" cy="107787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9161" y="363078"/>
            <a:ext cx="4361890" cy="34090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0764" y="880905"/>
            <a:ext cx="711225" cy="555218"/>
          </a:xfrm>
        </p:spPr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0280" y="3890381"/>
            <a:ext cx="75743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3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7659" y="880907"/>
            <a:ext cx="1416930" cy="51377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6912" y="880907"/>
            <a:ext cx="6865517" cy="5137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77658" y="880907"/>
            <a:ext cx="0" cy="513774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300" y="1936215"/>
            <a:ext cx="7579641" cy="208155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299" y="4196508"/>
            <a:ext cx="7568497" cy="1116801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5299" y="4195172"/>
            <a:ext cx="756849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96" y="887430"/>
            <a:ext cx="8423693" cy="11679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242" y="2217088"/>
            <a:ext cx="4073581" cy="3802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576" y="2224214"/>
            <a:ext cx="4073581" cy="3794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20" y="886628"/>
            <a:ext cx="8425468" cy="1164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119" y="2226647"/>
            <a:ext cx="4073581" cy="88417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9119" y="3113890"/>
            <a:ext cx="4073581" cy="2915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3342" y="2230457"/>
            <a:ext cx="4073581" cy="88450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3342" y="3110826"/>
            <a:ext cx="4073581" cy="290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2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275002" y="2036500"/>
            <a:ext cx="84253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910" y="880906"/>
            <a:ext cx="2870354" cy="24775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101" y="880907"/>
            <a:ext cx="5272654" cy="513657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6912" y="3534205"/>
            <a:ext cx="2872033" cy="24787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70075" y="3534203"/>
            <a:ext cx="28671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3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557320" y="531617"/>
            <a:ext cx="3573175" cy="567712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42" y="1245341"/>
            <a:ext cx="4851593" cy="201830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4709" y="1237655"/>
            <a:ext cx="2447727" cy="426280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1873" y="3468603"/>
            <a:ext cx="4844643" cy="220921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69290" y="6030770"/>
            <a:ext cx="4847228" cy="352951"/>
          </a:xfrm>
        </p:spPr>
        <p:txBody>
          <a:bodyPr/>
          <a:lstStyle>
            <a:lvl1pPr algn="l">
              <a:defRPr/>
            </a:lvl1pPr>
          </a:lstStyle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69287" y="351318"/>
            <a:ext cx="4859201" cy="35384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9290" y="3465970"/>
            <a:ext cx="48472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26567"/>
            <a:ext cx="10691813" cy="452699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754728"/>
            <a:ext cx="10691813" cy="819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2968" y="887021"/>
            <a:ext cx="8421622" cy="115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968" y="2222440"/>
            <a:ext cx="8421622" cy="38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4627" y="364250"/>
            <a:ext cx="3069963" cy="340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B308-9473-4306-89E5-780272454B81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967" y="363078"/>
            <a:ext cx="5208081" cy="340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991" y="880905"/>
            <a:ext cx="711225" cy="55521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0B1229-1FCA-46BD-8B90-2112CF92F49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56859"/>
            <a:ext cx="10691813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naps.doc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halghodake96432/Insurance-Fraud-Dedection/blob/main/Deployment_File.ipynb" TargetMode="External"/><Relationship Id="rId2" Type="http://schemas.openxmlformats.org/officeDocument/2006/relationships/hyperlink" Target="https://github.com/snehalghodake96432/Insurance-Fraud-Dedection/blob/main/Insurance_Fraud_detection_EDA.ipyn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nehalghodake96432/Insurance-Fraud-Dedection/blob/main/Model_buliding%20and%20Algorithm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A67E4CF-C7B6-3D7A-2E39-DF857C78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312925"/>
            <a:ext cx="6508296" cy="4287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726178-4B23-50A4-4712-091E32164CF2}"/>
              </a:ext>
            </a:extLst>
          </p:cNvPr>
          <p:cNvSpPr txBox="1"/>
          <p:nvPr/>
        </p:nvSpPr>
        <p:spPr>
          <a:xfrm>
            <a:off x="161925" y="126843"/>
            <a:ext cx="977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solidFill>
                <a:schemeClr val="accent4">
                  <a:lumMod val="75000"/>
                </a:schemeClr>
              </a:solidFill>
              <a:latin typeface="Bahnschrift Light" pitchFamily="34" charset="0"/>
            </a:endParaRPr>
          </a:p>
          <a:p>
            <a:pPr algn="ctr"/>
            <a:r>
              <a:rPr lang="en-IN" sz="4000" b="1" u="sng" dirty="0">
                <a:solidFill>
                  <a:srgbClr val="0070C0"/>
                </a:solidFill>
              </a:rPr>
              <a:t>INSURANCE FRAUD DETECTION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C2007-68C5-A378-CC8D-8F9FD95BED91}"/>
              </a:ext>
            </a:extLst>
          </p:cNvPr>
          <p:cNvSpPr txBox="1"/>
          <p:nvPr/>
        </p:nvSpPr>
        <p:spPr>
          <a:xfrm>
            <a:off x="2197764" y="2632440"/>
            <a:ext cx="6422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9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29FE6-C0A3-445E-B946-994C3836BAB5}"/>
              </a:ext>
            </a:extLst>
          </p:cNvPr>
          <p:cNvSpPr txBox="1"/>
          <p:nvPr/>
        </p:nvSpPr>
        <p:spPr>
          <a:xfrm>
            <a:off x="1297276" y="631668"/>
            <a:ext cx="617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C779F-B513-7D25-F45B-7515C8F66815}"/>
              </a:ext>
            </a:extLst>
          </p:cNvPr>
          <p:cNvSpPr txBox="1"/>
          <p:nvPr/>
        </p:nvSpPr>
        <p:spPr>
          <a:xfrm>
            <a:off x="1379864" y="1108948"/>
            <a:ext cx="64150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Understanding the dataset 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Performing the necessary EDA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Applying the algorithms based on the type of dataset.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Selecting the Algorithm with best performance and accuracy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Arial Narrow" pitchFamily="34" charset="0"/>
              </a:rPr>
              <a:t>Building the model and deploying the model on the online platform</a:t>
            </a:r>
          </a:p>
          <a:p>
            <a:pPr algn="just"/>
            <a:endParaRPr lang="en-IN" sz="2000" dirty="0">
              <a:latin typeface="Arial Narrow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Arial Narrow" pitchFamily="34" charset="0"/>
            </a:endParaRPr>
          </a:p>
          <a:p>
            <a:pPr algn="just"/>
            <a:endParaRPr lang="en-IN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150" y="2247900"/>
            <a:ext cx="6219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PROCEDURE FOLLOWED IN PROJECT: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58A12-DD18-B989-3249-2EC21A29E4F6}"/>
              </a:ext>
            </a:extLst>
          </p:cNvPr>
          <p:cNvSpPr txBox="1"/>
          <p:nvPr/>
        </p:nvSpPr>
        <p:spPr>
          <a:xfrm>
            <a:off x="1400176" y="672114"/>
            <a:ext cx="522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5AF96-CD4E-28F9-AD3E-6DE735326848}"/>
              </a:ext>
            </a:extLst>
          </p:cNvPr>
          <p:cNvSpPr txBox="1"/>
          <p:nvPr/>
        </p:nvSpPr>
        <p:spPr>
          <a:xfrm>
            <a:off x="1090499" y="1194866"/>
            <a:ext cx="7633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Analysed the given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Visualized the various features columns and a target column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Finding Outliers For Each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Finding the Percentage of Fraud And Genuine.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Conversion of categorical data to numeric data using label encoder technique.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Dropping of some unnecessary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Checked </a:t>
            </a:r>
            <a:r>
              <a:rPr lang="en-IN" sz="1600" dirty="0" err="1"/>
              <a:t>skewness</a:t>
            </a:r>
            <a:r>
              <a:rPr lang="en-IN" sz="1600" dirty="0"/>
              <a:t> of attributes.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Dropped not correlated columns , we make it easy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8709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297B0-8AB5-9374-BF64-FC7338DF7286}"/>
              </a:ext>
            </a:extLst>
          </p:cNvPr>
          <p:cNvSpPr txBox="1"/>
          <p:nvPr/>
        </p:nvSpPr>
        <p:spPr>
          <a:xfrm>
            <a:off x="1043130" y="893534"/>
            <a:ext cx="466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/>
              <a:t>FEATURE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2791" y="1449473"/>
            <a:ext cx="5130892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Performed </a:t>
            </a:r>
            <a:r>
              <a:rPr lang="en-IN" dirty="0" err="1"/>
              <a:t>Randomundersampler</a:t>
            </a:r>
            <a:r>
              <a:rPr lang="en-IN" dirty="0"/>
              <a:t>(</a:t>
            </a:r>
            <a:r>
              <a:rPr lang="en-IN" dirty="0" err="1"/>
              <a:t>undersampling</a:t>
            </a:r>
            <a:r>
              <a:rPr lang="en-IN" dirty="0"/>
              <a:t>).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F4BF97-A5EB-6745-72EF-3951506F1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62000"/>
              </p:ext>
            </p:extLst>
          </p:nvPr>
        </p:nvGraphicFramePr>
        <p:xfrm>
          <a:off x="578069" y="1886673"/>
          <a:ext cx="8692054" cy="455096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60955">
                  <a:extLst>
                    <a:ext uri="{9D8B030D-6E8A-4147-A177-3AD203B41FA5}">
                      <a16:colId xmlns:a16="http://schemas.microsoft.com/office/drawing/2014/main" val="534351548"/>
                    </a:ext>
                  </a:extLst>
                </a:gridCol>
                <a:gridCol w="934089">
                  <a:extLst>
                    <a:ext uri="{9D8B030D-6E8A-4147-A177-3AD203B41FA5}">
                      <a16:colId xmlns:a16="http://schemas.microsoft.com/office/drawing/2014/main" val="219201940"/>
                    </a:ext>
                  </a:extLst>
                </a:gridCol>
                <a:gridCol w="920818">
                  <a:extLst>
                    <a:ext uri="{9D8B030D-6E8A-4147-A177-3AD203B41FA5}">
                      <a16:colId xmlns:a16="http://schemas.microsoft.com/office/drawing/2014/main" val="738574767"/>
                    </a:ext>
                  </a:extLst>
                </a:gridCol>
                <a:gridCol w="819392">
                  <a:extLst>
                    <a:ext uri="{9D8B030D-6E8A-4147-A177-3AD203B41FA5}">
                      <a16:colId xmlns:a16="http://schemas.microsoft.com/office/drawing/2014/main" val="2226338127"/>
                    </a:ext>
                  </a:extLst>
                </a:gridCol>
                <a:gridCol w="694097">
                  <a:extLst>
                    <a:ext uri="{9D8B030D-6E8A-4147-A177-3AD203B41FA5}">
                      <a16:colId xmlns:a16="http://schemas.microsoft.com/office/drawing/2014/main" val="435634648"/>
                    </a:ext>
                  </a:extLst>
                </a:gridCol>
                <a:gridCol w="735725">
                  <a:extLst>
                    <a:ext uri="{9D8B030D-6E8A-4147-A177-3AD203B41FA5}">
                      <a16:colId xmlns:a16="http://schemas.microsoft.com/office/drawing/2014/main" val="2659621770"/>
                    </a:ext>
                  </a:extLst>
                </a:gridCol>
                <a:gridCol w="767255">
                  <a:extLst>
                    <a:ext uri="{9D8B030D-6E8A-4147-A177-3AD203B41FA5}">
                      <a16:colId xmlns:a16="http://schemas.microsoft.com/office/drawing/2014/main" val="2505519219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1315109043"/>
                    </a:ext>
                  </a:extLst>
                </a:gridCol>
                <a:gridCol w="1334813">
                  <a:extLst>
                    <a:ext uri="{9D8B030D-6E8A-4147-A177-3AD203B41FA5}">
                      <a16:colId xmlns:a16="http://schemas.microsoft.com/office/drawing/2014/main" val="3241761003"/>
                    </a:ext>
                  </a:extLst>
                </a:gridCol>
              </a:tblGrid>
              <a:tr h="349960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Accuracy of the different classifier models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86160"/>
                  </a:ext>
                </a:extLst>
              </a:tr>
              <a:tr h="541495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IN" sz="1400" b="1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F1 score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Samples tested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val="1715615510"/>
                  </a:ext>
                </a:extLst>
              </a:tr>
              <a:tr h="4695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Genuine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Fraud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Genuine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Fraud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Genunie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Fraud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val="3824950898"/>
                  </a:ext>
                </a:extLst>
              </a:tr>
              <a:tr h="382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Decision  Tree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92.26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312145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val="990853438"/>
                  </a:ext>
                </a:extLst>
              </a:tr>
              <a:tr h="382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Logistic Regression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91.92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312145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val="3451636699"/>
                  </a:ext>
                </a:extLst>
              </a:tr>
              <a:tr h="3115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Random forest(total)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75640" algn="l"/>
                        </a:tabLst>
                      </a:pPr>
                      <a:r>
                        <a:rPr lang="en-US" sz="900">
                          <a:effectLst/>
                        </a:rPr>
                        <a:t>312145</a:t>
                      </a:r>
                      <a:endParaRPr lang="en-IN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7564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extLst>
                  <a:ext uri="{0D108BD9-81ED-4DB2-BD59-A6C34878D82A}">
                    <a16:rowId xmlns:a16="http://schemas.microsoft.com/office/drawing/2014/main" val="1803136287"/>
                  </a:ext>
                </a:extLst>
              </a:tr>
              <a:tr h="2389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Training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99.98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16635"/>
                  </a:ext>
                </a:extLst>
              </a:tr>
              <a:tr h="1981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92.5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08382"/>
                  </a:ext>
                </a:extLst>
              </a:tr>
              <a:tr h="1994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SVM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IN" dirty="0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96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96</a:t>
                      </a:r>
                      <a:endParaRPr lang="en-IN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IN" dirty="0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IN" dirty="0"/>
                    </a:p>
                  </a:txBody>
                  <a:tcPr marL="54973" marR="54973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312145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 anchor="ctr"/>
                </a:tc>
                <a:extLst>
                  <a:ext uri="{0D108BD9-81ED-4DB2-BD59-A6C34878D82A}">
                    <a16:rowId xmlns:a16="http://schemas.microsoft.com/office/drawing/2014/main" val="3391277252"/>
                  </a:ext>
                </a:extLst>
              </a:tr>
              <a:tr h="185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Training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79088"/>
                  </a:ext>
                </a:extLst>
              </a:tr>
              <a:tr h="5414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19977"/>
                  </a:ext>
                </a:extLst>
              </a:tr>
              <a:tr h="349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KFOLD Validation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dirty="0"/>
                    </a:p>
                  </a:txBody>
                  <a:tcPr marL="54973" marR="549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73" marR="54973" marT="0" marB="0"/>
                </a:tc>
                <a:extLst>
                  <a:ext uri="{0D108BD9-81ED-4DB2-BD59-A6C34878D82A}">
                    <a16:rowId xmlns:a16="http://schemas.microsoft.com/office/drawing/2014/main" val="241360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6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D8D19-99D9-AA28-48D3-3242BBDC9752}"/>
              </a:ext>
            </a:extLst>
          </p:cNvPr>
          <p:cNvSpPr txBox="1"/>
          <p:nvPr/>
        </p:nvSpPr>
        <p:spPr>
          <a:xfrm>
            <a:off x="1542351" y="478718"/>
            <a:ext cx="743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ahnschrift SemiBold" pitchFamily="34" charset="0"/>
              </a:rPr>
              <a:t>Selection OF: MACHINE LEARNING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788D3-E363-2E2F-686D-DAFBD4E19AD9}"/>
              </a:ext>
            </a:extLst>
          </p:cNvPr>
          <p:cNvSpPr txBox="1"/>
          <p:nvPr/>
        </p:nvSpPr>
        <p:spPr>
          <a:xfrm>
            <a:off x="1204492" y="1099592"/>
            <a:ext cx="840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Model Selection: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Classification Model.</a:t>
            </a:r>
          </a:p>
          <a:p>
            <a:pPr marL="1428750" lvl="2" indent="-514350"/>
            <a:r>
              <a:rPr lang="en-IN" sz="2400" dirty="0" err="1"/>
              <a:t>i</a:t>
            </a:r>
            <a:r>
              <a:rPr lang="en-IN" sz="2400" dirty="0"/>
              <a:t>. </a:t>
            </a:r>
            <a:r>
              <a:rPr lang="en-IN" sz="2000" dirty="0"/>
              <a:t>Decision Tree, Logistic Regression And Random Forest</a:t>
            </a:r>
            <a:r>
              <a:rPr lang="en-IN" sz="2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Performed train and test split to evaluate the 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Random forest gave the best result with an accuracy of 99%.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plot of </a:t>
            </a:r>
            <a:r>
              <a:rPr lang="en-IN" sz="2000" dirty="0"/>
              <a:t>ROC</a:t>
            </a:r>
            <a:r>
              <a:rPr lang="en-IN" sz="2400" dirty="0"/>
              <a:t> curve gave </a:t>
            </a:r>
            <a:r>
              <a:rPr lang="en-IN" dirty="0"/>
              <a:t>AUC</a:t>
            </a:r>
            <a:r>
              <a:rPr lang="en-IN" sz="2400" dirty="0"/>
              <a:t> = 1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45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1FE56-8527-AE76-0580-96C49F53BCB2}"/>
              </a:ext>
            </a:extLst>
          </p:cNvPr>
          <p:cNvSpPr txBox="1"/>
          <p:nvPr/>
        </p:nvSpPr>
        <p:spPr>
          <a:xfrm>
            <a:off x="3214228" y="1806303"/>
            <a:ext cx="458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61DB6-B9AD-DD6E-3858-FBA5513681AF}"/>
              </a:ext>
            </a:extLst>
          </p:cNvPr>
          <p:cNvSpPr txBox="1"/>
          <p:nvPr/>
        </p:nvSpPr>
        <p:spPr>
          <a:xfrm>
            <a:off x="1430033" y="2457450"/>
            <a:ext cx="7475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cs typeface="Calibri" pitchFamily="34" charset="0"/>
              </a:rPr>
              <a:t>Deployment: open source app framework (</a:t>
            </a:r>
            <a:r>
              <a:rPr lang="en-IN" sz="1800" dirty="0" err="1">
                <a:cs typeface="Calibri" pitchFamily="34" charset="0"/>
              </a:rPr>
              <a:t>Streamlit</a:t>
            </a:r>
            <a:r>
              <a:rPr lang="en-IN" sz="1800" dirty="0">
                <a:cs typeface="Calibri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cs typeface="Calibri" pitchFamily="34" charset="0"/>
              </a:rPr>
              <a:t>Created a pickle file to dump into the model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cs typeface="Calibri" pitchFamily="34" charset="0"/>
              </a:rPr>
              <a:t>Calculated the prediction probability using the Feature columns values entry. And also the prediction.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Calibri" pitchFamily="34" charset="0"/>
              </a:rPr>
              <a:t>D</a:t>
            </a:r>
            <a:r>
              <a:rPr lang="en-IN" sz="1800" dirty="0">
                <a:cs typeface="Calibri" pitchFamily="34" charset="0"/>
              </a:rPr>
              <a:t>eployed on the local host and also on the web IDE(</a:t>
            </a:r>
            <a:r>
              <a:rPr lang="en-IN" dirty="0" err="1">
                <a:cs typeface="Calibri" pitchFamily="34" charset="0"/>
              </a:rPr>
              <a:t>Github</a:t>
            </a:r>
            <a:r>
              <a:rPr lang="en-IN" sz="1800" dirty="0">
                <a:cs typeface="Calibri" pitchFamily="34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Calibri" pitchFamily="34" charset="0"/>
              </a:rPr>
              <a:t>Output:</a:t>
            </a:r>
            <a:r>
              <a:rPr lang="en-IN" dirty="0" err="1">
                <a:cs typeface="Calibri" pitchFamily="34" charset="0"/>
                <a:hlinkClick r:id="rId2" action="ppaction://hlinkfile"/>
              </a:rPr>
              <a:t>snaps.docx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4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550" y="114989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LINKS: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A461F-EAB5-13BC-E5B2-4F6454117444}"/>
              </a:ext>
            </a:extLst>
          </p:cNvPr>
          <p:cNvSpPr txBox="1"/>
          <p:nvPr/>
        </p:nvSpPr>
        <p:spPr>
          <a:xfrm>
            <a:off x="1030018" y="2148303"/>
            <a:ext cx="8797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https://github.com/snehalghodake96432/Insurance-Fraud-Dedection/blob/main/Insurance_Fraud_detection_EDA.ipynb</a:t>
            </a:r>
            <a:endParaRPr lang="en-IN" dirty="0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F20D72E1-BEF0-402F-DFC9-4018AE002AFE}"/>
              </a:ext>
            </a:extLst>
          </p:cNvPr>
          <p:cNvSpPr txBox="1"/>
          <p:nvPr/>
        </p:nvSpPr>
        <p:spPr>
          <a:xfrm>
            <a:off x="1008997" y="3268725"/>
            <a:ext cx="656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https://github.com/snehalghodake96432/Insurance-Fraud-Dedection/blob/main/Deployment_File.ipynb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46DAB-D817-50A4-C286-506D1044C2BE}"/>
              </a:ext>
            </a:extLst>
          </p:cNvPr>
          <p:cNvSpPr txBox="1"/>
          <p:nvPr/>
        </p:nvSpPr>
        <p:spPr>
          <a:xfrm>
            <a:off x="1008997" y="4561490"/>
            <a:ext cx="637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https://github.com/snehalghodake96432/Insurance-Fraud-Dedection/blob/main/Model_buliding%20and%20Algorithm.ipynb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53440"/>
            <a:ext cx="9585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dirty="0"/>
              <a:t>Conclusion: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Able to analyze the different EDA methods 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Exploring about the unbalanced data and balanced data. and means to over the over fitting issues.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different ML algorithm models and criteria for selecting the model.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learnt  deployment using Streamlit  an open source app framework.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206</TotalTime>
  <Words>441</Words>
  <Application>Microsoft Office PowerPoint</Application>
  <PresentationFormat>Custom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Bahnschrift Light</vt:lpstr>
      <vt:lpstr>Bahnschrift SemiBold</vt:lpstr>
      <vt:lpstr>Calibri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Ghodake</dc:creator>
  <cp:lastModifiedBy>Hp</cp:lastModifiedBy>
  <cp:revision>19</cp:revision>
  <dcterms:created xsi:type="dcterms:W3CDTF">2022-05-09T05:02:59Z</dcterms:created>
  <dcterms:modified xsi:type="dcterms:W3CDTF">2023-01-05T06:51:46Z</dcterms:modified>
</cp:coreProperties>
</file>