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aleway"/>
      <p:regular r:id="rId29"/>
      <p:bold r:id="rId30"/>
      <p:italic r:id="rId31"/>
      <p:boldItalic r:id="rId32"/>
    </p:embeddedFont>
    <p:embeddedFont>
      <p:font typeface="Roboto"/>
      <p:regular r:id="rId33"/>
      <p:bold r:id="rId34"/>
      <p:italic r:id="rId35"/>
      <p:boldItalic r:id="rId36"/>
    </p:embeddedFont>
    <p:embeddedFont>
      <p:font typeface="Lato"/>
      <p:regular r:id="rId37"/>
      <p:bold r:id="rId38"/>
      <p:italic r:id="rId39"/>
      <p:boldItalic r:id="rId40"/>
    </p:embeddedFont>
    <p:embeddedFont>
      <p:font typeface="Merriweather Black"/>
      <p:bold r:id="rId41"/>
      <p:boldItalic r:id="rId42"/>
    </p:embeddedFont>
    <p:embeddedFont>
      <p:font typeface="Merriweather"/>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CFDA33-C068-44E1-A9E3-341B3DB67A9C}">
  <a:tblStyle styleId="{5ECFDA33-C068-44E1-A9E3-341B3DB67A9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9F80334-7F42-4A80-9634-3C8E69E132C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42" Type="http://schemas.openxmlformats.org/officeDocument/2006/relationships/font" Target="fonts/MerriweatherBlack-boldItalic.fntdata"/><Relationship Id="rId41" Type="http://schemas.openxmlformats.org/officeDocument/2006/relationships/font" Target="fonts/MerriweatherBlack-bold.fntdata"/><Relationship Id="rId22" Type="http://schemas.openxmlformats.org/officeDocument/2006/relationships/slide" Target="slides/slide16.xml"/><Relationship Id="rId44" Type="http://schemas.openxmlformats.org/officeDocument/2006/relationships/font" Target="fonts/Merriweather-bold.fntdata"/><Relationship Id="rId21" Type="http://schemas.openxmlformats.org/officeDocument/2006/relationships/slide" Target="slides/slide15.xml"/><Relationship Id="rId43" Type="http://schemas.openxmlformats.org/officeDocument/2006/relationships/font" Target="fonts/Merriweather-regular.fntdata"/><Relationship Id="rId24" Type="http://schemas.openxmlformats.org/officeDocument/2006/relationships/slide" Target="slides/slide18.xml"/><Relationship Id="rId46" Type="http://schemas.openxmlformats.org/officeDocument/2006/relationships/font" Target="fonts/Merriweather-boldItalic.fntdata"/><Relationship Id="rId23" Type="http://schemas.openxmlformats.org/officeDocument/2006/relationships/slide" Target="slides/slide17.xml"/><Relationship Id="rId45"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font" Target="fonts/Raleway-boldItalic.fntdata"/><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52f28b46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52f28b46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7a9bd4b9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7a9bd4b9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4d72613e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4d72613e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7a9bd4b9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7a9bd4b9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2f9ca0d8d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2f9ca0d8d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7a9bd4b9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7a9bd4b9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7c06b1bb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7c06b1bb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7a9bd4b9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37a9bd4b9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4d72613e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34d72613e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4d72613e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4d72613e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2f9ca0d8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2f9ca0d8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7c06b1b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37c06b1b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37c06b1b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37c06b1b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32f9ca0d8d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32f9ca0d8d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2f9ca0d8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2f9ca0d8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2f9ca0d8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2f9ca0d8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2f9ca0d8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2f9ca0d8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32f9ca0d8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32f9ca0d8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7a9bd4b9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7a9bd4b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7a9bd4b9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7a9bd4b9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1"/>
                </a:solidFill>
                <a:latin typeface="Lato"/>
                <a:ea typeface="Lato"/>
                <a:cs typeface="Lato"/>
                <a:sym typeface="Lato"/>
              </a:rPr>
              <a:t>Text Blob:</a:t>
            </a:r>
            <a:endParaRPr>
              <a:solidFill>
                <a:schemeClr val="dk1"/>
              </a:solidFill>
              <a:latin typeface="Lato"/>
              <a:ea typeface="Lato"/>
              <a:cs typeface="Lato"/>
              <a:sym typeface="Lato"/>
            </a:endParaRPr>
          </a:p>
          <a:p>
            <a:pPr indent="0" lvl="0" marL="0" rtl="0" algn="just">
              <a:spcBef>
                <a:spcPts val="1000"/>
              </a:spcBef>
              <a:spcAft>
                <a:spcPts val="0"/>
              </a:spcAft>
              <a:buClr>
                <a:schemeClr val="dk1"/>
              </a:buClr>
              <a:buSzPts val="1100"/>
              <a:buFont typeface="Arial"/>
              <a:buNone/>
            </a:pPr>
            <a:r>
              <a:rPr lang="en">
                <a:solidFill>
                  <a:schemeClr val="dk1"/>
                </a:solidFill>
                <a:latin typeface="Lato"/>
                <a:ea typeface="Lato"/>
                <a:cs typeface="Lato"/>
                <a:sym typeface="Lato"/>
              </a:rPr>
              <a:t>Sentiment analyzer returns two properties for a given input sentence:</a:t>
            </a:r>
            <a:endParaRPr>
              <a:solidFill>
                <a:schemeClr val="dk1"/>
              </a:solidFill>
              <a:latin typeface="Lato"/>
              <a:ea typeface="Lato"/>
              <a:cs typeface="Lato"/>
              <a:sym typeface="Lato"/>
            </a:endParaRPr>
          </a:p>
          <a:p>
            <a:pPr indent="-298450" lvl="0" marL="457200" rtl="0" algn="just">
              <a:spcBef>
                <a:spcPts val="1000"/>
              </a:spcBef>
              <a:spcAft>
                <a:spcPts val="0"/>
              </a:spcAft>
              <a:buClr>
                <a:schemeClr val="dk1"/>
              </a:buClr>
              <a:buSzPts val="1100"/>
              <a:buFont typeface="Lato"/>
              <a:buChar char="●"/>
            </a:pPr>
            <a:r>
              <a:rPr lang="en">
                <a:solidFill>
                  <a:schemeClr val="dk1"/>
                </a:solidFill>
                <a:latin typeface="Lato"/>
                <a:ea typeface="Lato"/>
                <a:cs typeface="Lato"/>
                <a:sym typeface="Lato"/>
              </a:rPr>
              <a:t>Polarity is a float that lies between [-1,1], -1 indicates negative sentiment and +1 indicates positive sentiments.</a:t>
            </a:r>
            <a:endParaRPr>
              <a:solidFill>
                <a:schemeClr val="dk1"/>
              </a:solidFill>
              <a:latin typeface="Lato"/>
              <a:ea typeface="Lato"/>
              <a:cs typeface="Lato"/>
              <a:sym typeface="Lato"/>
            </a:endParaRPr>
          </a:p>
          <a:p>
            <a:pPr indent="-298450" lvl="0" marL="457200" rtl="0" algn="just">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Subjectivity is also a float that lies in the range of [0,1]. Subjective sentences generally refer to opinion, emotion, or judgment.</a:t>
            </a:r>
            <a:endParaRPr>
              <a:solidFill>
                <a:schemeClr val="dk1"/>
              </a:solidFill>
              <a:latin typeface="Lato"/>
              <a:ea typeface="Lato"/>
              <a:cs typeface="Lato"/>
              <a:sym typeface="Lato"/>
            </a:endParaRPr>
          </a:p>
          <a:p>
            <a:pPr indent="0" lvl="0" marL="0" rtl="0" algn="just">
              <a:spcBef>
                <a:spcPts val="1000"/>
              </a:spcBef>
              <a:spcAft>
                <a:spcPts val="0"/>
              </a:spcAft>
              <a:buNone/>
            </a:pPr>
            <a:r>
              <a:t/>
            </a:r>
            <a:endParaRPr>
              <a:solidFill>
                <a:schemeClr val="dk1"/>
              </a:solidFill>
              <a:latin typeface="Lato"/>
              <a:ea typeface="Lato"/>
              <a:cs typeface="Lato"/>
              <a:sym typeface="Lato"/>
            </a:endParaRPr>
          </a:p>
          <a:p>
            <a:pPr indent="0" lvl="0" marL="0" rtl="0" algn="just">
              <a:spcBef>
                <a:spcPts val="1000"/>
              </a:spcBef>
              <a:spcAft>
                <a:spcPts val="0"/>
              </a:spcAft>
              <a:buNone/>
            </a:pPr>
            <a:r>
              <a:rPr lang="en">
                <a:solidFill>
                  <a:schemeClr val="dk1"/>
                </a:solidFill>
                <a:latin typeface="Lato"/>
                <a:ea typeface="Lato"/>
                <a:cs typeface="Lato"/>
                <a:sym typeface="Lato"/>
              </a:rPr>
              <a:t>Vadar:</a:t>
            </a:r>
            <a:endParaRPr>
              <a:solidFill>
                <a:schemeClr val="dk1"/>
              </a:solidFill>
              <a:latin typeface="Lato"/>
              <a:ea typeface="Lato"/>
              <a:cs typeface="Lato"/>
              <a:sym typeface="Lato"/>
            </a:endParaRPr>
          </a:p>
          <a:p>
            <a:pPr indent="0" lvl="0" marL="0" rtl="0" algn="just">
              <a:lnSpc>
                <a:spcPct val="115000"/>
              </a:lnSpc>
              <a:spcBef>
                <a:spcPts val="1000"/>
              </a:spcBef>
              <a:spcAft>
                <a:spcPts val="0"/>
              </a:spcAft>
              <a:buClr>
                <a:schemeClr val="dk1"/>
              </a:buClr>
              <a:buSzPts val="1100"/>
              <a:buFont typeface="Arial"/>
              <a:buNone/>
            </a:pPr>
            <a:r>
              <a:rPr lang="en">
                <a:solidFill>
                  <a:schemeClr val="dk1"/>
                </a:solidFill>
                <a:latin typeface="Lato"/>
                <a:ea typeface="Lato"/>
                <a:cs typeface="Lato"/>
                <a:sym typeface="Lato"/>
              </a:rPr>
              <a:t>It uses a list of lexical features (e.g. word) which are labeled as positive or negative according to their semantic orientation to calculate the text sentiment. Vader sentiment returns the probability of a given input sentence to be positive, negative, and neutral.</a:t>
            </a:r>
            <a:endParaRPr>
              <a:solidFill>
                <a:schemeClr val="dk1"/>
              </a:solidFill>
              <a:latin typeface="Lato"/>
              <a:ea typeface="Lato"/>
              <a:cs typeface="Lato"/>
              <a:sym typeface="Lato"/>
            </a:endParaRPr>
          </a:p>
          <a:p>
            <a:pPr indent="0" lvl="0" marL="0" rtl="0" algn="just">
              <a:spcBef>
                <a:spcPts val="1200"/>
              </a:spcBef>
              <a:spcAft>
                <a:spcPts val="1000"/>
              </a:spcAft>
              <a:buNone/>
            </a:pPr>
            <a:r>
              <a:t/>
            </a:r>
            <a:endParaRPr>
              <a:solidFill>
                <a:schemeClr val="dk1"/>
              </a:solidFill>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7c06b1bb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7c06b1bb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87" name="Google Shape;87;p13"/>
          <p:cNvSpPr txBox="1"/>
          <p:nvPr/>
        </p:nvSpPr>
        <p:spPr>
          <a:xfrm>
            <a:off x="2815425" y="490650"/>
            <a:ext cx="6815100" cy="2081100"/>
          </a:xfrm>
          <a:prstGeom prst="rect">
            <a:avLst/>
          </a:prstGeom>
          <a:noFill/>
          <a:ln>
            <a:noFill/>
          </a:ln>
        </p:spPr>
        <p:txBody>
          <a:bodyPr anchorCtr="0" anchor="t" bIns="91425" lIns="91425" spcFirstLastPara="1" rIns="91425" wrap="square" tIns="91425">
            <a:spAutoFit/>
          </a:bodyPr>
          <a:lstStyle/>
          <a:p>
            <a:pPr indent="0" lvl="0" marL="0" rtl="0" algn="ctr">
              <a:lnSpc>
                <a:spcPct val="170000"/>
              </a:lnSpc>
              <a:spcBef>
                <a:spcPts val="0"/>
              </a:spcBef>
              <a:spcAft>
                <a:spcPts val="0"/>
              </a:spcAft>
              <a:buNone/>
            </a:pPr>
            <a:r>
              <a:rPr lang="en" sz="2800">
                <a:solidFill>
                  <a:srgbClr val="B45F06"/>
                </a:solidFill>
                <a:latin typeface="Merriweather Black"/>
                <a:ea typeface="Merriweather Black"/>
                <a:cs typeface="Merriweather Black"/>
                <a:sym typeface="Merriweather Black"/>
              </a:rPr>
              <a:t>SENTIMENT  ANALYSIS</a:t>
            </a:r>
            <a:endParaRPr sz="2800">
              <a:solidFill>
                <a:srgbClr val="B45F06"/>
              </a:solidFill>
              <a:latin typeface="Merriweather Black"/>
              <a:ea typeface="Merriweather Black"/>
              <a:cs typeface="Merriweather Black"/>
              <a:sym typeface="Merriweather Black"/>
            </a:endParaRPr>
          </a:p>
          <a:p>
            <a:pPr indent="0" lvl="0" marL="0" rtl="0" algn="ctr">
              <a:lnSpc>
                <a:spcPct val="170000"/>
              </a:lnSpc>
              <a:spcBef>
                <a:spcPts val="0"/>
              </a:spcBef>
              <a:spcAft>
                <a:spcPts val="0"/>
              </a:spcAft>
              <a:buNone/>
            </a:pPr>
            <a:r>
              <a:rPr lang="en" sz="2800">
                <a:solidFill>
                  <a:srgbClr val="B45F06"/>
                </a:solidFill>
                <a:latin typeface="Merriweather Black"/>
                <a:ea typeface="Merriweather Black"/>
                <a:cs typeface="Merriweather Black"/>
                <a:sym typeface="Merriweather Black"/>
              </a:rPr>
              <a:t>On </a:t>
            </a:r>
            <a:endParaRPr sz="2800">
              <a:solidFill>
                <a:srgbClr val="B45F06"/>
              </a:solidFill>
              <a:latin typeface="Merriweather Black"/>
              <a:ea typeface="Merriweather Black"/>
              <a:cs typeface="Merriweather Black"/>
              <a:sym typeface="Merriweather Black"/>
            </a:endParaRPr>
          </a:p>
          <a:p>
            <a:pPr indent="0" lvl="0" marL="0" rtl="0" algn="ctr">
              <a:lnSpc>
                <a:spcPct val="170000"/>
              </a:lnSpc>
              <a:spcBef>
                <a:spcPts val="0"/>
              </a:spcBef>
              <a:spcAft>
                <a:spcPts val="0"/>
              </a:spcAft>
              <a:buClr>
                <a:schemeClr val="dk1"/>
              </a:buClr>
              <a:buSzPts val="1100"/>
              <a:buFont typeface="Arial"/>
              <a:buNone/>
            </a:pPr>
            <a:r>
              <a:rPr lang="en" sz="2800">
                <a:solidFill>
                  <a:srgbClr val="B45F06"/>
                </a:solidFill>
                <a:latin typeface="Merriweather Black"/>
                <a:ea typeface="Merriweather Black"/>
                <a:cs typeface="Merriweather Black"/>
                <a:sym typeface="Merriweather Black"/>
              </a:rPr>
              <a:t>IPHONE 4S REVIEW</a:t>
            </a:r>
            <a:endParaRPr sz="2800">
              <a:solidFill>
                <a:srgbClr val="B45F06"/>
              </a:solidFill>
              <a:latin typeface="Merriweather Black"/>
              <a:ea typeface="Merriweather Black"/>
              <a:cs typeface="Merriweather Black"/>
              <a:sym typeface="Merriweather Black"/>
            </a:endParaRPr>
          </a:p>
        </p:txBody>
      </p:sp>
      <p:sp>
        <p:nvSpPr>
          <p:cNvPr id="88" name="Google Shape;88;p13"/>
          <p:cNvSpPr txBox="1"/>
          <p:nvPr/>
        </p:nvSpPr>
        <p:spPr>
          <a:xfrm>
            <a:off x="4787300" y="3296175"/>
            <a:ext cx="30000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chemeClr val="lt1"/>
                </a:solidFill>
                <a:latin typeface="Merriweather"/>
                <a:ea typeface="Merriweather"/>
                <a:cs typeface="Merriweather"/>
                <a:sym typeface="Merriweather"/>
              </a:rPr>
              <a:t>Group  : 5</a:t>
            </a:r>
            <a:endParaRPr b="1" sz="2000">
              <a:solidFill>
                <a:schemeClr val="lt1"/>
              </a:solidFill>
              <a:latin typeface="Merriweather"/>
              <a:ea typeface="Merriweather"/>
              <a:cs typeface="Merriweather"/>
              <a:sym typeface="Merriweather"/>
            </a:endParaRPr>
          </a:p>
        </p:txBody>
      </p:sp>
      <p:sp>
        <p:nvSpPr>
          <p:cNvPr id="89" name="Google Shape;89;p13"/>
          <p:cNvSpPr txBox="1"/>
          <p:nvPr/>
        </p:nvSpPr>
        <p:spPr>
          <a:xfrm>
            <a:off x="4042100" y="3724625"/>
            <a:ext cx="4490400" cy="84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chemeClr val="lt1"/>
                </a:solidFill>
                <a:latin typeface="Merriweather"/>
                <a:ea typeface="Merriweather"/>
                <a:cs typeface="Merriweather"/>
                <a:sym typeface="Merriweather"/>
              </a:rPr>
              <a:t>Mentor :Neha Ramchandani, Himavanth</a:t>
            </a:r>
            <a:endParaRPr sz="2400">
              <a:solidFill>
                <a:schemeClr val="lt1"/>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493675" y="589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EF6C00"/>
                </a:solidFill>
              </a:rPr>
              <a:t>EDA</a:t>
            </a:r>
            <a:endParaRPr/>
          </a:p>
        </p:txBody>
      </p:sp>
      <p:pic>
        <p:nvPicPr>
          <p:cNvPr id="153" name="Google Shape;153;p22"/>
          <p:cNvPicPr preferRelativeResize="0"/>
          <p:nvPr/>
        </p:nvPicPr>
        <p:blipFill>
          <a:blip r:embed="rId3">
            <a:alphaModFix/>
          </a:blip>
          <a:stretch>
            <a:fillRect/>
          </a:stretch>
        </p:blipFill>
        <p:spPr>
          <a:xfrm>
            <a:off x="4689259" y="2447925"/>
            <a:ext cx="3662307" cy="2374250"/>
          </a:xfrm>
          <a:prstGeom prst="rect">
            <a:avLst/>
          </a:prstGeom>
          <a:noFill/>
          <a:ln>
            <a:noFill/>
          </a:ln>
        </p:spPr>
      </p:pic>
      <p:sp>
        <p:nvSpPr>
          <p:cNvPr id="154" name="Google Shape;154;p22"/>
          <p:cNvSpPr txBox="1"/>
          <p:nvPr/>
        </p:nvSpPr>
        <p:spPr>
          <a:xfrm>
            <a:off x="332200" y="1478750"/>
            <a:ext cx="831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a:t>
            </a:r>
            <a:r>
              <a:rPr lang="en"/>
              <a:t>can see that the number of words per user review is highly positive skewed  with a mean of 34, which means that an average, user review have 34 words.</a:t>
            </a:r>
            <a:endParaRPr/>
          </a:p>
        </p:txBody>
      </p:sp>
      <p:pic>
        <p:nvPicPr>
          <p:cNvPr id="155" name="Google Shape;155;p22"/>
          <p:cNvPicPr preferRelativeResize="0"/>
          <p:nvPr/>
        </p:nvPicPr>
        <p:blipFill>
          <a:blip r:embed="rId4">
            <a:alphaModFix/>
          </a:blip>
          <a:stretch>
            <a:fillRect/>
          </a:stretch>
        </p:blipFill>
        <p:spPr>
          <a:xfrm>
            <a:off x="248825" y="2377800"/>
            <a:ext cx="4106996" cy="22562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idx="4294967295" type="title"/>
          </p:nvPr>
        </p:nvSpPr>
        <p:spPr>
          <a:xfrm>
            <a:off x="504875" y="319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Cloud</a:t>
            </a:r>
            <a:endParaRPr/>
          </a:p>
        </p:txBody>
      </p:sp>
      <p:pic>
        <p:nvPicPr>
          <p:cNvPr id="161" name="Google Shape;161;p23"/>
          <p:cNvPicPr preferRelativeResize="0"/>
          <p:nvPr/>
        </p:nvPicPr>
        <p:blipFill>
          <a:blip r:embed="rId3">
            <a:alphaModFix/>
          </a:blip>
          <a:stretch>
            <a:fillRect/>
          </a:stretch>
        </p:blipFill>
        <p:spPr>
          <a:xfrm>
            <a:off x="1077325" y="787750"/>
            <a:ext cx="7116250" cy="3973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560625" y="620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Sentimental Analysis - Bar Graph</a:t>
            </a:r>
            <a:endParaRPr/>
          </a:p>
        </p:txBody>
      </p:sp>
      <p:pic>
        <p:nvPicPr>
          <p:cNvPr id="167" name="Google Shape;167;p24"/>
          <p:cNvPicPr preferRelativeResize="0"/>
          <p:nvPr/>
        </p:nvPicPr>
        <p:blipFill>
          <a:blip r:embed="rId3">
            <a:alphaModFix/>
          </a:blip>
          <a:stretch>
            <a:fillRect/>
          </a:stretch>
        </p:blipFill>
        <p:spPr>
          <a:xfrm>
            <a:off x="520250" y="1308450"/>
            <a:ext cx="3894200" cy="3271693"/>
          </a:xfrm>
          <a:prstGeom prst="rect">
            <a:avLst/>
          </a:prstGeom>
          <a:noFill/>
          <a:ln>
            <a:noFill/>
          </a:ln>
        </p:spPr>
      </p:pic>
      <p:pic>
        <p:nvPicPr>
          <p:cNvPr id="168" name="Google Shape;168;p24"/>
          <p:cNvPicPr preferRelativeResize="0"/>
          <p:nvPr/>
        </p:nvPicPr>
        <p:blipFill>
          <a:blip r:embed="rId4">
            <a:alphaModFix/>
          </a:blip>
          <a:stretch>
            <a:fillRect/>
          </a:stretch>
        </p:blipFill>
        <p:spPr>
          <a:xfrm>
            <a:off x="4890517" y="1363125"/>
            <a:ext cx="3708233" cy="3271700"/>
          </a:xfrm>
          <a:prstGeom prst="rect">
            <a:avLst/>
          </a:prstGeom>
          <a:noFill/>
          <a:ln>
            <a:noFill/>
          </a:ln>
        </p:spPr>
      </p:pic>
      <p:sp>
        <p:nvSpPr>
          <p:cNvPr id="169" name="Google Shape;169;p24"/>
          <p:cNvSpPr txBox="1"/>
          <p:nvPr/>
        </p:nvSpPr>
        <p:spPr>
          <a:xfrm>
            <a:off x="1837100" y="4580150"/>
            <a:ext cx="104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Text Blob</a:t>
            </a:r>
            <a:endParaRPr>
              <a:latin typeface="Lato"/>
              <a:ea typeface="Lato"/>
              <a:cs typeface="Lato"/>
              <a:sym typeface="Lato"/>
            </a:endParaRPr>
          </a:p>
        </p:txBody>
      </p:sp>
      <p:sp>
        <p:nvSpPr>
          <p:cNvPr id="170" name="Google Shape;170;p24"/>
          <p:cNvSpPr txBox="1"/>
          <p:nvPr/>
        </p:nvSpPr>
        <p:spPr>
          <a:xfrm>
            <a:off x="6615275" y="4580150"/>
            <a:ext cx="104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Afinn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600850" y="611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EF6C00"/>
                </a:solidFill>
              </a:rPr>
              <a:t>Feature Generation</a:t>
            </a:r>
            <a:endParaRPr>
              <a:solidFill>
                <a:srgbClr val="EF6C00"/>
              </a:solidFill>
            </a:endParaRPr>
          </a:p>
        </p:txBody>
      </p:sp>
      <p:sp>
        <p:nvSpPr>
          <p:cNvPr id="176" name="Google Shape;176;p25"/>
          <p:cNvSpPr txBox="1"/>
          <p:nvPr>
            <p:ph idx="1" type="body"/>
          </p:nvPr>
        </p:nvSpPr>
        <p:spPr>
          <a:xfrm>
            <a:off x="600850" y="1328775"/>
            <a:ext cx="80316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t>Conversion</a:t>
            </a:r>
            <a:r>
              <a:rPr lang="en" sz="1800"/>
              <a:t> of Text to Vector Format</a:t>
            </a:r>
            <a:endParaRPr sz="1800"/>
          </a:p>
          <a:p>
            <a:pPr indent="0" lvl="0" marL="0" rtl="0" algn="l">
              <a:spcBef>
                <a:spcPts val="1200"/>
              </a:spcBef>
              <a:spcAft>
                <a:spcPts val="0"/>
              </a:spcAft>
              <a:buNone/>
            </a:pPr>
            <a:r>
              <a:rPr b="1" lang="en" sz="1700">
                <a:solidFill>
                  <a:srgbClr val="FF0000"/>
                </a:solidFill>
              </a:rPr>
              <a:t>TFIDF </a:t>
            </a:r>
            <a:r>
              <a:rPr b="1" lang="en" sz="1700"/>
              <a:t>-</a:t>
            </a:r>
            <a:r>
              <a:rPr b="1" lang="en" sz="1700"/>
              <a:t> Term frequency–Inverse document frequency</a:t>
            </a:r>
            <a:endParaRPr b="1" sz="1700"/>
          </a:p>
          <a:p>
            <a:pPr indent="0" lvl="0" marL="0" rtl="0" algn="l">
              <a:spcBef>
                <a:spcPts val="1200"/>
              </a:spcBef>
              <a:spcAft>
                <a:spcPts val="0"/>
              </a:spcAft>
              <a:buNone/>
            </a:pPr>
            <a:r>
              <a:rPr lang="en" sz="1800"/>
              <a:t>Assigns weight to each word based on its term frequency(tf) and the reciprocal document frequency(idf).</a:t>
            </a:r>
            <a:endParaRPr b="1" sz="1700"/>
          </a:p>
          <a:p>
            <a:pPr indent="0" lvl="0" marL="0" rtl="0" algn="l">
              <a:spcBef>
                <a:spcPts val="1200"/>
              </a:spcBef>
              <a:spcAft>
                <a:spcPts val="0"/>
              </a:spcAft>
              <a:buNone/>
            </a:pPr>
            <a:r>
              <a:t/>
            </a:r>
            <a:endParaRPr b="1" sz="1700"/>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579450" y="622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EF6C00"/>
                </a:solidFill>
                <a:latin typeface="Arial"/>
                <a:ea typeface="Arial"/>
                <a:cs typeface="Arial"/>
                <a:sym typeface="Arial"/>
              </a:rPr>
              <a:t>Splitting the data into test and train</a:t>
            </a:r>
            <a:endParaRPr/>
          </a:p>
        </p:txBody>
      </p:sp>
      <p:sp>
        <p:nvSpPr>
          <p:cNvPr id="182" name="Google Shape;182;p26"/>
          <p:cNvSpPr txBox="1"/>
          <p:nvPr>
            <p:ph idx="1" type="body"/>
          </p:nvPr>
        </p:nvSpPr>
        <p:spPr>
          <a:xfrm>
            <a:off x="536575" y="1489500"/>
            <a:ext cx="8057400" cy="62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800">
                <a:solidFill>
                  <a:srgbClr val="000000"/>
                </a:solidFill>
              </a:rPr>
              <a:t>The final data after data processing was split into test data and train data</a:t>
            </a:r>
            <a:endParaRPr sz="1800">
              <a:solidFill>
                <a:srgbClr val="000000"/>
              </a:solidFill>
            </a:endParaRPr>
          </a:p>
          <a:p>
            <a:pPr indent="0" lvl="0" marL="0" rtl="0" algn="l">
              <a:lnSpc>
                <a:spcPct val="95000"/>
              </a:lnSpc>
              <a:spcBef>
                <a:spcPts val="0"/>
              </a:spcBef>
              <a:spcAft>
                <a:spcPts val="1200"/>
              </a:spcAft>
              <a:buNone/>
            </a:pPr>
            <a:r>
              <a:t/>
            </a:r>
            <a:endParaRPr/>
          </a:p>
        </p:txBody>
      </p:sp>
      <p:graphicFrame>
        <p:nvGraphicFramePr>
          <p:cNvPr id="183" name="Google Shape;183;p26"/>
          <p:cNvGraphicFramePr/>
          <p:nvPr/>
        </p:nvGraphicFramePr>
        <p:xfrm>
          <a:off x="952500" y="2171700"/>
          <a:ext cx="3000000" cy="3000000"/>
        </p:xfrm>
        <a:graphic>
          <a:graphicData uri="http://schemas.openxmlformats.org/drawingml/2006/table">
            <a:tbl>
              <a:tblPr>
                <a:noFill/>
                <a:tableStyleId>{5ECFDA33-C068-44E1-A9E3-341B3DB67A9C}</a:tableStyleId>
              </a:tblPr>
              <a:tblGrid>
                <a:gridCol w="2413000"/>
                <a:gridCol w="2413000"/>
                <a:gridCol w="2413000"/>
              </a:tblGrid>
              <a:tr h="381000">
                <a:tc>
                  <a:txBody>
                    <a:bodyPr/>
                    <a:lstStyle/>
                    <a:p>
                      <a:pPr indent="0" lvl="0" marL="0" rtl="0" algn="ctr">
                        <a:spcBef>
                          <a:spcPts val="0"/>
                        </a:spcBef>
                        <a:spcAft>
                          <a:spcPts val="0"/>
                        </a:spcAft>
                        <a:buNone/>
                      </a:pPr>
                      <a:r>
                        <a:t/>
                      </a:r>
                      <a:endParaRPr b="1" sz="1900"/>
                    </a:p>
                  </a:txBody>
                  <a:tcPr marT="91425" marB="91425" marR="91425" marL="91425"/>
                </a:tc>
                <a:tc>
                  <a:txBody>
                    <a:bodyPr/>
                    <a:lstStyle/>
                    <a:p>
                      <a:pPr indent="0" lvl="0" marL="0" rtl="0" algn="ctr">
                        <a:spcBef>
                          <a:spcPts val="0"/>
                        </a:spcBef>
                        <a:spcAft>
                          <a:spcPts val="0"/>
                        </a:spcAft>
                        <a:buNone/>
                      </a:pPr>
                      <a:r>
                        <a:rPr b="1" lang="en" sz="1900"/>
                        <a:t>X</a:t>
                      </a:r>
                      <a:endParaRPr b="1" sz="1900"/>
                    </a:p>
                  </a:txBody>
                  <a:tcPr marT="91425" marB="91425" marR="91425" marL="91425"/>
                </a:tc>
                <a:tc>
                  <a:txBody>
                    <a:bodyPr/>
                    <a:lstStyle/>
                    <a:p>
                      <a:pPr indent="0" lvl="0" marL="0" rtl="0" algn="ctr">
                        <a:spcBef>
                          <a:spcPts val="0"/>
                        </a:spcBef>
                        <a:spcAft>
                          <a:spcPts val="0"/>
                        </a:spcAft>
                        <a:buNone/>
                      </a:pPr>
                      <a:r>
                        <a:rPr b="1" lang="en" sz="1900"/>
                        <a:t>Y</a:t>
                      </a:r>
                      <a:endParaRPr b="1" sz="1900"/>
                    </a:p>
                  </a:txBody>
                  <a:tcPr marT="91425" marB="91425" marR="91425" marL="91425"/>
                </a:tc>
              </a:tr>
              <a:tr h="381000">
                <a:tc>
                  <a:txBody>
                    <a:bodyPr/>
                    <a:lstStyle/>
                    <a:p>
                      <a:pPr indent="0" lvl="0" marL="0" rtl="0" algn="ctr">
                        <a:spcBef>
                          <a:spcPts val="0"/>
                        </a:spcBef>
                        <a:spcAft>
                          <a:spcPts val="0"/>
                        </a:spcAft>
                        <a:buNone/>
                      </a:pPr>
                      <a:r>
                        <a:rPr b="1" lang="en" sz="1900"/>
                        <a:t>Train Set </a:t>
                      </a:r>
                      <a:endParaRPr b="1" sz="1900"/>
                    </a:p>
                  </a:txBody>
                  <a:tcPr marT="91425" marB="91425" marR="91425" marL="91425"/>
                </a:tc>
                <a:tc>
                  <a:txBody>
                    <a:bodyPr/>
                    <a:lstStyle/>
                    <a:p>
                      <a:pPr indent="0" lvl="0" marL="0" rtl="0" algn="ctr">
                        <a:lnSpc>
                          <a:spcPct val="115000"/>
                        </a:lnSpc>
                        <a:spcBef>
                          <a:spcPts val="0"/>
                        </a:spcBef>
                        <a:spcAft>
                          <a:spcPts val="0"/>
                        </a:spcAft>
                        <a:buNone/>
                      </a:pPr>
                      <a:r>
                        <a:rPr b="1" lang="en" sz="1850">
                          <a:solidFill>
                            <a:srgbClr val="FF0000"/>
                          </a:solidFill>
                        </a:rPr>
                        <a:t>21974, 100</a:t>
                      </a:r>
                      <a:endParaRPr b="1" sz="2200">
                        <a:solidFill>
                          <a:srgbClr val="FF0000"/>
                        </a:solidFill>
                      </a:endParaRPr>
                    </a:p>
                  </a:txBody>
                  <a:tcPr marT="91425" marB="91425" marR="91425" marL="91425"/>
                </a:tc>
                <a:tc>
                  <a:txBody>
                    <a:bodyPr/>
                    <a:lstStyle/>
                    <a:p>
                      <a:pPr indent="0" lvl="0" marL="0" rtl="0" algn="ctr">
                        <a:lnSpc>
                          <a:spcPct val="115000"/>
                        </a:lnSpc>
                        <a:spcBef>
                          <a:spcPts val="0"/>
                        </a:spcBef>
                        <a:spcAft>
                          <a:spcPts val="0"/>
                        </a:spcAft>
                        <a:buNone/>
                      </a:pPr>
                      <a:r>
                        <a:rPr b="1" lang="en" sz="1850">
                          <a:solidFill>
                            <a:srgbClr val="FF0000"/>
                          </a:solidFill>
                        </a:rPr>
                        <a:t>21974, 1</a:t>
                      </a:r>
                      <a:endParaRPr b="1" sz="2200">
                        <a:solidFill>
                          <a:srgbClr val="FF0000"/>
                        </a:solidFill>
                      </a:endParaRPr>
                    </a:p>
                  </a:txBody>
                  <a:tcPr marT="91425" marB="91425" marR="91425" marL="91425"/>
                </a:tc>
              </a:tr>
              <a:tr h="381000">
                <a:tc>
                  <a:txBody>
                    <a:bodyPr/>
                    <a:lstStyle/>
                    <a:p>
                      <a:pPr indent="0" lvl="0" marL="0" rtl="0" algn="ctr">
                        <a:spcBef>
                          <a:spcPts val="0"/>
                        </a:spcBef>
                        <a:spcAft>
                          <a:spcPts val="0"/>
                        </a:spcAft>
                        <a:buNone/>
                      </a:pPr>
                      <a:r>
                        <a:rPr b="1" lang="en" sz="1900"/>
                        <a:t>Test Set </a:t>
                      </a:r>
                      <a:endParaRPr b="1" sz="1900"/>
                    </a:p>
                  </a:txBody>
                  <a:tcPr marT="91425" marB="91425" marR="91425" marL="91425"/>
                </a:tc>
                <a:tc>
                  <a:txBody>
                    <a:bodyPr/>
                    <a:lstStyle/>
                    <a:p>
                      <a:pPr indent="0" lvl="0" marL="0" rtl="0" algn="ctr">
                        <a:lnSpc>
                          <a:spcPct val="115000"/>
                        </a:lnSpc>
                        <a:spcBef>
                          <a:spcPts val="0"/>
                        </a:spcBef>
                        <a:spcAft>
                          <a:spcPts val="0"/>
                        </a:spcAft>
                        <a:buNone/>
                      </a:pPr>
                      <a:r>
                        <a:rPr b="1" lang="en" sz="1850">
                          <a:solidFill>
                            <a:srgbClr val="FF0000"/>
                          </a:solidFill>
                        </a:rPr>
                        <a:t>5494, 100</a:t>
                      </a:r>
                      <a:endParaRPr b="1" sz="1850">
                        <a:solidFill>
                          <a:srgbClr val="FF0000"/>
                        </a:solidFill>
                      </a:endParaRPr>
                    </a:p>
                    <a:p>
                      <a:pPr indent="0" lvl="0" marL="0" rtl="0" algn="ctr">
                        <a:spcBef>
                          <a:spcPts val="0"/>
                        </a:spcBef>
                        <a:spcAft>
                          <a:spcPts val="0"/>
                        </a:spcAft>
                        <a:buNone/>
                      </a:pPr>
                      <a:r>
                        <a:t/>
                      </a:r>
                      <a:endParaRPr b="1" sz="1850">
                        <a:solidFill>
                          <a:srgbClr val="FF0000"/>
                        </a:solidFill>
                      </a:endParaRPr>
                    </a:p>
                  </a:txBody>
                  <a:tcPr marT="91425" marB="91425" marR="91425" marL="91425"/>
                </a:tc>
                <a:tc>
                  <a:txBody>
                    <a:bodyPr/>
                    <a:lstStyle/>
                    <a:p>
                      <a:pPr indent="0" lvl="0" marL="0" rtl="0" algn="ctr">
                        <a:lnSpc>
                          <a:spcPct val="115000"/>
                        </a:lnSpc>
                        <a:spcBef>
                          <a:spcPts val="0"/>
                        </a:spcBef>
                        <a:spcAft>
                          <a:spcPts val="0"/>
                        </a:spcAft>
                        <a:buNone/>
                      </a:pPr>
                      <a:r>
                        <a:rPr b="1" lang="en" sz="1850">
                          <a:solidFill>
                            <a:srgbClr val="FF0000"/>
                          </a:solidFill>
                        </a:rPr>
                        <a:t>5494, 1</a:t>
                      </a:r>
                      <a:endParaRPr b="1" sz="1850">
                        <a:solidFill>
                          <a:srgbClr val="FF0000"/>
                        </a:solidFill>
                      </a:endParaRPr>
                    </a:p>
                    <a:p>
                      <a:pPr indent="0" lvl="0" marL="0" rtl="0" algn="ctr">
                        <a:spcBef>
                          <a:spcPts val="0"/>
                        </a:spcBef>
                        <a:spcAft>
                          <a:spcPts val="0"/>
                        </a:spcAft>
                        <a:buNone/>
                      </a:pPr>
                      <a:r>
                        <a:t/>
                      </a:r>
                      <a:endParaRPr b="1" sz="1850">
                        <a:solidFill>
                          <a:srgbClr val="FF0000"/>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622275" y="568575"/>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solidFill>
                  <a:srgbClr val="EF6C00"/>
                </a:solidFill>
              </a:rPr>
              <a:t>Model Building</a:t>
            </a:r>
            <a:endParaRPr>
              <a:solidFill>
                <a:srgbClr val="EF6C00"/>
              </a:solidFill>
            </a:endParaRPr>
          </a:p>
        </p:txBody>
      </p:sp>
      <p:graphicFrame>
        <p:nvGraphicFramePr>
          <p:cNvPr id="189" name="Google Shape;189;p27"/>
          <p:cNvGraphicFramePr/>
          <p:nvPr/>
        </p:nvGraphicFramePr>
        <p:xfrm>
          <a:off x="1200600" y="1516725"/>
          <a:ext cx="3000000" cy="3000000"/>
        </p:xfrm>
        <a:graphic>
          <a:graphicData uri="http://schemas.openxmlformats.org/drawingml/2006/table">
            <a:tbl>
              <a:tblPr>
                <a:noFill/>
                <a:tableStyleId>{69F80334-7F42-4A80-9634-3C8E69E132C6}</a:tableStyleId>
              </a:tblPr>
              <a:tblGrid>
                <a:gridCol w="2595575"/>
                <a:gridCol w="2478175"/>
                <a:gridCol w="2243775"/>
              </a:tblGrid>
              <a:tr h="409575">
                <a:tc>
                  <a:txBody>
                    <a:bodyPr/>
                    <a:lstStyle/>
                    <a:p>
                      <a:pPr indent="0" lvl="0" marL="0" rtl="0" algn="ctr">
                        <a:lnSpc>
                          <a:spcPct val="115000"/>
                        </a:lnSpc>
                        <a:spcBef>
                          <a:spcPts val="0"/>
                        </a:spcBef>
                        <a:spcAft>
                          <a:spcPts val="0"/>
                        </a:spcAft>
                        <a:buNone/>
                      </a:pPr>
                      <a:r>
                        <a:rPr b="1" lang="en" sz="1700">
                          <a:solidFill>
                            <a:srgbClr val="FFFFFF"/>
                          </a:solidFill>
                        </a:rPr>
                        <a:t>Models</a:t>
                      </a:r>
                      <a:endParaRPr b="1" sz="1700">
                        <a:solidFill>
                          <a:srgbClr val="FFFFFF"/>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b="1" lang="en" sz="1700">
                          <a:solidFill>
                            <a:srgbClr val="FFFFFF"/>
                          </a:solidFill>
                        </a:rPr>
                        <a:t>Accuracy(Textblob)</a:t>
                      </a:r>
                      <a:endParaRPr b="1" sz="1700">
                        <a:solidFill>
                          <a:srgbClr val="FFFFFF"/>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b="1" lang="en" sz="1700">
                          <a:solidFill>
                            <a:srgbClr val="FFFFFF"/>
                          </a:solidFill>
                        </a:rPr>
                        <a:t>Accuracy(Vader lexicon)</a:t>
                      </a:r>
                      <a:endParaRPr b="1" sz="1700">
                        <a:solidFill>
                          <a:srgbClr val="FFFFFF"/>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r>
              <a:tr h="371475">
                <a:tc>
                  <a:txBody>
                    <a:bodyPr/>
                    <a:lstStyle/>
                    <a:p>
                      <a:pPr indent="0" lvl="0" marL="0" rtl="0" algn="l">
                        <a:lnSpc>
                          <a:spcPct val="115000"/>
                        </a:lnSpc>
                        <a:spcBef>
                          <a:spcPts val="0"/>
                        </a:spcBef>
                        <a:spcAft>
                          <a:spcPts val="0"/>
                        </a:spcAft>
                        <a:buNone/>
                      </a:pPr>
                      <a:r>
                        <a:rPr b="1" lang="en">
                          <a:solidFill>
                            <a:schemeClr val="dk2"/>
                          </a:solidFill>
                        </a:rPr>
                        <a:t>Decision tree(gini)</a:t>
                      </a:r>
                      <a:endParaRPr b="1">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FF0000"/>
                          </a:solidFill>
                        </a:rPr>
                        <a:t>72.06</a:t>
                      </a:r>
                      <a:endParaRPr b="1">
                        <a:solidFill>
                          <a:srgbClr val="FF0000"/>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FF0000"/>
                          </a:solidFill>
                        </a:rPr>
                        <a:t>72.69</a:t>
                      </a:r>
                      <a:endParaRPr b="1">
                        <a:solidFill>
                          <a:srgbClr val="FF0000"/>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71475">
                <a:tc>
                  <a:txBody>
                    <a:bodyPr/>
                    <a:lstStyle/>
                    <a:p>
                      <a:pPr indent="0" lvl="0" marL="0" rtl="0" algn="l">
                        <a:lnSpc>
                          <a:spcPct val="115000"/>
                        </a:lnSpc>
                        <a:spcBef>
                          <a:spcPts val="0"/>
                        </a:spcBef>
                        <a:spcAft>
                          <a:spcPts val="0"/>
                        </a:spcAft>
                        <a:buNone/>
                      </a:pPr>
                      <a:r>
                        <a:rPr b="1" lang="en">
                          <a:solidFill>
                            <a:schemeClr val="dk2"/>
                          </a:solidFill>
                        </a:rPr>
                        <a:t>Logistic regression</a:t>
                      </a:r>
                      <a:endParaRPr b="1">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FF0000"/>
                          </a:solidFill>
                        </a:rPr>
                        <a:t>75.15</a:t>
                      </a:r>
                      <a:endParaRPr b="1">
                        <a:solidFill>
                          <a:srgbClr val="FF0000"/>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FF0000"/>
                          </a:solidFill>
                        </a:rPr>
                        <a:t>74.97</a:t>
                      </a:r>
                      <a:endParaRPr b="1">
                        <a:solidFill>
                          <a:srgbClr val="FF0000"/>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71475">
                <a:tc>
                  <a:txBody>
                    <a:bodyPr/>
                    <a:lstStyle/>
                    <a:p>
                      <a:pPr indent="0" lvl="0" marL="0" rtl="0" algn="l">
                        <a:lnSpc>
                          <a:spcPct val="115000"/>
                        </a:lnSpc>
                        <a:spcBef>
                          <a:spcPts val="0"/>
                        </a:spcBef>
                        <a:spcAft>
                          <a:spcPts val="0"/>
                        </a:spcAft>
                        <a:buNone/>
                      </a:pPr>
                      <a:r>
                        <a:rPr b="1" lang="en">
                          <a:solidFill>
                            <a:schemeClr val="dk2"/>
                          </a:solidFill>
                        </a:rPr>
                        <a:t>Random forest</a:t>
                      </a:r>
                      <a:endParaRPr b="1">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FF0000"/>
                          </a:solidFill>
                        </a:rPr>
                        <a:t>72.24</a:t>
                      </a:r>
                      <a:endParaRPr b="1">
                        <a:solidFill>
                          <a:srgbClr val="FF0000"/>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FF0000"/>
                          </a:solidFill>
                        </a:rPr>
                        <a:t>72.69</a:t>
                      </a:r>
                      <a:endParaRPr b="1">
                        <a:solidFill>
                          <a:srgbClr val="FF0000"/>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71475">
                <a:tc>
                  <a:txBody>
                    <a:bodyPr/>
                    <a:lstStyle/>
                    <a:p>
                      <a:pPr indent="0" lvl="0" marL="0" rtl="0" algn="l">
                        <a:lnSpc>
                          <a:spcPct val="115000"/>
                        </a:lnSpc>
                        <a:spcBef>
                          <a:spcPts val="0"/>
                        </a:spcBef>
                        <a:spcAft>
                          <a:spcPts val="0"/>
                        </a:spcAft>
                        <a:buNone/>
                      </a:pPr>
                      <a:r>
                        <a:rPr b="1" lang="en">
                          <a:solidFill>
                            <a:schemeClr val="dk2"/>
                          </a:solidFill>
                        </a:rPr>
                        <a:t>Naive bayes</a:t>
                      </a:r>
                      <a:endParaRPr b="1">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FF0000"/>
                          </a:solidFill>
                        </a:rPr>
                        <a:t>66.82</a:t>
                      </a:r>
                      <a:endParaRPr b="1">
                        <a:solidFill>
                          <a:srgbClr val="FF0000"/>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FF0000"/>
                          </a:solidFill>
                        </a:rPr>
                        <a:t>66.8</a:t>
                      </a:r>
                      <a:endParaRPr b="1">
                        <a:solidFill>
                          <a:srgbClr val="FF0000"/>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71475">
                <a:tc>
                  <a:txBody>
                    <a:bodyPr/>
                    <a:lstStyle/>
                    <a:p>
                      <a:pPr indent="0" lvl="0" marL="0" rtl="0" algn="l">
                        <a:lnSpc>
                          <a:spcPct val="115000"/>
                        </a:lnSpc>
                        <a:spcBef>
                          <a:spcPts val="0"/>
                        </a:spcBef>
                        <a:spcAft>
                          <a:spcPts val="0"/>
                        </a:spcAft>
                        <a:buNone/>
                      </a:pPr>
                      <a:r>
                        <a:rPr b="1" lang="en">
                          <a:solidFill>
                            <a:schemeClr val="dk2"/>
                          </a:solidFill>
                        </a:rPr>
                        <a:t>Multinomial naive bayes</a:t>
                      </a:r>
                      <a:endParaRPr b="1">
                        <a:solidFill>
                          <a:schemeClr val="dk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FF0000"/>
                          </a:solidFill>
                        </a:rPr>
                        <a:t>61.62</a:t>
                      </a:r>
                      <a:endParaRPr b="1">
                        <a:solidFill>
                          <a:srgbClr val="FF0000"/>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solidFill>
                            <a:srgbClr val="FF0000"/>
                          </a:solidFill>
                        </a:rPr>
                        <a:t>61.82</a:t>
                      </a:r>
                      <a:endParaRPr b="1">
                        <a:solidFill>
                          <a:srgbClr val="FF0000"/>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727650" y="599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EF6C00"/>
                </a:solidFill>
              </a:rPr>
              <a:t>Comparison</a:t>
            </a:r>
            <a:endParaRPr>
              <a:solidFill>
                <a:srgbClr val="EF6C00"/>
              </a:solidFill>
            </a:endParaRPr>
          </a:p>
        </p:txBody>
      </p:sp>
      <p:pic>
        <p:nvPicPr>
          <p:cNvPr id="195" name="Google Shape;195;p28"/>
          <p:cNvPicPr preferRelativeResize="0"/>
          <p:nvPr/>
        </p:nvPicPr>
        <p:blipFill>
          <a:blip r:embed="rId3">
            <a:alphaModFix/>
          </a:blip>
          <a:stretch>
            <a:fillRect/>
          </a:stretch>
        </p:blipFill>
        <p:spPr>
          <a:xfrm>
            <a:off x="903650" y="1413925"/>
            <a:ext cx="3668349" cy="1932276"/>
          </a:xfrm>
          <a:prstGeom prst="rect">
            <a:avLst/>
          </a:prstGeom>
          <a:noFill/>
          <a:ln>
            <a:noFill/>
          </a:ln>
        </p:spPr>
      </p:pic>
      <p:sp>
        <p:nvSpPr>
          <p:cNvPr id="196" name="Google Shape;196;p28"/>
          <p:cNvSpPr txBox="1"/>
          <p:nvPr/>
        </p:nvSpPr>
        <p:spPr>
          <a:xfrm>
            <a:off x="844975" y="3346200"/>
            <a:ext cx="3589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Comparison</a:t>
            </a:r>
            <a:r>
              <a:rPr lang="en">
                <a:latin typeface="Lato"/>
                <a:ea typeface="Lato"/>
                <a:cs typeface="Lato"/>
                <a:sym typeface="Lato"/>
              </a:rPr>
              <a:t> of Algorithm Accuracy </a:t>
            </a:r>
            <a:r>
              <a:rPr lang="en">
                <a:latin typeface="Lato"/>
                <a:ea typeface="Lato"/>
                <a:cs typeface="Lato"/>
                <a:sym typeface="Lato"/>
              </a:rPr>
              <a:t>using textblob</a:t>
            </a:r>
            <a:endParaRPr>
              <a:latin typeface="Lato"/>
              <a:ea typeface="Lato"/>
              <a:cs typeface="Lato"/>
              <a:sym typeface="Lato"/>
            </a:endParaRPr>
          </a:p>
        </p:txBody>
      </p:sp>
      <p:pic>
        <p:nvPicPr>
          <p:cNvPr id="197" name="Google Shape;197;p28"/>
          <p:cNvPicPr preferRelativeResize="0"/>
          <p:nvPr/>
        </p:nvPicPr>
        <p:blipFill>
          <a:blip r:embed="rId4">
            <a:alphaModFix/>
          </a:blip>
          <a:stretch>
            <a:fillRect/>
          </a:stretch>
        </p:blipFill>
        <p:spPr>
          <a:xfrm>
            <a:off x="4813300" y="2318525"/>
            <a:ext cx="3789275" cy="2115925"/>
          </a:xfrm>
          <a:prstGeom prst="rect">
            <a:avLst/>
          </a:prstGeom>
          <a:noFill/>
          <a:ln>
            <a:noFill/>
          </a:ln>
        </p:spPr>
      </p:pic>
      <p:sp>
        <p:nvSpPr>
          <p:cNvPr id="198" name="Google Shape;198;p28"/>
          <p:cNvSpPr txBox="1"/>
          <p:nvPr/>
        </p:nvSpPr>
        <p:spPr>
          <a:xfrm>
            <a:off x="5060425" y="4376475"/>
            <a:ext cx="3589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Comparison of Algorithm Accuracy using Vader</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727650" y="579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EF6C00"/>
                </a:solidFill>
              </a:rPr>
              <a:t>Deployment Using Streamlit</a:t>
            </a:r>
            <a:endParaRPr>
              <a:solidFill>
                <a:srgbClr val="EF6C00"/>
              </a:solidFill>
            </a:endParaRPr>
          </a:p>
        </p:txBody>
      </p:sp>
      <p:pic>
        <p:nvPicPr>
          <p:cNvPr id="204" name="Google Shape;204;p29"/>
          <p:cNvPicPr preferRelativeResize="0"/>
          <p:nvPr/>
        </p:nvPicPr>
        <p:blipFill>
          <a:blip r:embed="rId3">
            <a:alphaModFix/>
          </a:blip>
          <a:stretch>
            <a:fillRect/>
          </a:stretch>
        </p:blipFill>
        <p:spPr>
          <a:xfrm>
            <a:off x="2212050" y="1278125"/>
            <a:ext cx="4518362" cy="3724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0"/>
          <p:cNvPicPr preferRelativeResize="0"/>
          <p:nvPr/>
        </p:nvPicPr>
        <p:blipFill>
          <a:blip r:embed="rId3">
            <a:alphaModFix/>
          </a:blip>
          <a:stretch>
            <a:fillRect/>
          </a:stretch>
        </p:blipFill>
        <p:spPr>
          <a:xfrm>
            <a:off x="1885650" y="304800"/>
            <a:ext cx="5874288"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1"/>
          <p:cNvPicPr preferRelativeResize="0"/>
          <p:nvPr/>
        </p:nvPicPr>
        <p:blipFill>
          <a:blip r:embed="rId3">
            <a:alphaModFix/>
          </a:blip>
          <a:stretch>
            <a:fillRect/>
          </a:stretch>
        </p:blipFill>
        <p:spPr>
          <a:xfrm>
            <a:off x="1804025" y="495225"/>
            <a:ext cx="5535950" cy="44578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360325" y="517575"/>
            <a:ext cx="4106100" cy="572700"/>
          </a:xfrm>
          <a:prstGeom prst="rect">
            <a:avLst/>
          </a:prstGeom>
        </p:spPr>
        <p:txBody>
          <a:bodyPr anchorCtr="0" anchor="t" bIns="91425" lIns="91425" spcFirstLastPara="1" rIns="91425" wrap="square" tIns="91425">
            <a:normAutofit fontScale="90000"/>
          </a:bodyPr>
          <a:lstStyle/>
          <a:p>
            <a:pPr indent="0" lvl="0" marL="0" marR="0" rtl="0" algn="l">
              <a:lnSpc>
                <a:spcPct val="115000"/>
              </a:lnSpc>
              <a:spcBef>
                <a:spcPts val="0"/>
              </a:spcBef>
              <a:spcAft>
                <a:spcPts val="0"/>
              </a:spcAft>
              <a:buClr>
                <a:schemeClr val="dk1"/>
              </a:buClr>
              <a:buSzPct val="42307"/>
              <a:buFont typeface="Arial"/>
              <a:buNone/>
            </a:pPr>
            <a:r>
              <a:rPr lang="en">
                <a:solidFill>
                  <a:srgbClr val="EF6C00"/>
                </a:solidFill>
              </a:rPr>
              <a:t>Team Members</a:t>
            </a:r>
            <a:endParaRPr>
              <a:solidFill>
                <a:srgbClr val="EF6C00"/>
              </a:solidFill>
            </a:endParaRPr>
          </a:p>
        </p:txBody>
      </p:sp>
      <p:sp>
        <p:nvSpPr>
          <p:cNvPr id="95" name="Google Shape;95;p14"/>
          <p:cNvSpPr txBox="1"/>
          <p:nvPr>
            <p:ph idx="1" type="body"/>
          </p:nvPr>
        </p:nvSpPr>
        <p:spPr>
          <a:xfrm>
            <a:off x="1046100" y="1374750"/>
            <a:ext cx="42153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en" sz="2200">
                <a:solidFill>
                  <a:schemeClr val="dk1"/>
                </a:solidFill>
              </a:rPr>
              <a:t>Akash Sapariya</a:t>
            </a:r>
            <a:endParaRPr sz="2200">
              <a:solidFill>
                <a:srgbClr val="222222"/>
              </a:solidFill>
            </a:endParaRPr>
          </a:p>
          <a:p>
            <a:pPr indent="-368300" lvl="0" marL="457200" rtl="0" algn="l">
              <a:spcBef>
                <a:spcPts val="0"/>
              </a:spcBef>
              <a:spcAft>
                <a:spcPts val="0"/>
              </a:spcAft>
              <a:buClr>
                <a:schemeClr val="dk1"/>
              </a:buClr>
              <a:buSzPts val="2200"/>
              <a:buChar char="●"/>
            </a:pPr>
            <a:r>
              <a:rPr lang="en" sz="2200">
                <a:solidFill>
                  <a:schemeClr val="dk1"/>
                </a:solidFill>
              </a:rPr>
              <a:t>Akshaya</a:t>
            </a:r>
            <a:endParaRPr sz="2200">
              <a:solidFill>
                <a:srgbClr val="000000"/>
              </a:solidFill>
            </a:endParaRPr>
          </a:p>
          <a:p>
            <a:pPr indent="-368300" lvl="0" marL="457200" rtl="0" algn="l">
              <a:spcBef>
                <a:spcPts val="0"/>
              </a:spcBef>
              <a:spcAft>
                <a:spcPts val="0"/>
              </a:spcAft>
              <a:buClr>
                <a:schemeClr val="dk1"/>
              </a:buClr>
              <a:buSzPts val="2200"/>
              <a:buChar char="●"/>
            </a:pPr>
            <a:r>
              <a:rPr lang="en" sz="2200">
                <a:solidFill>
                  <a:schemeClr val="dk1"/>
                </a:solidFill>
              </a:rPr>
              <a:t>Amrutha Kakkoth</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Dalmiya Candace Denzil</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Raju M C</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Snehal Ghodake</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Sucheta Nagesh Angadi</a:t>
            </a:r>
            <a:endParaRPr sz="2200">
              <a:solidFill>
                <a:srgbClr val="000000"/>
              </a:solidFill>
            </a:endParaRPr>
          </a:p>
          <a:p>
            <a:pPr indent="0" lvl="0" marL="457200" rtl="0" algn="l">
              <a:spcBef>
                <a:spcPts val="0"/>
              </a:spcBef>
              <a:spcAft>
                <a:spcPts val="0"/>
              </a:spcAft>
              <a:buNone/>
            </a:pPr>
            <a:r>
              <a:t/>
            </a:r>
            <a:endParaRPr sz="1400">
              <a:solidFill>
                <a:srgbClr val="000000"/>
              </a:solidFill>
            </a:endParaRPr>
          </a:p>
          <a:p>
            <a:pPr indent="0" lvl="0" marL="457200" rtl="0" algn="l">
              <a:spcBef>
                <a:spcPts val="0"/>
              </a:spcBef>
              <a:spcAft>
                <a:spcPts val="0"/>
              </a:spcAft>
              <a:buNone/>
            </a:pPr>
            <a:r>
              <a:t/>
            </a:r>
            <a:endParaRPr sz="1400">
              <a:solidFill>
                <a:srgbClr val="222222"/>
              </a:solidFill>
            </a:endParaRPr>
          </a:p>
          <a:p>
            <a:pPr indent="0" lvl="0" marL="0" rtl="0" algn="l">
              <a:spcBef>
                <a:spcPts val="0"/>
              </a:spcBef>
              <a:spcAft>
                <a:spcPts val="1200"/>
              </a:spcAft>
              <a:buNone/>
            </a:pPr>
            <a:r>
              <a:t/>
            </a:r>
            <a:endParaRPr sz="1250">
              <a:solidFill>
                <a:srgbClr val="222222"/>
              </a:solidFill>
              <a:highlight>
                <a:srgbClr val="FFFFFF"/>
              </a:highlight>
              <a:latin typeface="Roboto"/>
              <a:ea typeface="Roboto"/>
              <a:cs typeface="Roboto"/>
              <a:sym typeface="Roboto"/>
            </a:endParaRPr>
          </a:p>
        </p:txBody>
      </p:sp>
      <p:pic>
        <p:nvPicPr>
          <p:cNvPr id="96" name="Google Shape;96;p14"/>
          <p:cNvPicPr preferRelativeResize="0"/>
          <p:nvPr/>
        </p:nvPicPr>
        <p:blipFill>
          <a:blip r:embed="rId3">
            <a:alphaModFix/>
          </a:blip>
          <a:stretch>
            <a:fillRect/>
          </a:stretch>
        </p:blipFill>
        <p:spPr>
          <a:xfrm>
            <a:off x="7743725" y="4548525"/>
            <a:ext cx="1093100" cy="381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568700" y="56070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solidFill>
                  <a:srgbClr val="EF6C00"/>
                </a:solidFill>
              </a:rPr>
              <a:t>CHALLENGES FACED</a:t>
            </a:r>
            <a:endParaRPr>
              <a:solidFill>
                <a:srgbClr val="EF6C00"/>
              </a:solidFill>
            </a:endParaRPr>
          </a:p>
          <a:p>
            <a:pPr indent="0" lvl="0" marL="0" rtl="0" algn="l">
              <a:spcBef>
                <a:spcPts val="0"/>
              </a:spcBef>
              <a:spcAft>
                <a:spcPts val="0"/>
              </a:spcAft>
              <a:buNone/>
            </a:pPr>
            <a:r>
              <a:t/>
            </a:r>
            <a:endParaRPr b="0" sz="4000">
              <a:solidFill>
                <a:srgbClr val="431C30"/>
              </a:solidFill>
              <a:latin typeface="Arial"/>
              <a:ea typeface="Arial"/>
              <a:cs typeface="Arial"/>
              <a:sym typeface="Arial"/>
            </a:endParaRPr>
          </a:p>
        </p:txBody>
      </p:sp>
      <p:sp>
        <p:nvSpPr>
          <p:cNvPr id="220" name="Google Shape;220;p32"/>
          <p:cNvSpPr/>
          <p:nvPr/>
        </p:nvSpPr>
        <p:spPr>
          <a:xfrm>
            <a:off x="3050075" y="2408550"/>
            <a:ext cx="3376500" cy="1181700"/>
          </a:xfrm>
          <a:prstGeom prst="ellipse">
            <a:avLst/>
          </a:prstGeom>
          <a:gradFill>
            <a:gsLst>
              <a:gs pos="0">
                <a:srgbClr val="DBD4EB"/>
              </a:gs>
              <a:gs pos="100000">
                <a:srgbClr val="9180BB"/>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2"/>
          <p:cNvSpPr/>
          <p:nvPr/>
        </p:nvSpPr>
        <p:spPr>
          <a:xfrm>
            <a:off x="3050075" y="3387675"/>
            <a:ext cx="3376500" cy="1181700"/>
          </a:xfrm>
          <a:prstGeom prst="ellipse">
            <a:avLst/>
          </a:prstGeom>
          <a:gradFill>
            <a:gsLst>
              <a:gs pos="0">
                <a:srgbClr val="DFE9FB"/>
              </a:gs>
              <a:gs pos="100000">
                <a:srgbClr val="6E9BE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2"/>
          <p:cNvSpPr/>
          <p:nvPr/>
        </p:nvSpPr>
        <p:spPr>
          <a:xfrm>
            <a:off x="5767500" y="2408550"/>
            <a:ext cx="3376500" cy="1181700"/>
          </a:xfrm>
          <a:prstGeom prst="ellipse">
            <a:avLst/>
          </a:prstGeom>
          <a:gradFill>
            <a:gsLst>
              <a:gs pos="0">
                <a:srgbClr val="F5D0D0"/>
              </a:gs>
              <a:gs pos="100000">
                <a:srgbClr val="D96868"/>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2"/>
          <p:cNvSpPr/>
          <p:nvPr/>
        </p:nvSpPr>
        <p:spPr>
          <a:xfrm>
            <a:off x="355900" y="2408550"/>
            <a:ext cx="3376500" cy="1181700"/>
          </a:xfrm>
          <a:prstGeom prst="ellipse">
            <a:avLst/>
          </a:prstGeom>
          <a:gradFill>
            <a:gsLst>
              <a:gs pos="0">
                <a:srgbClr val="DCECD5"/>
              </a:gs>
              <a:gs pos="100000">
                <a:srgbClr val="93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2"/>
          <p:cNvSpPr/>
          <p:nvPr/>
        </p:nvSpPr>
        <p:spPr>
          <a:xfrm>
            <a:off x="3050075" y="1394938"/>
            <a:ext cx="3376500" cy="1181700"/>
          </a:xfrm>
          <a:prstGeom prst="ellipse">
            <a:avLst/>
          </a:prstGeom>
          <a:gradFill>
            <a:gsLst>
              <a:gs pos="0">
                <a:srgbClr val="FFF6DB"/>
              </a:gs>
              <a:gs pos="100000">
                <a:srgbClr val="FAD25C"/>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2"/>
          <p:cNvSpPr txBox="1"/>
          <p:nvPr/>
        </p:nvSpPr>
        <p:spPr>
          <a:xfrm>
            <a:off x="3922400" y="2751300"/>
            <a:ext cx="20034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rgbClr val="EF6C00"/>
                </a:solidFill>
                <a:latin typeface="Raleway"/>
                <a:ea typeface="Raleway"/>
                <a:cs typeface="Raleway"/>
                <a:sym typeface="Raleway"/>
              </a:rPr>
              <a:t>CHALLENGES </a:t>
            </a:r>
            <a:endParaRPr sz="600">
              <a:latin typeface="Lato"/>
              <a:ea typeface="Lato"/>
              <a:cs typeface="Lato"/>
              <a:sym typeface="Lato"/>
            </a:endParaRPr>
          </a:p>
        </p:txBody>
      </p:sp>
      <p:sp>
        <p:nvSpPr>
          <p:cNvPr id="226" name="Google Shape;226;p32"/>
          <p:cNvSpPr txBox="1"/>
          <p:nvPr/>
        </p:nvSpPr>
        <p:spPr>
          <a:xfrm>
            <a:off x="3708500" y="1677300"/>
            <a:ext cx="2431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Web Scraping </a:t>
            </a:r>
            <a:endParaRPr>
              <a:latin typeface="Lato"/>
              <a:ea typeface="Lato"/>
              <a:cs typeface="Lato"/>
              <a:sym typeface="Lato"/>
            </a:endParaRPr>
          </a:p>
        </p:txBody>
      </p:sp>
      <p:sp>
        <p:nvSpPr>
          <p:cNvPr id="227" name="Google Shape;227;p32"/>
          <p:cNvSpPr txBox="1"/>
          <p:nvPr/>
        </p:nvSpPr>
        <p:spPr>
          <a:xfrm>
            <a:off x="6365350" y="2735850"/>
            <a:ext cx="2431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Model Building </a:t>
            </a:r>
            <a:endParaRPr>
              <a:latin typeface="Lato"/>
              <a:ea typeface="Lato"/>
              <a:cs typeface="Lato"/>
              <a:sym typeface="Lato"/>
            </a:endParaRPr>
          </a:p>
        </p:txBody>
      </p:sp>
      <p:sp>
        <p:nvSpPr>
          <p:cNvPr id="228" name="Google Shape;228;p32"/>
          <p:cNvSpPr txBox="1"/>
          <p:nvPr/>
        </p:nvSpPr>
        <p:spPr>
          <a:xfrm>
            <a:off x="1013500" y="2735863"/>
            <a:ext cx="2061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Deployment</a:t>
            </a:r>
            <a:endParaRPr>
              <a:latin typeface="Lato"/>
              <a:ea typeface="Lato"/>
              <a:cs typeface="Lato"/>
              <a:sym typeface="Lato"/>
            </a:endParaRPr>
          </a:p>
        </p:txBody>
      </p:sp>
      <p:sp>
        <p:nvSpPr>
          <p:cNvPr id="229" name="Google Shape;229;p32"/>
          <p:cNvSpPr txBox="1"/>
          <p:nvPr/>
        </p:nvSpPr>
        <p:spPr>
          <a:xfrm>
            <a:off x="3265550" y="3732225"/>
            <a:ext cx="3724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000"/>
              <a:t>Analysis score </a:t>
            </a:r>
            <a:r>
              <a:rPr b="1" lang="en" sz="2000"/>
              <a:t>detection</a:t>
            </a:r>
            <a:r>
              <a:rPr b="1" lang="en" sz="2000"/>
              <a:t> </a:t>
            </a:r>
            <a:endParaRPr b="1"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idx="4294967295" type="title"/>
          </p:nvPr>
        </p:nvSpPr>
        <p:spPr>
          <a:xfrm>
            <a:off x="675300" y="1005550"/>
            <a:ext cx="3462000" cy="535200"/>
          </a:xfrm>
          <a:prstGeom prst="rect">
            <a:avLst/>
          </a:prstGeom>
        </p:spPr>
        <p:txBody>
          <a:bodyPr anchorCtr="0" anchor="t" bIns="91425" lIns="91425" spcFirstLastPara="1" rIns="91425" wrap="square" tIns="91425">
            <a:normAutofit/>
          </a:bodyPr>
          <a:lstStyle/>
          <a:p>
            <a:pPr indent="-344310" lvl="0" marL="457200" rtl="0" algn="l">
              <a:spcBef>
                <a:spcPts val="0"/>
              </a:spcBef>
              <a:spcAft>
                <a:spcPts val="0"/>
              </a:spcAft>
              <a:buClr>
                <a:srgbClr val="000000"/>
              </a:buClr>
              <a:buSzPts val="1822"/>
              <a:buFont typeface="Lato"/>
              <a:buChar char="●"/>
            </a:pPr>
            <a:r>
              <a:rPr lang="en" sz="1822">
                <a:solidFill>
                  <a:srgbClr val="000000"/>
                </a:solidFill>
                <a:latin typeface="Lato"/>
                <a:ea typeface="Lato"/>
                <a:cs typeface="Lato"/>
                <a:sym typeface="Lato"/>
              </a:rPr>
              <a:t>Best Positive</a:t>
            </a:r>
            <a:r>
              <a:rPr lang="en" sz="1822">
                <a:solidFill>
                  <a:srgbClr val="000000"/>
                </a:solidFill>
                <a:latin typeface="Lato"/>
                <a:ea typeface="Lato"/>
                <a:cs typeface="Lato"/>
                <a:sym typeface="Lato"/>
              </a:rPr>
              <a:t> </a:t>
            </a:r>
            <a:r>
              <a:rPr lang="en" sz="1822">
                <a:solidFill>
                  <a:srgbClr val="000000"/>
                </a:solidFill>
                <a:latin typeface="Lato"/>
                <a:ea typeface="Lato"/>
                <a:cs typeface="Lato"/>
                <a:sym typeface="Lato"/>
              </a:rPr>
              <a:t>reviews</a:t>
            </a:r>
            <a:endParaRPr sz="1822">
              <a:solidFill>
                <a:srgbClr val="000000"/>
              </a:solidFill>
              <a:latin typeface="Lato"/>
              <a:ea typeface="Lato"/>
              <a:cs typeface="Lato"/>
              <a:sym typeface="Lato"/>
            </a:endParaRPr>
          </a:p>
        </p:txBody>
      </p:sp>
      <p:sp>
        <p:nvSpPr>
          <p:cNvPr id="235" name="Google Shape;235;p33"/>
          <p:cNvSpPr txBox="1"/>
          <p:nvPr>
            <p:ph idx="4294967295" type="body"/>
          </p:nvPr>
        </p:nvSpPr>
        <p:spPr>
          <a:xfrm>
            <a:off x="596525" y="1457275"/>
            <a:ext cx="7688700" cy="1067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en" sz="1600">
                <a:solidFill>
                  <a:srgbClr val="000000"/>
                </a:solidFill>
              </a:rPr>
              <a:t>Hi friends with my personnel experience about iPhone 4s, the 4s is looking good and camera quality is very nice because it does non breakable images when will zoom in. about battery life it is normal, touch and display very superb because I had an experience, it less than better with iphone 5s, the iphone 4s is good I ever seen like this phone because its not normal phone it had so many features, </a:t>
            </a:r>
            <a:endParaRPr sz="1600">
              <a:solidFill>
                <a:srgbClr val="000000"/>
              </a:solidFill>
            </a:endParaRPr>
          </a:p>
        </p:txBody>
      </p:sp>
      <p:sp>
        <p:nvSpPr>
          <p:cNvPr id="236" name="Google Shape;236;p33"/>
          <p:cNvSpPr txBox="1"/>
          <p:nvPr/>
        </p:nvSpPr>
        <p:spPr>
          <a:xfrm>
            <a:off x="758750" y="357950"/>
            <a:ext cx="6224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EF6C00"/>
                </a:solidFill>
                <a:latin typeface="Raleway"/>
                <a:ea typeface="Raleway"/>
                <a:cs typeface="Raleway"/>
                <a:sym typeface="Raleway"/>
              </a:rPr>
              <a:t>Summary</a:t>
            </a:r>
            <a:endParaRPr b="1" sz="2600">
              <a:solidFill>
                <a:srgbClr val="EF6C00"/>
              </a:solidFill>
              <a:latin typeface="Raleway"/>
              <a:ea typeface="Raleway"/>
              <a:cs typeface="Raleway"/>
              <a:sym typeface="Raleway"/>
            </a:endParaRPr>
          </a:p>
        </p:txBody>
      </p:sp>
      <p:sp>
        <p:nvSpPr>
          <p:cNvPr id="237" name="Google Shape;237;p33"/>
          <p:cNvSpPr txBox="1"/>
          <p:nvPr/>
        </p:nvSpPr>
        <p:spPr>
          <a:xfrm>
            <a:off x="675300" y="2707275"/>
            <a:ext cx="6888000" cy="465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Lato"/>
              <a:buChar char="●"/>
            </a:pPr>
            <a:r>
              <a:rPr b="1" lang="en" sz="1822">
                <a:latin typeface="Lato"/>
                <a:ea typeface="Lato"/>
                <a:cs typeface="Lato"/>
                <a:sym typeface="Lato"/>
              </a:rPr>
              <a:t>Worst Negative reviews</a:t>
            </a:r>
            <a:endParaRPr b="1" sz="1822">
              <a:latin typeface="Lato"/>
              <a:ea typeface="Lato"/>
              <a:cs typeface="Lato"/>
              <a:sym typeface="Lato"/>
            </a:endParaRPr>
          </a:p>
        </p:txBody>
      </p:sp>
      <p:sp>
        <p:nvSpPr>
          <p:cNvPr id="238" name="Google Shape;238;p33"/>
          <p:cNvSpPr txBox="1"/>
          <p:nvPr/>
        </p:nvSpPr>
        <p:spPr>
          <a:xfrm>
            <a:off x="596525" y="3257850"/>
            <a:ext cx="7867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Hi Apple Dumb. Shame on you. Please see facts from wikipedia who is the ugly copycat in th first place and need to pay Nokia damage and settle outside courts. you all can brag about innovation. But its all shit bcos wikipedia dun lie.</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727800" y="1623350"/>
            <a:ext cx="7688400" cy="12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240"/>
              <a:t>THANK YOU </a:t>
            </a:r>
            <a:endParaRPr sz="524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622275" y="60070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2307"/>
              <a:buFont typeface="Arial"/>
              <a:buNone/>
            </a:pPr>
            <a:r>
              <a:rPr lang="en">
                <a:solidFill>
                  <a:srgbClr val="EF6C00"/>
                </a:solidFill>
              </a:rPr>
              <a:t>Business Objective</a:t>
            </a:r>
            <a:endParaRPr>
              <a:solidFill>
                <a:srgbClr val="EF6C00"/>
              </a:solidFill>
            </a:endParaRPr>
          </a:p>
          <a:p>
            <a:pPr indent="0" lvl="0" marL="0" rtl="0" algn="l">
              <a:spcBef>
                <a:spcPts val="0"/>
              </a:spcBef>
              <a:spcAft>
                <a:spcPts val="0"/>
              </a:spcAft>
              <a:buNone/>
            </a:pPr>
            <a:r>
              <a:t/>
            </a:r>
            <a:endParaRPr/>
          </a:p>
        </p:txBody>
      </p:sp>
      <p:sp>
        <p:nvSpPr>
          <p:cNvPr id="102" name="Google Shape;102;p15"/>
          <p:cNvSpPr txBox="1"/>
          <p:nvPr/>
        </p:nvSpPr>
        <p:spPr>
          <a:xfrm>
            <a:off x="622275" y="1489450"/>
            <a:ext cx="79716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202124"/>
                </a:solidFill>
                <a:highlight>
                  <a:srgbClr val="FFFFFF"/>
                </a:highlight>
                <a:latin typeface="Lato"/>
                <a:ea typeface="Lato"/>
                <a:cs typeface="Lato"/>
                <a:sym typeface="Lato"/>
              </a:rPr>
              <a:t>The main objective of this project work is to perform the sentimental analysis on the product feature - Siri, on Iphone 4S.</a:t>
            </a:r>
            <a:endParaRPr sz="1700">
              <a:solidFill>
                <a:srgbClr val="202124"/>
              </a:solidFill>
              <a:highlight>
                <a:srgbClr val="FFFFFF"/>
              </a:highlight>
              <a:latin typeface="Lato"/>
              <a:ea typeface="Lato"/>
              <a:cs typeface="Lato"/>
              <a:sym typeface="Lato"/>
            </a:endParaRPr>
          </a:p>
          <a:p>
            <a:pPr indent="0" lvl="0" marL="0" rtl="0" algn="l">
              <a:spcBef>
                <a:spcPts val="0"/>
              </a:spcBef>
              <a:spcAft>
                <a:spcPts val="0"/>
              </a:spcAft>
              <a:buNone/>
            </a:pPr>
            <a:r>
              <a:t/>
            </a:r>
            <a:endParaRPr sz="1700">
              <a:solidFill>
                <a:srgbClr val="202124"/>
              </a:solidFill>
              <a:highlight>
                <a:srgbClr val="FFFFFF"/>
              </a:highlight>
              <a:latin typeface="Lato"/>
              <a:ea typeface="Lato"/>
              <a:cs typeface="Lato"/>
              <a:sym typeface="Lato"/>
            </a:endParaRPr>
          </a:p>
          <a:p>
            <a:pPr indent="0" lvl="0" marL="0" rtl="0" algn="l">
              <a:spcBef>
                <a:spcPts val="0"/>
              </a:spcBef>
              <a:spcAft>
                <a:spcPts val="0"/>
              </a:spcAft>
              <a:buNone/>
            </a:pPr>
            <a:r>
              <a:rPr lang="en" sz="1700">
                <a:solidFill>
                  <a:srgbClr val="202124"/>
                </a:solidFill>
                <a:highlight>
                  <a:srgbClr val="FFFFFF"/>
                </a:highlight>
                <a:latin typeface="Lato"/>
                <a:ea typeface="Lato"/>
                <a:cs typeface="Lato"/>
                <a:sym typeface="Lato"/>
              </a:rPr>
              <a:t>This was done by </a:t>
            </a:r>
            <a:r>
              <a:rPr lang="en" sz="1700">
                <a:solidFill>
                  <a:srgbClr val="202124"/>
                </a:solidFill>
                <a:highlight>
                  <a:srgbClr val="FFFFFF"/>
                </a:highlight>
                <a:latin typeface="Lato"/>
                <a:ea typeface="Lato"/>
                <a:cs typeface="Lato"/>
                <a:sym typeface="Lato"/>
              </a:rPr>
              <a:t>applying</a:t>
            </a:r>
            <a:r>
              <a:rPr lang="en" sz="1700">
                <a:solidFill>
                  <a:srgbClr val="202124"/>
                </a:solidFill>
                <a:highlight>
                  <a:srgbClr val="FFFFFF"/>
                </a:highlight>
                <a:latin typeface="Lato"/>
                <a:ea typeface="Lato"/>
                <a:cs typeface="Lato"/>
                <a:sym typeface="Lato"/>
              </a:rPr>
              <a:t> the NLP process on over 27 thousand reviews extracted from different sources.</a:t>
            </a:r>
            <a:endParaRPr sz="1600">
              <a:latin typeface="Lato"/>
              <a:ea typeface="Lato"/>
              <a:cs typeface="Lato"/>
              <a:sym typeface="Lato"/>
            </a:endParaRPr>
          </a:p>
        </p:txBody>
      </p:sp>
      <p:pic>
        <p:nvPicPr>
          <p:cNvPr id="103" name="Google Shape;103;p15"/>
          <p:cNvPicPr preferRelativeResize="0"/>
          <p:nvPr/>
        </p:nvPicPr>
        <p:blipFill>
          <a:blip r:embed="rId3">
            <a:alphaModFix/>
          </a:blip>
          <a:stretch>
            <a:fillRect/>
          </a:stretch>
        </p:blipFill>
        <p:spPr>
          <a:xfrm>
            <a:off x="7743725" y="4548525"/>
            <a:ext cx="1093100" cy="38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11700" y="283375"/>
            <a:ext cx="8520600" cy="7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a:solidFill>
                  <a:srgbClr val="EF6C00"/>
                </a:solidFill>
              </a:rPr>
              <a:t>Sentiment analysis</a:t>
            </a:r>
            <a:endParaRPr sz="4600">
              <a:solidFill>
                <a:srgbClr val="EF6C00"/>
              </a:solidFill>
            </a:endParaRPr>
          </a:p>
        </p:txBody>
      </p:sp>
      <p:sp>
        <p:nvSpPr>
          <p:cNvPr id="109" name="Google Shape;109;p16"/>
          <p:cNvSpPr txBox="1"/>
          <p:nvPr>
            <p:ph idx="1" type="body"/>
          </p:nvPr>
        </p:nvSpPr>
        <p:spPr>
          <a:xfrm>
            <a:off x="343950" y="773575"/>
            <a:ext cx="8520600" cy="1572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700">
                <a:solidFill>
                  <a:srgbClr val="202124"/>
                </a:solidFill>
                <a:highlight>
                  <a:srgbClr val="FFFFFF"/>
                </a:highlight>
              </a:rPr>
              <a:t>Sentiment analysis is </a:t>
            </a:r>
            <a:r>
              <a:rPr b="1" lang="en" sz="1700">
                <a:solidFill>
                  <a:srgbClr val="202124"/>
                </a:solidFill>
                <a:highlight>
                  <a:srgbClr val="FFFFFF"/>
                </a:highlight>
              </a:rPr>
              <a:t>a natural language processing (NLP) technique used to determine whether data is positive, negative or neutral</a:t>
            </a:r>
            <a:r>
              <a:rPr lang="en" sz="1700">
                <a:solidFill>
                  <a:srgbClr val="202124"/>
                </a:solidFill>
                <a:highlight>
                  <a:srgbClr val="FFFFFF"/>
                </a:highlight>
              </a:rPr>
              <a:t>. Sentiment analysis is often performed on textual data to help businesses monitor brand and product sentiment in customer feedback, and understand customer needs.</a:t>
            </a:r>
            <a:endParaRPr sz="2300"/>
          </a:p>
        </p:txBody>
      </p:sp>
      <p:pic>
        <p:nvPicPr>
          <p:cNvPr id="110" name="Google Shape;110;p16"/>
          <p:cNvPicPr preferRelativeResize="0"/>
          <p:nvPr/>
        </p:nvPicPr>
        <p:blipFill>
          <a:blip r:embed="rId3">
            <a:alphaModFix amt="77000"/>
          </a:blip>
          <a:stretch>
            <a:fillRect/>
          </a:stretch>
        </p:blipFill>
        <p:spPr>
          <a:xfrm>
            <a:off x="727375" y="2419775"/>
            <a:ext cx="7818251" cy="2723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418700" y="547125"/>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15000"/>
              </a:lnSpc>
              <a:spcBef>
                <a:spcPts val="0"/>
              </a:spcBef>
              <a:spcAft>
                <a:spcPts val="0"/>
              </a:spcAft>
              <a:buNone/>
            </a:pPr>
            <a:r>
              <a:rPr lang="en">
                <a:solidFill>
                  <a:srgbClr val="EF6C00"/>
                </a:solidFill>
              </a:rPr>
              <a:t>Project Flow</a:t>
            </a:r>
            <a:endParaRPr>
              <a:solidFill>
                <a:srgbClr val="EF6C00"/>
              </a:solidFill>
            </a:endParaRPr>
          </a:p>
        </p:txBody>
      </p:sp>
      <p:sp>
        <p:nvSpPr>
          <p:cNvPr id="116" name="Google Shape;116;p17"/>
          <p:cNvSpPr txBox="1"/>
          <p:nvPr/>
        </p:nvSpPr>
        <p:spPr>
          <a:xfrm>
            <a:off x="418700" y="1345300"/>
            <a:ext cx="5132100" cy="34818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15000"/>
              </a:lnSpc>
              <a:spcBef>
                <a:spcPts val="0"/>
              </a:spcBef>
              <a:spcAft>
                <a:spcPts val="0"/>
              </a:spcAft>
              <a:buClr>
                <a:schemeClr val="dk1"/>
              </a:buClr>
              <a:buSzPts val="2100"/>
              <a:buFont typeface="Lato"/>
              <a:buChar char="●"/>
            </a:pPr>
            <a:r>
              <a:rPr lang="en" sz="2100">
                <a:solidFill>
                  <a:schemeClr val="dk1"/>
                </a:solidFill>
                <a:latin typeface="Lato"/>
                <a:ea typeface="Lato"/>
                <a:cs typeface="Lato"/>
                <a:sym typeface="Lato"/>
              </a:rPr>
              <a:t>Data Collection/Gathering</a:t>
            </a:r>
            <a:endParaRPr sz="2100">
              <a:solidFill>
                <a:schemeClr val="dk1"/>
              </a:solidFill>
              <a:latin typeface="Lato"/>
              <a:ea typeface="Lato"/>
              <a:cs typeface="Lato"/>
              <a:sym typeface="Lato"/>
            </a:endParaRPr>
          </a:p>
          <a:p>
            <a:pPr indent="-361950" lvl="0" marL="457200" marR="0" rtl="0" algn="l">
              <a:lnSpc>
                <a:spcPct val="115000"/>
              </a:lnSpc>
              <a:spcBef>
                <a:spcPts val="0"/>
              </a:spcBef>
              <a:spcAft>
                <a:spcPts val="0"/>
              </a:spcAft>
              <a:buClr>
                <a:schemeClr val="dk1"/>
              </a:buClr>
              <a:buSzPts val="2100"/>
              <a:buFont typeface="Lato"/>
              <a:buChar char="●"/>
            </a:pPr>
            <a:r>
              <a:rPr lang="en" sz="2100">
                <a:solidFill>
                  <a:schemeClr val="dk1"/>
                </a:solidFill>
                <a:latin typeface="Lato"/>
                <a:ea typeface="Lato"/>
                <a:cs typeface="Lato"/>
                <a:sym typeface="Lato"/>
              </a:rPr>
              <a:t>Text Preprocessing / text cleaning</a:t>
            </a:r>
            <a:endParaRPr sz="2100">
              <a:solidFill>
                <a:schemeClr val="dk1"/>
              </a:solidFill>
              <a:latin typeface="Lato"/>
              <a:ea typeface="Lato"/>
              <a:cs typeface="Lato"/>
              <a:sym typeface="Lato"/>
            </a:endParaRPr>
          </a:p>
          <a:p>
            <a:pPr indent="-361950" lvl="0" marL="457200" marR="0" rtl="0" algn="l">
              <a:lnSpc>
                <a:spcPct val="115000"/>
              </a:lnSpc>
              <a:spcBef>
                <a:spcPts val="0"/>
              </a:spcBef>
              <a:spcAft>
                <a:spcPts val="0"/>
              </a:spcAft>
              <a:buClr>
                <a:schemeClr val="dk1"/>
              </a:buClr>
              <a:buSzPts val="2100"/>
              <a:buFont typeface="Lato"/>
              <a:buChar char="●"/>
            </a:pPr>
            <a:r>
              <a:rPr lang="en" sz="2100">
                <a:solidFill>
                  <a:schemeClr val="dk1"/>
                </a:solidFill>
                <a:latin typeface="Lato"/>
                <a:ea typeface="Lato"/>
                <a:cs typeface="Lato"/>
                <a:sym typeface="Lato"/>
              </a:rPr>
              <a:t>Sentimental Analysis</a:t>
            </a:r>
            <a:endParaRPr sz="2100">
              <a:solidFill>
                <a:schemeClr val="dk1"/>
              </a:solidFill>
              <a:latin typeface="Lato"/>
              <a:ea typeface="Lato"/>
              <a:cs typeface="Lato"/>
              <a:sym typeface="Lato"/>
            </a:endParaRPr>
          </a:p>
          <a:p>
            <a:pPr indent="-361950" lvl="0" marL="457200" marR="0" rtl="0" algn="l">
              <a:lnSpc>
                <a:spcPct val="115000"/>
              </a:lnSpc>
              <a:spcBef>
                <a:spcPts val="0"/>
              </a:spcBef>
              <a:spcAft>
                <a:spcPts val="0"/>
              </a:spcAft>
              <a:buClr>
                <a:schemeClr val="dk1"/>
              </a:buClr>
              <a:buSzPts val="2100"/>
              <a:buFont typeface="Lato"/>
              <a:buChar char="●"/>
            </a:pPr>
            <a:r>
              <a:rPr lang="en" sz="2100">
                <a:solidFill>
                  <a:schemeClr val="dk1"/>
                </a:solidFill>
                <a:latin typeface="Lato"/>
                <a:ea typeface="Lato"/>
                <a:cs typeface="Lato"/>
                <a:sym typeface="Lato"/>
              </a:rPr>
              <a:t>EDA</a:t>
            </a:r>
            <a:endParaRPr sz="2100">
              <a:solidFill>
                <a:schemeClr val="dk1"/>
              </a:solidFill>
              <a:latin typeface="Lato"/>
              <a:ea typeface="Lato"/>
              <a:cs typeface="Lato"/>
              <a:sym typeface="Lato"/>
            </a:endParaRPr>
          </a:p>
          <a:p>
            <a:pPr indent="-361950" lvl="0" marL="457200" marR="0" rtl="0" algn="l">
              <a:lnSpc>
                <a:spcPct val="115000"/>
              </a:lnSpc>
              <a:spcBef>
                <a:spcPts val="0"/>
              </a:spcBef>
              <a:spcAft>
                <a:spcPts val="0"/>
              </a:spcAft>
              <a:buClr>
                <a:schemeClr val="dk1"/>
              </a:buClr>
              <a:buSzPts val="2100"/>
              <a:buFont typeface="Lato"/>
              <a:buChar char="●"/>
            </a:pPr>
            <a:r>
              <a:rPr lang="en" sz="2100">
                <a:solidFill>
                  <a:schemeClr val="dk1"/>
                </a:solidFill>
                <a:latin typeface="Lato"/>
                <a:ea typeface="Lato"/>
                <a:cs typeface="Lato"/>
                <a:sym typeface="Lato"/>
              </a:rPr>
              <a:t>Feature </a:t>
            </a:r>
            <a:r>
              <a:rPr lang="en" sz="2100">
                <a:solidFill>
                  <a:schemeClr val="dk1"/>
                </a:solidFill>
                <a:latin typeface="Lato"/>
                <a:ea typeface="Lato"/>
                <a:cs typeface="Lato"/>
                <a:sym typeface="Lato"/>
              </a:rPr>
              <a:t>Generation</a:t>
            </a:r>
            <a:endParaRPr sz="2100">
              <a:solidFill>
                <a:schemeClr val="dk1"/>
              </a:solidFill>
              <a:latin typeface="Lato"/>
              <a:ea typeface="Lato"/>
              <a:cs typeface="Lato"/>
              <a:sym typeface="Lato"/>
            </a:endParaRPr>
          </a:p>
          <a:p>
            <a:pPr indent="-361950" lvl="0" marL="457200" marR="0" rtl="0" algn="l">
              <a:lnSpc>
                <a:spcPct val="115000"/>
              </a:lnSpc>
              <a:spcBef>
                <a:spcPts val="0"/>
              </a:spcBef>
              <a:spcAft>
                <a:spcPts val="0"/>
              </a:spcAft>
              <a:buClr>
                <a:schemeClr val="dk1"/>
              </a:buClr>
              <a:buSzPts val="2100"/>
              <a:buFont typeface="Lato"/>
              <a:buChar char="●"/>
            </a:pPr>
            <a:r>
              <a:rPr lang="en" sz="2100">
                <a:solidFill>
                  <a:schemeClr val="dk1"/>
                </a:solidFill>
                <a:latin typeface="Lato"/>
                <a:ea typeface="Lato"/>
                <a:cs typeface="Lato"/>
                <a:sym typeface="Lato"/>
              </a:rPr>
              <a:t>Partition Series</a:t>
            </a:r>
            <a:endParaRPr sz="2100">
              <a:solidFill>
                <a:schemeClr val="dk1"/>
              </a:solidFill>
              <a:latin typeface="Lato"/>
              <a:ea typeface="Lato"/>
              <a:cs typeface="Lato"/>
              <a:sym typeface="Lato"/>
            </a:endParaRPr>
          </a:p>
          <a:p>
            <a:pPr indent="-361950" lvl="0" marL="457200" marR="0" rtl="0" algn="l">
              <a:lnSpc>
                <a:spcPct val="115000"/>
              </a:lnSpc>
              <a:spcBef>
                <a:spcPts val="0"/>
              </a:spcBef>
              <a:spcAft>
                <a:spcPts val="0"/>
              </a:spcAft>
              <a:buClr>
                <a:schemeClr val="dk1"/>
              </a:buClr>
              <a:buSzPts val="2100"/>
              <a:buFont typeface="Lato"/>
              <a:buChar char="●"/>
            </a:pPr>
            <a:r>
              <a:rPr lang="en" sz="2100">
                <a:solidFill>
                  <a:schemeClr val="dk1"/>
                </a:solidFill>
                <a:latin typeface="Lato"/>
                <a:ea typeface="Lato"/>
                <a:cs typeface="Lato"/>
                <a:sym typeface="Lato"/>
              </a:rPr>
              <a:t>Model Building</a:t>
            </a:r>
            <a:endParaRPr sz="2100">
              <a:solidFill>
                <a:schemeClr val="dk1"/>
              </a:solidFill>
              <a:latin typeface="Lato"/>
              <a:ea typeface="Lato"/>
              <a:cs typeface="Lato"/>
              <a:sym typeface="Lato"/>
            </a:endParaRPr>
          </a:p>
          <a:p>
            <a:pPr indent="-361950" lvl="0" marL="457200" marR="0" rtl="0" algn="l">
              <a:lnSpc>
                <a:spcPct val="115000"/>
              </a:lnSpc>
              <a:spcBef>
                <a:spcPts val="0"/>
              </a:spcBef>
              <a:spcAft>
                <a:spcPts val="0"/>
              </a:spcAft>
              <a:buClr>
                <a:schemeClr val="dk1"/>
              </a:buClr>
              <a:buSzPts val="2100"/>
              <a:buFont typeface="Lato"/>
              <a:buChar char="●"/>
            </a:pPr>
            <a:r>
              <a:rPr lang="en" sz="2100">
                <a:solidFill>
                  <a:schemeClr val="dk1"/>
                </a:solidFill>
                <a:latin typeface="Lato"/>
                <a:ea typeface="Lato"/>
                <a:cs typeface="Lato"/>
                <a:sym typeface="Lato"/>
              </a:rPr>
              <a:t>Evaluate &amp; Compare </a:t>
            </a:r>
            <a:r>
              <a:rPr lang="en" sz="2100">
                <a:solidFill>
                  <a:schemeClr val="dk1"/>
                </a:solidFill>
                <a:latin typeface="Lato"/>
                <a:ea typeface="Lato"/>
                <a:cs typeface="Lato"/>
                <a:sym typeface="Lato"/>
              </a:rPr>
              <a:t>Performance</a:t>
            </a:r>
            <a:endParaRPr sz="2100">
              <a:solidFill>
                <a:schemeClr val="dk1"/>
              </a:solidFill>
              <a:latin typeface="Lato"/>
              <a:ea typeface="Lato"/>
              <a:cs typeface="Lato"/>
              <a:sym typeface="Lato"/>
            </a:endParaRPr>
          </a:p>
          <a:p>
            <a:pPr indent="-361950" lvl="0" marL="457200" marR="0" rtl="0" algn="l">
              <a:lnSpc>
                <a:spcPct val="115000"/>
              </a:lnSpc>
              <a:spcBef>
                <a:spcPts val="0"/>
              </a:spcBef>
              <a:spcAft>
                <a:spcPts val="0"/>
              </a:spcAft>
              <a:buClr>
                <a:schemeClr val="dk1"/>
              </a:buClr>
              <a:buSzPts val="2100"/>
              <a:buFont typeface="Lato"/>
              <a:buChar char="●"/>
            </a:pPr>
            <a:r>
              <a:rPr lang="en" sz="2100">
                <a:solidFill>
                  <a:schemeClr val="dk1"/>
                </a:solidFill>
                <a:latin typeface="Lato"/>
                <a:ea typeface="Lato"/>
                <a:cs typeface="Lato"/>
                <a:sym typeface="Lato"/>
              </a:rPr>
              <a:t>Deployment</a:t>
            </a:r>
            <a:endParaRPr sz="2100">
              <a:solidFill>
                <a:schemeClr val="dk1"/>
              </a:solidFill>
              <a:highlight>
                <a:srgbClr val="FFFF00"/>
              </a:highlight>
              <a:latin typeface="Lato"/>
              <a:ea typeface="Lato"/>
              <a:cs typeface="Lato"/>
              <a:sym typeface="Lato"/>
            </a:endParaRPr>
          </a:p>
        </p:txBody>
      </p:sp>
      <p:pic>
        <p:nvPicPr>
          <p:cNvPr id="117" name="Google Shape;117;p17"/>
          <p:cNvPicPr preferRelativeResize="0"/>
          <p:nvPr/>
        </p:nvPicPr>
        <p:blipFill>
          <a:blip r:embed="rId3">
            <a:alphaModFix/>
          </a:blip>
          <a:stretch>
            <a:fillRect/>
          </a:stretch>
        </p:blipFill>
        <p:spPr>
          <a:xfrm>
            <a:off x="7743725" y="4548525"/>
            <a:ext cx="1093100" cy="38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nvSpPr>
        <p:spPr>
          <a:xfrm>
            <a:off x="347425" y="1482375"/>
            <a:ext cx="4479300" cy="1754700"/>
          </a:xfrm>
          <a:prstGeom prst="rect">
            <a:avLst/>
          </a:prstGeom>
          <a:noFill/>
          <a:ln>
            <a:noFill/>
          </a:ln>
        </p:spPr>
        <p:txBody>
          <a:bodyPr anchorCtr="0" anchor="t" bIns="91425" lIns="91425" spcFirstLastPara="1" rIns="91425" wrap="square" tIns="91425">
            <a:spAutoFit/>
          </a:bodyPr>
          <a:lstStyle/>
          <a:p>
            <a:pPr indent="-336550" lvl="0" marL="457200" marR="0" rtl="0" algn="just">
              <a:lnSpc>
                <a:spcPct val="100000"/>
              </a:lnSpc>
              <a:spcBef>
                <a:spcPts val="0"/>
              </a:spcBef>
              <a:spcAft>
                <a:spcPts val="0"/>
              </a:spcAft>
              <a:buClr>
                <a:srgbClr val="202124"/>
              </a:buClr>
              <a:buSzPts val="1700"/>
              <a:buFont typeface="Lato"/>
              <a:buChar char="●"/>
            </a:pPr>
            <a:r>
              <a:rPr lang="en" sz="1700">
                <a:solidFill>
                  <a:srgbClr val="202124"/>
                </a:solidFill>
                <a:highlight>
                  <a:srgbClr val="FFFFFF"/>
                </a:highlight>
                <a:latin typeface="Lato"/>
                <a:ea typeface="Lato"/>
                <a:cs typeface="Lato"/>
                <a:sym typeface="Lato"/>
              </a:rPr>
              <a:t>Data was extracted using web </a:t>
            </a:r>
            <a:r>
              <a:rPr lang="en" sz="1700">
                <a:solidFill>
                  <a:srgbClr val="202124"/>
                </a:solidFill>
                <a:highlight>
                  <a:srgbClr val="FFFFFF"/>
                </a:highlight>
                <a:latin typeface="Lato"/>
                <a:ea typeface="Lato"/>
                <a:cs typeface="Lato"/>
                <a:sym typeface="Lato"/>
              </a:rPr>
              <a:t>scraping</a:t>
            </a:r>
            <a:r>
              <a:rPr lang="en" sz="1700">
                <a:solidFill>
                  <a:srgbClr val="202124"/>
                </a:solidFill>
                <a:highlight>
                  <a:srgbClr val="FFFFFF"/>
                </a:highlight>
                <a:latin typeface="Lato"/>
                <a:ea typeface="Lato"/>
                <a:cs typeface="Lato"/>
                <a:sym typeface="Lato"/>
              </a:rPr>
              <a:t> method from </a:t>
            </a:r>
            <a:r>
              <a:rPr lang="en" sz="1700">
                <a:solidFill>
                  <a:srgbClr val="202124"/>
                </a:solidFill>
                <a:highlight>
                  <a:srgbClr val="FFFFFF"/>
                </a:highlight>
                <a:latin typeface="Lato"/>
                <a:ea typeface="Lato"/>
                <a:cs typeface="Lato"/>
                <a:sym typeface="Lato"/>
              </a:rPr>
              <a:t>different</a:t>
            </a:r>
            <a:r>
              <a:rPr lang="en" sz="1700">
                <a:solidFill>
                  <a:srgbClr val="202124"/>
                </a:solidFill>
                <a:highlight>
                  <a:srgbClr val="FFFFFF"/>
                </a:highlight>
                <a:latin typeface="Lato"/>
                <a:ea typeface="Lato"/>
                <a:cs typeface="Lato"/>
                <a:sym typeface="Lato"/>
              </a:rPr>
              <a:t> E-commerce websites such as Flipkart, Amazon, E-bay , GSM Arena etc.</a:t>
            </a:r>
            <a:endParaRPr sz="1700">
              <a:solidFill>
                <a:srgbClr val="202124"/>
              </a:solidFill>
              <a:highlight>
                <a:srgbClr val="FFFFFF"/>
              </a:highlight>
              <a:latin typeface="Lato"/>
              <a:ea typeface="Lato"/>
              <a:cs typeface="Lato"/>
              <a:sym typeface="Lato"/>
            </a:endParaRPr>
          </a:p>
          <a:p>
            <a:pPr indent="0" lvl="0" marL="0" marR="0" rtl="0" algn="just">
              <a:lnSpc>
                <a:spcPct val="100000"/>
              </a:lnSpc>
              <a:spcBef>
                <a:spcPts val="0"/>
              </a:spcBef>
              <a:spcAft>
                <a:spcPts val="0"/>
              </a:spcAft>
              <a:buNone/>
            </a:pPr>
            <a:r>
              <a:t/>
            </a:r>
            <a:endParaRPr sz="1700">
              <a:solidFill>
                <a:srgbClr val="202124"/>
              </a:solidFill>
              <a:highlight>
                <a:srgbClr val="FFFFFF"/>
              </a:highlight>
              <a:latin typeface="Lato"/>
              <a:ea typeface="Lato"/>
              <a:cs typeface="Lato"/>
              <a:sym typeface="Lato"/>
            </a:endParaRPr>
          </a:p>
          <a:p>
            <a:pPr indent="-336550" lvl="0" marL="457200" marR="0" rtl="0" algn="just">
              <a:lnSpc>
                <a:spcPct val="100000"/>
              </a:lnSpc>
              <a:spcBef>
                <a:spcPts val="0"/>
              </a:spcBef>
              <a:spcAft>
                <a:spcPts val="0"/>
              </a:spcAft>
              <a:buClr>
                <a:srgbClr val="202124"/>
              </a:buClr>
              <a:buSzPts val="1700"/>
              <a:buFont typeface="Lato"/>
              <a:buChar char="●"/>
            </a:pPr>
            <a:r>
              <a:rPr lang="en" sz="1700">
                <a:solidFill>
                  <a:srgbClr val="202124"/>
                </a:solidFill>
                <a:highlight>
                  <a:srgbClr val="FFFFFF"/>
                </a:highlight>
                <a:latin typeface="Lato"/>
                <a:ea typeface="Lato"/>
                <a:cs typeface="Lato"/>
                <a:sym typeface="Lato"/>
              </a:rPr>
              <a:t>We have collected ~ 27K data.</a:t>
            </a:r>
            <a:endParaRPr>
              <a:highlight>
                <a:srgbClr val="FFFF00"/>
              </a:highlight>
            </a:endParaRPr>
          </a:p>
        </p:txBody>
      </p:sp>
      <p:sp>
        <p:nvSpPr>
          <p:cNvPr id="123" name="Google Shape;123;p18"/>
          <p:cNvSpPr txBox="1"/>
          <p:nvPr/>
        </p:nvSpPr>
        <p:spPr>
          <a:xfrm>
            <a:off x="666075" y="436650"/>
            <a:ext cx="52545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sz="2600">
                <a:solidFill>
                  <a:srgbClr val="EF6C00"/>
                </a:solidFill>
                <a:latin typeface="Raleway"/>
                <a:ea typeface="Raleway"/>
                <a:cs typeface="Raleway"/>
                <a:sym typeface="Raleway"/>
              </a:rPr>
              <a:t>Data Collection</a:t>
            </a:r>
            <a:endParaRPr b="1" sz="2600">
              <a:solidFill>
                <a:srgbClr val="EF6C00"/>
              </a:solidFill>
              <a:latin typeface="Raleway"/>
              <a:ea typeface="Raleway"/>
              <a:cs typeface="Raleway"/>
              <a:sym typeface="Raleway"/>
            </a:endParaRPr>
          </a:p>
        </p:txBody>
      </p:sp>
      <p:pic>
        <p:nvPicPr>
          <p:cNvPr id="124" name="Google Shape;124;p18"/>
          <p:cNvPicPr preferRelativeResize="0"/>
          <p:nvPr/>
        </p:nvPicPr>
        <p:blipFill>
          <a:blip r:embed="rId3">
            <a:alphaModFix amt="94000"/>
          </a:blip>
          <a:stretch>
            <a:fillRect/>
          </a:stretch>
        </p:blipFill>
        <p:spPr>
          <a:xfrm>
            <a:off x="5192375" y="837375"/>
            <a:ext cx="3725475" cy="3708900"/>
          </a:xfrm>
          <a:prstGeom prst="rect">
            <a:avLst/>
          </a:prstGeom>
          <a:noFill/>
          <a:ln>
            <a:noFill/>
          </a:ln>
        </p:spPr>
      </p:pic>
      <p:pic>
        <p:nvPicPr>
          <p:cNvPr id="125" name="Google Shape;125;p18"/>
          <p:cNvPicPr preferRelativeResize="0"/>
          <p:nvPr/>
        </p:nvPicPr>
        <p:blipFill>
          <a:blip r:embed="rId4">
            <a:alphaModFix/>
          </a:blip>
          <a:stretch>
            <a:fillRect/>
          </a:stretch>
        </p:blipFill>
        <p:spPr>
          <a:xfrm>
            <a:off x="7743725" y="4548525"/>
            <a:ext cx="1093100" cy="38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241925" y="553425"/>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15000"/>
              </a:lnSpc>
              <a:spcBef>
                <a:spcPts val="0"/>
              </a:spcBef>
              <a:spcAft>
                <a:spcPts val="0"/>
              </a:spcAft>
              <a:buNone/>
            </a:pPr>
            <a:r>
              <a:rPr lang="en">
                <a:solidFill>
                  <a:srgbClr val="EF6C00"/>
                </a:solidFill>
              </a:rPr>
              <a:t>T</a:t>
            </a:r>
            <a:r>
              <a:rPr lang="en">
                <a:solidFill>
                  <a:srgbClr val="EF6C00"/>
                </a:solidFill>
              </a:rPr>
              <a:t>ext Preprocessing / text cleaning</a:t>
            </a:r>
            <a:endParaRPr>
              <a:solidFill>
                <a:srgbClr val="EF6C00"/>
              </a:solidFill>
            </a:endParaRPr>
          </a:p>
        </p:txBody>
      </p:sp>
      <p:sp>
        <p:nvSpPr>
          <p:cNvPr id="131" name="Google Shape;131;p19"/>
          <p:cNvSpPr txBox="1"/>
          <p:nvPr/>
        </p:nvSpPr>
        <p:spPr>
          <a:xfrm>
            <a:off x="191600" y="1370675"/>
            <a:ext cx="46161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Lato"/>
                <a:ea typeface="Lato"/>
                <a:cs typeface="Lato"/>
                <a:sym typeface="Lato"/>
              </a:rPr>
              <a:t>Steps in </a:t>
            </a:r>
            <a:r>
              <a:rPr lang="en" sz="1600">
                <a:latin typeface="Lato"/>
                <a:ea typeface="Lato"/>
                <a:cs typeface="Lato"/>
                <a:sym typeface="Lato"/>
              </a:rPr>
              <a:t>text cleaning:</a:t>
            </a:r>
            <a:endParaRPr sz="1600">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330200" lvl="0" marL="457200" rtl="0" algn="l">
              <a:spcBef>
                <a:spcPts val="0"/>
              </a:spcBef>
              <a:spcAft>
                <a:spcPts val="0"/>
              </a:spcAft>
              <a:buSzPts val="1600"/>
              <a:buFont typeface="Lato"/>
              <a:buAutoNum type="arabicPeriod"/>
            </a:pPr>
            <a:r>
              <a:rPr b="1" i="1" lang="en" sz="1600">
                <a:latin typeface="Lato"/>
                <a:ea typeface="Lato"/>
                <a:cs typeface="Lato"/>
                <a:sym typeface="Lato"/>
              </a:rPr>
              <a:t>Noise entity removal</a:t>
            </a:r>
            <a:endParaRPr b="1" i="1" sz="1600">
              <a:latin typeface="Lato"/>
              <a:ea typeface="Lato"/>
              <a:cs typeface="Lato"/>
              <a:sym typeface="Lato"/>
            </a:endParaRPr>
          </a:p>
          <a:p>
            <a:pPr indent="-330200" lvl="1" marL="914400" rtl="0" algn="l">
              <a:spcBef>
                <a:spcPts val="0"/>
              </a:spcBef>
              <a:spcAft>
                <a:spcPts val="0"/>
              </a:spcAft>
              <a:buSzPts val="1600"/>
              <a:buFont typeface="Lato"/>
              <a:buAutoNum type="alphaLcPeriod"/>
            </a:pPr>
            <a:r>
              <a:rPr lang="en" sz="1600">
                <a:latin typeface="Lato"/>
                <a:ea typeface="Lato"/>
                <a:cs typeface="Lato"/>
                <a:sym typeface="Lato"/>
              </a:rPr>
              <a:t>Convert to lowercase</a:t>
            </a:r>
            <a:endParaRPr i="1" sz="2008">
              <a:latin typeface="Lato"/>
              <a:ea typeface="Lato"/>
              <a:cs typeface="Lato"/>
              <a:sym typeface="Lato"/>
            </a:endParaRPr>
          </a:p>
          <a:p>
            <a:pPr indent="-330200" lvl="1" marL="914400" rtl="0" algn="l">
              <a:spcBef>
                <a:spcPts val="0"/>
              </a:spcBef>
              <a:spcAft>
                <a:spcPts val="0"/>
              </a:spcAft>
              <a:buSzPts val="1600"/>
              <a:buFont typeface="Lato"/>
              <a:buAutoNum type="alphaLcPeriod"/>
            </a:pPr>
            <a:r>
              <a:rPr lang="en" sz="1600">
                <a:latin typeface="Lato"/>
                <a:ea typeface="Lato"/>
                <a:cs typeface="Lato"/>
                <a:sym typeface="Lato"/>
              </a:rPr>
              <a:t>Remove punctuations, Stopwords , hyperlinks ,HTML tags , Numericals, Quotes, whitespaces,Non alpha characters.</a:t>
            </a:r>
            <a:endParaRPr i="1" sz="2008">
              <a:latin typeface="Lato"/>
              <a:ea typeface="Lato"/>
              <a:cs typeface="Lato"/>
              <a:sym typeface="Lato"/>
            </a:endParaRPr>
          </a:p>
          <a:p>
            <a:pPr indent="0" lvl="0" marL="0" rtl="0" algn="l">
              <a:spcBef>
                <a:spcPts val="0"/>
              </a:spcBef>
              <a:spcAft>
                <a:spcPts val="0"/>
              </a:spcAft>
              <a:buNone/>
            </a:pPr>
            <a:r>
              <a:t/>
            </a:r>
            <a:endParaRPr sz="1600">
              <a:latin typeface="Lato"/>
              <a:ea typeface="Lato"/>
              <a:cs typeface="Lato"/>
              <a:sym typeface="Lato"/>
            </a:endParaRPr>
          </a:p>
          <a:p>
            <a:pPr indent="-330200" lvl="0" marL="457200" rtl="0" algn="l">
              <a:spcBef>
                <a:spcPts val="0"/>
              </a:spcBef>
              <a:spcAft>
                <a:spcPts val="0"/>
              </a:spcAft>
              <a:buSzPts val="1600"/>
              <a:buFont typeface="Lato"/>
              <a:buAutoNum type="arabicPeriod"/>
            </a:pPr>
            <a:r>
              <a:rPr b="1" i="1" lang="en" sz="1600">
                <a:latin typeface="Lato"/>
                <a:ea typeface="Lato"/>
                <a:cs typeface="Lato"/>
                <a:sym typeface="Lato"/>
              </a:rPr>
              <a:t>Text Normalization</a:t>
            </a:r>
            <a:endParaRPr b="1" i="1" sz="1600">
              <a:latin typeface="Lato"/>
              <a:ea typeface="Lato"/>
              <a:cs typeface="Lato"/>
              <a:sym typeface="Lato"/>
            </a:endParaRPr>
          </a:p>
          <a:p>
            <a:pPr indent="-330200" lvl="1" marL="914400" rtl="0" algn="l">
              <a:spcBef>
                <a:spcPts val="0"/>
              </a:spcBef>
              <a:spcAft>
                <a:spcPts val="0"/>
              </a:spcAft>
              <a:buSzPts val="1600"/>
              <a:buFont typeface="Lato"/>
              <a:buAutoNum type="alphaLcPeriod"/>
            </a:pPr>
            <a:r>
              <a:rPr lang="en" sz="1600">
                <a:latin typeface="Lato"/>
                <a:ea typeface="Lato"/>
                <a:cs typeface="Lato"/>
                <a:sym typeface="Lato"/>
              </a:rPr>
              <a:t>Stemming /  lemmatization</a:t>
            </a:r>
            <a:endParaRPr sz="1600">
              <a:latin typeface="Lato"/>
              <a:ea typeface="Lato"/>
              <a:cs typeface="Lato"/>
              <a:sym typeface="Lato"/>
            </a:endParaRPr>
          </a:p>
          <a:p>
            <a:pPr indent="-330200" lvl="1" marL="914400" rtl="0" algn="l">
              <a:spcBef>
                <a:spcPts val="0"/>
              </a:spcBef>
              <a:spcAft>
                <a:spcPts val="0"/>
              </a:spcAft>
              <a:buSzPts val="1600"/>
              <a:buFont typeface="Lato"/>
              <a:buAutoNum type="alphaLcPeriod"/>
            </a:pPr>
            <a:r>
              <a:rPr lang="en" sz="1600">
                <a:latin typeface="Lato"/>
                <a:ea typeface="Lato"/>
                <a:cs typeface="Lato"/>
                <a:sym typeface="Lato"/>
              </a:rPr>
              <a:t>Tokenization</a:t>
            </a:r>
            <a:endParaRPr sz="1600">
              <a:latin typeface="Lato"/>
              <a:ea typeface="Lato"/>
              <a:cs typeface="Lato"/>
              <a:sym typeface="Lato"/>
            </a:endParaRPr>
          </a:p>
        </p:txBody>
      </p:sp>
      <p:pic>
        <p:nvPicPr>
          <p:cNvPr id="132" name="Google Shape;132;p19"/>
          <p:cNvPicPr preferRelativeResize="0"/>
          <p:nvPr/>
        </p:nvPicPr>
        <p:blipFill>
          <a:blip r:embed="rId3">
            <a:alphaModFix/>
          </a:blip>
          <a:stretch>
            <a:fillRect/>
          </a:stretch>
        </p:blipFill>
        <p:spPr>
          <a:xfrm>
            <a:off x="4807675" y="1830582"/>
            <a:ext cx="4220699" cy="1635292"/>
          </a:xfrm>
          <a:prstGeom prst="rect">
            <a:avLst/>
          </a:prstGeom>
          <a:noFill/>
          <a:ln>
            <a:noFill/>
          </a:ln>
        </p:spPr>
      </p:pic>
      <p:pic>
        <p:nvPicPr>
          <p:cNvPr id="133" name="Google Shape;133;p19"/>
          <p:cNvPicPr preferRelativeResize="0"/>
          <p:nvPr/>
        </p:nvPicPr>
        <p:blipFill>
          <a:blip r:embed="rId4">
            <a:alphaModFix/>
          </a:blip>
          <a:stretch>
            <a:fillRect/>
          </a:stretch>
        </p:blipFill>
        <p:spPr>
          <a:xfrm>
            <a:off x="7743725" y="4548525"/>
            <a:ext cx="1093100" cy="38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idx="4294967295" type="title"/>
          </p:nvPr>
        </p:nvSpPr>
        <p:spPr>
          <a:xfrm>
            <a:off x="379600" y="23080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15000"/>
              </a:lnSpc>
              <a:spcBef>
                <a:spcPts val="0"/>
              </a:spcBef>
              <a:spcAft>
                <a:spcPts val="0"/>
              </a:spcAft>
              <a:buNone/>
            </a:pPr>
            <a:r>
              <a:rPr lang="en">
                <a:solidFill>
                  <a:srgbClr val="EF6C00"/>
                </a:solidFill>
              </a:rPr>
              <a:t>Sentiment </a:t>
            </a:r>
            <a:r>
              <a:rPr lang="en">
                <a:solidFill>
                  <a:srgbClr val="EF6C00"/>
                </a:solidFill>
              </a:rPr>
              <a:t>Analysis</a:t>
            </a:r>
            <a:endParaRPr>
              <a:solidFill>
                <a:srgbClr val="EF6C00"/>
              </a:solidFill>
            </a:endParaRPr>
          </a:p>
        </p:txBody>
      </p:sp>
      <p:sp>
        <p:nvSpPr>
          <p:cNvPr id="139" name="Google Shape;139;p20"/>
          <p:cNvSpPr txBox="1"/>
          <p:nvPr/>
        </p:nvSpPr>
        <p:spPr>
          <a:xfrm>
            <a:off x="379600" y="904044"/>
            <a:ext cx="8139300" cy="1606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latin typeface="Lato"/>
                <a:ea typeface="Lato"/>
                <a:cs typeface="Lato"/>
                <a:sym typeface="Lato"/>
              </a:rPr>
              <a:t>Methods used to do sentiment analysis:</a:t>
            </a:r>
            <a:endParaRPr sz="1600">
              <a:latin typeface="Lato"/>
              <a:ea typeface="Lato"/>
              <a:cs typeface="Lato"/>
              <a:sym typeface="Lato"/>
            </a:endParaRPr>
          </a:p>
          <a:p>
            <a:pPr indent="-330200" lvl="0" marL="457200" rtl="0" algn="just">
              <a:lnSpc>
                <a:spcPct val="150000"/>
              </a:lnSpc>
              <a:spcBef>
                <a:spcPts val="1200"/>
              </a:spcBef>
              <a:spcAft>
                <a:spcPts val="0"/>
              </a:spcAft>
              <a:buClr>
                <a:srgbClr val="FF0000"/>
              </a:buClr>
              <a:buSzPts val="1600"/>
              <a:buFont typeface="Lato"/>
              <a:buChar char="●"/>
            </a:pPr>
            <a:r>
              <a:rPr b="1" lang="en" sz="1600">
                <a:solidFill>
                  <a:srgbClr val="FF0000"/>
                </a:solidFill>
                <a:latin typeface="Lato"/>
                <a:ea typeface="Lato"/>
                <a:cs typeface="Lato"/>
                <a:sym typeface="Lato"/>
              </a:rPr>
              <a:t>Textblob -</a:t>
            </a:r>
            <a:endParaRPr b="1" sz="1600">
              <a:solidFill>
                <a:srgbClr val="FF0000"/>
              </a:solidFill>
              <a:latin typeface="Lato"/>
              <a:ea typeface="Lato"/>
              <a:cs typeface="Lato"/>
              <a:sym typeface="Lato"/>
            </a:endParaRPr>
          </a:p>
          <a:p>
            <a:pPr indent="-330200" lvl="0" marL="457200" rtl="0" algn="l">
              <a:lnSpc>
                <a:spcPct val="150000"/>
              </a:lnSpc>
              <a:spcBef>
                <a:spcPts val="0"/>
              </a:spcBef>
              <a:spcAft>
                <a:spcPts val="0"/>
              </a:spcAft>
              <a:buClr>
                <a:srgbClr val="FF0000"/>
              </a:buClr>
              <a:buSzPts val="1600"/>
              <a:buFont typeface="Lato"/>
              <a:buChar char="●"/>
            </a:pPr>
            <a:r>
              <a:rPr b="1" lang="en" sz="1600">
                <a:solidFill>
                  <a:srgbClr val="FF0000"/>
                </a:solidFill>
                <a:latin typeface="Lato"/>
                <a:ea typeface="Lato"/>
                <a:cs typeface="Lato"/>
                <a:sym typeface="Lato"/>
              </a:rPr>
              <a:t>VADER  lexicon</a:t>
            </a:r>
            <a:endParaRPr b="1" sz="1600">
              <a:solidFill>
                <a:srgbClr val="FF0000"/>
              </a:solidFill>
              <a:latin typeface="Lato"/>
              <a:ea typeface="Lato"/>
              <a:cs typeface="Lato"/>
              <a:sym typeface="Lato"/>
            </a:endParaRPr>
          </a:p>
          <a:p>
            <a:pPr indent="-330200" lvl="0" marL="457200" rtl="0" algn="l">
              <a:lnSpc>
                <a:spcPct val="150000"/>
              </a:lnSpc>
              <a:spcBef>
                <a:spcPts val="0"/>
              </a:spcBef>
              <a:spcAft>
                <a:spcPts val="0"/>
              </a:spcAft>
              <a:buClr>
                <a:srgbClr val="FF0000"/>
              </a:buClr>
              <a:buSzPts val="1600"/>
              <a:buFont typeface="Lato"/>
              <a:buChar char="●"/>
            </a:pPr>
            <a:r>
              <a:rPr b="1" lang="en" sz="1600">
                <a:solidFill>
                  <a:srgbClr val="FF0000"/>
                </a:solidFill>
                <a:latin typeface="Lato"/>
                <a:ea typeface="Lato"/>
                <a:cs typeface="Lato"/>
                <a:sym typeface="Lato"/>
              </a:rPr>
              <a:t>Afinn lexicon</a:t>
            </a:r>
            <a:endParaRPr sz="1600">
              <a:latin typeface="Lato"/>
              <a:ea typeface="Lato"/>
              <a:cs typeface="Lato"/>
              <a:sym typeface="Lato"/>
            </a:endParaRPr>
          </a:p>
        </p:txBody>
      </p:sp>
      <p:sp>
        <p:nvSpPr>
          <p:cNvPr id="140" name="Google Shape;140;p20"/>
          <p:cNvSpPr txBox="1"/>
          <p:nvPr/>
        </p:nvSpPr>
        <p:spPr>
          <a:xfrm>
            <a:off x="578650" y="2636050"/>
            <a:ext cx="7940400" cy="1544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600">
                <a:latin typeface="Lato"/>
                <a:ea typeface="Lato"/>
                <a:cs typeface="Lato"/>
                <a:sym typeface="Lato"/>
              </a:rPr>
              <a:t>Workflow to analysis the sentiment in the review</a:t>
            </a:r>
            <a:endParaRPr b="1" sz="1600">
              <a:latin typeface="Lato"/>
              <a:ea typeface="Lato"/>
              <a:cs typeface="Lato"/>
              <a:sym typeface="Lato"/>
            </a:endParaRPr>
          </a:p>
          <a:p>
            <a:pPr indent="-330200" lvl="0" marL="457200" rtl="0" algn="just">
              <a:spcBef>
                <a:spcPts val="1000"/>
              </a:spcBef>
              <a:spcAft>
                <a:spcPts val="0"/>
              </a:spcAft>
              <a:buSzPts val="1600"/>
              <a:buFont typeface="Lato"/>
              <a:buChar char="●"/>
            </a:pPr>
            <a:r>
              <a:rPr i="1" lang="en" sz="1600">
                <a:latin typeface="Lato"/>
                <a:ea typeface="Lato"/>
                <a:cs typeface="Lato"/>
                <a:sym typeface="Lato"/>
              </a:rPr>
              <a:t>Subjectivity and Polarity of the review was calculated.</a:t>
            </a:r>
            <a:endParaRPr i="1" sz="1600">
              <a:latin typeface="Lato"/>
              <a:ea typeface="Lato"/>
              <a:cs typeface="Lato"/>
              <a:sym typeface="Lato"/>
            </a:endParaRPr>
          </a:p>
          <a:p>
            <a:pPr indent="-330200" lvl="0" marL="457200" rtl="0" algn="just">
              <a:spcBef>
                <a:spcPts val="0"/>
              </a:spcBef>
              <a:spcAft>
                <a:spcPts val="0"/>
              </a:spcAft>
              <a:buSzPts val="1600"/>
              <a:buFont typeface="Lato"/>
              <a:buChar char="●"/>
            </a:pPr>
            <a:r>
              <a:rPr i="1" lang="en" sz="1600">
                <a:latin typeface="Lato"/>
                <a:ea typeface="Lato"/>
                <a:cs typeface="Lato"/>
                <a:sym typeface="Lato"/>
              </a:rPr>
              <a:t>Sentiment score such as positivity, neutral and negativity was calculated from polarity.</a:t>
            </a:r>
            <a:endParaRPr i="1" sz="1600">
              <a:latin typeface="Lato"/>
              <a:ea typeface="Lato"/>
              <a:cs typeface="Lato"/>
              <a:sym typeface="Lato"/>
            </a:endParaRPr>
          </a:p>
          <a:p>
            <a:pPr indent="-330200" lvl="0" marL="457200" rtl="0" algn="just">
              <a:spcBef>
                <a:spcPts val="0"/>
              </a:spcBef>
              <a:spcAft>
                <a:spcPts val="0"/>
              </a:spcAft>
              <a:buSzPts val="1600"/>
              <a:buFont typeface="Lato"/>
              <a:buChar char="●"/>
            </a:pPr>
            <a:r>
              <a:rPr i="1" lang="en" sz="1600">
                <a:latin typeface="Lato"/>
                <a:ea typeface="Lato"/>
                <a:cs typeface="Lato"/>
                <a:sym typeface="Lato"/>
              </a:rPr>
              <a:t>Label encoding was used to convert the sentiment score (text) to numerical.</a:t>
            </a:r>
            <a:endParaRPr i="1" sz="1600">
              <a:latin typeface="Lato"/>
              <a:ea typeface="Lato"/>
              <a:cs typeface="Lato"/>
              <a:sym typeface="Lato"/>
            </a:endParaRPr>
          </a:p>
          <a:p>
            <a:pPr indent="-330200" lvl="0" marL="457200" rtl="0" algn="just">
              <a:spcBef>
                <a:spcPts val="0"/>
              </a:spcBef>
              <a:spcAft>
                <a:spcPts val="0"/>
              </a:spcAft>
              <a:buSzPts val="1600"/>
              <a:buFont typeface="Lato"/>
              <a:buChar char="●"/>
            </a:pPr>
            <a:r>
              <a:rPr i="1" lang="en" sz="1600">
                <a:latin typeface="Lato"/>
                <a:ea typeface="Lato"/>
                <a:cs typeface="Lato"/>
                <a:sym typeface="Lato"/>
              </a:rPr>
              <a:t>Atlast, the total count of each sentiment generated from review was calculated.</a:t>
            </a:r>
            <a:endParaRPr i="1">
              <a:latin typeface="Lato"/>
              <a:ea typeface="Lato"/>
              <a:cs typeface="Lato"/>
              <a:sym typeface="Lato"/>
            </a:endParaRPr>
          </a:p>
        </p:txBody>
      </p:sp>
      <p:pic>
        <p:nvPicPr>
          <p:cNvPr id="141" name="Google Shape;141;p20"/>
          <p:cNvPicPr preferRelativeResize="0"/>
          <p:nvPr/>
        </p:nvPicPr>
        <p:blipFill>
          <a:blip r:embed="rId3">
            <a:alphaModFix/>
          </a:blip>
          <a:stretch>
            <a:fillRect/>
          </a:stretch>
        </p:blipFill>
        <p:spPr>
          <a:xfrm>
            <a:off x="7743725" y="4548525"/>
            <a:ext cx="1093100" cy="38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aphicFrame>
        <p:nvGraphicFramePr>
          <p:cNvPr id="146" name="Google Shape;146;p21"/>
          <p:cNvGraphicFramePr/>
          <p:nvPr/>
        </p:nvGraphicFramePr>
        <p:xfrm>
          <a:off x="1351850" y="868380"/>
          <a:ext cx="3000000" cy="3000000"/>
        </p:xfrm>
        <a:graphic>
          <a:graphicData uri="http://schemas.openxmlformats.org/drawingml/2006/table">
            <a:tbl>
              <a:tblPr>
                <a:noFill/>
                <a:tableStyleId>{5ECFDA33-C068-44E1-A9E3-341B3DB67A9C}</a:tableStyleId>
              </a:tblPr>
              <a:tblGrid>
                <a:gridCol w="2304900"/>
                <a:gridCol w="2006850"/>
                <a:gridCol w="2155875"/>
              </a:tblGrid>
              <a:tr h="622375">
                <a:tc>
                  <a:txBody>
                    <a:bodyPr/>
                    <a:lstStyle/>
                    <a:p>
                      <a:pPr indent="0" lvl="0" marL="0" rtl="0" algn="l">
                        <a:spcBef>
                          <a:spcPts val="0"/>
                        </a:spcBef>
                        <a:spcAft>
                          <a:spcPts val="0"/>
                        </a:spcAft>
                        <a:buNone/>
                      </a:pPr>
                      <a:r>
                        <a:t/>
                      </a:r>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rgbClr val="9FC5E8"/>
                    </a:solidFill>
                  </a:tcPr>
                </a:tc>
                <a:tc>
                  <a:txBody>
                    <a:bodyPr/>
                    <a:lstStyle/>
                    <a:p>
                      <a:pPr indent="0" lvl="0" marL="0" rtl="0" algn="ctr">
                        <a:lnSpc>
                          <a:spcPct val="115000"/>
                        </a:lnSpc>
                        <a:spcBef>
                          <a:spcPts val="0"/>
                        </a:spcBef>
                        <a:spcAft>
                          <a:spcPts val="0"/>
                        </a:spcAft>
                        <a:buNone/>
                      </a:pPr>
                      <a:r>
                        <a:rPr b="1" lang="en" sz="1700"/>
                        <a:t>TextB</a:t>
                      </a:r>
                      <a:r>
                        <a:rPr b="1" lang="en" sz="1700"/>
                        <a:t>lob/</a:t>
                      </a:r>
                      <a:r>
                        <a:rPr b="1" lang="en" sz="1700"/>
                        <a:t>Vader</a:t>
                      </a:r>
                      <a:endParaRPr b="1" sz="1700"/>
                    </a:p>
                  </a:txBody>
                  <a:tcPr marT="91425" marB="91425" marR="91425" marL="91425" anchor="ctr">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rgbClr val="9FC5E8"/>
                    </a:solidFill>
                  </a:tcPr>
                </a:tc>
                <a:tc>
                  <a:txBody>
                    <a:bodyPr/>
                    <a:lstStyle/>
                    <a:p>
                      <a:pPr indent="0" lvl="0" marL="0" rtl="0" algn="ctr">
                        <a:lnSpc>
                          <a:spcPct val="115000"/>
                        </a:lnSpc>
                        <a:spcBef>
                          <a:spcPts val="0"/>
                        </a:spcBef>
                        <a:spcAft>
                          <a:spcPts val="0"/>
                        </a:spcAft>
                        <a:buNone/>
                      </a:pPr>
                      <a:r>
                        <a:rPr b="1" lang="en" sz="1700"/>
                        <a:t>Afinn</a:t>
                      </a:r>
                      <a:endParaRPr b="1" sz="1700"/>
                    </a:p>
                  </a:txBody>
                  <a:tcPr marT="91425" marB="91425" marR="91425" marL="91425" anchor="ctr">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solidFill>
                      <a:srgbClr val="9FC5E8"/>
                    </a:solidFill>
                  </a:tcPr>
                </a:tc>
              </a:tr>
              <a:tr h="641575">
                <a:tc>
                  <a:txBody>
                    <a:bodyPr/>
                    <a:lstStyle/>
                    <a:p>
                      <a:pPr indent="0" lvl="0" marL="0" rtl="0" algn="l">
                        <a:spcBef>
                          <a:spcPts val="0"/>
                        </a:spcBef>
                        <a:spcAft>
                          <a:spcPts val="0"/>
                        </a:spcAft>
                        <a:buNone/>
                      </a:pPr>
                      <a:r>
                        <a:rPr b="1" lang="en" sz="1600">
                          <a:solidFill>
                            <a:srgbClr val="FF0000"/>
                          </a:solidFill>
                        </a:rPr>
                        <a:t>Positivity score </a:t>
                      </a:r>
                      <a:endParaRPr b="1" sz="1600">
                        <a:solidFill>
                          <a:srgbClr val="FF0000"/>
                        </a:solidFill>
                      </a:endParaRPr>
                    </a:p>
                  </a:txBody>
                  <a:tcPr marT="91425" marB="91425" marR="91425" marL="91425" anchor="ctr">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600"/>
                        <a:t>17316</a:t>
                      </a:r>
                      <a:endParaRPr b="1" sz="1600"/>
                    </a:p>
                  </a:txBody>
                  <a:tcPr marT="91425" marB="91425" marR="91425" marL="91425" anchor="ctr">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1" lang="en" sz="1600"/>
                        <a:t>15847</a:t>
                      </a:r>
                      <a:endParaRPr b="1" sz="1600"/>
                    </a:p>
                  </a:txBody>
                  <a:tcPr marT="91425" marB="91425" marR="91425" marL="91425" anchor="ctr">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641575">
                <a:tc>
                  <a:txBody>
                    <a:bodyPr/>
                    <a:lstStyle/>
                    <a:p>
                      <a:pPr indent="0" lvl="0" marL="0" rtl="0" algn="l">
                        <a:spcBef>
                          <a:spcPts val="0"/>
                        </a:spcBef>
                        <a:spcAft>
                          <a:spcPts val="0"/>
                        </a:spcAft>
                        <a:buNone/>
                      </a:pPr>
                      <a:r>
                        <a:rPr b="1" lang="en" sz="1600">
                          <a:solidFill>
                            <a:srgbClr val="FF0000"/>
                          </a:solidFill>
                        </a:rPr>
                        <a:t>Neutral score</a:t>
                      </a:r>
                      <a:endParaRPr b="1" sz="1600">
                        <a:solidFill>
                          <a:srgbClr val="FF0000"/>
                        </a:solidFill>
                      </a:endParaRPr>
                    </a:p>
                  </a:txBody>
                  <a:tcPr marT="91425" marB="91425" marR="91425" marL="91425" anchor="ctr">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600"/>
                        <a:t>6729</a:t>
                      </a:r>
                      <a:endParaRPr b="1" sz="1600"/>
                    </a:p>
                  </a:txBody>
                  <a:tcPr marT="91425" marB="91425" marR="91425" marL="91425" anchor="ctr">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1" lang="en" sz="1600"/>
                        <a:t>7651</a:t>
                      </a:r>
                      <a:endParaRPr b="1" sz="1600"/>
                    </a:p>
                  </a:txBody>
                  <a:tcPr marT="91425" marB="91425" marR="91425" marL="91425" anchor="ctr">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641575">
                <a:tc>
                  <a:txBody>
                    <a:bodyPr/>
                    <a:lstStyle/>
                    <a:p>
                      <a:pPr indent="0" lvl="0" marL="0" rtl="0" algn="l">
                        <a:spcBef>
                          <a:spcPts val="0"/>
                        </a:spcBef>
                        <a:spcAft>
                          <a:spcPts val="0"/>
                        </a:spcAft>
                        <a:buNone/>
                      </a:pPr>
                      <a:r>
                        <a:rPr b="1" lang="en" sz="1600">
                          <a:solidFill>
                            <a:srgbClr val="FF0000"/>
                          </a:solidFill>
                        </a:rPr>
                        <a:t>Negative score</a:t>
                      </a:r>
                      <a:endParaRPr b="1" sz="1600">
                        <a:solidFill>
                          <a:srgbClr val="FF0000"/>
                        </a:solidFill>
                      </a:endParaRPr>
                    </a:p>
                  </a:txBody>
                  <a:tcPr marT="91425" marB="91425" marR="91425" marL="91425" anchor="ctr">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600"/>
                        <a:t>3423</a:t>
                      </a:r>
                      <a:endParaRPr b="1" sz="1600"/>
                    </a:p>
                  </a:txBody>
                  <a:tcPr marT="91425" marB="91425" marR="91425" marL="91425" anchor="ctr">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1" lang="en" sz="1600"/>
                        <a:t>397</a:t>
                      </a:r>
                      <a:r>
                        <a:rPr b="1" lang="en" sz="1600"/>
                        <a:t>0</a:t>
                      </a:r>
                      <a:endParaRPr b="1" sz="1600"/>
                    </a:p>
                  </a:txBody>
                  <a:tcPr marT="91425" marB="91425" marR="91425" marL="91425" anchor="ctr">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bl>
          </a:graphicData>
        </a:graphic>
      </p:graphicFrame>
      <p:pic>
        <p:nvPicPr>
          <p:cNvPr id="147" name="Google Shape;147;p21"/>
          <p:cNvPicPr preferRelativeResize="0"/>
          <p:nvPr/>
        </p:nvPicPr>
        <p:blipFill>
          <a:blip r:embed="rId3">
            <a:alphaModFix/>
          </a:blip>
          <a:stretch>
            <a:fillRect/>
          </a:stretch>
        </p:blipFill>
        <p:spPr>
          <a:xfrm>
            <a:off x="7743725" y="4548525"/>
            <a:ext cx="1093100" cy="38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