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BC1E-3684-2800-C86C-80E86431A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FFFEA-145E-945C-84BC-300AF048D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C57BB-2D6E-24BE-BF40-B625E68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ACD5-6A11-4A9E-B13A-FB607AE5894A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B77EC-B6DD-E8E6-6441-83460505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C00E6-C9B0-CE2B-5138-4129F549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1189-FB8D-40B7-9EA1-8FC348EFC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6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517F4-AAB1-52D8-809B-205CD42A6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91667-69AC-4557-909E-0356F3095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5B337-FE8C-D230-85FB-44003CF4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ACD5-6A11-4A9E-B13A-FB607AE5894A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1957A-63AF-FAA2-AE8A-781A4AA96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4145E-2BA7-3828-45AB-ED1D26B0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1189-FB8D-40B7-9EA1-8FC348EFC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29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FFD151-0202-AAD9-6D0D-4BB8F620C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FEC80-BB8C-804A-8BAB-06058D571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5E35B-FBEC-5BE9-0F4A-8B05191C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ACD5-6A11-4A9E-B13A-FB607AE5894A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701B9-115C-B231-245A-AC91A295F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EA0C3-F370-3224-836A-6748E0FE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1189-FB8D-40B7-9EA1-8FC348EFC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12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E536-50B0-B4B9-8E77-631EAB043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CAB2F-CF16-3426-E73A-89C17DF9B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BAFF1-83A2-C7EC-34F9-1205C2C8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ACD5-6A11-4A9E-B13A-FB607AE5894A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D30A4-0CBC-7B14-F88A-35C76BCCD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FAF74-A97F-00B4-FEEE-6EC12B31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1189-FB8D-40B7-9EA1-8FC348EFC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274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4E328-9404-A094-26C5-CD56595AC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9C5DD-8390-6C72-29DD-AED5F8F8A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AF9C5-DD41-2AE4-050F-79B9A5D5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ACD5-6A11-4A9E-B13A-FB607AE5894A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49F34-95B1-E9E1-0BA1-EF4EFD07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ABC3D-56C4-F214-838A-FEAE567F8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1189-FB8D-40B7-9EA1-8FC348EFC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32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7A78-ED7E-B4F8-C640-3244E7AB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5F09F-246C-49B5-2FAA-6A85FCDAC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04282-5356-0BA5-A77D-468424BAC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67EAE-D8EF-EA76-76F7-B60F7CE9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ACD5-6A11-4A9E-B13A-FB607AE5894A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93029-3CBB-8B7C-F778-130BA2DF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3980F-9938-0A32-B319-9271146E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1189-FB8D-40B7-9EA1-8FC348EFC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22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B10F-5A62-6CF6-F117-060E2862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7B857-A166-4A37-C92D-338847E12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8038F-7710-F98F-4A94-B41B33D49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532F7E-7DD1-4200-93B4-40EE8FB34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2BEC95-D88D-60C6-37C6-264AA4C36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27245D-83B2-DBB7-EEC1-806C11F1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ACD5-6A11-4A9E-B13A-FB607AE5894A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8CC72E-12E0-2059-BFEA-FD633258C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37E772-F79C-6BD3-1832-EB61EF9E2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1189-FB8D-40B7-9EA1-8FC348EFC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85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60CA-AC04-ECB8-7689-BA8907CE8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62747-36A8-E65E-DF38-6E3213BD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ACD5-6A11-4A9E-B13A-FB607AE5894A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D06A3-D740-A3C5-41C9-480D08DA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74DD5-2D41-769C-23B9-76B12127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1189-FB8D-40B7-9EA1-8FC348EFC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87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970543-15A7-00E2-9F64-AC85D6A4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ACD5-6A11-4A9E-B13A-FB607AE5894A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5D6B2-6578-F9F2-7CD2-2B8518C2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00152-BCCF-3318-51B9-8AFF91C2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1189-FB8D-40B7-9EA1-8FC348EFC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31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DC63-5353-F775-C935-84D0B5FFF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F9C4F-BD15-9B6E-80DB-9C71D42B2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0B195-F137-123E-E582-248889483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8E1F4-D979-DB86-BDAE-371B866C7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ACD5-6A11-4A9E-B13A-FB607AE5894A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34491-538A-B4C2-A45E-B55457F3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409FA-DAFB-F55D-21FE-DF4483F4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1189-FB8D-40B7-9EA1-8FC348EFC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83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08B1-E37D-845D-BE70-B71B4A3B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490B23-60C0-60AF-D41A-58BC6C939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CC1F0-9790-2D78-5418-80975ED06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D1400-740C-76DE-E3C5-0A4596B1A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ACD5-6A11-4A9E-B13A-FB607AE5894A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0B1B3-0D38-0762-7090-D3225692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D6370-96C8-8177-2FA4-AC697CCB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1189-FB8D-40B7-9EA1-8FC348EFC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95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A2B90-220B-867C-DC26-55212DB65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BBAD8-2914-4A72-9186-489A3CF75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25422-D991-1579-A37D-63986730F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CACD5-6A11-4A9E-B13A-FB607AE5894A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FFF9C-1FE2-A152-BAD9-FEBFD68EC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5446A-51E2-EAFD-7412-C451DF9B6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81189-FB8D-40B7-9EA1-8FC348EFC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05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D1AC2C92-DE9B-1DED-10E7-E6FC6B3E4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14738"/>
            <a:ext cx="12192000" cy="3243262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rgbClr val="FF9933"/>
              </a:solidFill>
            </a:endParaRPr>
          </a:p>
          <a:p>
            <a:r>
              <a:rPr lang="en-US" dirty="0">
                <a:solidFill>
                  <a:srgbClr val="FF9933"/>
                </a:solidFill>
              </a:rPr>
              <a:t>Leveraging Agentic AI for Scalable, Fair, and Effective </a:t>
            </a:r>
          </a:p>
          <a:p>
            <a:r>
              <a:rPr lang="en-US" dirty="0">
                <a:solidFill>
                  <a:srgbClr val="FF9933"/>
                </a:solidFill>
              </a:rPr>
              <a:t>Debt Management at </a:t>
            </a:r>
            <a:r>
              <a:rPr lang="en-US" dirty="0" err="1">
                <a:solidFill>
                  <a:srgbClr val="FF9933"/>
                </a:solidFill>
              </a:rPr>
              <a:t>Geldium</a:t>
            </a:r>
            <a:endParaRPr lang="en-US" dirty="0">
              <a:solidFill>
                <a:srgbClr val="FF9933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C832A0-8DA0-8C31-3E9F-90C36D842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509963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>
                <a:solidFill>
                  <a:srgbClr val="FF9933"/>
                </a:solidFill>
              </a:rPr>
              <a:t>AI Powered Collections </a:t>
            </a:r>
            <a:br>
              <a:rPr lang="en-US" dirty="0">
                <a:solidFill>
                  <a:srgbClr val="FF9933"/>
                </a:solidFill>
              </a:rPr>
            </a:br>
            <a:r>
              <a:rPr lang="en-US" dirty="0">
                <a:solidFill>
                  <a:srgbClr val="FF9933"/>
                </a:solidFill>
              </a:rPr>
              <a:t>Strategy</a:t>
            </a:r>
            <a:endParaRPr lang="en-IN" dirty="0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48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E17E-704F-5567-0021-914E47BC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57349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rgbClr val="FF9933"/>
                </a:solidFill>
              </a:rPr>
              <a:t>How the system works?</a:t>
            </a:r>
            <a:endParaRPr lang="en-IN" dirty="0">
              <a:solidFill>
                <a:srgbClr val="FF993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99DF1-D77B-DF6D-9A0F-F046BED32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dirty="0">
                <a:solidFill>
                  <a:srgbClr val="FF9933"/>
                </a:solidFill>
              </a:rPr>
              <a:t>Data Strategy: What specific customer data points(e.g., repayment history, demographics, credit utilization) will the system require as input? </a:t>
            </a:r>
          </a:p>
          <a:p>
            <a:endParaRPr lang="en-US" sz="2400" dirty="0">
              <a:solidFill>
                <a:srgbClr val="FF9933"/>
              </a:solidFill>
            </a:endParaRPr>
          </a:p>
          <a:p>
            <a:r>
              <a:rPr lang="en-US" sz="2400" dirty="0">
                <a:solidFill>
                  <a:srgbClr val="FF9933"/>
                </a:solidFill>
              </a:rPr>
              <a:t>Rule Engine: What is the underlying logic that determines the necessary action-is it a set of fixed business rules, predictions from a model or a hybrid approach?</a:t>
            </a:r>
          </a:p>
          <a:p>
            <a:endParaRPr lang="en-US" sz="2400" dirty="0">
              <a:solidFill>
                <a:srgbClr val="FF9933"/>
              </a:solidFill>
            </a:endParaRPr>
          </a:p>
          <a:p>
            <a:r>
              <a:rPr lang="en-US" sz="2400" dirty="0">
                <a:solidFill>
                  <a:srgbClr val="FF9933"/>
                </a:solidFill>
              </a:rPr>
              <a:t>Intervention Strategy: What specific action or types of outreach (e.g., payment reminders, offers of assistance)will the system automatically trigger?</a:t>
            </a:r>
          </a:p>
          <a:p>
            <a:endParaRPr lang="en-US" sz="2400" dirty="0">
              <a:solidFill>
                <a:srgbClr val="FF9933"/>
              </a:solidFill>
            </a:endParaRPr>
          </a:p>
          <a:p>
            <a:r>
              <a:rPr lang="en-US" sz="2400" dirty="0">
                <a:solidFill>
                  <a:srgbClr val="FF9933"/>
                </a:solidFill>
              </a:rPr>
              <a:t>Evolutionary Path: How will the system measure the results of its actions and learn or adapt to improve its performance over time?</a:t>
            </a:r>
            <a:endParaRPr lang="en-IN" sz="2400" dirty="0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67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FE34-BBAF-3C66-CAA9-33B8F488B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8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rgbClr val="FF9933"/>
                </a:solidFill>
              </a:rPr>
              <a:t>Role of Agentic AI</a:t>
            </a:r>
            <a:endParaRPr lang="en-IN" dirty="0">
              <a:solidFill>
                <a:srgbClr val="FF993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A7A68-A90D-DF85-4E09-8AE90F15B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 sz="1800"/>
            </a:pPr>
            <a:r>
              <a:rPr lang="en-US" sz="2400" dirty="0">
                <a:solidFill>
                  <a:srgbClr val="FF9933"/>
                </a:solidFill>
              </a:rPr>
              <a:t>Autonomous AI: Predicting risk, sending reminders, adapting messages, learning from data.</a:t>
            </a:r>
          </a:p>
          <a:p>
            <a:pPr>
              <a:defRPr sz="1800"/>
            </a:pPr>
            <a:endParaRPr lang="en-US" sz="2400" dirty="0">
              <a:solidFill>
                <a:srgbClr val="FF9933"/>
              </a:solidFill>
            </a:endParaRPr>
          </a:p>
          <a:p>
            <a:pPr>
              <a:defRPr sz="1800"/>
            </a:pPr>
            <a:r>
              <a:rPr lang="en-US" sz="2400" dirty="0">
                <a:solidFill>
                  <a:srgbClr val="FF9933"/>
                </a:solidFill>
              </a:rPr>
              <a:t>Human Oversight: Approving payment plans, reviewing edge cases, handling disputes, auditing fairness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41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09822-6623-14C2-3279-9FAA78F6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rgbClr val="FF9933"/>
                </a:solidFill>
              </a:rPr>
              <a:t>Responsible AI Guardrails</a:t>
            </a:r>
            <a:endParaRPr lang="en-IN" dirty="0">
              <a:solidFill>
                <a:srgbClr val="FF993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D8173-A9EE-12F0-7FEE-B747AAA78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None/>
            </a:pPr>
            <a:r>
              <a:rPr lang="en-GB" dirty="0">
                <a:solidFill>
                  <a:srgbClr val="FF9933"/>
                </a:solidFill>
              </a:rPr>
              <a:t>List and describe key safeguards you would build into the system to ensure it operates fairly and responsibly, such as:</a:t>
            </a:r>
          </a:p>
          <a:p>
            <a:r>
              <a:rPr lang="en-GB" dirty="0">
                <a:solidFill>
                  <a:srgbClr val="FF9933"/>
                </a:solidFill>
              </a:rPr>
              <a:t>Fairness checks to prevent biased outcomes</a:t>
            </a:r>
          </a:p>
          <a:p>
            <a:endParaRPr lang="en-GB" dirty="0">
              <a:solidFill>
                <a:srgbClr val="FF9933"/>
              </a:solidFill>
            </a:endParaRPr>
          </a:p>
          <a:p>
            <a:r>
              <a:rPr lang="en-GB" dirty="0">
                <a:solidFill>
                  <a:srgbClr val="FF9933"/>
                </a:solidFill>
              </a:rPr>
              <a:t>Explainability requirements for transparency</a:t>
            </a:r>
          </a:p>
          <a:p>
            <a:endParaRPr lang="en-GB" dirty="0">
              <a:solidFill>
                <a:srgbClr val="FF9933"/>
              </a:solidFill>
            </a:endParaRPr>
          </a:p>
          <a:p>
            <a:r>
              <a:rPr lang="en-GB" dirty="0">
                <a:solidFill>
                  <a:srgbClr val="FF9933"/>
                </a:solidFill>
              </a:rPr>
              <a:t>Regulatory compliance with standards like ECOA, GDPR, or local laws</a:t>
            </a:r>
          </a:p>
          <a:p>
            <a:endParaRPr lang="en-GB" dirty="0">
              <a:solidFill>
                <a:srgbClr val="FF9933"/>
              </a:solidFill>
            </a:endParaRPr>
          </a:p>
          <a:p>
            <a:r>
              <a:rPr lang="en-GB" dirty="0">
                <a:solidFill>
                  <a:srgbClr val="FF9933"/>
                </a:solidFill>
              </a:rPr>
              <a:t>Human-in-the-loop oversight for critical decisions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088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AE0C-BC6C-8EBE-9016-CFCF58C7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690688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rgbClr val="FF9933"/>
                </a:solidFill>
              </a:rPr>
              <a:t>Expected Business Impact</a:t>
            </a:r>
            <a:endParaRPr lang="en-IN" dirty="0">
              <a:solidFill>
                <a:srgbClr val="FF993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95420-DADD-6353-C293-705697736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r>
              <a:rPr lang="en-US" sz="3600" dirty="0">
                <a:solidFill>
                  <a:srgbClr val="FF9933"/>
                </a:solidFill>
              </a:rPr>
              <a:t>This version uses language typical of risk, policy, and management.</a:t>
            </a:r>
          </a:p>
          <a:p>
            <a:endParaRPr lang="en-US" sz="3600" dirty="0">
              <a:solidFill>
                <a:srgbClr val="FF9933"/>
              </a:solidFill>
            </a:endParaRPr>
          </a:p>
          <a:p>
            <a:r>
              <a:rPr lang="en-US" sz="3600" b="1" dirty="0">
                <a:solidFill>
                  <a:srgbClr val="FF9933"/>
                </a:solidFill>
              </a:rPr>
              <a:t>Governance and Control Framework:</a:t>
            </a:r>
            <a:r>
              <a:rPr lang="en-US" sz="3600" dirty="0">
                <a:solidFill>
                  <a:srgbClr val="FF9933"/>
                </a:solidFill>
              </a:rPr>
              <a:t> Please outline the policies and controls necessary to manage the risk associated with an automated system.</a:t>
            </a:r>
          </a:p>
          <a:p>
            <a:r>
              <a:rPr lang="en-US" sz="3600" b="1" dirty="0">
                <a:solidFill>
                  <a:srgbClr val="FF9933"/>
                </a:solidFill>
              </a:rPr>
              <a:t>Equity Measures:</a:t>
            </a:r>
            <a:r>
              <a:rPr lang="en-US" sz="3600" dirty="0">
                <a:solidFill>
                  <a:srgbClr val="FF9933"/>
                </a:solidFill>
              </a:rPr>
              <a:t> What policies guarantee </a:t>
            </a:r>
            <a:r>
              <a:rPr lang="en-US" sz="3600" b="1" dirty="0">
                <a:solidFill>
                  <a:srgbClr val="FF9933"/>
                </a:solidFill>
              </a:rPr>
              <a:t>fairness</a:t>
            </a:r>
            <a:r>
              <a:rPr lang="en-US" sz="3600" dirty="0">
                <a:solidFill>
                  <a:srgbClr val="FF9933"/>
                </a:solidFill>
              </a:rPr>
              <a:t> by actively checking for and correcting biases that could lead to disparate impacts?</a:t>
            </a:r>
          </a:p>
          <a:p>
            <a:r>
              <a:rPr lang="en-US" sz="3600" b="1" dirty="0">
                <a:solidFill>
                  <a:srgbClr val="FF9933"/>
                </a:solidFill>
              </a:rPr>
              <a:t>Accountability Protocols:</a:t>
            </a:r>
            <a:r>
              <a:rPr lang="en-US" sz="3600" dirty="0">
                <a:solidFill>
                  <a:srgbClr val="FF9933"/>
                </a:solidFill>
              </a:rPr>
              <a:t> How will we ensure </a:t>
            </a:r>
            <a:r>
              <a:rPr lang="en-US" sz="3600" b="1" dirty="0">
                <a:solidFill>
                  <a:srgbClr val="FF9933"/>
                </a:solidFill>
              </a:rPr>
              <a:t>transparency</a:t>
            </a:r>
            <a:r>
              <a:rPr lang="en-US" sz="3600" dirty="0">
                <a:solidFill>
                  <a:srgbClr val="FF9933"/>
                </a:solidFill>
              </a:rPr>
              <a:t> by making system decisions fully </a:t>
            </a:r>
            <a:r>
              <a:rPr lang="en-US" sz="3600" b="1" dirty="0">
                <a:solidFill>
                  <a:srgbClr val="FF9933"/>
                </a:solidFill>
              </a:rPr>
              <a:t>explainable</a:t>
            </a:r>
            <a:r>
              <a:rPr lang="en-US" sz="3600" dirty="0">
                <a:solidFill>
                  <a:srgbClr val="FF9933"/>
                </a:solidFill>
              </a:rPr>
              <a:t> to stakeholders and customers?</a:t>
            </a:r>
          </a:p>
          <a:p>
            <a:r>
              <a:rPr lang="en-US" sz="3600" b="1" dirty="0">
                <a:solidFill>
                  <a:srgbClr val="FF9933"/>
                </a:solidFill>
              </a:rPr>
              <a:t>Legal Conformance:</a:t>
            </a:r>
            <a:r>
              <a:rPr lang="en-US" sz="3600" dirty="0">
                <a:solidFill>
                  <a:srgbClr val="FF9933"/>
                </a:solidFill>
              </a:rPr>
              <a:t> What mechanisms ensure continuous adherence to relevant consumer protection and data privacy laws?</a:t>
            </a:r>
          </a:p>
          <a:p>
            <a:r>
              <a:rPr lang="en-US" sz="3600" b="1" dirty="0">
                <a:solidFill>
                  <a:srgbClr val="FF9933"/>
                </a:solidFill>
              </a:rPr>
              <a:t>Critical Vetting:</a:t>
            </a:r>
            <a:r>
              <a:rPr lang="en-US" sz="3600" dirty="0">
                <a:solidFill>
                  <a:srgbClr val="FF9933"/>
                </a:solidFill>
              </a:rPr>
              <a:t> Where does </a:t>
            </a:r>
            <a:r>
              <a:rPr lang="en-US" sz="3600" b="1" dirty="0">
                <a:solidFill>
                  <a:srgbClr val="FF9933"/>
                </a:solidFill>
              </a:rPr>
              <a:t>human oversight</a:t>
            </a:r>
            <a:r>
              <a:rPr lang="en-US" sz="3600" dirty="0">
                <a:solidFill>
                  <a:srgbClr val="FF9933"/>
                </a:solidFill>
              </a:rPr>
              <a:t> intersect with the automation to review and approve the highest-impact decisions?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1130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336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AI Powered Collections  Strategy</vt:lpstr>
      <vt:lpstr>How the system works?</vt:lpstr>
      <vt:lpstr>Role of Agentic AI</vt:lpstr>
      <vt:lpstr>Responsible AI Guardrails</vt:lpstr>
      <vt:lpstr>Expected Business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Sucheta De</dc:creator>
  <cp:lastModifiedBy>Sucheta De</cp:lastModifiedBy>
  <cp:revision>1</cp:revision>
  <dcterms:created xsi:type="dcterms:W3CDTF">2025-10-26T15:47:08Z</dcterms:created>
  <dcterms:modified xsi:type="dcterms:W3CDTF">2025-10-26T16:15:57Z</dcterms:modified>
</cp:coreProperties>
</file>