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sldIdLst>
    <p:sldId id="257" r:id="rId5"/>
    <p:sldId id="265" r:id="rId6"/>
    <p:sldId id="261" r:id="rId7"/>
    <p:sldId id="272" r:id="rId8"/>
    <p:sldId id="262" r:id="rId9"/>
    <p:sldId id="269" r:id="rId10"/>
    <p:sldId id="274" r:id="rId11"/>
    <p:sldId id="273" r:id="rId12"/>
    <p:sldId id="270" r:id="rId13"/>
    <p:sldId id="271" r:id="rId14"/>
    <p:sldId id="268" r:id="rId15"/>
    <p:sldId id="276" r:id="rId16"/>
    <p:sldId id="275"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F9FCF6"/>
    <a:srgbClr val="C55A11"/>
    <a:srgbClr val="E6F2F8"/>
    <a:srgbClr val="F03F2B"/>
    <a:srgbClr val="FCF7F1"/>
    <a:srgbClr val="2B3922"/>
    <a:srgbClr val="2E3722"/>
    <a:srgbClr val="B8D233"/>
    <a:srgbClr val="5CC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19" autoAdjust="0"/>
  </p:normalViewPr>
  <p:slideViewPr>
    <p:cSldViewPr snapToGrid="0">
      <p:cViewPr varScale="1">
        <p:scale>
          <a:sx n="66" d="100"/>
          <a:sy n="66" d="100"/>
        </p:scale>
        <p:origin x="5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F24FC-E2F0-4BD4-8AD7-045BB4F5CEDB}"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US"/>
        </a:p>
      </dgm:t>
    </dgm:pt>
    <dgm:pt modelId="{CF8AB39B-D503-421F-8488-8A40F9EA8910}">
      <dgm:prSet phldrT="[Text]" custT="1"/>
      <dgm:spPr/>
      <dgm:t>
        <a:bodyPr/>
        <a:lstStyle/>
        <a:p>
          <a:r>
            <a:rPr lang="en-US" sz="1400">
              <a:latin typeface="Arial" panose="020B0604020202020204" pitchFamily="34" charset="0"/>
              <a:cs typeface="Arial" panose="020B0604020202020204" pitchFamily="34" charset="0"/>
            </a:rPr>
            <a:t>Organization Management Account</a:t>
          </a:r>
          <a:endParaRPr lang="en-US" sz="1400" dirty="0"/>
        </a:p>
      </dgm:t>
    </dgm:pt>
    <dgm:pt modelId="{6CD01340-42D7-4A19-BCFB-FD2B55B85768}" type="parTrans" cxnId="{1B2A8DBA-83C5-453E-897F-81EA4B061AB2}">
      <dgm:prSet/>
      <dgm:spPr/>
      <dgm:t>
        <a:bodyPr/>
        <a:lstStyle/>
        <a:p>
          <a:endParaRPr lang="en-US"/>
        </a:p>
      </dgm:t>
    </dgm:pt>
    <dgm:pt modelId="{430ECC2D-4D03-44D3-93B3-2B61F55AF5E2}" type="sibTrans" cxnId="{1B2A8DBA-83C5-453E-897F-81EA4B061AB2}">
      <dgm:prSet/>
      <dgm:spPr/>
      <dgm:t>
        <a:bodyPr/>
        <a:lstStyle/>
        <a:p>
          <a:endParaRPr lang="en-US"/>
        </a:p>
      </dgm:t>
    </dgm:pt>
    <dgm:pt modelId="{CE126607-DD8C-451F-B4AE-75288DB288C4}">
      <dgm:prSet phldrT="[Text]" custT="1"/>
      <dgm:spPr/>
      <dgm: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Security and Infra Services Account</a:t>
          </a:r>
          <a:endParaRPr lang="en-US" sz="1400" dirty="0">
            <a:solidFill>
              <a:schemeClr val="tx1">
                <a:lumMod val="65000"/>
                <a:lumOff val="35000"/>
              </a:schemeClr>
            </a:solidFill>
          </a:endParaRPr>
        </a:p>
      </dgm:t>
    </dgm:pt>
    <dgm:pt modelId="{E8E384E5-9DD3-4147-B25E-949EE9CE60EF}" type="parTrans" cxnId="{EB780A6F-AFD1-463D-B00F-16EDBC586676}">
      <dgm:prSet/>
      <dgm:spPr>
        <a:ln w="19050">
          <a:solidFill>
            <a:srgbClr val="FFC000"/>
          </a:solidFill>
        </a:ln>
      </dgm:spPr>
      <dgm:t>
        <a:bodyPr/>
        <a:lstStyle/>
        <a:p>
          <a:endParaRPr lang="en-US"/>
        </a:p>
      </dgm:t>
    </dgm:pt>
    <dgm:pt modelId="{45F01553-2FC3-4020-985C-F81A2FEDC4D1}" type="sibTrans" cxnId="{EB780A6F-AFD1-463D-B00F-16EDBC586676}">
      <dgm:prSet/>
      <dgm:spPr/>
      <dgm:t>
        <a:bodyPr/>
        <a:lstStyle/>
        <a:p>
          <a:endParaRPr lang="en-US"/>
        </a:p>
      </dgm:t>
    </dgm:pt>
    <dgm:pt modelId="{A8315B12-DB81-4600-866B-21D8EAE4CF56}">
      <dgm:prSet phldrT="[Text]" custT="1"/>
      <dgm:spPr/>
      <dgm: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Log Archive Account</a:t>
          </a:r>
          <a:endParaRPr lang="en-US" sz="1400" dirty="0">
            <a:solidFill>
              <a:schemeClr val="tx1">
                <a:lumMod val="65000"/>
                <a:lumOff val="35000"/>
              </a:schemeClr>
            </a:solidFill>
          </a:endParaRPr>
        </a:p>
      </dgm:t>
    </dgm:pt>
    <dgm:pt modelId="{68869A76-79E5-4E33-BB02-519794C1DD6B}" type="parTrans" cxnId="{A8CDB915-07D3-4F8A-81EE-2C22C4E35F4B}">
      <dgm:prSet/>
      <dgm:spPr>
        <a:ln w="19050">
          <a:solidFill>
            <a:srgbClr val="FFC000"/>
          </a:solidFill>
        </a:ln>
      </dgm:spPr>
      <dgm:t>
        <a:bodyPr/>
        <a:lstStyle/>
        <a:p>
          <a:endParaRPr lang="en-US"/>
        </a:p>
      </dgm:t>
    </dgm:pt>
    <dgm:pt modelId="{4EDD9CEA-179F-4C30-AF76-AF6A4E4B92FB}" type="sibTrans" cxnId="{A8CDB915-07D3-4F8A-81EE-2C22C4E35F4B}">
      <dgm:prSet/>
      <dgm:spPr/>
      <dgm:t>
        <a:bodyPr/>
        <a:lstStyle/>
        <a:p>
          <a:endParaRPr lang="en-US"/>
        </a:p>
      </dgm:t>
    </dgm:pt>
    <dgm:pt modelId="{55814935-A08D-4AF1-9D97-A088CC4B63B5}">
      <dgm:prSet phldrT="[Text]" custT="1"/>
      <dgm:spPr/>
      <dgm:t>
        <a:bodyPr/>
        <a:lstStyle/>
        <a:p>
          <a:r>
            <a:rPr lang="en-US" sz="1400" dirty="0">
              <a:solidFill>
                <a:schemeClr val="tx1">
                  <a:lumMod val="65000"/>
                  <a:lumOff val="35000"/>
                </a:schemeClr>
              </a:solidFill>
              <a:latin typeface="Arial" panose="020B0604020202020204" pitchFamily="34" charset="0"/>
              <a:cs typeface="Arial" panose="020B0604020202020204" pitchFamily="34" charset="0"/>
            </a:rPr>
            <a:t>App Services Account</a:t>
          </a:r>
          <a:endParaRPr lang="en-US" sz="1400" dirty="0">
            <a:solidFill>
              <a:schemeClr val="tx1">
                <a:lumMod val="65000"/>
                <a:lumOff val="35000"/>
              </a:schemeClr>
            </a:solidFill>
          </a:endParaRPr>
        </a:p>
      </dgm:t>
    </dgm:pt>
    <dgm:pt modelId="{C49A5F0A-1233-4D63-9BBD-02C057416990}" type="parTrans" cxnId="{502D85AC-E381-4B23-B89B-41E7AC611E42}">
      <dgm:prSet/>
      <dgm:spPr>
        <a:ln w="19050">
          <a:solidFill>
            <a:srgbClr val="FFC000"/>
          </a:solidFill>
        </a:ln>
      </dgm:spPr>
      <dgm:t>
        <a:bodyPr/>
        <a:lstStyle/>
        <a:p>
          <a:endParaRPr lang="en-US"/>
        </a:p>
      </dgm:t>
    </dgm:pt>
    <dgm:pt modelId="{9031AAFA-47DC-4F6A-80FA-570371F2A46C}" type="sibTrans" cxnId="{502D85AC-E381-4B23-B89B-41E7AC611E42}">
      <dgm:prSet/>
      <dgm:spPr/>
      <dgm:t>
        <a:bodyPr/>
        <a:lstStyle/>
        <a:p>
          <a:endParaRPr lang="en-US"/>
        </a:p>
      </dgm:t>
    </dgm:pt>
    <dgm:pt modelId="{7EBFFEFF-A76E-4F3E-8B57-35EF0874DE7B}" type="pres">
      <dgm:prSet presAssocID="{4CFF24FC-E2F0-4BD4-8AD7-045BB4F5CEDB}" presName="hierChild1" presStyleCnt="0">
        <dgm:presLayoutVars>
          <dgm:orgChart val="1"/>
          <dgm:chPref val="1"/>
          <dgm:dir/>
          <dgm:animOne val="branch"/>
          <dgm:animLvl val="lvl"/>
          <dgm:resizeHandles/>
        </dgm:presLayoutVars>
      </dgm:prSet>
      <dgm:spPr/>
    </dgm:pt>
    <dgm:pt modelId="{3766C52E-728A-4432-B970-8FECBE01E35D}" type="pres">
      <dgm:prSet presAssocID="{CF8AB39B-D503-421F-8488-8A40F9EA8910}" presName="hierRoot1" presStyleCnt="0">
        <dgm:presLayoutVars>
          <dgm:hierBranch val="init"/>
        </dgm:presLayoutVars>
      </dgm:prSet>
      <dgm:spPr/>
    </dgm:pt>
    <dgm:pt modelId="{DFC2AAF6-F01E-4EDF-8312-468509537DC1}" type="pres">
      <dgm:prSet presAssocID="{CF8AB39B-D503-421F-8488-8A40F9EA8910}" presName="rootComposite1" presStyleCnt="0"/>
      <dgm:spPr/>
    </dgm:pt>
    <dgm:pt modelId="{2419EDE0-0D33-43A0-90C9-7484590975A7}" type="pres">
      <dgm:prSet presAssocID="{CF8AB39B-D503-421F-8488-8A40F9EA8910}" presName="rootText1" presStyleLbl="node0" presStyleIdx="0" presStyleCnt="1">
        <dgm:presLayoutVars>
          <dgm:chPref val="3"/>
        </dgm:presLayoutVars>
      </dgm:prSet>
      <dgm:spPr/>
    </dgm:pt>
    <dgm:pt modelId="{FAAD50F5-F602-4D07-BC13-3DDC15AE4597}" type="pres">
      <dgm:prSet presAssocID="{CF8AB39B-D503-421F-8488-8A40F9EA8910}" presName="rootConnector1" presStyleLbl="node1" presStyleIdx="0" presStyleCnt="0"/>
      <dgm:spPr/>
    </dgm:pt>
    <dgm:pt modelId="{04E02D4B-3582-4DED-AB18-E4895E0B588D}" type="pres">
      <dgm:prSet presAssocID="{CF8AB39B-D503-421F-8488-8A40F9EA8910}" presName="hierChild2" presStyleCnt="0"/>
      <dgm:spPr/>
    </dgm:pt>
    <dgm:pt modelId="{9254A1A5-3D34-4E72-9D2B-D642239D1498}" type="pres">
      <dgm:prSet presAssocID="{E8E384E5-9DD3-4147-B25E-949EE9CE60EF}" presName="Name37" presStyleLbl="parChTrans1D2" presStyleIdx="0" presStyleCnt="3"/>
      <dgm:spPr/>
    </dgm:pt>
    <dgm:pt modelId="{EF45D3AF-1FDB-4B0B-9050-C12D3048BF73}" type="pres">
      <dgm:prSet presAssocID="{CE126607-DD8C-451F-B4AE-75288DB288C4}" presName="hierRoot2" presStyleCnt="0">
        <dgm:presLayoutVars>
          <dgm:hierBranch val="init"/>
        </dgm:presLayoutVars>
      </dgm:prSet>
      <dgm:spPr/>
    </dgm:pt>
    <dgm:pt modelId="{E01BA626-3144-4081-B205-71961801B358}" type="pres">
      <dgm:prSet presAssocID="{CE126607-DD8C-451F-B4AE-75288DB288C4}" presName="rootComposite" presStyleCnt="0"/>
      <dgm:spPr/>
    </dgm:pt>
    <dgm:pt modelId="{37AFDC3E-1468-4362-9739-99E785AD59C8}" type="pres">
      <dgm:prSet presAssocID="{CE126607-DD8C-451F-B4AE-75288DB288C4}" presName="rootText" presStyleLbl="node2" presStyleIdx="0" presStyleCnt="3">
        <dgm:presLayoutVars>
          <dgm:chPref val="3"/>
        </dgm:presLayoutVars>
      </dgm:prSet>
      <dgm:spPr/>
    </dgm:pt>
    <dgm:pt modelId="{AE711D26-0C12-4DB8-8DB6-75CD83455790}" type="pres">
      <dgm:prSet presAssocID="{CE126607-DD8C-451F-B4AE-75288DB288C4}" presName="rootConnector" presStyleLbl="node2" presStyleIdx="0" presStyleCnt="3"/>
      <dgm:spPr/>
    </dgm:pt>
    <dgm:pt modelId="{09359651-43F1-4B80-BE82-A4D55254C50F}" type="pres">
      <dgm:prSet presAssocID="{CE126607-DD8C-451F-B4AE-75288DB288C4}" presName="hierChild4" presStyleCnt="0"/>
      <dgm:spPr/>
    </dgm:pt>
    <dgm:pt modelId="{F14971B0-9F87-416D-A913-1F98F809959B}" type="pres">
      <dgm:prSet presAssocID="{CE126607-DD8C-451F-B4AE-75288DB288C4}" presName="hierChild5" presStyleCnt="0"/>
      <dgm:spPr/>
    </dgm:pt>
    <dgm:pt modelId="{6D13110B-39C4-4265-951F-A6BC961DF658}" type="pres">
      <dgm:prSet presAssocID="{68869A76-79E5-4E33-BB02-519794C1DD6B}" presName="Name37" presStyleLbl="parChTrans1D2" presStyleIdx="1" presStyleCnt="3"/>
      <dgm:spPr/>
    </dgm:pt>
    <dgm:pt modelId="{F6CE80FA-E7AA-4531-9C7E-42A82B8CC719}" type="pres">
      <dgm:prSet presAssocID="{A8315B12-DB81-4600-866B-21D8EAE4CF56}" presName="hierRoot2" presStyleCnt="0">
        <dgm:presLayoutVars>
          <dgm:hierBranch val="init"/>
        </dgm:presLayoutVars>
      </dgm:prSet>
      <dgm:spPr/>
    </dgm:pt>
    <dgm:pt modelId="{59A99C91-42AC-40FA-AD5B-A82664275664}" type="pres">
      <dgm:prSet presAssocID="{A8315B12-DB81-4600-866B-21D8EAE4CF56}" presName="rootComposite" presStyleCnt="0"/>
      <dgm:spPr/>
    </dgm:pt>
    <dgm:pt modelId="{32EEBA70-7099-40D3-95F4-ABA09D17C496}" type="pres">
      <dgm:prSet presAssocID="{A8315B12-DB81-4600-866B-21D8EAE4CF56}" presName="rootText" presStyleLbl="node2" presStyleIdx="1" presStyleCnt="3">
        <dgm:presLayoutVars>
          <dgm:chPref val="3"/>
        </dgm:presLayoutVars>
      </dgm:prSet>
      <dgm:spPr/>
    </dgm:pt>
    <dgm:pt modelId="{1861840B-115B-4017-82A2-18FB73196B2A}" type="pres">
      <dgm:prSet presAssocID="{A8315B12-DB81-4600-866B-21D8EAE4CF56}" presName="rootConnector" presStyleLbl="node2" presStyleIdx="1" presStyleCnt="3"/>
      <dgm:spPr/>
    </dgm:pt>
    <dgm:pt modelId="{148A9E2F-9553-4E0E-9365-2C95EE632B3A}" type="pres">
      <dgm:prSet presAssocID="{A8315B12-DB81-4600-866B-21D8EAE4CF56}" presName="hierChild4" presStyleCnt="0"/>
      <dgm:spPr/>
    </dgm:pt>
    <dgm:pt modelId="{76A444B4-A7E9-4BF0-A06E-49835DD365A1}" type="pres">
      <dgm:prSet presAssocID="{A8315B12-DB81-4600-866B-21D8EAE4CF56}" presName="hierChild5" presStyleCnt="0"/>
      <dgm:spPr/>
    </dgm:pt>
    <dgm:pt modelId="{893F7F7D-5CF2-4DF4-8B08-086D9B0C9CB8}" type="pres">
      <dgm:prSet presAssocID="{C49A5F0A-1233-4D63-9BBD-02C057416990}" presName="Name37" presStyleLbl="parChTrans1D2" presStyleIdx="2" presStyleCnt="3"/>
      <dgm:spPr/>
    </dgm:pt>
    <dgm:pt modelId="{6299F490-B619-4447-8D8E-64AE438D4D27}" type="pres">
      <dgm:prSet presAssocID="{55814935-A08D-4AF1-9D97-A088CC4B63B5}" presName="hierRoot2" presStyleCnt="0">
        <dgm:presLayoutVars>
          <dgm:hierBranch val="init"/>
        </dgm:presLayoutVars>
      </dgm:prSet>
      <dgm:spPr/>
    </dgm:pt>
    <dgm:pt modelId="{474FF231-787F-42AF-BEE0-CBCFA1591EC1}" type="pres">
      <dgm:prSet presAssocID="{55814935-A08D-4AF1-9D97-A088CC4B63B5}" presName="rootComposite" presStyleCnt="0"/>
      <dgm:spPr/>
    </dgm:pt>
    <dgm:pt modelId="{6638BEFA-24FC-4309-B4F3-5E8D3306040A}" type="pres">
      <dgm:prSet presAssocID="{55814935-A08D-4AF1-9D97-A088CC4B63B5}" presName="rootText" presStyleLbl="node2" presStyleIdx="2" presStyleCnt="3">
        <dgm:presLayoutVars>
          <dgm:chPref val="3"/>
        </dgm:presLayoutVars>
      </dgm:prSet>
      <dgm:spPr/>
    </dgm:pt>
    <dgm:pt modelId="{3FEDCEE9-567F-483B-8529-79CF577EAC69}" type="pres">
      <dgm:prSet presAssocID="{55814935-A08D-4AF1-9D97-A088CC4B63B5}" presName="rootConnector" presStyleLbl="node2" presStyleIdx="2" presStyleCnt="3"/>
      <dgm:spPr/>
    </dgm:pt>
    <dgm:pt modelId="{3047BDFA-60BC-4C82-A42C-FAF2A7E04DC8}" type="pres">
      <dgm:prSet presAssocID="{55814935-A08D-4AF1-9D97-A088CC4B63B5}" presName="hierChild4" presStyleCnt="0"/>
      <dgm:spPr/>
    </dgm:pt>
    <dgm:pt modelId="{A357F54E-BB06-45A9-A3E6-24EA52030BE2}" type="pres">
      <dgm:prSet presAssocID="{55814935-A08D-4AF1-9D97-A088CC4B63B5}" presName="hierChild5" presStyleCnt="0"/>
      <dgm:spPr/>
    </dgm:pt>
    <dgm:pt modelId="{97A3BF1F-4B11-4C4A-863F-CF69F74E2219}" type="pres">
      <dgm:prSet presAssocID="{CF8AB39B-D503-421F-8488-8A40F9EA8910}" presName="hierChild3" presStyleCnt="0"/>
      <dgm:spPr/>
    </dgm:pt>
  </dgm:ptLst>
  <dgm:cxnLst>
    <dgm:cxn modelId="{5D724304-0237-4519-8195-52C349B5CD12}" type="presOf" srcId="{E8E384E5-9DD3-4147-B25E-949EE9CE60EF}" destId="{9254A1A5-3D34-4E72-9D2B-D642239D1498}" srcOrd="0" destOrd="0" presId="urn:microsoft.com/office/officeart/2005/8/layout/orgChart1"/>
    <dgm:cxn modelId="{A8CDB915-07D3-4F8A-81EE-2C22C4E35F4B}" srcId="{CF8AB39B-D503-421F-8488-8A40F9EA8910}" destId="{A8315B12-DB81-4600-866B-21D8EAE4CF56}" srcOrd="1" destOrd="0" parTransId="{68869A76-79E5-4E33-BB02-519794C1DD6B}" sibTransId="{4EDD9CEA-179F-4C30-AF76-AF6A4E4B92FB}"/>
    <dgm:cxn modelId="{A22EA027-4C2E-42EF-889B-9ABAEC109F96}" type="presOf" srcId="{CF8AB39B-D503-421F-8488-8A40F9EA8910}" destId="{2419EDE0-0D33-43A0-90C9-7484590975A7}" srcOrd="0" destOrd="0" presId="urn:microsoft.com/office/officeart/2005/8/layout/orgChart1"/>
    <dgm:cxn modelId="{2E59CE33-E64D-4B0D-B84B-F324E33E9C80}" type="presOf" srcId="{CE126607-DD8C-451F-B4AE-75288DB288C4}" destId="{AE711D26-0C12-4DB8-8DB6-75CD83455790}" srcOrd="1" destOrd="0" presId="urn:microsoft.com/office/officeart/2005/8/layout/orgChart1"/>
    <dgm:cxn modelId="{FCE9C747-2E51-4654-B63F-0E178EF659D0}" type="presOf" srcId="{A8315B12-DB81-4600-866B-21D8EAE4CF56}" destId="{1861840B-115B-4017-82A2-18FB73196B2A}" srcOrd="1" destOrd="0" presId="urn:microsoft.com/office/officeart/2005/8/layout/orgChart1"/>
    <dgm:cxn modelId="{23EDC54C-0A8C-4199-87A0-30485955B00D}" type="presOf" srcId="{68869A76-79E5-4E33-BB02-519794C1DD6B}" destId="{6D13110B-39C4-4265-951F-A6BC961DF658}" srcOrd="0" destOrd="0" presId="urn:microsoft.com/office/officeart/2005/8/layout/orgChart1"/>
    <dgm:cxn modelId="{EB780A6F-AFD1-463D-B00F-16EDBC586676}" srcId="{CF8AB39B-D503-421F-8488-8A40F9EA8910}" destId="{CE126607-DD8C-451F-B4AE-75288DB288C4}" srcOrd="0" destOrd="0" parTransId="{E8E384E5-9DD3-4147-B25E-949EE9CE60EF}" sibTransId="{45F01553-2FC3-4020-985C-F81A2FEDC4D1}"/>
    <dgm:cxn modelId="{6CE693AA-B8AB-4362-B9E0-29B7D2DBE5BB}" type="presOf" srcId="{4CFF24FC-E2F0-4BD4-8AD7-045BB4F5CEDB}" destId="{7EBFFEFF-A76E-4F3E-8B57-35EF0874DE7B}" srcOrd="0" destOrd="0" presId="urn:microsoft.com/office/officeart/2005/8/layout/orgChart1"/>
    <dgm:cxn modelId="{8A3678AC-9C43-445A-BA8D-56363256A02D}" type="presOf" srcId="{55814935-A08D-4AF1-9D97-A088CC4B63B5}" destId="{3FEDCEE9-567F-483B-8529-79CF577EAC69}" srcOrd="1" destOrd="0" presId="urn:microsoft.com/office/officeart/2005/8/layout/orgChart1"/>
    <dgm:cxn modelId="{502D85AC-E381-4B23-B89B-41E7AC611E42}" srcId="{CF8AB39B-D503-421F-8488-8A40F9EA8910}" destId="{55814935-A08D-4AF1-9D97-A088CC4B63B5}" srcOrd="2" destOrd="0" parTransId="{C49A5F0A-1233-4D63-9BBD-02C057416990}" sibTransId="{9031AAFA-47DC-4F6A-80FA-570371F2A46C}"/>
    <dgm:cxn modelId="{1B2A8DBA-83C5-453E-897F-81EA4B061AB2}" srcId="{4CFF24FC-E2F0-4BD4-8AD7-045BB4F5CEDB}" destId="{CF8AB39B-D503-421F-8488-8A40F9EA8910}" srcOrd="0" destOrd="0" parTransId="{6CD01340-42D7-4A19-BCFB-FD2B55B85768}" sibTransId="{430ECC2D-4D03-44D3-93B3-2B61F55AF5E2}"/>
    <dgm:cxn modelId="{723738D2-4E53-4CB3-BE83-888EEFBEC5B1}" type="presOf" srcId="{CE126607-DD8C-451F-B4AE-75288DB288C4}" destId="{37AFDC3E-1468-4362-9739-99E785AD59C8}" srcOrd="0" destOrd="0" presId="urn:microsoft.com/office/officeart/2005/8/layout/orgChart1"/>
    <dgm:cxn modelId="{244330D8-8E74-46D5-B6EC-6572A04C1E04}" type="presOf" srcId="{55814935-A08D-4AF1-9D97-A088CC4B63B5}" destId="{6638BEFA-24FC-4309-B4F3-5E8D3306040A}" srcOrd="0" destOrd="0" presId="urn:microsoft.com/office/officeart/2005/8/layout/orgChart1"/>
    <dgm:cxn modelId="{724E85E8-62F1-4630-81C7-A3C262AE5D55}" type="presOf" srcId="{C49A5F0A-1233-4D63-9BBD-02C057416990}" destId="{893F7F7D-5CF2-4DF4-8B08-086D9B0C9CB8}" srcOrd="0" destOrd="0" presId="urn:microsoft.com/office/officeart/2005/8/layout/orgChart1"/>
    <dgm:cxn modelId="{3D648CF6-CE6E-4574-80C7-31A614E1F512}" type="presOf" srcId="{A8315B12-DB81-4600-866B-21D8EAE4CF56}" destId="{32EEBA70-7099-40D3-95F4-ABA09D17C496}" srcOrd="0" destOrd="0" presId="urn:microsoft.com/office/officeart/2005/8/layout/orgChart1"/>
    <dgm:cxn modelId="{509D03FB-A3B5-43DA-B28A-8D328B26B01C}" type="presOf" srcId="{CF8AB39B-D503-421F-8488-8A40F9EA8910}" destId="{FAAD50F5-F602-4D07-BC13-3DDC15AE4597}" srcOrd="1" destOrd="0" presId="urn:microsoft.com/office/officeart/2005/8/layout/orgChart1"/>
    <dgm:cxn modelId="{8928891D-CBEA-413B-8183-1EA718E28F7D}" type="presParOf" srcId="{7EBFFEFF-A76E-4F3E-8B57-35EF0874DE7B}" destId="{3766C52E-728A-4432-B970-8FECBE01E35D}" srcOrd="0" destOrd="0" presId="urn:microsoft.com/office/officeart/2005/8/layout/orgChart1"/>
    <dgm:cxn modelId="{90226B96-3EBB-4ECA-BD83-72E85C9546A7}" type="presParOf" srcId="{3766C52E-728A-4432-B970-8FECBE01E35D}" destId="{DFC2AAF6-F01E-4EDF-8312-468509537DC1}" srcOrd="0" destOrd="0" presId="urn:microsoft.com/office/officeart/2005/8/layout/orgChart1"/>
    <dgm:cxn modelId="{13BFF31C-6A4F-4DF1-A5C8-0548A04105A6}" type="presParOf" srcId="{DFC2AAF6-F01E-4EDF-8312-468509537DC1}" destId="{2419EDE0-0D33-43A0-90C9-7484590975A7}" srcOrd="0" destOrd="0" presId="urn:microsoft.com/office/officeart/2005/8/layout/orgChart1"/>
    <dgm:cxn modelId="{97352E88-F24F-4050-A07E-BAEE3EEB25DF}" type="presParOf" srcId="{DFC2AAF6-F01E-4EDF-8312-468509537DC1}" destId="{FAAD50F5-F602-4D07-BC13-3DDC15AE4597}" srcOrd="1" destOrd="0" presId="urn:microsoft.com/office/officeart/2005/8/layout/orgChart1"/>
    <dgm:cxn modelId="{0DDF40D2-74F9-4B37-9F67-2A02D81D3DEB}" type="presParOf" srcId="{3766C52E-728A-4432-B970-8FECBE01E35D}" destId="{04E02D4B-3582-4DED-AB18-E4895E0B588D}" srcOrd="1" destOrd="0" presId="urn:microsoft.com/office/officeart/2005/8/layout/orgChart1"/>
    <dgm:cxn modelId="{546847E1-B75B-485D-BAF4-4D429048CB1E}" type="presParOf" srcId="{04E02D4B-3582-4DED-AB18-E4895E0B588D}" destId="{9254A1A5-3D34-4E72-9D2B-D642239D1498}" srcOrd="0" destOrd="0" presId="urn:microsoft.com/office/officeart/2005/8/layout/orgChart1"/>
    <dgm:cxn modelId="{8064FA16-87BC-4254-A16D-1709A1EBEE18}" type="presParOf" srcId="{04E02D4B-3582-4DED-AB18-E4895E0B588D}" destId="{EF45D3AF-1FDB-4B0B-9050-C12D3048BF73}" srcOrd="1" destOrd="0" presId="urn:microsoft.com/office/officeart/2005/8/layout/orgChart1"/>
    <dgm:cxn modelId="{40059C4D-11BF-4911-839F-9777B9BF35EC}" type="presParOf" srcId="{EF45D3AF-1FDB-4B0B-9050-C12D3048BF73}" destId="{E01BA626-3144-4081-B205-71961801B358}" srcOrd="0" destOrd="0" presId="urn:microsoft.com/office/officeart/2005/8/layout/orgChart1"/>
    <dgm:cxn modelId="{F97CEA67-BA23-4B1E-889C-98B2B94F9956}" type="presParOf" srcId="{E01BA626-3144-4081-B205-71961801B358}" destId="{37AFDC3E-1468-4362-9739-99E785AD59C8}" srcOrd="0" destOrd="0" presId="urn:microsoft.com/office/officeart/2005/8/layout/orgChart1"/>
    <dgm:cxn modelId="{33083540-82B7-40EB-992D-7A15CB2CB161}" type="presParOf" srcId="{E01BA626-3144-4081-B205-71961801B358}" destId="{AE711D26-0C12-4DB8-8DB6-75CD83455790}" srcOrd="1" destOrd="0" presId="urn:microsoft.com/office/officeart/2005/8/layout/orgChart1"/>
    <dgm:cxn modelId="{91392E2A-41D3-418A-840F-37AEDB221F05}" type="presParOf" srcId="{EF45D3AF-1FDB-4B0B-9050-C12D3048BF73}" destId="{09359651-43F1-4B80-BE82-A4D55254C50F}" srcOrd="1" destOrd="0" presId="urn:microsoft.com/office/officeart/2005/8/layout/orgChart1"/>
    <dgm:cxn modelId="{95B652E0-E68D-453E-99EC-4AD9292647A3}" type="presParOf" srcId="{EF45D3AF-1FDB-4B0B-9050-C12D3048BF73}" destId="{F14971B0-9F87-416D-A913-1F98F809959B}" srcOrd="2" destOrd="0" presId="urn:microsoft.com/office/officeart/2005/8/layout/orgChart1"/>
    <dgm:cxn modelId="{616FEBDA-DC6A-4BDB-8BC4-5D0CA1BBFBD1}" type="presParOf" srcId="{04E02D4B-3582-4DED-AB18-E4895E0B588D}" destId="{6D13110B-39C4-4265-951F-A6BC961DF658}" srcOrd="2" destOrd="0" presId="urn:microsoft.com/office/officeart/2005/8/layout/orgChart1"/>
    <dgm:cxn modelId="{6511038A-648F-49DD-95D2-B91BC203B2D3}" type="presParOf" srcId="{04E02D4B-3582-4DED-AB18-E4895E0B588D}" destId="{F6CE80FA-E7AA-4531-9C7E-42A82B8CC719}" srcOrd="3" destOrd="0" presId="urn:microsoft.com/office/officeart/2005/8/layout/orgChart1"/>
    <dgm:cxn modelId="{6AFD6D9E-9B41-4CAD-AF34-6DE420ECD58D}" type="presParOf" srcId="{F6CE80FA-E7AA-4531-9C7E-42A82B8CC719}" destId="{59A99C91-42AC-40FA-AD5B-A82664275664}" srcOrd="0" destOrd="0" presId="urn:microsoft.com/office/officeart/2005/8/layout/orgChart1"/>
    <dgm:cxn modelId="{088DF088-C78F-4BAF-BA3A-6315944CA8AC}" type="presParOf" srcId="{59A99C91-42AC-40FA-AD5B-A82664275664}" destId="{32EEBA70-7099-40D3-95F4-ABA09D17C496}" srcOrd="0" destOrd="0" presId="urn:microsoft.com/office/officeart/2005/8/layout/orgChart1"/>
    <dgm:cxn modelId="{6CC90DEF-6D28-48C6-9C3D-44D331DFD891}" type="presParOf" srcId="{59A99C91-42AC-40FA-AD5B-A82664275664}" destId="{1861840B-115B-4017-82A2-18FB73196B2A}" srcOrd="1" destOrd="0" presId="urn:microsoft.com/office/officeart/2005/8/layout/orgChart1"/>
    <dgm:cxn modelId="{E3228303-C8D3-4ACF-B17E-8E98C217ACB1}" type="presParOf" srcId="{F6CE80FA-E7AA-4531-9C7E-42A82B8CC719}" destId="{148A9E2F-9553-4E0E-9365-2C95EE632B3A}" srcOrd="1" destOrd="0" presId="urn:microsoft.com/office/officeart/2005/8/layout/orgChart1"/>
    <dgm:cxn modelId="{F3C93D0E-DD2F-4C2C-9B27-8970040AAFD1}" type="presParOf" srcId="{F6CE80FA-E7AA-4531-9C7E-42A82B8CC719}" destId="{76A444B4-A7E9-4BF0-A06E-49835DD365A1}" srcOrd="2" destOrd="0" presId="urn:microsoft.com/office/officeart/2005/8/layout/orgChart1"/>
    <dgm:cxn modelId="{F0236F60-643D-476B-B86E-8E37790ECCDD}" type="presParOf" srcId="{04E02D4B-3582-4DED-AB18-E4895E0B588D}" destId="{893F7F7D-5CF2-4DF4-8B08-086D9B0C9CB8}" srcOrd="4" destOrd="0" presId="urn:microsoft.com/office/officeart/2005/8/layout/orgChart1"/>
    <dgm:cxn modelId="{B1E3096C-DA07-4DF9-8737-3CBADEE22A18}" type="presParOf" srcId="{04E02D4B-3582-4DED-AB18-E4895E0B588D}" destId="{6299F490-B619-4447-8D8E-64AE438D4D27}" srcOrd="5" destOrd="0" presId="urn:microsoft.com/office/officeart/2005/8/layout/orgChart1"/>
    <dgm:cxn modelId="{33AD4DD1-9219-4FE3-AAF4-7FAC1DE80CAD}" type="presParOf" srcId="{6299F490-B619-4447-8D8E-64AE438D4D27}" destId="{474FF231-787F-42AF-BEE0-CBCFA1591EC1}" srcOrd="0" destOrd="0" presId="urn:microsoft.com/office/officeart/2005/8/layout/orgChart1"/>
    <dgm:cxn modelId="{4A33E0B2-B6C5-4A88-B742-4DD05D6A2F2F}" type="presParOf" srcId="{474FF231-787F-42AF-BEE0-CBCFA1591EC1}" destId="{6638BEFA-24FC-4309-B4F3-5E8D3306040A}" srcOrd="0" destOrd="0" presId="urn:microsoft.com/office/officeart/2005/8/layout/orgChart1"/>
    <dgm:cxn modelId="{2A2634FB-38D2-4A3F-AD16-16FD7F19A815}" type="presParOf" srcId="{474FF231-787F-42AF-BEE0-CBCFA1591EC1}" destId="{3FEDCEE9-567F-483B-8529-79CF577EAC69}" srcOrd="1" destOrd="0" presId="urn:microsoft.com/office/officeart/2005/8/layout/orgChart1"/>
    <dgm:cxn modelId="{43EBBD87-DCE4-44B6-B077-6D76B4E514B6}" type="presParOf" srcId="{6299F490-B619-4447-8D8E-64AE438D4D27}" destId="{3047BDFA-60BC-4C82-A42C-FAF2A7E04DC8}" srcOrd="1" destOrd="0" presId="urn:microsoft.com/office/officeart/2005/8/layout/orgChart1"/>
    <dgm:cxn modelId="{C9A0F7CC-09AA-48AC-A4B7-7D5753130909}" type="presParOf" srcId="{6299F490-B619-4447-8D8E-64AE438D4D27}" destId="{A357F54E-BB06-45A9-A3E6-24EA52030BE2}" srcOrd="2" destOrd="0" presId="urn:microsoft.com/office/officeart/2005/8/layout/orgChart1"/>
    <dgm:cxn modelId="{304D39B0-6F60-44C7-AC81-3B6342F14696}" type="presParOf" srcId="{3766C52E-728A-4432-B970-8FECBE01E35D}" destId="{97A3BF1F-4B11-4C4A-863F-CF69F74E221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1C4882-A917-460B-B426-C92DB49CC000}" type="doc">
      <dgm:prSet loTypeId="urn:microsoft.com/office/officeart/2005/8/layout/chevron2" loCatId="list" qsTypeId="urn:microsoft.com/office/officeart/2005/8/quickstyle/simple5" qsCatId="simple" csTypeId="urn:microsoft.com/office/officeart/2005/8/colors/colorful1" csCatId="colorful" phldr="1"/>
      <dgm:spPr/>
      <dgm:t>
        <a:bodyPr/>
        <a:lstStyle/>
        <a:p>
          <a:endParaRPr lang="en-US"/>
        </a:p>
      </dgm:t>
    </dgm:pt>
    <dgm:pt modelId="{0316B7F9-C51F-440A-876C-CF2E80EE3609}">
      <dgm:prSet phldrT="[Text]"/>
      <dgm:spPr/>
      <dgm:t>
        <a:bodyPr/>
        <a:lstStyle/>
        <a:p>
          <a:r>
            <a:rPr lang="en-US" dirty="0"/>
            <a:t>Downtime</a:t>
          </a:r>
        </a:p>
      </dgm:t>
    </dgm:pt>
    <dgm:pt modelId="{E5EC3260-E6F9-4437-8DA7-14EFB1672B8C}" type="parTrans" cxnId="{FC0B478E-7CBD-4FAC-B3B6-49D6D753FAD9}">
      <dgm:prSet/>
      <dgm:spPr/>
      <dgm:t>
        <a:bodyPr/>
        <a:lstStyle/>
        <a:p>
          <a:endParaRPr lang="en-US"/>
        </a:p>
      </dgm:t>
    </dgm:pt>
    <dgm:pt modelId="{869E6819-4DF9-46E0-B2F7-5B6D0C1ACCBB}" type="sibTrans" cxnId="{FC0B478E-7CBD-4FAC-B3B6-49D6D753FAD9}">
      <dgm:prSet/>
      <dgm:spPr/>
      <dgm:t>
        <a:bodyPr/>
        <a:lstStyle/>
        <a:p>
          <a:endParaRPr lang="en-US"/>
        </a:p>
      </dgm:t>
    </dgm:pt>
    <dgm:pt modelId="{7C154BBB-726C-43F2-8FED-CCB474268F00}">
      <dgm:prSet phldrT="[Text]"/>
      <dgm:spPr/>
      <dgm:t>
        <a:bodyPr/>
        <a:lstStyle/>
        <a:p>
          <a:pPr>
            <a:buNone/>
          </a:pPr>
          <a:r>
            <a:rPr lang="en-US" dirty="0"/>
            <a:t>Get downtime and schedule migration or start immediately as per outage schedule</a:t>
          </a:r>
        </a:p>
      </dgm:t>
    </dgm:pt>
    <dgm:pt modelId="{D632C2B5-B608-4D87-BE9D-FCCD0B17C148}" type="parTrans" cxnId="{9782A26E-FF07-4820-B2FB-924B981CFFF2}">
      <dgm:prSet/>
      <dgm:spPr/>
      <dgm:t>
        <a:bodyPr/>
        <a:lstStyle/>
        <a:p>
          <a:endParaRPr lang="en-US"/>
        </a:p>
      </dgm:t>
    </dgm:pt>
    <dgm:pt modelId="{47014C6E-3CFD-4494-890D-3A326C244508}" type="sibTrans" cxnId="{9782A26E-FF07-4820-B2FB-924B981CFFF2}">
      <dgm:prSet/>
      <dgm:spPr/>
      <dgm:t>
        <a:bodyPr/>
        <a:lstStyle/>
        <a:p>
          <a:endParaRPr lang="en-US"/>
        </a:p>
      </dgm:t>
    </dgm:pt>
    <dgm:pt modelId="{08C7A533-EA72-456C-B65B-BA5025AFF94A}">
      <dgm:prSet phldrT="[Text]"/>
      <dgm:spPr/>
      <dgm:t>
        <a:bodyPr/>
        <a:lstStyle/>
        <a:p>
          <a:r>
            <a:rPr lang="en-US" dirty="0"/>
            <a:t>Upload Image</a:t>
          </a:r>
        </a:p>
      </dgm:t>
    </dgm:pt>
    <dgm:pt modelId="{FEA467C9-A108-4BE1-9D15-150B31A3E374}" type="parTrans" cxnId="{E31A4483-0948-45FA-8123-364ED64EBFDE}">
      <dgm:prSet/>
      <dgm:spPr/>
      <dgm:t>
        <a:bodyPr/>
        <a:lstStyle/>
        <a:p>
          <a:endParaRPr lang="en-US"/>
        </a:p>
      </dgm:t>
    </dgm:pt>
    <dgm:pt modelId="{A0C36978-7B62-48EB-BB82-FBEEC6BA335F}" type="sibTrans" cxnId="{E31A4483-0948-45FA-8123-364ED64EBFDE}">
      <dgm:prSet/>
      <dgm:spPr/>
      <dgm:t>
        <a:bodyPr/>
        <a:lstStyle/>
        <a:p>
          <a:endParaRPr lang="en-US"/>
        </a:p>
      </dgm:t>
    </dgm:pt>
    <dgm:pt modelId="{F16273E9-4FEA-48BA-AFF8-A7C83977ABF3}">
      <dgm:prSet phldrT="[Text]"/>
      <dgm:spPr/>
      <dgm:t>
        <a:bodyPr/>
        <a:lstStyle/>
        <a:p>
          <a:r>
            <a:rPr lang="en-US" dirty="0"/>
            <a:t>Take snapshot</a:t>
          </a:r>
        </a:p>
      </dgm:t>
    </dgm:pt>
    <dgm:pt modelId="{5A6E1284-ED90-461D-9919-435F4EABDA23}" type="parTrans" cxnId="{8943A884-AC45-4409-ABDC-89F1098C3C3C}">
      <dgm:prSet/>
      <dgm:spPr/>
      <dgm:t>
        <a:bodyPr/>
        <a:lstStyle/>
        <a:p>
          <a:endParaRPr lang="en-US"/>
        </a:p>
      </dgm:t>
    </dgm:pt>
    <dgm:pt modelId="{C9F724A7-2EC0-4396-9F56-5517D4AC21D1}" type="sibTrans" cxnId="{8943A884-AC45-4409-ABDC-89F1098C3C3C}">
      <dgm:prSet/>
      <dgm:spPr/>
      <dgm:t>
        <a:bodyPr/>
        <a:lstStyle/>
        <a:p>
          <a:endParaRPr lang="en-US"/>
        </a:p>
      </dgm:t>
    </dgm:pt>
    <dgm:pt modelId="{AD08B9AD-9729-4EA3-A546-6942905A1916}">
      <dgm:prSet phldrT="[Text]"/>
      <dgm:spPr/>
      <dgm:t>
        <a:bodyPr/>
        <a:lstStyle/>
        <a:p>
          <a:r>
            <a:rPr lang="en-US" dirty="0"/>
            <a:t>Convert to EBS</a:t>
          </a:r>
        </a:p>
      </dgm:t>
    </dgm:pt>
    <dgm:pt modelId="{4154D604-EFBE-48B4-9275-A7A1B7B57B6C}" type="parTrans" cxnId="{9F2B165C-49DF-450A-900E-D3A90C3BEB6C}">
      <dgm:prSet/>
      <dgm:spPr/>
      <dgm:t>
        <a:bodyPr/>
        <a:lstStyle/>
        <a:p>
          <a:endParaRPr lang="en-US"/>
        </a:p>
      </dgm:t>
    </dgm:pt>
    <dgm:pt modelId="{B22822B5-431D-4D78-B12F-88E77D865E0D}" type="sibTrans" cxnId="{9F2B165C-49DF-450A-900E-D3A90C3BEB6C}">
      <dgm:prSet/>
      <dgm:spPr/>
      <dgm:t>
        <a:bodyPr/>
        <a:lstStyle/>
        <a:p>
          <a:endParaRPr lang="en-US"/>
        </a:p>
      </dgm:t>
    </dgm:pt>
    <dgm:pt modelId="{332D3513-DA05-4D62-914C-16F4743DB849}">
      <dgm:prSet phldrT="[Text]"/>
      <dgm:spPr/>
      <dgm:t>
        <a:bodyPr/>
        <a:lstStyle/>
        <a:p>
          <a:r>
            <a:rPr lang="en-US" dirty="0"/>
            <a:t>Create EBS snapshot from uploaded VMDK</a:t>
          </a:r>
        </a:p>
      </dgm:t>
    </dgm:pt>
    <dgm:pt modelId="{39DD37EA-0EE7-41D0-BAE9-F3D8BC9E88B7}" type="parTrans" cxnId="{0B61EDEB-07B1-41C3-A410-691E10DBBA3A}">
      <dgm:prSet/>
      <dgm:spPr/>
      <dgm:t>
        <a:bodyPr/>
        <a:lstStyle/>
        <a:p>
          <a:endParaRPr lang="en-US"/>
        </a:p>
      </dgm:t>
    </dgm:pt>
    <dgm:pt modelId="{07F61CB6-58EF-4B28-87F8-5742B29993A9}" type="sibTrans" cxnId="{0B61EDEB-07B1-41C3-A410-691E10DBBA3A}">
      <dgm:prSet/>
      <dgm:spPr/>
      <dgm:t>
        <a:bodyPr/>
        <a:lstStyle/>
        <a:p>
          <a:endParaRPr lang="en-US"/>
        </a:p>
      </dgm:t>
    </dgm:pt>
    <dgm:pt modelId="{A356FDB6-EAB8-4C90-B487-2AC31D6364DA}">
      <dgm:prSet phldrT="[Text]"/>
      <dgm:spPr/>
      <dgm:t>
        <a:bodyPr/>
        <a:lstStyle/>
        <a:p>
          <a:r>
            <a:rPr lang="en-US" dirty="0"/>
            <a:t>Export VM as OVF</a:t>
          </a:r>
        </a:p>
      </dgm:t>
    </dgm:pt>
    <dgm:pt modelId="{A29C0766-6394-4854-9BD6-E890F38DC82C}" type="parTrans" cxnId="{CB044E0C-0C64-4053-80F8-17CDF85A7F0B}">
      <dgm:prSet/>
      <dgm:spPr/>
      <dgm:t>
        <a:bodyPr/>
        <a:lstStyle/>
        <a:p>
          <a:endParaRPr lang="en-US"/>
        </a:p>
      </dgm:t>
    </dgm:pt>
    <dgm:pt modelId="{FFD37F9D-B09F-4F41-9B8D-2D1F7FA93114}" type="sibTrans" cxnId="{CB044E0C-0C64-4053-80F8-17CDF85A7F0B}">
      <dgm:prSet/>
      <dgm:spPr/>
      <dgm:t>
        <a:bodyPr/>
        <a:lstStyle/>
        <a:p>
          <a:endParaRPr lang="en-US"/>
        </a:p>
      </dgm:t>
    </dgm:pt>
    <dgm:pt modelId="{CBA93FD4-7DFF-41D3-84C8-DA6FD79BCF7C}">
      <dgm:prSet phldrT="[Text]"/>
      <dgm:spPr/>
      <dgm:t>
        <a:bodyPr/>
        <a:lstStyle/>
        <a:p>
          <a:r>
            <a:rPr lang="en-US" dirty="0"/>
            <a:t>Copy VMDK file to S3 bucket</a:t>
          </a:r>
        </a:p>
      </dgm:t>
    </dgm:pt>
    <dgm:pt modelId="{B1DE1164-EF14-4C4B-B5CD-8D49C0FBC3D5}" type="parTrans" cxnId="{7C62C3CF-36B9-4183-917F-198BB613BEB6}">
      <dgm:prSet/>
      <dgm:spPr/>
      <dgm:t>
        <a:bodyPr/>
        <a:lstStyle/>
        <a:p>
          <a:endParaRPr lang="en-US"/>
        </a:p>
      </dgm:t>
    </dgm:pt>
    <dgm:pt modelId="{3CDA7B5D-5259-4632-BEB9-53386607E844}" type="sibTrans" cxnId="{7C62C3CF-36B9-4183-917F-198BB613BEB6}">
      <dgm:prSet/>
      <dgm:spPr/>
      <dgm:t>
        <a:bodyPr/>
        <a:lstStyle/>
        <a:p>
          <a:endParaRPr lang="en-US"/>
        </a:p>
      </dgm:t>
    </dgm:pt>
    <dgm:pt modelId="{909DC226-3B02-4D3D-9A10-AEE069C3F249}">
      <dgm:prSet phldrT="[Text]"/>
      <dgm:spPr/>
      <dgm:t>
        <a:bodyPr/>
        <a:lstStyle/>
        <a:p>
          <a:r>
            <a:rPr lang="en-US" dirty="0"/>
            <a:t>Create AMI</a:t>
          </a:r>
        </a:p>
      </dgm:t>
    </dgm:pt>
    <dgm:pt modelId="{9041C922-D19F-4A1F-AB3D-91F39DC72663}" type="parTrans" cxnId="{0B0D05D7-68A8-47AD-985F-F71AE3B79C74}">
      <dgm:prSet/>
      <dgm:spPr/>
      <dgm:t>
        <a:bodyPr/>
        <a:lstStyle/>
        <a:p>
          <a:endParaRPr lang="en-US"/>
        </a:p>
      </dgm:t>
    </dgm:pt>
    <dgm:pt modelId="{132636CB-67C8-4F52-AEAC-D8033AF7AFBD}" type="sibTrans" cxnId="{0B0D05D7-68A8-47AD-985F-F71AE3B79C74}">
      <dgm:prSet/>
      <dgm:spPr/>
      <dgm:t>
        <a:bodyPr/>
        <a:lstStyle/>
        <a:p>
          <a:endParaRPr lang="en-US"/>
        </a:p>
      </dgm:t>
    </dgm:pt>
    <dgm:pt modelId="{C827AA7A-11F4-4531-9720-4F28AC2389CA}">
      <dgm:prSet phldrT="[Text]"/>
      <dgm:spPr/>
      <dgm:t>
        <a:bodyPr/>
        <a:lstStyle/>
        <a:p>
          <a:r>
            <a:rPr lang="en-US" dirty="0"/>
            <a:t>Create AMI and launch EC2</a:t>
          </a:r>
        </a:p>
      </dgm:t>
    </dgm:pt>
    <dgm:pt modelId="{7B2A0EBB-2D00-4631-AD34-F8E14BC40B72}" type="parTrans" cxnId="{140A5CAE-AE49-4269-8D0F-5F3F4889BB39}">
      <dgm:prSet/>
      <dgm:spPr/>
      <dgm:t>
        <a:bodyPr/>
        <a:lstStyle/>
        <a:p>
          <a:endParaRPr lang="en-US"/>
        </a:p>
      </dgm:t>
    </dgm:pt>
    <dgm:pt modelId="{7A0BB535-A39D-4360-9F55-1ED11D675D85}" type="sibTrans" cxnId="{140A5CAE-AE49-4269-8D0F-5F3F4889BB39}">
      <dgm:prSet/>
      <dgm:spPr/>
      <dgm:t>
        <a:bodyPr/>
        <a:lstStyle/>
        <a:p>
          <a:endParaRPr lang="en-US"/>
        </a:p>
      </dgm:t>
    </dgm:pt>
    <dgm:pt modelId="{4E0A5D22-0FC7-4EAE-A3AB-C65E3882CD5B}" type="pres">
      <dgm:prSet presAssocID="{C21C4882-A917-460B-B426-C92DB49CC000}" presName="linearFlow" presStyleCnt="0">
        <dgm:presLayoutVars>
          <dgm:dir/>
          <dgm:animLvl val="lvl"/>
          <dgm:resizeHandles val="exact"/>
        </dgm:presLayoutVars>
      </dgm:prSet>
      <dgm:spPr/>
    </dgm:pt>
    <dgm:pt modelId="{61F8F3BA-E3DC-4A00-BBAC-C16A9335C7D1}" type="pres">
      <dgm:prSet presAssocID="{0316B7F9-C51F-440A-876C-CF2E80EE3609}" presName="composite" presStyleCnt="0"/>
      <dgm:spPr/>
    </dgm:pt>
    <dgm:pt modelId="{F41D84C4-90A2-4B2F-AEEC-269680AB4FD7}" type="pres">
      <dgm:prSet presAssocID="{0316B7F9-C51F-440A-876C-CF2E80EE3609}" presName="parentText" presStyleLbl="alignNode1" presStyleIdx="0" presStyleCnt="4">
        <dgm:presLayoutVars>
          <dgm:chMax val="1"/>
          <dgm:bulletEnabled val="1"/>
        </dgm:presLayoutVars>
      </dgm:prSet>
      <dgm:spPr/>
    </dgm:pt>
    <dgm:pt modelId="{0DD6A410-0338-4714-B1CB-24929A2B844D}" type="pres">
      <dgm:prSet presAssocID="{0316B7F9-C51F-440A-876C-CF2E80EE3609}" presName="descendantText" presStyleLbl="alignAcc1" presStyleIdx="0" presStyleCnt="4">
        <dgm:presLayoutVars>
          <dgm:bulletEnabled val="1"/>
        </dgm:presLayoutVars>
      </dgm:prSet>
      <dgm:spPr/>
    </dgm:pt>
    <dgm:pt modelId="{7CD450E0-B03D-4DF9-949E-B0CE29334335}" type="pres">
      <dgm:prSet presAssocID="{869E6819-4DF9-46E0-B2F7-5B6D0C1ACCBB}" presName="sp" presStyleCnt="0"/>
      <dgm:spPr/>
    </dgm:pt>
    <dgm:pt modelId="{6E7C6D22-B248-4EDE-BE1E-523063621E7C}" type="pres">
      <dgm:prSet presAssocID="{08C7A533-EA72-456C-B65B-BA5025AFF94A}" presName="composite" presStyleCnt="0"/>
      <dgm:spPr/>
    </dgm:pt>
    <dgm:pt modelId="{11D7AF9B-296F-410D-AD96-8B551CD9C5A1}" type="pres">
      <dgm:prSet presAssocID="{08C7A533-EA72-456C-B65B-BA5025AFF94A}" presName="parentText" presStyleLbl="alignNode1" presStyleIdx="1" presStyleCnt="4">
        <dgm:presLayoutVars>
          <dgm:chMax val="1"/>
          <dgm:bulletEnabled val="1"/>
        </dgm:presLayoutVars>
      </dgm:prSet>
      <dgm:spPr/>
    </dgm:pt>
    <dgm:pt modelId="{BC7F978F-80A4-4F9E-AFC2-2F82C2C70332}" type="pres">
      <dgm:prSet presAssocID="{08C7A533-EA72-456C-B65B-BA5025AFF94A}" presName="descendantText" presStyleLbl="alignAcc1" presStyleIdx="1" presStyleCnt="4">
        <dgm:presLayoutVars>
          <dgm:bulletEnabled val="1"/>
        </dgm:presLayoutVars>
      </dgm:prSet>
      <dgm:spPr/>
    </dgm:pt>
    <dgm:pt modelId="{3ADD04AA-FDF9-4509-863D-9F311404EAED}" type="pres">
      <dgm:prSet presAssocID="{A0C36978-7B62-48EB-BB82-FBEEC6BA335F}" presName="sp" presStyleCnt="0"/>
      <dgm:spPr/>
    </dgm:pt>
    <dgm:pt modelId="{FA058075-CBD9-4218-B7AB-1073AE2AFF44}" type="pres">
      <dgm:prSet presAssocID="{AD08B9AD-9729-4EA3-A546-6942905A1916}" presName="composite" presStyleCnt="0"/>
      <dgm:spPr/>
    </dgm:pt>
    <dgm:pt modelId="{31175755-EC7D-4327-91DB-C7537FC25B8E}" type="pres">
      <dgm:prSet presAssocID="{AD08B9AD-9729-4EA3-A546-6942905A1916}" presName="parentText" presStyleLbl="alignNode1" presStyleIdx="2" presStyleCnt="4">
        <dgm:presLayoutVars>
          <dgm:chMax val="1"/>
          <dgm:bulletEnabled val="1"/>
        </dgm:presLayoutVars>
      </dgm:prSet>
      <dgm:spPr/>
    </dgm:pt>
    <dgm:pt modelId="{C3B47F46-C955-4F8A-9EE3-84CABE5E4610}" type="pres">
      <dgm:prSet presAssocID="{AD08B9AD-9729-4EA3-A546-6942905A1916}" presName="descendantText" presStyleLbl="alignAcc1" presStyleIdx="2" presStyleCnt="4">
        <dgm:presLayoutVars>
          <dgm:bulletEnabled val="1"/>
        </dgm:presLayoutVars>
      </dgm:prSet>
      <dgm:spPr/>
    </dgm:pt>
    <dgm:pt modelId="{E684C0C0-2319-44E1-83E9-82054FA181A6}" type="pres">
      <dgm:prSet presAssocID="{B22822B5-431D-4D78-B12F-88E77D865E0D}" presName="sp" presStyleCnt="0"/>
      <dgm:spPr/>
    </dgm:pt>
    <dgm:pt modelId="{0D654431-1912-4AD2-AE83-FE2AE96A152A}" type="pres">
      <dgm:prSet presAssocID="{909DC226-3B02-4D3D-9A10-AEE069C3F249}" presName="composite" presStyleCnt="0"/>
      <dgm:spPr/>
    </dgm:pt>
    <dgm:pt modelId="{74BE89A5-2035-4A5C-BDA8-4FD08B176253}" type="pres">
      <dgm:prSet presAssocID="{909DC226-3B02-4D3D-9A10-AEE069C3F249}" presName="parentText" presStyleLbl="alignNode1" presStyleIdx="3" presStyleCnt="4">
        <dgm:presLayoutVars>
          <dgm:chMax val="1"/>
          <dgm:bulletEnabled val="1"/>
        </dgm:presLayoutVars>
      </dgm:prSet>
      <dgm:spPr/>
    </dgm:pt>
    <dgm:pt modelId="{83B7E8F5-7938-469E-982C-B9909EA595BD}" type="pres">
      <dgm:prSet presAssocID="{909DC226-3B02-4D3D-9A10-AEE069C3F249}" presName="descendantText" presStyleLbl="alignAcc1" presStyleIdx="3" presStyleCnt="4">
        <dgm:presLayoutVars>
          <dgm:bulletEnabled val="1"/>
        </dgm:presLayoutVars>
      </dgm:prSet>
      <dgm:spPr/>
    </dgm:pt>
  </dgm:ptLst>
  <dgm:cxnLst>
    <dgm:cxn modelId="{CB044E0C-0C64-4053-80F8-17CDF85A7F0B}" srcId="{08C7A533-EA72-456C-B65B-BA5025AFF94A}" destId="{A356FDB6-EAB8-4C90-B487-2AC31D6364DA}" srcOrd="1" destOrd="0" parTransId="{A29C0766-6394-4854-9BD6-E890F38DC82C}" sibTransId="{FFD37F9D-B09F-4F41-9B8D-2D1F7FA93114}"/>
    <dgm:cxn modelId="{552C6618-03E6-4452-B39A-A82AC8449C00}" type="presOf" srcId="{AD08B9AD-9729-4EA3-A546-6942905A1916}" destId="{31175755-EC7D-4327-91DB-C7537FC25B8E}" srcOrd="0" destOrd="0" presId="urn:microsoft.com/office/officeart/2005/8/layout/chevron2"/>
    <dgm:cxn modelId="{66E4801A-89A3-4C86-9AF2-394A8E9E802E}" type="presOf" srcId="{A356FDB6-EAB8-4C90-B487-2AC31D6364DA}" destId="{BC7F978F-80A4-4F9E-AFC2-2F82C2C70332}" srcOrd="0" destOrd="1" presId="urn:microsoft.com/office/officeart/2005/8/layout/chevron2"/>
    <dgm:cxn modelId="{E6CF8C26-A097-4117-8F55-5060FAA19B6A}" type="presOf" srcId="{C827AA7A-11F4-4531-9720-4F28AC2389CA}" destId="{83B7E8F5-7938-469E-982C-B9909EA595BD}" srcOrd="0" destOrd="0" presId="urn:microsoft.com/office/officeart/2005/8/layout/chevron2"/>
    <dgm:cxn modelId="{70155D34-42F2-4935-8FF8-ED34F8504D60}" type="presOf" srcId="{909DC226-3B02-4D3D-9A10-AEE069C3F249}" destId="{74BE89A5-2035-4A5C-BDA8-4FD08B176253}" srcOrd="0" destOrd="0" presId="urn:microsoft.com/office/officeart/2005/8/layout/chevron2"/>
    <dgm:cxn modelId="{410FCF3B-15F9-4B4F-B8F3-377310B3372A}" type="presOf" srcId="{0316B7F9-C51F-440A-876C-CF2E80EE3609}" destId="{F41D84C4-90A2-4B2F-AEEC-269680AB4FD7}" srcOrd="0" destOrd="0" presId="urn:microsoft.com/office/officeart/2005/8/layout/chevron2"/>
    <dgm:cxn modelId="{9F2B165C-49DF-450A-900E-D3A90C3BEB6C}" srcId="{C21C4882-A917-460B-B426-C92DB49CC000}" destId="{AD08B9AD-9729-4EA3-A546-6942905A1916}" srcOrd="2" destOrd="0" parTransId="{4154D604-EFBE-48B4-9275-A7A1B7B57B6C}" sibTransId="{B22822B5-431D-4D78-B12F-88E77D865E0D}"/>
    <dgm:cxn modelId="{9782A26E-FF07-4820-B2FB-924B981CFFF2}" srcId="{0316B7F9-C51F-440A-876C-CF2E80EE3609}" destId="{7C154BBB-726C-43F2-8FED-CCB474268F00}" srcOrd="0" destOrd="0" parTransId="{D632C2B5-B608-4D87-BE9D-FCCD0B17C148}" sibTransId="{47014C6E-3CFD-4494-890D-3A326C244508}"/>
    <dgm:cxn modelId="{FB6E7F81-728A-4432-8727-AF6862704711}" type="presOf" srcId="{C21C4882-A917-460B-B426-C92DB49CC000}" destId="{4E0A5D22-0FC7-4EAE-A3AB-C65E3882CD5B}" srcOrd="0" destOrd="0" presId="urn:microsoft.com/office/officeart/2005/8/layout/chevron2"/>
    <dgm:cxn modelId="{E31A4483-0948-45FA-8123-364ED64EBFDE}" srcId="{C21C4882-A917-460B-B426-C92DB49CC000}" destId="{08C7A533-EA72-456C-B65B-BA5025AFF94A}" srcOrd="1" destOrd="0" parTransId="{FEA467C9-A108-4BE1-9D15-150B31A3E374}" sibTransId="{A0C36978-7B62-48EB-BB82-FBEEC6BA335F}"/>
    <dgm:cxn modelId="{8943A884-AC45-4409-ABDC-89F1098C3C3C}" srcId="{08C7A533-EA72-456C-B65B-BA5025AFF94A}" destId="{F16273E9-4FEA-48BA-AFF8-A7C83977ABF3}" srcOrd="0" destOrd="0" parTransId="{5A6E1284-ED90-461D-9919-435F4EABDA23}" sibTransId="{C9F724A7-2EC0-4396-9F56-5517D4AC21D1}"/>
    <dgm:cxn modelId="{FC0B478E-7CBD-4FAC-B3B6-49D6D753FAD9}" srcId="{C21C4882-A917-460B-B426-C92DB49CC000}" destId="{0316B7F9-C51F-440A-876C-CF2E80EE3609}" srcOrd="0" destOrd="0" parTransId="{E5EC3260-E6F9-4437-8DA7-14EFB1672B8C}" sibTransId="{869E6819-4DF9-46E0-B2F7-5B6D0C1ACCBB}"/>
    <dgm:cxn modelId="{CB9EB995-4D09-4665-A4E6-F455801067F4}" type="presOf" srcId="{CBA93FD4-7DFF-41D3-84C8-DA6FD79BCF7C}" destId="{BC7F978F-80A4-4F9E-AFC2-2F82C2C70332}" srcOrd="0" destOrd="2" presId="urn:microsoft.com/office/officeart/2005/8/layout/chevron2"/>
    <dgm:cxn modelId="{140A5CAE-AE49-4269-8D0F-5F3F4889BB39}" srcId="{909DC226-3B02-4D3D-9A10-AEE069C3F249}" destId="{C827AA7A-11F4-4531-9720-4F28AC2389CA}" srcOrd="0" destOrd="0" parTransId="{7B2A0EBB-2D00-4631-AD34-F8E14BC40B72}" sibTransId="{7A0BB535-A39D-4360-9F55-1ED11D675D85}"/>
    <dgm:cxn modelId="{CCD2D1AE-55B3-4681-BDBF-94230764D952}" type="presOf" srcId="{F16273E9-4FEA-48BA-AFF8-A7C83977ABF3}" destId="{BC7F978F-80A4-4F9E-AFC2-2F82C2C70332}" srcOrd="0" destOrd="0" presId="urn:microsoft.com/office/officeart/2005/8/layout/chevron2"/>
    <dgm:cxn modelId="{9BD0E0B9-56FA-48F5-B12A-FF810D6DBD29}" type="presOf" srcId="{7C154BBB-726C-43F2-8FED-CCB474268F00}" destId="{0DD6A410-0338-4714-B1CB-24929A2B844D}" srcOrd="0" destOrd="0" presId="urn:microsoft.com/office/officeart/2005/8/layout/chevron2"/>
    <dgm:cxn modelId="{5CDDD1C5-8195-4746-A017-EF9C2A3EDF4A}" type="presOf" srcId="{08C7A533-EA72-456C-B65B-BA5025AFF94A}" destId="{11D7AF9B-296F-410D-AD96-8B551CD9C5A1}" srcOrd="0" destOrd="0" presId="urn:microsoft.com/office/officeart/2005/8/layout/chevron2"/>
    <dgm:cxn modelId="{7C62C3CF-36B9-4183-917F-198BB613BEB6}" srcId="{08C7A533-EA72-456C-B65B-BA5025AFF94A}" destId="{CBA93FD4-7DFF-41D3-84C8-DA6FD79BCF7C}" srcOrd="2" destOrd="0" parTransId="{B1DE1164-EF14-4C4B-B5CD-8D49C0FBC3D5}" sibTransId="{3CDA7B5D-5259-4632-BEB9-53386607E844}"/>
    <dgm:cxn modelId="{0B0D05D7-68A8-47AD-985F-F71AE3B79C74}" srcId="{C21C4882-A917-460B-B426-C92DB49CC000}" destId="{909DC226-3B02-4D3D-9A10-AEE069C3F249}" srcOrd="3" destOrd="0" parTransId="{9041C922-D19F-4A1F-AB3D-91F39DC72663}" sibTransId="{132636CB-67C8-4F52-AEAC-D8033AF7AFBD}"/>
    <dgm:cxn modelId="{F4C835DE-72F7-4853-BAC5-C25BD13F822B}" type="presOf" srcId="{332D3513-DA05-4D62-914C-16F4743DB849}" destId="{C3B47F46-C955-4F8A-9EE3-84CABE5E4610}" srcOrd="0" destOrd="0" presId="urn:microsoft.com/office/officeart/2005/8/layout/chevron2"/>
    <dgm:cxn modelId="{0B61EDEB-07B1-41C3-A410-691E10DBBA3A}" srcId="{AD08B9AD-9729-4EA3-A546-6942905A1916}" destId="{332D3513-DA05-4D62-914C-16F4743DB849}" srcOrd="0" destOrd="0" parTransId="{39DD37EA-0EE7-41D0-BAE9-F3D8BC9E88B7}" sibTransId="{07F61CB6-58EF-4B28-87F8-5742B29993A9}"/>
    <dgm:cxn modelId="{8290AD24-A93E-4521-B209-CAD29A10E618}" type="presParOf" srcId="{4E0A5D22-0FC7-4EAE-A3AB-C65E3882CD5B}" destId="{61F8F3BA-E3DC-4A00-BBAC-C16A9335C7D1}" srcOrd="0" destOrd="0" presId="urn:microsoft.com/office/officeart/2005/8/layout/chevron2"/>
    <dgm:cxn modelId="{9FDF71F8-DA91-41AB-806B-CF0DFD00A891}" type="presParOf" srcId="{61F8F3BA-E3DC-4A00-BBAC-C16A9335C7D1}" destId="{F41D84C4-90A2-4B2F-AEEC-269680AB4FD7}" srcOrd="0" destOrd="0" presId="urn:microsoft.com/office/officeart/2005/8/layout/chevron2"/>
    <dgm:cxn modelId="{76A8B123-4468-48F6-B790-F7D4E94357F2}" type="presParOf" srcId="{61F8F3BA-E3DC-4A00-BBAC-C16A9335C7D1}" destId="{0DD6A410-0338-4714-B1CB-24929A2B844D}" srcOrd="1" destOrd="0" presId="urn:microsoft.com/office/officeart/2005/8/layout/chevron2"/>
    <dgm:cxn modelId="{474943D6-E5DD-41D3-8282-1ED5D518F13C}" type="presParOf" srcId="{4E0A5D22-0FC7-4EAE-A3AB-C65E3882CD5B}" destId="{7CD450E0-B03D-4DF9-949E-B0CE29334335}" srcOrd="1" destOrd="0" presId="urn:microsoft.com/office/officeart/2005/8/layout/chevron2"/>
    <dgm:cxn modelId="{479AA416-29EA-45EB-9FD5-FE0CFF1DA7CD}" type="presParOf" srcId="{4E0A5D22-0FC7-4EAE-A3AB-C65E3882CD5B}" destId="{6E7C6D22-B248-4EDE-BE1E-523063621E7C}" srcOrd="2" destOrd="0" presId="urn:microsoft.com/office/officeart/2005/8/layout/chevron2"/>
    <dgm:cxn modelId="{98EFAD3E-9BB6-439B-901D-CEFFB14984B5}" type="presParOf" srcId="{6E7C6D22-B248-4EDE-BE1E-523063621E7C}" destId="{11D7AF9B-296F-410D-AD96-8B551CD9C5A1}" srcOrd="0" destOrd="0" presId="urn:microsoft.com/office/officeart/2005/8/layout/chevron2"/>
    <dgm:cxn modelId="{50F6F264-A489-43AC-9DF0-B7518107B629}" type="presParOf" srcId="{6E7C6D22-B248-4EDE-BE1E-523063621E7C}" destId="{BC7F978F-80A4-4F9E-AFC2-2F82C2C70332}" srcOrd="1" destOrd="0" presId="urn:microsoft.com/office/officeart/2005/8/layout/chevron2"/>
    <dgm:cxn modelId="{CBD3EFB9-0090-4D63-9432-D9A912A40390}" type="presParOf" srcId="{4E0A5D22-0FC7-4EAE-A3AB-C65E3882CD5B}" destId="{3ADD04AA-FDF9-4509-863D-9F311404EAED}" srcOrd="3" destOrd="0" presId="urn:microsoft.com/office/officeart/2005/8/layout/chevron2"/>
    <dgm:cxn modelId="{56EEF870-09F1-4E21-912D-58F6F9768E8B}" type="presParOf" srcId="{4E0A5D22-0FC7-4EAE-A3AB-C65E3882CD5B}" destId="{FA058075-CBD9-4218-B7AB-1073AE2AFF44}" srcOrd="4" destOrd="0" presId="urn:microsoft.com/office/officeart/2005/8/layout/chevron2"/>
    <dgm:cxn modelId="{A2FB44EC-B872-4720-A065-143BAAFC17E8}" type="presParOf" srcId="{FA058075-CBD9-4218-B7AB-1073AE2AFF44}" destId="{31175755-EC7D-4327-91DB-C7537FC25B8E}" srcOrd="0" destOrd="0" presId="urn:microsoft.com/office/officeart/2005/8/layout/chevron2"/>
    <dgm:cxn modelId="{690CB333-76FC-410B-8E25-553955263927}" type="presParOf" srcId="{FA058075-CBD9-4218-B7AB-1073AE2AFF44}" destId="{C3B47F46-C955-4F8A-9EE3-84CABE5E4610}" srcOrd="1" destOrd="0" presId="urn:microsoft.com/office/officeart/2005/8/layout/chevron2"/>
    <dgm:cxn modelId="{C4EB4C58-72CA-4C29-BF17-29E3CCDA8DD1}" type="presParOf" srcId="{4E0A5D22-0FC7-4EAE-A3AB-C65E3882CD5B}" destId="{E684C0C0-2319-44E1-83E9-82054FA181A6}" srcOrd="5" destOrd="0" presId="urn:microsoft.com/office/officeart/2005/8/layout/chevron2"/>
    <dgm:cxn modelId="{EACF27E0-A481-4F65-B9AC-454F02C99F9C}" type="presParOf" srcId="{4E0A5D22-0FC7-4EAE-A3AB-C65E3882CD5B}" destId="{0D654431-1912-4AD2-AE83-FE2AE96A152A}" srcOrd="6" destOrd="0" presId="urn:microsoft.com/office/officeart/2005/8/layout/chevron2"/>
    <dgm:cxn modelId="{A8FC8E20-40FF-42C2-AEA7-743AA636C98B}" type="presParOf" srcId="{0D654431-1912-4AD2-AE83-FE2AE96A152A}" destId="{74BE89A5-2035-4A5C-BDA8-4FD08B176253}" srcOrd="0" destOrd="0" presId="urn:microsoft.com/office/officeart/2005/8/layout/chevron2"/>
    <dgm:cxn modelId="{F85019D9-D4A2-4D99-B640-ADE3AF5FA4A6}" type="presParOf" srcId="{0D654431-1912-4AD2-AE83-FE2AE96A152A}" destId="{83B7E8F5-7938-469E-982C-B9909EA595B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70D242-81C7-432D-B7D7-5C915865D1B9}" type="doc">
      <dgm:prSet loTypeId="urn:microsoft.com/office/officeart/2005/8/layout/hChevron3" loCatId="process" qsTypeId="urn:microsoft.com/office/officeart/2005/8/quickstyle/simple5" qsCatId="simple" csTypeId="urn:microsoft.com/office/officeart/2005/8/colors/colorful1" csCatId="colorful" phldr="1"/>
      <dgm:spPr/>
    </dgm:pt>
    <dgm:pt modelId="{4A1ACE5B-89CB-4B7E-B40A-B8A14BC221F8}">
      <dgm:prSet phldrT="[Text]"/>
      <dgm:spPr/>
      <dgm:t>
        <a:bodyPr/>
        <a:lstStyle/>
        <a:p>
          <a:r>
            <a:rPr lang="en-US" dirty="0">
              <a:solidFill>
                <a:schemeClr val="tx1"/>
              </a:solidFill>
            </a:rPr>
            <a:t>Analyze Datacenter environment and identify VMs/ physical servers</a:t>
          </a:r>
        </a:p>
      </dgm:t>
    </dgm:pt>
    <dgm:pt modelId="{C3C076D8-4184-4BD6-A06C-C356C79A304F}" type="parTrans" cxnId="{91E7D736-F699-4DE5-868F-55581908BABB}">
      <dgm:prSet/>
      <dgm:spPr/>
      <dgm:t>
        <a:bodyPr/>
        <a:lstStyle/>
        <a:p>
          <a:endParaRPr lang="en-US"/>
        </a:p>
      </dgm:t>
    </dgm:pt>
    <dgm:pt modelId="{5DF66AF9-0697-4CBB-8E94-F289B98AA9A3}" type="sibTrans" cxnId="{91E7D736-F699-4DE5-868F-55581908BABB}">
      <dgm:prSet/>
      <dgm:spPr/>
      <dgm:t>
        <a:bodyPr/>
        <a:lstStyle/>
        <a:p>
          <a:endParaRPr lang="en-US"/>
        </a:p>
      </dgm:t>
    </dgm:pt>
    <dgm:pt modelId="{22632C94-88C0-496F-8479-38E9B7EA748C}">
      <dgm:prSet phldrT="[Text]"/>
      <dgm:spPr/>
      <dgm:t>
        <a:bodyPr/>
        <a:lstStyle/>
        <a:p>
          <a:r>
            <a:rPr lang="en-US" dirty="0">
              <a:solidFill>
                <a:schemeClr val="tx1"/>
              </a:solidFill>
            </a:rPr>
            <a:t>Install replication agent on source servers</a:t>
          </a:r>
        </a:p>
      </dgm:t>
    </dgm:pt>
    <dgm:pt modelId="{9292089E-CA5E-4D92-A79D-3FD78FFD7092}" type="parTrans" cxnId="{B349F29A-F413-4258-A36C-3D6678470B21}">
      <dgm:prSet/>
      <dgm:spPr/>
      <dgm:t>
        <a:bodyPr/>
        <a:lstStyle/>
        <a:p>
          <a:endParaRPr lang="en-US"/>
        </a:p>
      </dgm:t>
    </dgm:pt>
    <dgm:pt modelId="{B0AF7B9B-BEE9-4052-BA0D-839E74B889DC}" type="sibTrans" cxnId="{B349F29A-F413-4258-A36C-3D6678470B21}">
      <dgm:prSet/>
      <dgm:spPr/>
      <dgm:t>
        <a:bodyPr/>
        <a:lstStyle/>
        <a:p>
          <a:endParaRPr lang="en-US"/>
        </a:p>
      </dgm:t>
    </dgm:pt>
    <dgm:pt modelId="{C96C62DB-C881-429C-BC72-B73BE40787DB}">
      <dgm:prSet phldrT="[Text]"/>
      <dgm:spPr/>
      <dgm:t>
        <a:bodyPr/>
        <a:lstStyle/>
        <a:p>
          <a:r>
            <a:rPr lang="en-US" b="0" i="0" dirty="0">
              <a:solidFill>
                <a:schemeClr val="tx1"/>
              </a:solidFill>
            </a:rPr>
            <a:t>Continuous Replication to AWS without any downtime</a:t>
          </a:r>
          <a:endParaRPr lang="en-US" dirty="0">
            <a:solidFill>
              <a:schemeClr val="tx1"/>
            </a:solidFill>
          </a:endParaRPr>
        </a:p>
      </dgm:t>
    </dgm:pt>
    <dgm:pt modelId="{CAA5DF3B-168A-47C9-B7F7-D503C8FD8DD7}" type="parTrans" cxnId="{B5A19B2A-288D-4722-8782-6F4DDB6C8093}">
      <dgm:prSet/>
      <dgm:spPr/>
      <dgm:t>
        <a:bodyPr/>
        <a:lstStyle/>
        <a:p>
          <a:endParaRPr lang="en-US"/>
        </a:p>
      </dgm:t>
    </dgm:pt>
    <dgm:pt modelId="{8F2609EE-43A8-4635-96CC-8576CD858514}" type="sibTrans" cxnId="{B5A19B2A-288D-4722-8782-6F4DDB6C8093}">
      <dgm:prSet/>
      <dgm:spPr/>
      <dgm:t>
        <a:bodyPr/>
        <a:lstStyle/>
        <a:p>
          <a:endParaRPr lang="en-US"/>
        </a:p>
      </dgm:t>
    </dgm:pt>
    <dgm:pt modelId="{9FAE7410-9052-46F0-B994-BAEF271BC547}">
      <dgm:prSet phldrT="[Text]"/>
      <dgm:spPr/>
      <dgm:t>
        <a:bodyPr/>
        <a:lstStyle/>
        <a:p>
          <a:r>
            <a:rPr lang="en-US" dirty="0">
              <a:solidFill>
                <a:schemeClr val="tx1"/>
              </a:solidFill>
            </a:rPr>
            <a:t>Perform sanity test on migrated app running on low cost cutover instances. At this stage RDS connectivity should be also tested.</a:t>
          </a:r>
        </a:p>
      </dgm:t>
    </dgm:pt>
    <dgm:pt modelId="{06731923-DCD7-47CD-9CD0-0C7C4B89CAF4}" type="parTrans" cxnId="{55EF14A1-51BD-442C-97F1-0C7102C2F045}">
      <dgm:prSet/>
      <dgm:spPr/>
      <dgm:t>
        <a:bodyPr/>
        <a:lstStyle/>
        <a:p>
          <a:endParaRPr lang="en-US"/>
        </a:p>
      </dgm:t>
    </dgm:pt>
    <dgm:pt modelId="{7B4F0067-2AA7-4AFC-B9DF-3BCF16344A6C}" type="sibTrans" cxnId="{55EF14A1-51BD-442C-97F1-0C7102C2F045}">
      <dgm:prSet/>
      <dgm:spPr/>
      <dgm:t>
        <a:bodyPr/>
        <a:lstStyle/>
        <a:p>
          <a:endParaRPr lang="en-US"/>
        </a:p>
      </dgm:t>
    </dgm:pt>
    <dgm:pt modelId="{5021579C-061B-4CC6-9428-3547E178AB99}">
      <dgm:prSet phldrT="[Text]"/>
      <dgm:spPr/>
      <dgm:t>
        <a:bodyPr/>
        <a:lstStyle/>
        <a:p>
          <a:r>
            <a:rPr lang="en-US" dirty="0">
              <a:solidFill>
                <a:schemeClr val="tx1"/>
              </a:solidFill>
            </a:rPr>
            <a:t>Decommission source servers and finalize cutover by swapping DNS and configuring services like ELBs, EFS along with SSM agent installations.</a:t>
          </a:r>
        </a:p>
      </dgm:t>
    </dgm:pt>
    <dgm:pt modelId="{A55A4BE5-30C8-498E-96DA-A7B2DB38554A}" type="parTrans" cxnId="{8C639CDA-1D97-4077-880A-D1EB80999970}">
      <dgm:prSet/>
      <dgm:spPr/>
      <dgm:t>
        <a:bodyPr/>
        <a:lstStyle/>
        <a:p>
          <a:endParaRPr lang="en-US"/>
        </a:p>
      </dgm:t>
    </dgm:pt>
    <dgm:pt modelId="{91ABBF3B-9EF9-42C3-A76C-17B1AF35CB93}" type="sibTrans" cxnId="{8C639CDA-1D97-4077-880A-D1EB80999970}">
      <dgm:prSet/>
      <dgm:spPr/>
      <dgm:t>
        <a:bodyPr/>
        <a:lstStyle/>
        <a:p>
          <a:endParaRPr lang="en-US"/>
        </a:p>
      </dgm:t>
    </dgm:pt>
    <dgm:pt modelId="{AF9AE397-D528-477D-9DD2-0641DD3ABC4B}" type="pres">
      <dgm:prSet presAssocID="{1270D242-81C7-432D-B7D7-5C915865D1B9}" presName="Name0" presStyleCnt="0">
        <dgm:presLayoutVars>
          <dgm:dir/>
          <dgm:resizeHandles val="exact"/>
        </dgm:presLayoutVars>
      </dgm:prSet>
      <dgm:spPr/>
    </dgm:pt>
    <dgm:pt modelId="{81D7661A-4C06-44D0-9BDD-A62CBA9D645C}" type="pres">
      <dgm:prSet presAssocID="{4A1ACE5B-89CB-4B7E-B40A-B8A14BC221F8}" presName="parTxOnly" presStyleLbl="node1" presStyleIdx="0" presStyleCnt="5" custScaleY="146443">
        <dgm:presLayoutVars>
          <dgm:bulletEnabled val="1"/>
        </dgm:presLayoutVars>
      </dgm:prSet>
      <dgm:spPr/>
    </dgm:pt>
    <dgm:pt modelId="{00B9ACD5-31D2-4824-8369-8986DD6035C7}" type="pres">
      <dgm:prSet presAssocID="{5DF66AF9-0697-4CBB-8E94-F289B98AA9A3}" presName="parSpace" presStyleCnt="0"/>
      <dgm:spPr/>
    </dgm:pt>
    <dgm:pt modelId="{EFA0B27E-0143-4EC8-8B70-EDEC668ABCC9}" type="pres">
      <dgm:prSet presAssocID="{22632C94-88C0-496F-8479-38E9B7EA748C}" presName="parTxOnly" presStyleLbl="node1" presStyleIdx="1" presStyleCnt="5" custScaleY="146443">
        <dgm:presLayoutVars>
          <dgm:bulletEnabled val="1"/>
        </dgm:presLayoutVars>
      </dgm:prSet>
      <dgm:spPr/>
    </dgm:pt>
    <dgm:pt modelId="{7CB56307-43A5-4464-B886-6A5C18C81029}" type="pres">
      <dgm:prSet presAssocID="{B0AF7B9B-BEE9-4052-BA0D-839E74B889DC}" presName="parSpace" presStyleCnt="0"/>
      <dgm:spPr/>
    </dgm:pt>
    <dgm:pt modelId="{DA0241C5-B713-4345-B121-8061879AA7EE}" type="pres">
      <dgm:prSet presAssocID="{C96C62DB-C881-429C-BC72-B73BE40787DB}" presName="parTxOnly" presStyleLbl="node1" presStyleIdx="2" presStyleCnt="5" custScaleY="146443">
        <dgm:presLayoutVars>
          <dgm:bulletEnabled val="1"/>
        </dgm:presLayoutVars>
      </dgm:prSet>
      <dgm:spPr/>
    </dgm:pt>
    <dgm:pt modelId="{1D5E6618-6863-40EC-9698-A3A417D9A246}" type="pres">
      <dgm:prSet presAssocID="{8F2609EE-43A8-4635-96CC-8576CD858514}" presName="parSpace" presStyleCnt="0"/>
      <dgm:spPr/>
    </dgm:pt>
    <dgm:pt modelId="{D8AD14A3-188C-4926-929E-CBC389076AC5}" type="pres">
      <dgm:prSet presAssocID="{9FAE7410-9052-46F0-B994-BAEF271BC547}" presName="parTxOnly" presStyleLbl="node1" presStyleIdx="3" presStyleCnt="5" custScaleY="146443">
        <dgm:presLayoutVars>
          <dgm:bulletEnabled val="1"/>
        </dgm:presLayoutVars>
      </dgm:prSet>
      <dgm:spPr/>
    </dgm:pt>
    <dgm:pt modelId="{3A52CEC3-0093-4D85-8E22-7F486D905EEB}" type="pres">
      <dgm:prSet presAssocID="{7B4F0067-2AA7-4AFC-B9DF-3BCF16344A6C}" presName="parSpace" presStyleCnt="0"/>
      <dgm:spPr/>
    </dgm:pt>
    <dgm:pt modelId="{95067775-368E-4A58-A38B-1FDE7950FBCA}" type="pres">
      <dgm:prSet presAssocID="{5021579C-061B-4CC6-9428-3547E178AB99}" presName="parTxOnly" presStyleLbl="node1" presStyleIdx="4" presStyleCnt="5" custScaleY="146443">
        <dgm:presLayoutVars>
          <dgm:bulletEnabled val="1"/>
        </dgm:presLayoutVars>
      </dgm:prSet>
      <dgm:spPr/>
    </dgm:pt>
  </dgm:ptLst>
  <dgm:cxnLst>
    <dgm:cxn modelId="{07ABBC1A-EAD5-4943-9713-141FC9B25E0E}" type="presOf" srcId="{C96C62DB-C881-429C-BC72-B73BE40787DB}" destId="{DA0241C5-B713-4345-B121-8061879AA7EE}" srcOrd="0" destOrd="0" presId="urn:microsoft.com/office/officeart/2005/8/layout/hChevron3"/>
    <dgm:cxn modelId="{027F491D-DC95-493C-9D93-84E3FCF99F16}" type="presOf" srcId="{1270D242-81C7-432D-B7D7-5C915865D1B9}" destId="{AF9AE397-D528-477D-9DD2-0641DD3ABC4B}" srcOrd="0" destOrd="0" presId="urn:microsoft.com/office/officeart/2005/8/layout/hChevron3"/>
    <dgm:cxn modelId="{C71B0725-C23A-4D32-A0FC-13CF6D0E35E6}" type="presOf" srcId="{4A1ACE5B-89CB-4B7E-B40A-B8A14BC221F8}" destId="{81D7661A-4C06-44D0-9BDD-A62CBA9D645C}" srcOrd="0" destOrd="0" presId="urn:microsoft.com/office/officeart/2005/8/layout/hChevron3"/>
    <dgm:cxn modelId="{B5A19B2A-288D-4722-8782-6F4DDB6C8093}" srcId="{1270D242-81C7-432D-B7D7-5C915865D1B9}" destId="{C96C62DB-C881-429C-BC72-B73BE40787DB}" srcOrd="2" destOrd="0" parTransId="{CAA5DF3B-168A-47C9-B7F7-D503C8FD8DD7}" sibTransId="{8F2609EE-43A8-4635-96CC-8576CD858514}"/>
    <dgm:cxn modelId="{91E7D736-F699-4DE5-868F-55581908BABB}" srcId="{1270D242-81C7-432D-B7D7-5C915865D1B9}" destId="{4A1ACE5B-89CB-4B7E-B40A-B8A14BC221F8}" srcOrd="0" destOrd="0" parTransId="{C3C076D8-4184-4BD6-A06C-C356C79A304F}" sibTransId="{5DF66AF9-0697-4CBB-8E94-F289B98AA9A3}"/>
    <dgm:cxn modelId="{9D4A7A76-B945-4586-9CAD-3B0C4EC7AC38}" type="presOf" srcId="{22632C94-88C0-496F-8479-38E9B7EA748C}" destId="{EFA0B27E-0143-4EC8-8B70-EDEC668ABCC9}" srcOrd="0" destOrd="0" presId="urn:microsoft.com/office/officeart/2005/8/layout/hChevron3"/>
    <dgm:cxn modelId="{BC0AEE86-4E67-4CCA-AC5B-4FE0CC3F4664}" type="presOf" srcId="{9FAE7410-9052-46F0-B994-BAEF271BC547}" destId="{D8AD14A3-188C-4926-929E-CBC389076AC5}" srcOrd="0" destOrd="0" presId="urn:microsoft.com/office/officeart/2005/8/layout/hChevron3"/>
    <dgm:cxn modelId="{605AD990-55FB-4445-A22C-3A7DD528EB99}" type="presOf" srcId="{5021579C-061B-4CC6-9428-3547E178AB99}" destId="{95067775-368E-4A58-A38B-1FDE7950FBCA}" srcOrd="0" destOrd="0" presId="urn:microsoft.com/office/officeart/2005/8/layout/hChevron3"/>
    <dgm:cxn modelId="{B349F29A-F413-4258-A36C-3D6678470B21}" srcId="{1270D242-81C7-432D-B7D7-5C915865D1B9}" destId="{22632C94-88C0-496F-8479-38E9B7EA748C}" srcOrd="1" destOrd="0" parTransId="{9292089E-CA5E-4D92-A79D-3FD78FFD7092}" sibTransId="{B0AF7B9B-BEE9-4052-BA0D-839E74B889DC}"/>
    <dgm:cxn modelId="{55EF14A1-51BD-442C-97F1-0C7102C2F045}" srcId="{1270D242-81C7-432D-B7D7-5C915865D1B9}" destId="{9FAE7410-9052-46F0-B994-BAEF271BC547}" srcOrd="3" destOrd="0" parTransId="{06731923-DCD7-47CD-9CD0-0C7C4B89CAF4}" sibTransId="{7B4F0067-2AA7-4AFC-B9DF-3BCF16344A6C}"/>
    <dgm:cxn modelId="{8C639CDA-1D97-4077-880A-D1EB80999970}" srcId="{1270D242-81C7-432D-B7D7-5C915865D1B9}" destId="{5021579C-061B-4CC6-9428-3547E178AB99}" srcOrd="4" destOrd="0" parTransId="{A55A4BE5-30C8-498E-96DA-A7B2DB38554A}" sibTransId="{91ABBF3B-9EF9-42C3-A76C-17B1AF35CB93}"/>
    <dgm:cxn modelId="{B095CBA3-81C7-497D-9AF5-FF18ED835328}" type="presParOf" srcId="{AF9AE397-D528-477D-9DD2-0641DD3ABC4B}" destId="{81D7661A-4C06-44D0-9BDD-A62CBA9D645C}" srcOrd="0" destOrd="0" presId="urn:microsoft.com/office/officeart/2005/8/layout/hChevron3"/>
    <dgm:cxn modelId="{10CE9B4B-09E0-4BFD-93E6-7F57226A71E0}" type="presParOf" srcId="{AF9AE397-D528-477D-9DD2-0641DD3ABC4B}" destId="{00B9ACD5-31D2-4824-8369-8986DD6035C7}" srcOrd="1" destOrd="0" presId="urn:microsoft.com/office/officeart/2005/8/layout/hChevron3"/>
    <dgm:cxn modelId="{83FC95AF-8368-4E8E-A100-AB7506362B41}" type="presParOf" srcId="{AF9AE397-D528-477D-9DD2-0641DD3ABC4B}" destId="{EFA0B27E-0143-4EC8-8B70-EDEC668ABCC9}" srcOrd="2" destOrd="0" presId="urn:microsoft.com/office/officeart/2005/8/layout/hChevron3"/>
    <dgm:cxn modelId="{43D56CB6-CF8B-4E56-984D-628C71639E0B}" type="presParOf" srcId="{AF9AE397-D528-477D-9DD2-0641DD3ABC4B}" destId="{7CB56307-43A5-4464-B886-6A5C18C81029}" srcOrd="3" destOrd="0" presId="urn:microsoft.com/office/officeart/2005/8/layout/hChevron3"/>
    <dgm:cxn modelId="{478FB7E7-B05C-40FC-B746-353971C62B26}" type="presParOf" srcId="{AF9AE397-D528-477D-9DD2-0641DD3ABC4B}" destId="{DA0241C5-B713-4345-B121-8061879AA7EE}" srcOrd="4" destOrd="0" presId="urn:microsoft.com/office/officeart/2005/8/layout/hChevron3"/>
    <dgm:cxn modelId="{00B086F8-A57F-4285-A7DE-37DBD75D5522}" type="presParOf" srcId="{AF9AE397-D528-477D-9DD2-0641DD3ABC4B}" destId="{1D5E6618-6863-40EC-9698-A3A417D9A246}" srcOrd="5" destOrd="0" presId="urn:microsoft.com/office/officeart/2005/8/layout/hChevron3"/>
    <dgm:cxn modelId="{BC1B73C6-A9A9-4871-9024-002129365250}" type="presParOf" srcId="{AF9AE397-D528-477D-9DD2-0641DD3ABC4B}" destId="{D8AD14A3-188C-4926-929E-CBC389076AC5}" srcOrd="6" destOrd="0" presId="urn:microsoft.com/office/officeart/2005/8/layout/hChevron3"/>
    <dgm:cxn modelId="{12534566-5F98-4755-BC7D-724FCD1B5388}" type="presParOf" srcId="{AF9AE397-D528-477D-9DD2-0641DD3ABC4B}" destId="{3A52CEC3-0093-4D85-8E22-7F486D905EEB}" srcOrd="7" destOrd="0" presId="urn:microsoft.com/office/officeart/2005/8/layout/hChevron3"/>
    <dgm:cxn modelId="{06803931-BF6C-48F3-B87D-A237DC6E3B8B}" type="presParOf" srcId="{AF9AE397-D528-477D-9DD2-0641DD3ABC4B}" destId="{95067775-368E-4A58-A38B-1FDE7950FBCA}"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96A-7929-40BA-85DA-3802EFF7A7C4}" type="doc">
      <dgm:prSet loTypeId="urn:microsoft.com/office/officeart/2005/8/layout/hProcess3" loCatId="process" qsTypeId="urn:microsoft.com/office/officeart/2005/8/quickstyle/simple5" qsCatId="simple" csTypeId="urn:microsoft.com/office/officeart/2005/8/colors/colorful2" csCatId="colorful" phldr="1"/>
      <dgm:spPr/>
    </dgm:pt>
    <dgm:pt modelId="{88BB4039-A919-43C3-8F02-2C6EAEA48ABE}">
      <dgm:prSet phldrT="[Text]"/>
      <dgm:spPr/>
      <dgm:t>
        <a:bodyPr/>
        <a:lstStyle/>
        <a:p>
          <a:r>
            <a:rPr lang="en-US"/>
            <a:t>1. Create Oracle DB instance in RDS</a:t>
          </a:r>
          <a:endParaRPr lang="en-US" dirty="0"/>
        </a:p>
      </dgm:t>
    </dgm:pt>
    <dgm:pt modelId="{40D9B0E9-85BE-460E-BA54-937628A80B50}" type="parTrans" cxnId="{50CAC857-3530-4379-9789-1671CC9EA72E}">
      <dgm:prSet/>
      <dgm:spPr/>
      <dgm:t>
        <a:bodyPr/>
        <a:lstStyle/>
        <a:p>
          <a:endParaRPr lang="en-US"/>
        </a:p>
      </dgm:t>
    </dgm:pt>
    <dgm:pt modelId="{D66DCA55-2700-4A9B-8A27-573C899EF8D8}" type="sibTrans" cxnId="{50CAC857-3530-4379-9789-1671CC9EA72E}">
      <dgm:prSet/>
      <dgm:spPr/>
      <dgm:t>
        <a:bodyPr/>
        <a:lstStyle/>
        <a:p>
          <a:endParaRPr lang="en-US"/>
        </a:p>
      </dgm:t>
    </dgm:pt>
    <dgm:pt modelId="{792A5F4E-10EA-4B27-A69E-19EA0D275FD4}">
      <dgm:prSet phldrT="[Text]"/>
      <dgm:spPr/>
      <dgm:t>
        <a:bodyPr/>
        <a:lstStyle/>
        <a:p>
          <a:r>
            <a:rPr lang="en-US"/>
            <a:t>2. Create replication instance in AWS Data Migration Service </a:t>
          </a:r>
          <a:endParaRPr lang="en-US" dirty="0"/>
        </a:p>
      </dgm:t>
    </dgm:pt>
    <dgm:pt modelId="{5DF0213D-91DB-43E7-9AD6-2EC2874C5D4A}" type="parTrans" cxnId="{7E843179-9B64-4BBE-9570-EBBB2BB084DD}">
      <dgm:prSet/>
      <dgm:spPr/>
      <dgm:t>
        <a:bodyPr/>
        <a:lstStyle/>
        <a:p>
          <a:endParaRPr lang="en-US"/>
        </a:p>
      </dgm:t>
    </dgm:pt>
    <dgm:pt modelId="{F50AFD09-5810-4F20-94F7-B6811FC525C0}" type="sibTrans" cxnId="{7E843179-9B64-4BBE-9570-EBBB2BB084DD}">
      <dgm:prSet/>
      <dgm:spPr/>
      <dgm:t>
        <a:bodyPr/>
        <a:lstStyle/>
        <a:p>
          <a:endParaRPr lang="en-US"/>
        </a:p>
      </dgm:t>
    </dgm:pt>
    <dgm:pt modelId="{E7F26029-74FA-4C78-BDD4-D033A1C052DC}">
      <dgm:prSet phldrT="[Text]"/>
      <dgm:spPr/>
      <dgm:t>
        <a:bodyPr/>
        <a:lstStyle/>
        <a:p>
          <a:r>
            <a:rPr lang="en-US"/>
            <a:t>3. Register endpoint for replication task in AWS DMS</a:t>
          </a:r>
          <a:endParaRPr lang="en-US" dirty="0"/>
        </a:p>
      </dgm:t>
    </dgm:pt>
    <dgm:pt modelId="{9C216064-8C63-4C2F-BCCE-67AF70B91342}" type="parTrans" cxnId="{ECD60535-A5BA-40EE-973D-C9E4C92B720E}">
      <dgm:prSet/>
      <dgm:spPr/>
      <dgm:t>
        <a:bodyPr/>
        <a:lstStyle/>
        <a:p>
          <a:endParaRPr lang="en-US"/>
        </a:p>
      </dgm:t>
    </dgm:pt>
    <dgm:pt modelId="{9455B714-5391-4496-A110-F4AE556E17C0}" type="sibTrans" cxnId="{ECD60535-A5BA-40EE-973D-C9E4C92B720E}">
      <dgm:prSet/>
      <dgm:spPr/>
      <dgm:t>
        <a:bodyPr/>
        <a:lstStyle/>
        <a:p>
          <a:endParaRPr lang="en-US"/>
        </a:p>
      </dgm:t>
    </dgm:pt>
    <dgm:pt modelId="{AEC74284-49E6-4C6B-BEAA-748FCF4D6663}">
      <dgm:prSet phldrT="[Text]"/>
      <dgm:spPr/>
      <dgm:t>
        <a:bodyPr/>
        <a:lstStyle/>
        <a:p>
          <a:r>
            <a:rPr lang="en-US"/>
            <a:t>4. Create replication task in DMS</a:t>
          </a:r>
          <a:endParaRPr lang="en-US" dirty="0"/>
        </a:p>
      </dgm:t>
    </dgm:pt>
    <dgm:pt modelId="{8DFC8453-58FB-40CD-8A0E-2552996EEB5A}" type="parTrans" cxnId="{D20CC323-08C6-4221-BFB2-1719179E32BE}">
      <dgm:prSet/>
      <dgm:spPr/>
      <dgm:t>
        <a:bodyPr/>
        <a:lstStyle/>
        <a:p>
          <a:endParaRPr lang="en-US"/>
        </a:p>
      </dgm:t>
    </dgm:pt>
    <dgm:pt modelId="{7EC4D59C-5DDF-46B1-810F-319FDE1A2031}" type="sibTrans" cxnId="{D20CC323-08C6-4221-BFB2-1719179E32BE}">
      <dgm:prSet/>
      <dgm:spPr/>
      <dgm:t>
        <a:bodyPr/>
        <a:lstStyle/>
        <a:p>
          <a:endParaRPr lang="en-US"/>
        </a:p>
      </dgm:t>
    </dgm:pt>
    <dgm:pt modelId="{0DA6A08B-CF8F-41C8-B70A-8F8402A04C56}">
      <dgm:prSet phldrT="[Text]"/>
      <dgm:spPr/>
      <dgm:t>
        <a:bodyPr/>
        <a:lstStyle/>
        <a:p>
          <a:r>
            <a:rPr lang="en-US"/>
            <a:t>5. Once migration is complete, clean up all DMS resources post data validation.</a:t>
          </a:r>
          <a:endParaRPr lang="en-US" dirty="0"/>
        </a:p>
      </dgm:t>
    </dgm:pt>
    <dgm:pt modelId="{6894F6C4-CDC1-4D9C-8211-DDDE38F84FC7}" type="parTrans" cxnId="{BF9A0208-B9EC-47E0-9D53-0427E52C72EE}">
      <dgm:prSet/>
      <dgm:spPr/>
      <dgm:t>
        <a:bodyPr/>
        <a:lstStyle/>
        <a:p>
          <a:endParaRPr lang="en-US"/>
        </a:p>
      </dgm:t>
    </dgm:pt>
    <dgm:pt modelId="{5DD03E04-2414-4FE0-93EC-C4FFBA6530C4}" type="sibTrans" cxnId="{BF9A0208-B9EC-47E0-9D53-0427E52C72EE}">
      <dgm:prSet/>
      <dgm:spPr/>
      <dgm:t>
        <a:bodyPr/>
        <a:lstStyle/>
        <a:p>
          <a:endParaRPr lang="en-US"/>
        </a:p>
      </dgm:t>
    </dgm:pt>
    <dgm:pt modelId="{2BE49914-4023-4233-BC14-7C8F5E50A501}" type="pres">
      <dgm:prSet presAssocID="{3E4F996A-7929-40BA-85DA-3802EFF7A7C4}" presName="Name0" presStyleCnt="0">
        <dgm:presLayoutVars>
          <dgm:dir/>
          <dgm:animLvl val="lvl"/>
          <dgm:resizeHandles val="exact"/>
        </dgm:presLayoutVars>
      </dgm:prSet>
      <dgm:spPr/>
    </dgm:pt>
    <dgm:pt modelId="{5127E3DA-B80F-4170-B8DE-B06B6AD205A9}" type="pres">
      <dgm:prSet presAssocID="{3E4F996A-7929-40BA-85DA-3802EFF7A7C4}" presName="dummy" presStyleCnt="0"/>
      <dgm:spPr/>
    </dgm:pt>
    <dgm:pt modelId="{48F1155B-F9B8-4F34-B01C-A7BD41F9D92D}" type="pres">
      <dgm:prSet presAssocID="{3E4F996A-7929-40BA-85DA-3802EFF7A7C4}" presName="linH" presStyleCnt="0"/>
      <dgm:spPr/>
    </dgm:pt>
    <dgm:pt modelId="{1EBE4A71-901C-4022-AC17-C129A7892206}" type="pres">
      <dgm:prSet presAssocID="{3E4F996A-7929-40BA-85DA-3802EFF7A7C4}" presName="padding1" presStyleCnt="0"/>
      <dgm:spPr/>
    </dgm:pt>
    <dgm:pt modelId="{24FEFC11-31AC-4ABF-89B0-46A34CCFC383}" type="pres">
      <dgm:prSet presAssocID="{88BB4039-A919-43C3-8F02-2C6EAEA48ABE}" presName="linV" presStyleCnt="0"/>
      <dgm:spPr/>
    </dgm:pt>
    <dgm:pt modelId="{533C2AFF-3AE8-4B80-A854-E4E12108AA6E}" type="pres">
      <dgm:prSet presAssocID="{88BB4039-A919-43C3-8F02-2C6EAEA48ABE}" presName="spVertical1" presStyleCnt="0"/>
      <dgm:spPr/>
    </dgm:pt>
    <dgm:pt modelId="{65384C3C-E732-4D31-9944-9C57933220E8}" type="pres">
      <dgm:prSet presAssocID="{88BB4039-A919-43C3-8F02-2C6EAEA48ABE}" presName="parTx" presStyleLbl="revTx" presStyleIdx="0" presStyleCnt="5" custLinFactNeighborX="-35178" custLinFactNeighborY="1081">
        <dgm:presLayoutVars>
          <dgm:chMax val="0"/>
          <dgm:chPref val="0"/>
          <dgm:bulletEnabled val="1"/>
        </dgm:presLayoutVars>
      </dgm:prSet>
      <dgm:spPr/>
    </dgm:pt>
    <dgm:pt modelId="{100AF3A9-9973-4969-A61C-BFF7D2DBD9DD}" type="pres">
      <dgm:prSet presAssocID="{88BB4039-A919-43C3-8F02-2C6EAEA48ABE}" presName="spVertical2" presStyleCnt="0"/>
      <dgm:spPr/>
    </dgm:pt>
    <dgm:pt modelId="{F9F1D7DE-EADA-4EA8-8A74-6E383379941E}" type="pres">
      <dgm:prSet presAssocID="{88BB4039-A919-43C3-8F02-2C6EAEA48ABE}" presName="spVertical3" presStyleCnt="0"/>
      <dgm:spPr/>
    </dgm:pt>
    <dgm:pt modelId="{C64E8D75-9C0E-4883-8755-7DC49997A6AA}" type="pres">
      <dgm:prSet presAssocID="{D66DCA55-2700-4A9B-8A27-573C899EF8D8}" presName="space" presStyleCnt="0"/>
      <dgm:spPr/>
    </dgm:pt>
    <dgm:pt modelId="{1A6DDD92-2ED9-4352-99F0-96CA508344F9}" type="pres">
      <dgm:prSet presAssocID="{792A5F4E-10EA-4B27-A69E-19EA0D275FD4}" presName="linV" presStyleCnt="0"/>
      <dgm:spPr/>
    </dgm:pt>
    <dgm:pt modelId="{F1D14C2B-C3A7-4392-B195-2B401331AB14}" type="pres">
      <dgm:prSet presAssocID="{792A5F4E-10EA-4B27-A69E-19EA0D275FD4}" presName="spVertical1" presStyleCnt="0"/>
      <dgm:spPr/>
    </dgm:pt>
    <dgm:pt modelId="{9190D47D-6DCB-48BC-A42E-CB5515388733}" type="pres">
      <dgm:prSet presAssocID="{792A5F4E-10EA-4B27-A69E-19EA0D275FD4}" presName="parTx" presStyleLbl="revTx" presStyleIdx="1" presStyleCnt="5" custLinFactNeighborX="-35178" custLinFactNeighborY="1081">
        <dgm:presLayoutVars>
          <dgm:chMax val="0"/>
          <dgm:chPref val="0"/>
          <dgm:bulletEnabled val="1"/>
        </dgm:presLayoutVars>
      </dgm:prSet>
      <dgm:spPr/>
    </dgm:pt>
    <dgm:pt modelId="{03FEB8C9-7441-463C-9EB9-5BED38F78E72}" type="pres">
      <dgm:prSet presAssocID="{792A5F4E-10EA-4B27-A69E-19EA0D275FD4}" presName="spVertical2" presStyleCnt="0"/>
      <dgm:spPr/>
    </dgm:pt>
    <dgm:pt modelId="{50DDBA6C-3FAB-4BC0-9F65-7EAAE9F60DDC}" type="pres">
      <dgm:prSet presAssocID="{792A5F4E-10EA-4B27-A69E-19EA0D275FD4}" presName="spVertical3" presStyleCnt="0"/>
      <dgm:spPr/>
    </dgm:pt>
    <dgm:pt modelId="{92FA3117-A795-4ACB-AC09-8899DD735B49}" type="pres">
      <dgm:prSet presAssocID="{F50AFD09-5810-4F20-94F7-B6811FC525C0}" presName="space" presStyleCnt="0"/>
      <dgm:spPr/>
    </dgm:pt>
    <dgm:pt modelId="{E27FCFA4-0B3B-4EBE-B722-0211F21C4906}" type="pres">
      <dgm:prSet presAssocID="{E7F26029-74FA-4C78-BDD4-D033A1C052DC}" presName="linV" presStyleCnt="0"/>
      <dgm:spPr/>
    </dgm:pt>
    <dgm:pt modelId="{4B04BE9E-4401-44D5-B10C-8D8945EF9BCE}" type="pres">
      <dgm:prSet presAssocID="{E7F26029-74FA-4C78-BDD4-D033A1C052DC}" presName="spVertical1" presStyleCnt="0"/>
      <dgm:spPr/>
    </dgm:pt>
    <dgm:pt modelId="{54C308A7-317E-4FCF-B235-715851804935}" type="pres">
      <dgm:prSet presAssocID="{E7F26029-74FA-4C78-BDD4-D033A1C052DC}" presName="parTx" presStyleLbl="revTx" presStyleIdx="2" presStyleCnt="5" custLinFactNeighborX="-35178" custLinFactNeighborY="1081">
        <dgm:presLayoutVars>
          <dgm:chMax val="0"/>
          <dgm:chPref val="0"/>
          <dgm:bulletEnabled val="1"/>
        </dgm:presLayoutVars>
      </dgm:prSet>
      <dgm:spPr/>
    </dgm:pt>
    <dgm:pt modelId="{E2E6A43B-9A9F-4DD9-998E-099DD58A388D}" type="pres">
      <dgm:prSet presAssocID="{E7F26029-74FA-4C78-BDD4-D033A1C052DC}" presName="spVertical2" presStyleCnt="0"/>
      <dgm:spPr/>
    </dgm:pt>
    <dgm:pt modelId="{87B40FDE-E308-4F98-B86D-2E62C81F50B4}" type="pres">
      <dgm:prSet presAssocID="{E7F26029-74FA-4C78-BDD4-D033A1C052DC}" presName="spVertical3" presStyleCnt="0"/>
      <dgm:spPr/>
    </dgm:pt>
    <dgm:pt modelId="{9085D29E-5336-4500-B652-9CF422382F15}" type="pres">
      <dgm:prSet presAssocID="{9455B714-5391-4496-A110-F4AE556E17C0}" presName="space" presStyleCnt="0"/>
      <dgm:spPr/>
    </dgm:pt>
    <dgm:pt modelId="{60B2C68C-112C-4A68-9077-DB2E5FA07FDE}" type="pres">
      <dgm:prSet presAssocID="{AEC74284-49E6-4C6B-BEAA-748FCF4D6663}" presName="linV" presStyleCnt="0"/>
      <dgm:spPr/>
    </dgm:pt>
    <dgm:pt modelId="{170AD6B5-0A5C-4964-B9DB-C1279E054432}" type="pres">
      <dgm:prSet presAssocID="{AEC74284-49E6-4C6B-BEAA-748FCF4D6663}" presName="spVertical1" presStyleCnt="0"/>
      <dgm:spPr/>
    </dgm:pt>
    <dgm:pt modelId="{C5D2B01B-5F64-48A6-A504-3F496D870BDD}" type="pres">
      <dgm:prSet presAssocID="{AEC74284-49E6-4C6B-BEAA-748FCF4D6663}" presName="parTx" presStyleLbl="revTx" presStyleIdx="3" presStyleCnt="5" custLinFactNeighborX="-35178" custLinFactNeighborY="1081">
        <dgm:presLayoutVars>
          <dgm:chMax val="0"/>
          <dgm:chPref val="0"/>
          <dgm:bulletEnabled val="1"/>
        </dgm:presLayoutVars>
      </dgm:prSet>
      <dgm:spPr/>
    </dgm:pt>
    <dgm:pt modelId="{24E30CA9-3E11-4D66-9E57-9D2CA9DE100D}" type="pres">
      <dgm:prSet presAssocID="{AEC74284-49E6-4C6B-BEAA-748FCF4D6663}" presName="spVertical2" presStyleCnt="0"/>
      <dgm:spPr/>
    </dgm:pt>
    <dgm:pt modelId="{2932FAB4-8C6E-46ED-B375-EB5F2FBF921C}" type="pres">
      <dgm:prSet presAssocID="{AEC74284-49E6-4C6B-BEAA-748FCF4D6663}" presName="spVertical3" presStyleCnt="0"/>
      <dgm:spPr/>
    </dgm:pt>
    <dgm:pt modelId="{38B4E60F-D7F9-47B8-8B46-BCF1E069FF08}" type="pres">
      <dgm:prSet presAssocID="{7EC4D59C-5DDF-46B1-810F-319FDE1A2031}" presName="space" presStyleCnt="0"/>
      <dgm:spPr/>
    </dgm:pt>
    <dgm:pt modelId="{F3FEF11C-AF23-44C5-AFE7-504CB5034B74}" type="pres">
      <dgm:prSet presAssocID="{0DA6A08B-CF8F-41C8-B70A-8F8402A04C56}" presName="linV" presStyleCnt="0"/>
      <dgm:spPr/>
    </dgm:pt>
    <dgm:pt modelId="{3AF252CE-CFA9-48E6-B40A-DDE25E279056}" type="pres">
      <dgm:prSet presAssocID="{0DA6A08B-CF8F-41C8-B70A-8F8402A04C56}" presName="spVertical1" presStyleCnt="0"/>
      <dgm:spPr/>
    </dgm:pt>
    <dgm:pt modelId="{2FB1E9F5-2EC7-4989-A087-D541ABC64FAD}" type="pres">
      <dgm:prSet presAssocID="{0DA6A08B-CF8F-41C8-B70A-8F8402A04C56}" presName="parTx" presStyleLbl="revTx" presStyleIdx="4" presStyleCnt="5" custLinFactNeighborX="-35178" custLinFactNeighborY="1081">
        <dgm:presLayoutVars>
          <dgm:chMax val="0"/>
          <dgm:chPref val="0"/>
          <dgm:bulletEnabled val="1"/>
        </dgm:presLayoutVars>
      </dgm:prSet>
      <dgm:spPr/>
    </dgm:pt>
    <dgm:pt modelId="{BD09A413-197C-4352-A245-AB2608B7E6A1}" type="pres">
      <dgm:prSet presAssocID="{0DA6A08B-CF8F-41C8-B70A-8F8402A04C56}" presName="spVertical2" presStyleCnt="0"/>
      <dgm:spPr/>
    </dgm:pt>
    <dgm:pt modelId="{C0F97BF0-5085-4EC4-8222-72493493783D}" type="pres">
      <dgm:prSet presAssocID="{0DA6A08B-CF8F-41C8-B70A-8F8402A04C56}" presName="spVertical3" presStyleCnt="0"/>
      <dgm:spPr/>
    </dgm:pt>
    <dgm:pt modelId="{64EE7F1D-1C79-444A-9B36-2C8BA0CB7B28}" type="pres">
      <dgm:prSet presAssocID="{3E4F996A-7929-40BA-85DA-3802EFF7A7C4}" presName="padding2" presStyleCnt="0"/>
      <dgm:spPr/>
    </dgm:pt>
    <dgm:pt modelId="{EEF04911-E730-4F78-A523-E30DE7F32ACC}" type="pres">
      <dgm:prSet presAssocID="{3E4F996A-7929-40BA-85DA-3802EFF7A7C4}" presName="negArrow" presStyleCnt="0"/>
      <dgm:spPr/>
    </dgm:pt>
    <dgm:pt modelId="{35D4FBE0-70DF-4904-B7C7-1CAECA4AAEB2}" type="pres">
      <dgm:prSet presAssocID="{3E4F996A-7929-40BA-85DA-3802EFF7A7C4}" presName="backgroundArrow" presStyleLbl="node1" presStyleIdx="0" presStyleCnt="1" custLinFactNeighborX="-1616"/>
      <dgm:spPr/>
    </dgm:pt>
  </dgm:ptLst>
  <dgm:cxnLst>
    <dgm:cxn modelId="{BF9A0208-B9EC-47E0-9D53-0427E52C72EE}" srcId="{3E4F996A-7929-40BA-85DA-3802EFF7A7C4}" destId="{0DA6A08B-CF8F-41C8-B70A-8F8402A04C56}" srcOrd="4" destOrd="0" parTransId="{6894F6C4-CDC1-4D9C-8211-DDDE38F84FC7}" sibTransId="{5DD03E04-2414-4FE0-93EC-C4FFBA6530C4}"/>
    <dgm:cxn modelId="{BE8C5D1F-1130-40C0-9119-B88BB35B7635}" type="presOf" srcId="{88BB4039-A919-43C3-8F02-2C6EAEA48ABE}" destId="{65384C3C-E732-4D31-9944-9C57933220E8}" srcOrd="0" destOrd="0" presId="urn:microsoft.com/office/officeart/2005/8/layout/hProcess3"/>
    <dgm:cxn modelId="{D20CC323-08C6-4221-BFB2-1719179E32BE}" srcId="{3E4F996A-7929-40BA-85DA-3802EFF7A7C4}" destId="{AEC74284-49E6-4C6B-BEAA-748FCF4D6663}" srcOrd="3" destOrd="0" parTransId="{8DFC8453-58FB-40CD-8A0E-2552996EEB5A}" sibTransId="{7EC4D59C-5DDF-46B1-810F-319FDE1A2031}"/>
    <dgm:cxn modelId="{ECD60535-A5BA-40EE-973D-C9E4C92B720E}" srcId="{3E4F996A-7929-40BA-85DA-3802EFF7A7C4}" destId="{E7F26029-74FA-4C78-BDD4-D033A1C052DC}" srcOrd="2" destOrd="0" parTransId="{9C216064-8C63-4C2F-BCCE-67AF70B91342}" sibTransId="{9455B714-5391-4496-A110-F4AE556E17C0}"/>
    <dgm:cxn modelId="{70BA6F60-E8C8-48F9-8013-4193B023CF5E}" type="presOf" srcId="{AEC74284-49E6-4C6B-BEAA-748FCF4D6663}" destId="{C5D2B01B-5F64-48A6-A504-3F496D870BDD}" srcOrd="0" destOrd="0" presId="urn:microsoft.com/office/officeart/2005/8/layout/hProcess3"/>
    <dgm:cxn modelId="{45336342-2DA7-4925-92F2-64F2A7DC9E05}" type="presOf" srcId="{E7F26029-74FA-4C78-BDD4-D033A1C052DC}" destId="{54C308A7-317E-4FCF-B235-715851804935}" srcOrd="0" destOrd="0" presId="urn:microsoft.com/office/officeart/2005/8/layout/hProcess3"/>
    <dgm:cxn modelId="{39DAB86F-2CD9-49DB-BB30-EED6C776B5F6}" type="presOf" srcId="{0DA6A08B-CF8F-41C8-B70A-8F8402A04C56}" destId="{2FB1E9F5-2EC7-4989-A087-D541ABC64FAD}" srcOrd="0" destOrd="0" presId="urn:microsoft.com/office/officeart/2005/8/layout/hProcess3"/>
    <dgm:cxn modelId="{50CAC857-3530-4379-9789-1671CC9EA72E}" srcId="{3E4F996A-7929-40BA-85DA-3802EFF7A7C4}" destId="{88BB4039-A919-43C3-8F02-2C6EAEA48ABE}" srcOrd="0" destOrd="0" parTransId="{40D9B0E9-85BE-460E-BA54-937628A80B50}" sibTransId="{D66DCA55-2700-4A9B-8A27-573C899EF8D8}"/>
    <dgm:cxn modelId="{7E843179-9B64-4BBE-9570-EBBB2BB084DD}" srcId="{3E4F996A-7929-40BA-85DA-3802EFF7A7C4}" destId="{792A5F4E-10EA-4B27-A69E-19EA0D275FD4}" srcOrd="1" destOrd="0" parTransId="{5DF0213D-91DB-43E7-9AD6-2EC2874C5D4A}" sibTransId="{F50AFD09-5810-4F20-94F7-B6811FC525C0}"/>
    <dgm:cxn modelId="{CE51BBB2-5F21-4DE0-8D7A-BDD556BEE41A}" type="presOf" srcId="{792A5F4E-10EA-4B27-A69E-19EA0D275FD4}" destId="{9190D47D-6DCB-48BC-A42E-CB5515388733}" srcOrd="0" destOrd="0" presId="urn:microsoft.com/office/officeart/2005/8/layout/hProcess3"/>
    <dgm:cxn modelId="{8F59E1D1-AD58-42BE-94F6-7D1C34B00608}" type="presOf" srcId="{3E4F996A-7929-40BA-85DA-3802EFF7A7C4}" destId="{2BE49914-4023-4233-BC14-7C8F5E50A501}" srcOrd="0" destOrd="0" presId="urn:microsoft.com/office/officeart/2005/8/layout/hProcess3"/>
    <dgm:cxn modelId="{B85BFF05-ADC6-4EA3-B423-39059F106E59}" type="presParOf" srcId="{2BE49914-4023-4233-BC14-7C8F5E50A501}" destId="{5127E3DA-B80F-4170-B8DE-B06B6AD205A9}" srcOrd="0" destOrd="0" presId="urn:microsoft.com/office/officeart/2005/8/layout/hProcess3"/>
    <dgm:cxn modelId="{86710FC8-5FB4-4A70-9346-49BB7403693D}" type="presParOf" srcId="{2BE49914-4023-4233-BC14-7C8F5E50A501}" destId="{48F1155B-F9B8-4F34-B01C-A7BD41F9D92D}" srcOrd="1" destOrd="0" presId="urn:microsoft.com/office/officeart/2005/8/layout/hProcess3"/>
    <dgm:cxn modelId="{9F6351C8-B6B3-41E7-BE17-61D2193B48B6}" type="presParOf" srcId="{48F1155B-F9B8-4F34-B01C-A7BD41F9D92D}" destId="{1EBE4A71-901C-4022-AC17-C129A7892206}" srcOrd="0" destOrd="0" presId="urn:microsoft.com/office/officeart/2005/8/layout/hProcess3"/>
    <dgm:cxn modelId="{3E4F1A1C-1365-4822-AB9F-4D84717B70CF}" type="presParOf" srcId="{48F1155B-F9B8-4F34-B01C-A7BD41F9D92D}" destId="{24FEFC11-31AC-4ABF-89B0-46A34CCFC383}" srcOrd="1" destOrd="0" presId="urn:microsoft.com/office/officeart/2005/8/layout/hProcess3"/>
    <dgm:cxn modelId="{57CD34C5-EB92-4CA7-BD3F-4A7B1493A407}" type="presParOf" srcId="{24FEFC11-31AC-4ABF-89B0-46A34CCFC383}" destId="{533C2AFF-3AE8-4B80-A854-E4E12108AA6E}" srcOrd="0" destOrd="0" presId="urn:microsoft.com/office/officeart/2005/8/layout/hProcess3"/>
    <dgm:cxn modelId="{A2F03205-0DC3-4835-A38C-F27437610408}" type="presParOf" srcId="{24FEFC11-31AC-4ABF-89B0-46A34CCFC383}" destId="{65384C3C-E732-4D31-9944-9C57933220E8}" srcOrd="1" destOrd="0" presId="urn:microsoft.com/office/officeart/2005/8/layout/hProcess3"/>
    <dgm:cxn modelId="{499A1D02-E2DC-40A0-9078-160EF3D13CF7}" type="presParOf" srcId="{24FEFC11-31AC-4ABF-89B0-46A34CCFC383}" destId="{100AF3A9-9973-4969-A61C-BFF7D2DBD9DD}" srcOrd="2" destOrd="0" presId="urn:microsoft.com/office/officeart/2005/8/layout/hProcess3"/>
    <dgm:cxn modelId="{62D98C8D-1E49-4BB3-8DD7-3C434EB49EBD}" type="presParOf" srcId="{24FEFC11-31AC-4ABF-89B0-46A34CCFC383}" destId="{F9F1D7DE-EADA-4EA8-8A74-6E383379941E}" srcOrd="3" destOrd="0" presId="urn:microsoft.com/office/officeart/2005/8/layout/hProcess3"/>
    <dgm:cxn modelId="{682DA3D6-EF68-4ECE-92A7-C9C5C803A052}" type="presParOf" srcId="{48F1155B-F9B8-4F34-B01C-A7BD41F9D92D}" destId="{C64E8D75-9C0E-4883-8755-7DC49997A6AA}" srcOrd="2" destOrd="0" presId="urn:microsoft.com/office/officeart/2005/8/layout/hProcess3"/>
    <dgm:cxn modelId="{5E4A2AAD-8B1C-428B-B1DB-F2C52416E8DF}" type="presParOf" srcId="{48F1155B-F9B8-4F34-B01C-A7BD41F9D92D}" destId="{1A6DDD92-2ED9-4352-99F0-96CA508344F9}" srcOrd="3" destOrd="0" presId="urn:microsoft.com/office/officeart/2005/8/layout/hProcess3"/>
    <dgm:cxn modelId="{DFD0F3C7-C4B7-4703-BC4F-5CE2B3F35203}" type="presParOf" srcId="{1A6DDD92-2ED9-4352-99F0-96CA508344F9}" destId="{F1D14C2B-C3A7-4392-B195-2B401331AB14}" srcOrd="0" destOrd="0" presId="urn:microsoft.com/office/officeart/2005/8/layout/hProcess3"/>
    <dgm:cxn modelId="{9E4201CD-5BE6-4D44-A70E-90915254D6E2}" type="presParOf" srcId="{1A6DDD92-2ED9-4352-99F0-96CA508344F9}" destId="{9190D47D-6DCB-48BC-A42E-CB5515388733}" srcOrd="1" destOrd="0" presId="urn:microsoft.com/office/officeart/2005/8/layout/hProcess3"/>
    <dgm:cxn modelId="{1AE54632-B9A1-4E1F-861E-D66138153B5C}" type="presParOf" srcId="{1A6DDD92-2ED9-4352-99F0-96CA508344F9}" destId="{03FEB8C9-7441-463C-9EB9-5BED38F78E72}" srcOrd="2" destOrd="0" presId="urn:microsoft.com/office/officeart/2005/8/layout/hProcess3"/>
    <dgm:cxn modelId="{76E99617-2092-42BC-BAA1-E6E4CEFF6D03}" type="presParOf" srcId="{1A6DDD92-2ED9-4352-99F0-96CA508344F9}" destId="{50DDBA6C-3FAB-4BC0-9F65-7EAAE9F60DDC}" srcOrd="3" destOrd="0" presId="urn:microsoft.com/office/officeart/2005/8/layout/hProcess3"/>
    <dgm:cxn modelId="{A13C9EB5-7541-40DC-B75E-8C8D9735CE3C}" type="presParOf" srcId="{48F1155B-F9B8-4F34-B01C-A7BD41F9D92D}" destId="{92FA3117-A795-4ACB-AC09-8899DD735B49}" srcOrd="4" destOrd="0" presId="urn:microsoft.com/office/officeart/2005/8/layout/hProcess3"/>
    <dgm:cxn modelId="{E753694B-D63B-4FB4-A342-092EFA5AABC0}" type="presParOf" srcId="{48F1155B-F9B8-4F34-B01C-A7BD41F9D92D}" destId="{E27FCFA4-0B3B-4EBE-B722-0211F21C4906}" srcOrd="5" destOrd="0" presId="urn:microsoft.com/office/officeart/2005/8/layout/hProcess3"/>
    <dgm:cxn modelId="{C1468824-57CF-4FD5-A8C0-50E10EAE788B}" type="presParOf" srcId="{E27FCFA4-0B3B-4EBE-B722-0211F21C4906}" destId="{4B04BE9E-4401-44D5-B10C-8D8945EF9BCE}" srcOrd="0" destOrd="0" presId="urn:microsoft.com/office/officeart/2005/8/layout/hProcess3"/>
    <dgm:cxn modelId="{A87E49AA-2D82-4BE1-B45D-F70214CFD371}" type="presParOf" srcId="{E27FCFA4-0B3B-4EBE-B722-0211F21C4906}" destId="{54C308A7-317E-4FCF-B235-715851804935}" srcOrd="1" destOrd="0" presId="urn:microsoft.com/office/officeart/2005/8/layout/hProcess3"/>
    <dgm:cxn modelId="{77D018AC-247F-4468-9925-1B2995D593B2}" type="presParOf" srcId="{E27FCFA4-0B3B-4EBE-B722-0211F21C4906}" destId="{E2E6A43B-9A9F-4DD9-998E-099DD58A388D}" srcOrd="2" destOrd="0" presId="urn:microsoft.com/office/officeart/2005/8/layout/hProcess3"/>
    <dgm:cxn modelId="{94889889-C5F4-41B1-AA59-D52C7F6D5895}" type="presParOf" srcId="{E27FCFA4-0B3B-4EBE-B722-0211F21C4906}" destId="{87B40FDE-E308-4F98-B86D-2E62C81F50B4}" srcOrd="3" destOrd="0" presId="urn:microsoft.com/office/officeart/2005/8/layout/hProcess3"/>
    <dgm:cxn modelId="{35D9349D-92B6-4E7C-9F8D-02B38E492B00}" type="presParOf" srcId="{48F1155B-F9B8-4F34-B01C-A7BD41F9D92D}" destId="{9085D29E-5336-4500-B652-9CF422382F15}" srcOrd="6" destOrd="0" presId="urn:microsoft.com/office/officeart/2005/8/layout/hProcess3"/>
    <dgm:cxn modelId="{B1B77C0B-8A1C-4BC9-8293-758FF33B4FAE}" type="presParOf" srcId="{48F1155B-F9B8-4F34-B01C-A7BD41F9D92D}" destId="{60B2C68C-112C-4A68-9077-DB2E5FA07FDE}" srcOrd="7" destOrd="0" presId="urn:microsoft.com/office/officeart/2005/8/layout/hProcess3"/>
    <dgm:cxn modelId="{3390F0CE-5FD4-496D-B5D8-31D0C9481360}" type="presParOf" srcId="{60B2C68C-112C-4A68-9077-DB2E5FA07FDE}" destId="{170AD6B5-0A5C-4964-B9DB-C1279E054432}" srcOrd="0" destOrd="0" presId="urn:microsoft.com/office/officeart/2005/8/layout/hProcess3"/>
    <dgm:cxn modelId="{09B4B170-783E-45FF-919C-EE4520D398DD}" type="presParOf" srcId="{60B2C68C-112C-4A68-9077-DB2E5FA07FDE}" destId="{C5D2B01B-5F64-48A6-A504-3F496D870BDD}" srcOrd="1" destOrd="0" presId="urn:microsoft.com/office/officeart/2005/8/layout/hProcess3"/>
    <dgm:cxn modelId="{8753B5DD-2B15-47C8-9C3B-CDC6E3BBC262}" type="presParOf" srcId="{60B2C68C-112C-4A68-9077-DB2E5FA07FDE}" destId="{24E30CA9-3E11-4D66-9E57-9D2CA9DE100D}" srcOrd="2" destOrd="0" presId="urn:microsoft.com/office/officeart/2005/8/layout/hProcess3"/>
    <dgm:cxn modelId="{CCD4D238-09F3-4C96-A7F0-25ADC1AD9357}" type="presParOf" srcId="{60B2C68C-112C-4A68-9077-DB2E5FA07FDE}" destId="{2932FAB4-8C6E-46ED-B375-EB5F2FBF921C}" srcOrd="3" destOrd="0" presId="urn:microsoft.com/office/officeart/2005/8/layout/hProcess3"/>
    <dgm:cxn modelId="{F34C43FA-7E01-43C3-8B79-23733E3D5779}" type="presParOf" srcId="{48F1155B-F9B8-4F34-B01C-A7BD41F9D92D}" destId="{38B4E60F-D7F9-47B8-8B46-BCF1E069FF08}" srcOrd="8" destOrd="0" presId="urn:microsoft.com/office/officeart/2005/8/layout/hProcess3"/>
    <dgm:cxn modelId="{E27543BB-97DB-413A-8A5A-2BDF9DECEF8F}" type="presParOf" srcId="{48F1155B-F9B8-4F34-B01C-A7BD41F9D92D}" destId="{F3FEF11C-AF23-44C5-AFE7-504CB5034B74}" srcOrd="9" destOrd="0" presId="urn:microsoft.com/office/officeart/2005/8/layout/hProcess3"/>
    <dgm:cxn modelId="{7C449A82-49B3-43BB-A596-219819F489BE}" type="presParOf" srcId="{F3FEF11C-AF23-44C5-AFE7-504CB5034B74}" destId="{3AF252CE-CFA9-48E6-B40A-DDE25E279056}" srcOrd="0" destOrd="0" presId="urn:microsoft.com/office/officeart/2005/8/layout/hProcess3"/>
    <dgm:cxn modelId="{7AF80089-FC3F-4965-97B7-25D53BEBC977}" type="presParOf" srcId="{F3FEF11C-AF23-44C5-AFE7-504CB5034B74}" destId="{2FB1E9F5-2EC7-4989-A087-D541ABC64FAD}" srcOrd="1" destOrd="0" presId="urn:microsoft.com/office/officeart/2005/8/layout/hProcess3"/>
    <dgm:cxn modelId="{6685C3DC-7608-418B-8B0C-A3EF8C3D60E9}" type="presParOf" srcId="{F3FEF11C-AF23-44C5-AFE7-504CB5034B74}" destId="{BD09A413-197C-4352-A245-AB2608B7E6A1}" srcOrd="2" destOrd="0" presId="urn:microsoft.com/office/officeart/2005/8/layout/hProcess3"/>
    <dgm:cxn modelId="{FCBCBA0E-C178-4FFF-9825-DC4E9ECAB514}" type="presParOf" srcId="{F3FEF11C-AF23-44C5-AFE7-504CB5034B74}" destId="{C0F97BF0-5085-4EC4-8222-72493493783D}" srcOrd="3" destOrd="0" presId="urn:microsoft.com/office/officeart/2005/8/layout/hProcess3"/>
    <dgm:cxn modelId="{514AC1A1-0BBF-47F4-B591-F78784F10845}" type="presParOf" srcId="{48F1155B-F9B8-4F34-B01C-A7BD41F9D92D}" destId="{64EE7F1D-1C79-444A-9B36-2C8BA0CB7B28}" srcOrd="10" destOrd="0" presId="urn:microsoft.com/office/officeart/2005/8/layout/hProcess3"/>
    <dgm:cxn modelId="{9387B82F-4E50-4C83-B8C3-433D5B11DE65}" type="presParOf" srcId="{48F1155B-F9B8-4F34-B01C-A7BD41F9D92D}" destId="{EEF04911-E730-4F78-A523-E30DE7F32ACC}" srcOrd="11" destOrd="0" presId="urn:microsoft.com/office/officeart/2005/8/layout/hProcess3"/>
    <dgm:cxn modelId="{9BD652DD-77FA-4CF4-A11A-641A2F010106}" type="presParOf" srcId="{48F1155B-F9B8-4F34-B01C-A7BD41F9D92D}" destId="{35D4FBE0-70DF-4904-B7C7-1CAECA4AAEB2}" srcOrd="12"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F7F7D-5CF2-4DF4-8B08-086D9B0C9CB8}">
      <dsp:nvSpPr>
        <dsp:cNvPr id="0" name=""/>
        <dsp:cNvSpPr/>
      </dsp:nvSpPr>
      <dsp:spPr>
        <a:xfrm>
          <a:off x="2677058" y="1154301"/>
          <a:ext cx="1894038" cy="328717"/>
        </a:xfrm>
        <a:custGeom>
          <a:avLst/>
          <a:gdLst/>
          <a:ahLst/>
          <a:cxnLst/>
          <a:rect l="0" t="0" r="0" b="0"/>
          <a:pathLst>
            <a:path>
              <a:moveTo>
                <a:pt x="0" y="0"/>
              </a:moveTo>
              <a:lnTo>
                <a:pt x="0" y="164358"/>
              </a:lnTo>
              <a:lnTo>
                <a:pt x="1894038" y="164358"/>
              </a:lnTo>
              <a:lnTo>
                <a:pt x="1894038" y="328717"/>
              </a:lnTo>
            </a:path>
          </a:pathLst>
        </a:custGeom>
        <a:noFill/>
        <a:ln w="1905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D13110B-39C4-4265-951F-A6BC961DF658}">
      <dsp:nvSpPr>
        <dsp:cNvPr id="0" name=""/>
        <dsp:cNvSpPr/>
      </dsp:nvSpPr>
      <dsp:spPr>
        <a:xfrm>
          <a:off x="2631338" y="1154301"/>
          <a:ext cx="91440" cy="328717"/>
        </a:xfrm>
        <a:custGeom>
          <a:avLst/>
          <a:gdLst/>
          <a:ahLst/>
          <a:cxnLst/>
          <a:rect l="0" t="0" r="0" b="0"/>
          <a:pathLst>
            <a:path>
              <a:moveTo>
                <a:pt x="45720" y="0"/>
              </a:moveTo>
              <a:lnTo>
                <a:pt x="45720" y="328717"/>
              </a:lnTo>
            </a:path>
          </a:pathLst>
        </a:custGeom>
        <a:noFill/>
        <a:ln w="1905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9254A1A5-3D34-4E72-9D2B-D642239D1498}">
      <dsp:nvSpPr>
        <dsp:cNvPr id="0" name=""/>
        <dsp:cNvSpPr/>
      </dsp:nvSpPr>
      <dsp:spPr>
        <a:xfrm>
          <a:off x="783020" y="1154301"/>
          <a:ext cx="1894038" cy="328717"/>
        </a:xfrm>
        <a:custGeom>
          <a:avLst/>
          <a:gdLst/>
          <a:ahLst/>
          <a:cxnLst/>
          <a:rect l="0" t="0" r="0" b="0"/>
          <a:pathLst>
            <a:path>
              <a:moveTo>
                <a:pt x="1894038" y="0"/>
              </a:moveTo>
              <a:lnTo>
                <a:pt x="1894038" y="164358"/>
              </a:lnTo>
              <a:lnTo>
                <a:pt x="0" y="164358"/>
              </a:lnTo>
              <a:lnTo>
                <a:pt x="0" y="328717"/>
              </a:lnTo>
            </a:path>
          </a:pathLst>
        </a:custGeom>
        <a:noFill/>
        <a:ln w="1905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419EDE0-0D33-43A0-90C9-7484590975A7}">
      <dsp:nvSpPr>
        <dsp:cNvPr id="0" name=""/>
        <dsp:cNvSpPr/>
      </dsp:nvSpPr>
      <dsp:spPr>
        <a:xfrm>
          <a:off x="1894397" y="371641"/>
          <a:ext cx="1565321" cy="7826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Organization Management Account</a:t>
          </a:r>
          <a:endParaRPr lang="en-US" sz="1400" kern="1200" dirty="0"/>
        </a:p>
      </dsp:txBody>
      <dsp:txXfrm>
        <a:off x="1894397" y="371641"/>
        <a:ext cx="1565321" cy="782660"/>
      </dsp:txXfrm>
    </dsp:sp>
    <dsp:sp modelId="{37AFDC3E-1468-4362-9739-99E785AD59C8}">
      <dsp:nvSpPr>
        <dsp:cNvPr id="0" name=""/>
        <dsp:cNvSpPr/>
      </dsp:nvSpPr>
      <dsp:spPr>
        <a:xfrm>
          <a:off x="359" y="1483019"/>
          <a:ext cx="1565321" cy="7826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lumMod val="65000"/>
                  <a:lumOff val="35000"/>
                </a:schemeClr>
              </a:solidFill>
              <a:latin typeface="Arial" panose="020B0604020202020204" pitchFamily="34" charset="0"/>
              <a:cs typeface="Arial" panose="020B0604020202020204" pitchFamily="34" charset="0"/>
            </a:rPr>
            <a:t>Security and Infra Services Account</a:t>
          </a:r>
          <a:endParaRPr lang="en-US" sz="1400" kern="1200" dirty="0">
            <a:solidFill>
              <a:schemeClr val="tx1">
                <a:lumMod val="65000"/>
                <a:lumOff val="35000"/>
              </a:schemeClr>
            </a:solidFill>
          </a:endParaRPr>
        </a:p>
      </dsp:txBody>
      <dsp:txXfrm>
        <a:off x="359" y="1483019"/>
        <a:ext cx="1565321" cy="782660"/>
      </dsp:txXfrm>
    </dsp:sp>
    <dsp:sp modelId="{32EEBA70-7099-40D3-95F4-ABA09D17C496}">
      <dsp:nvSpPr>
        <dsp:cNvPr id="0" name=""/>
        <dsp:cNvSpPr/>
      </dsp:nvSpPr>
      <dsp:spPr>
        <a:xfrm>
          <a:off x="1894397" y="1483019"/>
          <a:ext cx="1565321" cy="7826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lumMod val="65000"/>
                  <a:lumOff val="35000"/>
                </a:schemeClr>
              </a:solidFill>
              <a:latin typeface="Arial" panose="020B0604020202020204" pitchFamily="34" charset="0"/>
              <a:cs typeface="Arial" panose="020B0604020202020204" pitchFamily="34" charset="0"/>
            </a:rPr>
            <a:t>Log Archive Account</a:t>
          </a:r>
          <a:endParaRPr lang="en-US" sz="1400" kern="1200" dirty="0">
            <a:solidFill>
              <a:schemeClr val="tx1">
                <a:lumMod val="65000"/>
                <a:lumOff val="35000"/>
              </a:schemeClr>
            </a:solidFill>
          </a:endParaRPr>
        </a:p>
      </dsp:txBody>
      <dsp:txXfrm>
        <a:off x="1894397" y="1483019"/>
        <a:ext cx="1565321" cy="782660"/>
      </dsp:txXfrm>
    </dsp:sp>
    <dsp:sp modelId="{6638BEFA-24FC-4309-B4F3-5E8D3306040A}">
      <dsp:nvSpPr>
        <dsp:cNvPr id="0" name=""/>
        <dsp:cNvSpPr/>
      </dsp:nvSpPr>
      <dsp:spPr>
        <a:xfrm>
          <a:off x="3788436" y="1483019"/>
          <a:ext cx="1565321" cy="78266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lumMod val="65000"/>
                  <a:lumOff val="35000"/>
                </a:schemeClr>
              </a:solidFill>
              <a:latin typeface="Arial" panose="020B0604020202020204" pitchFamily="34" charset="0"/>
              <a:cs typeface="Arial" panose="020B0604020202020204" pitchFamily="34" charset="0"/>
            </a:rPr>
            <a:t>App Services Account</a:t>
          </a:r>
          <a:endParaRPr lang="en-US" sz="1400" kern="1200" dirty="0">
            <a:solidFill>
              <a:schemeClr val="tx1">
                <a:lumMod val="65000"/>
                <a:lumOff val="35000"/>
              </a:schemeClr>
            </a:solidFill>
          </a:endParaRPr>
        </a:p>
      </dsp:txBody>
      <dsp:txXfrm>
        <a:off x="3788436" y="1483019"/>
        <a:ext cx="1565321" cy="782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D84C4-90A2-4B2F-AEEC-269680AB4FD7}">
      <dsp:nvSpPr>
        <dsp:cNvPr id="0" name=""/>
        <dsp:cNvSpPr/>
      </dsp:nvSpPr>
      <dsp:spPr>
        <a:xfrm rot="5400000">
          <a:off x="-195992" y="199492"/>
          <a:ext cx="1306616" cy="914631"/>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Downtime</a:t>
          </a:r>
        </a:p>
      </dsp:txBody>
      <dsp:txXfrm rot="-5400000">
        <a:off x="1" y="460816"/>
        <a:ext cx="914631" cy="391985"/>
      </dsp:txXfrm>
    </dsp:sp>
    <dsp:sp modelId="{0DD6A410-0338-4714-B1CB-24929A2B844D}">
      <dsp:nvSpPr>
        <dsp:cNvPr id="0" name=""/>
        <dsp:cNvSpPr/>
      </dsp:nvSpPr>
      <dsp:spPr>
        <a:xfrm rot="5400000">
          <a:off x="3680105" y="-2761973"/>
          <a:ext cx="849300" cy="6380248"/>
        </a:xfrm>
        <a:prstGeom prst="round2Same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None/>
          </a:pPr>
          <a:r>
            <a:rPr lang="en-US" sz="1600" kern="1200" dirty="0"/>
            <a:t>Get downtime and schedule migration or start immediately as per outage schedule</a:t>
          </a:r>
        </a:p>
      </dsp:txBody>
      <dsp:txXfrm rot="-5400000">
        <a:off x="914632" y="44959"/>
        <a:ext cx="6338789" cy="766382"/>
      </dsp:txXfrm>
    </dsp:sp>
    <dsp:sp modelId="{11D7AF9B-296F-410D-AD96-8B551CD9C5A1}">
      <dsp:nvSpPr>
        <dsp:cNvPr id="0" name=""/>
        <dsp:cNvSpPr/>
      </dsp:nvSpPr>
      <dsp:spPr>
        <a:xfrm rot="5400000">
          <a:off x="-195992" y="1360157"/>
          <a:ext cx="1306616" cy="914631"/>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Upload Image</a:t>
          </a:r>
        </a:p>
      </dsp:txBody>
      <dsp:txXfrm rot="-5400000">
        <a:off x="1" y="1621481"/>
        <a:ext cx="914631" cy="391985"/>
      </dsp:txXfrm>
    </dsp:sp>
    <dsp:sp modelId="{BC7F978F-80A4-4F9E-AFC2-2F82C2C70332}">
      <dsp:nvSpPr>
        <dsp:cNvPr id="0" name=""/>
        <dsp:cNvSpPr/>
      </dsp:nvSpPr>
      <dsp:spPr>
        <a:xfrm rot="5400000">
          <a:off x="3680105" y="-1601309"/>
          <a:ext cx="849300" cy="6380248"/>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Take snapshot</a:t>
          </a:r>
        </a:p>
        <a:p>
          <a:pPr marL="171450" lvl="1" indent="-171450" algn="l" defTabSz="711200">
            <a:lnSpc>
              <a:spcPct val="90000"/>
            </a:lnSpc>
            <a:spcBef>
              <a:spcPct val="0"/>
            </a:spcBef>
            <a:spcAft>
              <a:spcPct val="15000"/>
            </a:spcAft>
            <a:buChar char="•"/>
          </a:pPr>
          <a:r>
            <a:rPr lang="en-US" sz="1600" kern="1200" dirty="0"/>
            <a:t>Export VM as OVF</a:t>
          </a:r>
        </a:p>
        <a:p>
          <a:pPr marL="171450" lvl="1" indent="-171450" algn="l" defTabSz="711200">
            <a:lnSpc>
              <a:spcPct val="90000"/>
            </a:lnSpc>
            <a:spcBef>
              <a:spcPct val="0"/>
            </a:spcBef>
            <a:spcAft>
              <a:spcPct val="15000"/>
            </a:spcAft>
            <a:buChar char="•"/>
          </a:pPr>
          <a:r>
            <a:rPr lang="en-US" sz="1600" kern="1200" dirty="0"/>
            <a:t>Copy VMDK file to S3 bucket</a:t>
          </a:r>
        </a:p>
      </dsp:txBody>
      <dsp:txXfrm rot="-5400000">
        <a:off x="914632" y="1205623"/>
        <a:ext cx="6338789" cy="766382"/>
      </dsp:txXfrm>
    </dsp:sp>
    <dsp:sp modelId="{31175755-EC7D-4327-91DB-C7537FC25B8E}">
      <dsp:nvSpPr>
        <dsp:cNvPr id="0" name=""/>
        <dsp:cNvSpPr/>
      </dsp:nvSpPr>
      <dsp:spPr>
        <a:xfrm rot="5400000">
          <a:off x="-195992" y="2520821"/>
          <a:ext cx="1306616" cy="91463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Convert to EBS</a:t>
          </a:r>
        </a:p>
      </dsp:txBody>
      <dsp:txXfrm rot="-5400000">
        <a:off x="1" y="2782145"/>
        <a:ext cx="914631" cy="391985"/>
      </dsp:txXfrm>
    </dsp:sp>
    <dsp:sp modelId="{C3B47F46-C955-4F8A-9EE3-84CABE5E4610}">
      <dsp:nvSpPr>
        <dsp:cNvPr id="0" name=""/>
        <dsp:cNvSpPr/>
      </dsp:nvSpPr>
      <dsp:spPr>
        <a:xfrm rot="5400000">
          <a:off x="3680105" y="-440644"/>
          <a:ext cx="849300" cy="6380248"/>
        </a:xfrm>
        <a:prstGeom prst="round2Same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Create EBS snapshot from uploaded VMDK</a:t>
          </a:r>
        </a:p>
      </dsp:txBody>
      <dsp:txXfrm rot="-5400000">
        <a:off x="914632" y="2366288"/>
        <a:ext cx="6338789" cy="766382"/>
      </dsp:txXfrm>
    </dsp:sp>
    <dsp:sp modelId="{74BE89A5-2035-4A5C-BDA8-4FD08B176253}">
      <dsp:nvSpPr>
        <dsp:cNvPr id="0" name=""/>
        <dsp:cNvSpPr/>
      </dsp:nvSpPr>
      <dsp:spPr>
        <a:xfrm rot="5400000">
          <a:off x="-195992" y="3681486"/>
          <a:ext cx="1306616" cy="91463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Create AMI</a:t>
          </a:r>
        </a:p>
      </dsp:txBody>
      <dsp:txXfrm rot="-5400000">
        <a:off x="1" y="3942810"/>
        <a:ext cx="914631" cy="391985"/>
      </dsp:txXfrm>
    </dsp:sp>
    <dsp:sp modelId="{83B7E8F5-7938-469E-982C-B9909EA595BD}">
      <dsp:nvSpPr>
        <dsp:cNvPr id="0" name=""/>
        <dsp:cNvSpPr/>
      </dsp:nvSpPr>
      <dsp:spPr>
        <a:xfrm rot="5400000">
          <a:off x="3680105" y="720019"/>
          <a:ext cx="849300" cy="6380248"/>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Create AMI and launch EC2</a:t>
          </a:r>
        </a:p>
      </dsp:txBody>
      <dsp:txXfrm rot="-5400000">
        <a:off x="914632" y="3526952"/>
        <a:ext cx="6338789" cy="766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7661A-4C06-44D0-9BDD-A62CBA9D645C}">
      <dsp:nvSpPr>
        <dsp:cNvPr id="0" name=""/>
        <dsp:cNvSpPr/>
      </dsp:nvSpPr>
      <dsp:spPr>
        <a:xfrm>
          <a:off x="1295" y="925559"/>
          <a:ext cx="2525250" cy="1479221"/>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Analyze Datacenter environment and identify VMs/ physical servers</a:t>
          </a:r>
        </a:p>
      </dsp:txBody>
      <dsp:txXfrm>
        <a:off x="1295" y="925559"/>
        <a:ext cx="2155445" cy="1479221"/>
      </dsp:txXfrm>
    </dsp:sp>
    <dsp:sp modelId="{EFA0B27E-0143-4EC8-8B70-EDEC668ABCC9}">
      <dsp:nvSpPr>
        <dsp:cNvPr id="0" name=""/>
        <dsp:cNvSpPr/>
      </dsp:nvSpPr>
      <dsp:spPr>
        <a:xfrm>
          <a:off x="2021495" y="925559"/>
          <a:ext cx="2525250" cy="1479221"/>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Install replication agent on source servers</a:t>
          </a:r>
        </a:p>
      </dsp:txBody>
      <dsp:txXfrm>
        <a:off x="2761106" y="925559"/>
        <a:ext cx="1046029" cy="1479221"/>
      </dsp:txXfrm>
    </dsp:sp>
    <dsp:sp modelId="{DA0241C5-B713-4345-B121-8061879AA7EE}">
      <dsp:nvSpPr>
        <dsp:cNvPr id="0" name=""/>
        <dsp:cNvSpPr/>
      </dsp:nvSpPr>
      <dsp:spPr>
        <a:xfrm>
          <a:off x="4041696" y="925559"/>
          <a:ext cx="2525250" cy="1479221"/>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b="0" i="0" kern="1200" dirty="0">
              <a:solidFill>
                <a:schemeClr val="tx1"/>
              </a:solidFill>
            </a:rPr>
            <a:t>Continuous Replication to AWS without any downtime</a:t>
          </a:r>
          <a:endParaRPr lang="en-US" sz="1000" kern="1200" dirty="0">
            <a:solidFill>
              <a:schemeClr val="tx1"/>
            </a:solidFill>
          </a:endParaRPr>
        </a:p>
      </dsp:txBody>
      <dsp:txXfrm>
        <a:off x="4781307" y="925559"/>
        <a:ext cx="1046029" cy="1479221"/>
      </dsp:txXfrm>
    </dsp:sp>
    <dsp:sp modelId="{D8AD14A3-188C-4926-929E-CBC389076AC5}">
      <dsp:nvSpPr>
        <dsp:cNvPr id="0" name=""/>
        <dsp:cNvSpPr/>
      </dsp:nvSpPr>
      <dsp:spPr>
        <a:xfrm>
          <a:off x="6061897" y="925559"/>
          <a:ext cx="2525250" cy="1479221"/>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Perform sanity test on migrated app running on low cost cutover instances. At this stage RDS connectivity should be also tested.</a:t>
          </a:r>
        </a:p>
      </dsp:txBody>
      <dsp:txXfrm>
        <a:off x="6801508" y="925559"/>
        <a:ext cx="1046029" cy="1479221"/>
      </dsp:txXfrm>
    </dsp:sp>
    <dsp:sp modelId="{95067775-368E-4A58-A38B-1FDE7950FBCA}">
      <dsp:nvSpPr>
        <dsp:cNvPr id="0" name=""/>
        <dsp:cNvSpPr/>
      </dsp:nvSpPr>
      <dsp:spPr>
        <a:xfrm>
          <a:off x="8082098" y="925559"/>
          <a:ext cx="2525250" cy="1479221"/>
        </a:xfrm>
        <a:prstGeom prst="chevron">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005" tIns="26670" rIns="13335" bIns="2667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tx1"/>
              </a:solidFill>
            </a:rPr>
            <a:t>Decommission source servers and finalize cutover by swapping DNS and configuring services like ELBs, EFS along with SSM agent installations.</a:t>
          </a:r>
        </a:p>
      </dsp:txBody>
      <dsp:txXfrm>
        <a:off x="8821709" y="925559"/>
        <a:ext cx="1046029" cy="14792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4FBE0-70DF-4904-B7C7-1CAECA4AAEB2}">
      <dsp:nvSpPr>
        <dsp:cNvPr id="0" name=""/>
        <dsp:cNvSpPr/>
      </dsp:nvSpPr>
      <dsp:spPr>
        <a:xfrm>
          <a:off x="0" y="185280"/>
          <a:ext cx="10223633" cy="3566172"/>
        </a:xfrm>
        <a:prstGeom prst="rightArrow">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FB1E9F5-2EC7-4989-A087-D541ABC64FAD}">
      <dsp:nvSpPr>
        <dsp:cNvPr id="0" name=""/>
        <dsp:cNvSpPr/>
      </dsp:nvSpPr>
      <dsp:spPr>
        <a:xfrm>
          <a:off x="7279128" y="1086460"/>
          <a:ext cx="1450178" cy="17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a:t>5. Once migration is complete, clean up all DMS resources post data validation.</a:t>
          </a:r>
          <a:endParaRPr lang="en-US" sz="1700" kern="1200" dirty="0"/>
        </a:p>
      </dsp:txBody>
      <dsp:txXfrm>
        <a:off x="7279128" y="1086460"/>
        <a:ext cx="1450178" cy="1783086"/>
      </dsp:txXfrm>
    </dsp:sp>
    <dsp:sp modelId="{C5D2B01B-5F64-48A6-A504-3F496D870BDD}">
      <dsp:nvSpPr>
        <dsp:cNvPr id="0" name=""/>
        <dsp:cNvSpPr/>
      </dsp:nvSpPr>
      <dsp:spPr>
        <a:xfrm>
          <a:off x="5538914" y="1086460"/>
          <a:ext cx="1450178" cy="17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a:t>4. Create replication task in DMS</a:t>
          </a:r>
          <a:endParaRPr lang="en-US" sz="1700" kern="1200" dirty="0"/>
        </a:p>
      </dsp:txBody>
      <dsp:txXfrm>
        <a:off x="5538914" y="1086460"/>
        <a:ext cx="1450178" cy="1783086"/>
      </dsp:txXfrm>
    </dsp:sp>
    <dsp:sp modelId="{54C308A7-317E-4FCF-B235-715851804935}">
      <dsp:nvSpPr>
        <dsp:cNvPr id="0" name=""/>
        <dsp:cNvSpPr/>
      </dsp:nvSpPr>
      <dsp:spPr>
        <a:xfrm>
          <a:off x="3798699" y="1086460"/>
          <a:ext cx="1450178" cy="17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a:t>3. Register endpoint for replication task in AWS DMS</a:t>
          </a:r>
          <a:endParaRPr lang="en-US" sz="1700" kern="1200" dirty="0"/>
        </a:p>
      </dsp:txBody>
      <dsp:txXfrm>
        <a:off x="3798699" y="1086460"/>
        <a:ext cx="1450178" cy="1783086"/>
      </dsp:txXfrm>
    </dsp:sp>
    <dsp:sp modelId="{9190D47D-6DCB-48BC-A42E-CB5515388733}">
      <dsp:nvSpPr>
        <dsp:cNvPr id="0" name=""/>
        <dsp:cNvSpPr/>
      </dsp:nvSpPr>
      <dsp:spPr>
        <a:xfrm>
          <a:off x="2058485" y="1086460"/>
          <a:ext cx="1450178" cy="17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a:t>2. Create replication instance in AWS Data Migration Service </a:t>
          </a:r>
          <a:endParaRPr lang="en-US" sz="1700" kern="1200" dirty="0"/>
        </a:p>
      </dsp:txBody>
      <dsp:txXfrm>
        <a:off x="2058485" y="1086460"/>
        <a:ext cx="1450178" cy="1783086"/>
      </dsp:txXfrm>
    </dsp:sp>
    <dsp:sp modelId="{65384C3C-E732-4D31-9944-9C57933220E8}">
      <dsp:nvSpPr>
        <dsp:cNvPr id="0" name=""/>
        <dsp:cNvSpPr/>
      </dsp:nvSpPr>
      <dsp:spPr>
        <a:xfrm>
          <a:off x="318271" y="1086460"/>
          <a:ext cx="1450178" cy="1783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2720" rIns="0" bIns="172720" numCol="1" spcCol="1270" anchor="ctr" anchorCtr="0">
          <a:noAutofit/>
        </a:bodyPr>
        <a:lstStyle/>
        <a:p>
          <a:pPr marL="0" lvl="0" indent="0" algn="ctr" defTabSz="755650">
            <a:lnSpc>
              <a:spcPct val="90000"/>
            </a:lnSpc>
            <a:spcBef>
              <a:spcPct val="0"/>
            </a:spcBef>
            <a:spcAft>
              <a:spcPct val="35000"/>
            </a:spcAft>
            <a:buNone/>
          </a:pPr>
          <a:r>
            <a:rPr lang="en-US" sz="1700" kern="1200"/>
            <a:t>1. Create Oracle DB instance in RDS</a:t>
          </a:r>
          <a:endParaRPr lang="en-US" sz="1700" kern="1200" dirty="0"/>
        </a:p>
      </dsp:txBody>
      <dsp:txXfrm>
        <a:off x="318271" y="1086460"/>
        <a:ext cx="1450178" cy="17830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D926-5D0A-4FBC-B988-B1DB39117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E20531-3804-43C7-9F4A-2FCDE4852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786FFD-32FC-4168-A847-9B49E12FED3A}"/>
              </a:ext>
            </a:extLst>
          </p:cNvPr>
          <p:cNvSpPr>
            <a:spLocks noGrp="1"/>
          </p:cNvSpPr>
          <p:nvPr>
            <p:ph type="dt" sz="half" idx="10"/>
          </p:nvPr>
        </p:nvSpPr>
        <p:spPr/>
        <p:txBody>
          <a:bodyPr/>
          <a:lstStyle/>
          <a:p>
            <a:fld id="{EA0C0817-A112-4847-8014-A94B7D2A4EA3}" type="datetime1">
              <a:rPr lang="en-US" smtClean="0"/>
              <a:t>5/28/2022</a:t>
            </a:fld>
            <a:endParaRPr lang="en-US" dirty="0"/>
          </a:p>
        </p:txBody>
      </p:sp>
      <p:sp>
        <p:nvSpPr>
          <p:cNvPr id="5" name="Footer Placeholder 4">
            <a:extLst>
              <a:ext uri="{FF2B5EF4-FFF2-40B4-BE49-F238E27FC236}">
                <a16:creationId xmlns:a16="http://schemas.microsoft.com/office/drawing/2014/main" id="{36697BE2-3A17-433F-BB08-16732B0163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0227F0-FA30-45EB-9105-387E86B649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49805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C97-CEA2-4801-B406-6318DD5350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E687F2-6A2A-4534-9770-D3723862D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B3759-DE87-44AC-8CB7-5EAC1B09FE59}"/>
              </a:ext>
            </a:extLst>
          </p:cNvPr>
          <p:cNvSpPr>
            <a:spLocks noGrp="1"/>
          </p:cNvSpPr>
          <p:nvPr>
            <p:ph type="dt" sz="half" idx="10"/>
          </p:nvPr>
        </p:nvSpPr>
        <p:spPr/>
        <p:txBody>
          <a:bodyPr/>
          <a:lstStyle/>
          <a:p>
            <a:fld id="{F6FA2B21-3FCD-4721-B95C-427943F61125}" type="datetime1">
              <a:rPr lang="en-US" smtClean="0"/>
              <a:t>5/28/2022</a:t>
            </a:fld>
            <a:endParaRPr lang="en-US" dirty="0"/>
          </a:p>
        </p:txBody>
      </p:sp>
      <p:sp>
        <p:nvSpPr>
          <p:cNvPr id="5" name="Footer Placeholder 4">
            <a:extLst>
              <a:ext uri="{FF2B5EF4-FFF2-40B4-BE49-F238E27FC236}">
                <a16:creationId xmlns:a16="http://schemas.microsoft.com/office/drawing/2014/main" id="{57E674B1-B3D8-44CB-92CD-6B6530BD5D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7F5BBF-EFEF-4BC7-B4D4-E91C645697AD}"/>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047364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759A7-96A4-42AC-B3E1-204731D29F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ED04BF-DEC5-44D6-962C-2F4627A72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A967F-3E16-4E39-BBBE-39BF6AAD0E5B}"/>
              </a:ext>
            </a:extLst>
          </p:cNvPr>
          <p:cNvSpPr>
            <a:spLocks noGrp="1"/>
          </p:cNvSpPr>
          <p:nvPr>
            <p:ph type="dt" sz="half" idx="10"/>
          </p:nvPr>
        </p:nvSpPr>
        <p:spPr/>
        <p:txBody>
          <a:bodyPr/>
          <a:lstStyle/>
          <a:p>
            <a:fld id="{F6FA2B21-3FCD-4721-B95C-427943F61125}" type="datetime1">
              <a:rPr lang="en-US" smtClean="0"/>
              <a:t>5/28/2022</a:t>
            </a:fld>
            <a:endParaRPr lang="en-US" dirty="0"/>
          </a:p>
        </p:txBody>
      </p:sp>
      <p:sp>
        <p:nvSpPr>
          <p:cNvPr id="5" name="Footer Placeholder 4">
            <a:extLst>
              <a:ext uri="{FF2B5EF4-FFF2-40B4-BE49-F238E27FC236}">
                <a16:creationId xmlns:a16="http://schemas.microsoft.com/office/drawing/2014/main" id="{4E3F36DB-58E4-4E00-80DC-C291BD56B6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60B403-0D18-4CF6-8D88-5C63C6FF123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276182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88D2-9DEA-49FE-B0CD-C272EF8DC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D4D3B-4158-4687-9B54-ADC513B93E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25F88-F01F-45AD-AC9E-25E902D67D24}"/>
              </a:ext>
            </a:extLst>
          </p:cNvPr>
          <p:cNvSpPr>
            <a:spLocks noGrp="1"/>
          </p:cNvSpPr>
          <p:nvPr>
            <p:ph type="dt" sz="half" idx="10"/>
          </p:nvPr>
        </p:nvSpPr>
        <p:spPr/>
        <p:txBody>
          <a:bodyPr/>
          <a:lstStyle/>
          <a:p>
            <a:fld id="{7332B432-ACDA-4023-A761-2BAB76577B62}" type="datetime1">
              <a:rPr lang="en-US" smtClean="0"/>
              <a:t>5/28/2022</a:t>
            </a:fld>
            <a:endParaRPr lang="en-US" dirty="0"/>
          </a:p>
        </p:txBody>
      </p:sp>
      <p:sp>
        <p:nvSpPr>
          <p:cNvPr id="5" name="Footer Placeholder 4">
            <a:extLst>
              <a:ext uri="{FF2B5EF4-FFF2-40B4-BE49-F238E27FC236}">
                <a16:creationId xmlns:a16="http://schemas.microsoft.com/office/drawing/2014/main" id="{A5913572-D07E-438B-8EC6-2C020D6D09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A25A95-D6D7-41EC-96CA-AB38506F2E5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6215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31FB-E567-482D-A5C9-F89E3D62D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57B116-C375-48C4-9515-E04B1DAC37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D36D4-BEA5-4BF2-8728-3318882A4B1E}"/>
              </a:ext>
            </a:extLst>
          </p:cNvPr>
          <p:cNvSpPr>
            <a:spLocks noGrp="1"/>
          </p:cNvSpPr>
          <p:nvPr>
            <p:ph type="dt" sz="half" idx="10"/>
          </p:nvPr>
        </p:nvSpPr>
        <p:spPr/>
        <p:txBody>
          <a:bodyPr/>
          <a:lstStyle/>
          <a:p>
            <a:fld id="{D9C646AA-F36E-4540-911D-FFFC0A0EF24A}" type="datetime1">
              <a:rPr lang="en-US" smtClean="0"/>
              <a:t>5/28/2022</a:t>
            </a:fld>
            <a:endParaRPr lang="en-US" dirty="0"/>
          </a:p>
        </p:txBody>
      </p:sp>
      <p:sp>
        <p:nvSpPr>
          <p:cNvPr id="5" name="Footer Placeholder 4">
            <a:extLst>
              <a:ext uri="{FF2B5EF4-FFF2-40B4-BE49-F238E27FC236}">
                <a16:creationId xmlns:a16="http://schemas.microsoft.com/office/drawing/2014/main" id="{053908D7-009B-4602-A0F4-277F46362D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FE1F1B-CE24-4AF6-84D3-E16A194D001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7533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2DC7-0B65-4296-B0F1-2C37F9D3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B65BEB-7982-4504-8609-0F103DF8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0B123B-FC78-4DE8-A8E6-69E384797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6EC1B-F559-44E3-AFC8-EF1B658FA1DF}"/>
              </a:ext>
            </a:extLst>
          </p:cNvPr>
          <p:cNvSpPr>
            <a:spLocks noGrp="1"/>
          </p:cNvSpPr>
          <p:nvPr>
            <p:ph type="dt" sz="half" idx="10"/>
          </p:nvPr>
        </p:nvSpPr>
        <p:spPr/>
        <p:txBody>
          <a:bodyPr/>
          <a:lstStyle/>
          <a:p>
            <a:fld id="{69186D26-FA5F-4637-B602-B7C2DC34CFD4}" type="datetime1">
              <a:rPr lang="en-US" smtClean="0"/>
              <a:t>5/28/2022</a:t>
            </a:fld>
            <a:endParaRPr lang="en-US" dirty="0"/>
          </a:p>
        </p:txBody>
      </p:sp>
      <p:sp>
        <p:nvSpPr>
          <p:cNvPr id="6" name="Footer Placeholder 5">
            <a:extLst>
              <a:ext uri="{FF2B5EF4-FFF2-40B4-BE49-F238E27FC236}">
                <a16:creationId xmlns:a16="http://schemas.microsoft.com/office/drawing/2014/main" id="{EE24F10C-61D9-429E-82FD-AAFDD865F5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E10908-444F-4772-A780-0880448F01D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883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0E00-C391-433C-A38F-20339C7041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C59E6F-17B9-4D89-A833-B3586E835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C45F1-4668-4E84-BAB1-78F99F9EDE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1592E-A1E3-48A9-8A5B-C7050FB4B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BE42F5-DBF9-4888-B300-6CFED6A187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21F83D-F4A3-4C67-9FCE-593888FEAE58}"/>
              </a:ext>
            </a:extLst>
          </p:cNvPr>
          <p:cNvSpPr>
            <a:spLocks noGrp="1"/>
          </p:cNvSpPr>
          <p:nvPr>
            <p:ph type="dt" sz="half" idx="10"/>
          </p:nvPr>
        </p:nvSpPr>
        <p:spPr/>
        <p:txBody>
          <a:bodyPr/>
          <a:lstStyle/>
          <a:p>
            <a:fld id="{8A7F15D8-96D1-4781-BC50-CA8A088B2FE4}" type="datetime1">
              <a:rPr lang="en-US" smtClean="0"/>
              <a:t>5/28/2022</a:t>
            </a:fld>
            <a:endParaRPr lang="en-US" dirty="0"/>
          </a:p>
        </p:txBody>
      </p:sp>
      <p:sp>
        <p:nvSpPr>
          <p:cNvPr id="8" name="Footer Placeholder 7">
            <a:extLst>
              <a:ext uri="{FF2B5EF4-FFF2-40B4-BE49-F238E27FC236}">
                <a16:creationId xmlns:a16="http://schemas.microsoft.com/office/drawing/2014/main" id="{551BEBA5-7178-4E6B-ACBD-AE82DEE7170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5C7D18A-BCE9-4CAC-A695-7AD45FD1D2A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0498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429A3-758C-4D76-80D9-4D1C070705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5AE4B-104F-42D2-8884-E39F4B9F3965}"/>
              </a:ext>
            </a:extLst>
          </p:cNvPr>
          <p:cNvSpPr>
            <a:spLocks noGrp="1"/>
          </p:cNvSpPr>
          <p:nvPr>
            <p:ph type="dt" sz="half" idx="10"/>
          </p:nvPr>
        </p:nvSpPr>
        <p:spPr/>
        <p:txBody>
          <a:bodyPr/>
          <a:lstStyle/>
          <a:p>
            <a:fld id="{F9A96C99-B8F8-4528-BD05-0E16E943DC09}" type="datetime1">
              <a:rPr lang="en-US" smtClean="0"/>
              <a:t>5/28/2022</a:t>
            </a:fld>
            <a:endParaRPr lang="en-US" dirty="0"/>
          </a:p>
        </p:txBody>
      </p:sp>
      <p:sp>
        <p:nvSpPr>
          <p:cNvPr id="4" name="Footer Placeholder 3">
            <a:extLst>
              <a:ext uri="{FF2B5EF4-FFF2-40B4-BE49-F238E27FC236}">
                <a16:creationId xmlns:a16="http://schemas.microsoft.com/office/drawing/2014/main" id="{7FF3642F-800E-4CAA-828A-A39340A9E5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C813F5E-E46F-4A31-8FB2-9A02C3437B03}"/>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0922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EA8B0-9021-4EBB-906C-27D49CF5F9E1}"/>
              </a:ext>
            </a:extLst>
          </p:cNvPr>
          <p:cNvSpPr>
            <a:spLocks noGrp="1"/>
          </p:cNvSpPr>
          <p:nvPr>
            <p:ph type="dt" sz="half" idx="10"/>
          </p:nvPr>
        </p:nvSpPr>
        <p:spPr/>
        <p:txBody>
          <a:bodyPr/>
          <a:lstStyle/>
          <a:p>
            <a:fld id="{03636942-C211-4B28-8DBD-C953E00AF71B}" type="datetime1">
              <a:rPr lang="en-US" smtClean="0"/>
              <a:t>5/28/2022</a:t>
            </a:fld>
            <a:endParaRPr lang="en-US" dirty="0"/>
          </a:p>
        </p:txBody>
      </p:sp>
      <p:sp>
        <p:nvSpPr>
          <p:cNvPr id="3" name="Footer Placeholder 2">
            <a:extLst>
              <a:ext uri="{FF2B5EF4-FFF2-40B4-BE49-F238E27FC236}">
                <a16:creationId xmlns:a16="http://schemas.microsoft.com/office/drawing/2014/main" id="{033C876F-6882-4E72-A59B-88D5D953F67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77597FE-29B3-4E65-A4BA-15C9660ED672}"/>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7416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D539-9E54-48B0-BBC0-9CFA6FF2C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8FFB34-D642-42D3-B606-882977C2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DF9D3-C683-4C8E-8646-DE2325A87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441F37-46E8-4326-B243-1D0FF26280B4}"/>
              </a:ext>
            </a:extLst>
          </p:cNvPr>
          <p:cNvSpPr>
            <a:spLocks noGrp="1"/>
          </p:cNvSpPr>
          <p:nvPr>
            <p:ph type="dt" sz="half" idx="10"/>
          </p:nvPr>
        </p:nvSpPr>
        <p:spPr/>
        <p:txBody>
          <a:bodyPr/>
          <a:lstStyle/>
          <a:p>
            <a:fld id="{7E8D12A6-918A-48BD-8CB9-CA713993B0EA}" type="datetime1">
              <a:rPr lang="en-US" smtClean="0"/>
              <a:t>5/28/2022</a:t>
            </a:fld>
            <a:endParaRPr lang="en-US" dirty="0"/>
          </a:p>
        </p:txBody>
      </p:sp>
      <p:sp>
        <p:nvSpPr>
          <p:cNvPr id="6" name="Footer Placeholder 5">
            <a:extLst>
              <a:ext uri="{FF2B5EF4-FFF2-40B4-BE49-F238E27FC236}">
                <a16:creationId xmlns:a16="http://schemas.microsoft.com/office/drawing/2014/main" id="{29D48CA2-652C-4EF3-B28E-273140633C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7FD883-7F13-43BA-9DA6-2A2BE41DBA0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1337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701-1AB2-494C-915F-E9CF0D3F2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709FE-1617-4295-A27E-8013E4BAE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F8783-430C-4DEF-895B-A67702119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8408A-F2DB-4210-BF79-20DA57DD1DA1}"/>
              </a:ext>
            </a:extLst>
          </p:cNvPr>
          <p:cNvSpPr>
            <a:spLocks noGrp="1"/>
          </p:cNvSpPr>
          <p:nvPr>
            <p:ph type="dt" sz="half" idx="10"/>
          </p:nvPr>
        </p:nvSpPr>
        <p:spPr/>
        <p:txBody>
          <a:bodyPr/>
          <a:lstStyle/>
          <a:p>
            <a:fld id="{E778CE86-875F-4587-BCF6-FA054AFC0D53}" type="datetime1">
              <a:rPr lang="en-US" smtClean="0"/>
              <a:pPr/>
              <a:t>5/28/2022</a:t>
            </a:fld>
            <a:endParaRPr lang="en-US" dirty="0"/>
          </a:p>
        </p:txBody>
      </p:sp>
      <p:sp>
        <p:nvSpPr>
          <p:cNvPr id="6" name="Footer Placeholder 5">
            <a:extLst>
              <a:ext uri="{FF2B5EF4-FFF2-40B4-BE49-F238E27FC236}">
                <a16:creationId xmlns:a16="http://schemas.microsoft.com/office/drawing/2014/main" id="{1C41CAFB-8010-43D6-A90B-4AC82837953F}"/>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37F680F0-352D-420F-9E31-F37C65BEFA4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487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8795E-8BFB-4BDD-85B8-B9C931874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02AC6-58DC-46B3-A538-181843343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4940-2517-422B-94EE-3F059F9EA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5/28/2022</a:t>
            </a:fld>
            <a:endParaRPr lang="en-US" dirty="0"/>
          </a:p>
        </p:txBody>
      </p:sp>
      <p:sp>
        <p:nvSpPr>
          <p:cNvPr id="5" name="Footer Placeholder 4">
            <a:extLst>
              <a:ext uri="{FF2B5EF4-FFF2-40B4-BE49-F238E27FC236}">
                <a16:creationId xmlns:a16="http://schemas.microsoft.com/office/drawing/2014/main" id="{A86F2F77-5EA9-4F24-AEFE-A84CA53D7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565169-F8B5-4EE7-AAAE-89848507E8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6756901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8.png"/><Relationship Id="rId3" Type="http://schemas.openxmlformats.org/officeDocument/2006/relationships/image" Target="../media/image3.sv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microsoft.com/office/2007/relationships/hdphoto" Target="../media/hdphoto1.wdp"/><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png"/><Relationship Id="rId40" Type="http://schemas.openxmlformats.org/officeDocument/2006/relationships/image" Target="../media/image39.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svg"/><Relationship Id="rId19" Type="http://schemas.openxmlformats.org/officeDocument/2006/relationships/image" Target="../media/image19.sv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png"/><Relationship Id="rId18" Type="http://schemas.openxmlformats.org/officeDocument/2006/relationships/image" Target="../media/image36.png"/><Relationship Id="rId26" Type="http://schemas.openxmlformats.org/officeDocument/2006/relationships/image" Target="../media/image49.png"/><Relationship Id="rId39" Type="http://schemas.openxmlformats.org/officeDocument/2006/relationships/image" Target="../media/image26.png"/><Relationship Id="rId3" Type="http://schemas.openxmlformats.org/officeDocument/2006/relationships/image" Target="../media/image10.svg"/><Relationship Id="rId21" Type="http://schemas.openxmlformats.org/officeDocument/2006/relationships/image" Target="../media/image13.png"/><Relationship Id="rId34" Type="http://schemas.openxmlformats.org/officeDocument/2006/relationships/image" Target="../media/image16.png"/><Relationship Id="rId42" Type="http://schemas.openxmlformats.org/officeDocument/2006/relationships/image" Target="../media/image22.png"/><Relationship Id="rId7" Type="http://schemas.openxmlformats.org/officeDocument/2006/relationships/image" Target="../media/image43.svg"/><Relationship Id="rId12" Type="http://schemas.microsoft.com/office/2007/relationships/hdphoto" Target="../media/hdphoto2.wdp"/><Relationship Id="rId17" Type="http://schemas.openxmlformats.org/officeDocument/2006/relationships/image" Target="../media/image35.svg"/><Relationship Id="rId25" Type="http://schemas.openxmlformats.org/officeDocument/2006/relationships/image" Target="../media/image48.svg"/><Relationship Id="rId33" Type="http://schemas.openxmlformats.org/officeDocument/2006/relationships/image" Target="../media/image8.png"/><Relationship Id="rId38" Type="http://schemas.openxmlformats.org/officeDocument/2006/relationships/image" Target="../media/image20.png"/><Relationship Id="rId2" Type="http://schemas.openxmlformats.org/officeDocument/2006/relationships/image" Target="../media/image9.png"/><Relationship Id="rId16" Type="http://schemas.openxmlformats.org/officeDocument/2006/relationships/image" Target="../media/image34.png"/><Relationship Id="rId20" Type="http://schemas.microsoft.com/office/2007/relationships/hdphoto" Target="../media/hdphoto3.wdp"/><Relationship Id="rId29" Type="http://schemas.openxmlformats.org/officeDocument/2006/relationships/image" Target="../media/image7.png"/><Relationship Id="rId41"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42.png"/><Relationship Id="rId11" Type="http://schemas.openxmlformats.org/officeDocument/2006/relationships/image" Target="../media/image45.png"/><Relationship Id="rId24" Type="http://schemas.openxmlformats.org/officeDocument/2006/relationships/image" Target="../media/image47.png"/><Relationship Id="rId32" Type="http://schemas.openxmlformats.org/officeDocument/2006/relationships/image" Target="../media/image50.png"/><Relationship Id="rId37" Type="http://schemas.openxmlformats.org/officeDocument/2006/relationships/image" Target="../media/image19.svg"/><Relationship Id="rId40" Type="http://schemas.openxmlformats.org/officeDocument/2006/relationships/image" Target="../media/image21.png"/><Relationship Id="rId5" Type="http://schemas.openxmlformats.org/officeDocument/2006/relationships/image" Target="../media/image24.svg"/><Relationship Id="rId15" Type="http://schemas.openxmlformats.org/officeDocument/2006/relationships/image" Target="../media/image4.png"/><Relationship Id="rId23" Type="http://schemas.microsoft.com/office/2007/relationships/hdphoto" Target="../media/hdphoto1.wdp"/><Relationship Id="rId28" Type="http://schemas.openxmlformats.org/officeDocument/2006/relationships/image" Target="../media/image6.svg"/><Relationship Id="rId36" Type="http://schemas.openxmlformats.org/officeDocument/2006/relationships/image" Target="../media/image18.png"/><Relationship Id="rId10" Type="http://schemas.openxmlformats.org/officeDocument/2006/relationships/image" Target="../media/image44.png"/><Relationship Id="rId19" Type="http://schemas.openxmlformats.org/officeDocument/2006/relationships/image" Target="../media/image46.png"/><Relationship Id="rId31" Type="http://schemas.openxmlformats.org/officeDocument/2006/relationships/image" Target="../media/image15.png"/><Relationship Id="rId4" Type="http://schemas.openxmlformats.org/officeDocument/2006/relationships/image" Target="../media/image23.png"/><Relationship Id="rId9" Type="http://schemas.openxmlformats.org/officeDocument/2006/relationships/image" Target="../media/image12.svg"/><Relationship Id="rId14" Type="http://schemas.openxmlformats.org/officeDocument/2006/relationships/image" Target="../media/image3.svg"/><Relationship Id="rId22" Type="http://schemas.openxmlformats.org/officeDocument/2006/relationships/image" Target="../media/image37.png"/><Relationship Id="rId27" Type="http://schemas.openxmlformats.org/officeDocument/2006/relationships/image" Target="../media/image5.png"/><Relationship Id="rId30" Type="http://schemas.openxmlformats.org/officeDocument/2006/relationships/image" Target="../media/image14.png"/><Relationship Id="rId35" Type="http://schemas.openxmlformats.org/officeDocument/2006/relationships/image" Target="../media/image17.png"/><Relationship Id="rId43"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png"/><Relationship Id="rId18" Type="http://schemas.microsoft.com/office/2007/relationships/hdphoto" Target="../media/hdphoto3.wdp"/><Relationship Id="rId26" Type="http://schemas.openxmlformats.org/officeDocument/2006/relationships/image" Target="../media/image6.svg"/><Relationship Id="rId39" Type="http://schemas.openxmlformats.org/officeDocument/2006/relationships/image" Target="../media/image42.png"/><Relationship Id="rId3" Type="http://schemas.openxmlformats.org/officeDocument/2006/relationships/image" Target="../media/image10.svg"/><Relationship Id="rId21" Type="http://schemas.microsoft.com/office/2007/relationships/hdphoto" Target="../media/hdphoto1.wdp"/><Relationship Id="rId34" Type="http://schemas.openxmlformats.org/officeDocument/2006/relationships/image" Target="../media/image18.png"/><Relationship Id="rId42" Type="http://schemas.openxmlformats.org/officeDocument/2006/relationships/image" Target="../media/image51.png"/><Relationship Id="rId7" Type="http://schemas.openxmlformats.org/officeDocument/2006/relationships/image" Target="../media/image12.svg"/><Relationship Id="rId12" Type="http://schemas.openxmlformats.org/officeDocument/2006/relationships/image" Target="../media/image3.svg"/><Relationship Id="rId17" Type="http://schemas.openxmlformats.org/officeDocument/2006/relationships/image" Target="../media/image46.png"/><Relationship Id="rId25" Type="http://schemas.openxmlformats.org/officeDocument/2006/relationships/image" Target="../media/image5.png"/><Relationship Id="rId33" Type="http://schemas.openxmlformats.org/officeDocument/2006/relationships/image" Target="../media/image17.png"/><Relationship Id="rId38" Type="http://schemas.openxmlformats.org/officeDocument/2006/relationships/image" Target="../media/image21.png"/><Relationship Id="rId2" Type="http://schemas.openxmlformats.org/officeDocument/2006/relationships/image" Target="../media/image9.png"/><Relationship Id="rId16" Type="http://schemas.openxmlformats.org/officeDocument/2006/relationships/image" Target="../media/image36.png"/><Relationship Id="rId20" Type="http://schemas.openxmlformats.org/officeDocument/2006/relationships/image" Target="../media/image37.png"/><Relationship Id="rId29" Type="http://schemas.openxmlformats.org/officeDocument/2006/relationships/image" Target="../media/image15.png"/><Relationship Id="rId41"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2.png"/><Relationship Id="rId24" Type="http://schemas.openxmlformats.org/officeDocument/2006/relationships/image" Target="../media/image49.png"/><Relationship Id="rId32" Type="http://schemas.openxmlformats.org/officeDocument/2006/relationships/image" Target="../media/image16.png"/><Relationship Id="rId37" Type="http://schemas.openxmlformats.org/officeDocument/2006/relationships/image" Target="../media/image26.png"/><Relationship Id="rId40" Type="http://schemas.openxmlformats.org/officeDocument/2006/relationships/image" Target="../media/image43.svg"/><Relationship Id="rId45" Type="http://schemas.openxmlformats.org/officeDocument/2006/relationships/image" Target="../media/image29.png"/><Relationship Id="rId5" Type="http://schemas.openxmlformats.org/officeDocument/2006/relationships/image" Target="../media/image24.svg"/><Relationship Id="rId15" Type="http://schemas.openxmlformats.org/officeDocument/2006/relationships/image" Target="../media/image35.svg"/><Relationship Id="rId23" Type="http://schemas.openxmlformats.org/officeDocument/2006/relationships/image" Target="../media/image48.svg"/><Relationship Id="rId28" Type="http://schemas.openxmlformats.org/officeDocument/2006/relationships/image" Target="../media/image14.png"/><Relationship Id="rId36" Type="http://schemas.openxmlformats.org/officeDocument/2006/relationships/image" Target="../media/image20.png"/><Relationship Id="rId10" Type="http://schemas.microsoft.com/office/2007/relationships/hdphoto" Target="../media/hdphoto2.wdp"/><Relationship Id="rId19" Type="http://schemas.openxmlformats.org/officeDocument/2006/relationships/image" Target="../media/image13.png"/><Relationship Id="rId31" Type="http://schemas.openxmlformats.org/officeDocument/2006/relationships/image" Target="../media/image8.png"/><Relationship Id="rId44" Type="http://schemas.openxmlformats.org/officeDocument/2006/relationships/image" Target="../media/image22.png"/><Relationship Id="rId4" Type="http://schemas.openxmlformats.org/officeDocument/2006/relationships/image" Target="../media/image23.png"/><Relationship Id="rId9" Type="http://schemas.openxmlformats.org/officeDocument/2006/relationships/image" Target="../media/image45.png"/><Relationship Id="rId14" Type="http://schemas.openxmlformats.org/officeDocument/2006/relationships/image" Target="../media/image34.png"/><Relationship Id="rId22" Type="http://schemas.openxmlformats.org/officeDocument/2006/relationships/image" Target="../media/image47.png"/><Relationship Id="rId27" Type="http://schemas.openxmlformats.org/officeDocument/2006/relationships/image" Target="../media/image7.png"/><Relationship Id="rId30" Type="http://schemas.openxmlformats.org/officeDocument/2006/relationships/image" Target="../media/image50.png"/><Relationship Id="rId35" Type="http://schemas.openxmlformats.org/officeDocument/2006/relationships/image" Target="../media/image19.svg"/><Relationship Id="rId43"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239395" y="4540390"/>
            <a:ext cx="5555024" cy="1630907"/>
          </a:xfrm>
        </p:spPr>
        <p:txBody>
          <a:bodyPr>
            <a:normAutofit/>
          </a:bodyPr>
          <a:lstStyle/>
          <a:p>
            <a:r>
              <a:rPr lang="en-US" sz="4400" b="1" dirty="0">
                <a:solidFill>
                  <a:schemeClr val="bg1"/>
                </a:solidFill>
              </a:rPr>
              <a:t>Cloud Solution Architect - Assignment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239395" y="6171297"/>
            <a:ext cx="5555024" cy="559656"/>
          </a:xfrm>
        </p:spPr>
        <p:txBody>
          <a:bodyPr>
            <a:normAutofit/>
          </a:bodyPr>
          <a:lstStyle/>
          <a:p>
            <a:pPr>
              <a:spcAft>
                <a:spcPts val="600"/>
              </a:spcAft>
            </a:pPr>
            <a:r>
              <a:rPr lang="en-US" sz="2400" dirty="0">
                <a:solidFill>
                  <a:schemeClr val="bg1"/>
                </a:solidFill>
              </a:rPr>
              <a:t>Landing zone &amp; Migration Plan</a:t>
            </a:r>
            <a:endParaRPr lang="en-US" dirty="0">
              <a:solidFill>
                <a:schemeClr val="bg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50089"/>
            <a:ext cx="10058400" cy="801195"/>
          </a:xfrm>
        </p:spPr>
        <p:txBody>
          <a:bodyPr>
            <a:normAutofit/>
          </a:bodyPr>
          <a:lstStyle/>
          <a:p>
            <a:r>
              <a:rPr lang="en-US" dirty="0"/>
              <a:t>Infrastructure Details</a:t>
            </a:r>
          </a:p>
        </p:txBody>
      </p:sp>
      <p:sp>
        <p:nvSpPr>
          <p:cNvPr id="7" name="TextBox 6">
            <a:extLst>
              <a:ext uri="{FF2B5EF4-FFF2-40B4-BE49-F238E27FC236}">
                <a16:creationId xmlns:a16="http://schemas.microsoft.com/office/drawing/2014/main" id="{A2124177-64FE-43E5-A88E-706E3113065D}"/>
              </a:ext>
            </a:extLst>
          </p:cNvPr>
          <p:cNvSpPr txBox="1"/>
          <p:nvPr/>
        </p:nvSpPr>
        <p:spPr>
          <a:xfrm>
            <a:off x="1155031" y="1256467"/>
            <a:ext cx="10125777" cy="5601533"/>
          </a:xfrm>
          <a:prstGeom prst="rect">
            <a:avLst/>
          </a:prstGeom>
          <a:noFill/>
        </p:spPr>
        <p:txBody>
          <a:bodyPr wrap="square" rtlCol="0">
            <a:spAutoFit/>
          </a:bodyPr>
          <a:lstStyle/>
          <a:p>
            <a:r>
              <a:rPr lang="en-US" b="1" dirty="0">
                <a:solidFill>
                  <a:schemeClr val="accent2">
                    <a:lumMod val="75000"/>
                  </a:schemeClr>
                </a:solidFill>
              </a:rPr>
              <a:t>Security</a:t>
            </a:r>
            <a:r>
              <a:rPr lang="en-US" sz="1600" dirty="0"/>
              <a:t> – Compliance and policies will be enforced with AWS Config rules, which will trigger scan whenever there is any changes made to the infrastructure and will auto remediate and compliance drift.</a:t>
            </a:r>
          </a:p>
          <a:p>
            <a:pPr marL="285750" indent="-285750">
              <a:buFont typeface="Wingdings" panose="05000000000000000000" pitchFamily="2" charset="2"/>
              <a:buChar char="§"/>
            </a:pPr>
            <a:r>
              <a:rPr lang="en-US" sz="1600" dirty="0"/>
              <a:t>AWS WAF will be used specifically for mitigating OWASP Top 10 for web applications and to prevent DOS/ DDOS attacks.</a:t>
            </a:r>
          </a:p>
          <a:p>
            <a:pPr marL="285750" indent="-285750">
              <a:buFont typeface="Wingdings" panose="05000000000000000000" pitchFamily="2" charset="2"/>
              <a:buChar char="§"/>
            </a:pPr>
            <a:r>
              <a:rPr lang="en-US" sz="1600" dirty="0" err="1"/>
              <a:t>GuardDuty</a:t>
            </a:r>
            <a:r>
              <a:rPr lang="en-US" sz="1600" dirty="0"/>
              <a:t> and IAM will be used for Cloud Account Security, to prevent malicious activity, for observability and notification against workload.</a:t>
            </a:r>
          </a:p>
          <a:p>
            <a:pPr marL="285750" indent="-285750">
              <a:buFont typeface="Wingdings" panose="05000000000000000000" pitchFamily="2" charset="2"/>
              <a:buChar char="§"/>
            </a:pPr>
            <a:r>
              <a:rPr lang="en-US" sz="1600" dirty="0"/>
              <a:t> VPC Flow Logs and </a:t>
            </a:r>
            <a:r>
              <a:rPr lang="en-US" sz="1600" dirty="0" err="1"/>
              <a:t>Cloudtrail</a:t>
            </a:r>
            <a:r>
              <a:rPr lang="en-US" sz="1600" dirty="0"/>
              <a:t> will be used for auditing and will be integrated with </a:t>
            </a:r>
            <a:r>
              <a:rPr lang="en-US" sz="1600" dirty="0" err="1"/>
              <a:t>GuardDuty</a:t>
            </a:r>
            <a:r>
              <a:rPr lang="en-US" sz="1600" dirty="0"/>
              <a:t> for continuous monitoring and analysis.</a:t>
            </a:r>
          </a:p>
          <a:p>
            <a:pPr marL="285750" indent="-285750">
              <a:buFont typeface="Wingdings" panose="05000000000000000000" pitchFamily="2" charset="2"/>
              <a:buChar char="§"/>
            </a:pPr>
            <a:r>
              <a:rPr lang="en-US" sz="1600" dirty="0"/>
              <a:t>Amazon inspector is configured in this project for vulnerability scanning and reporting. This will assist system admins with remediation of internal vulnerabilities related to OS and any misconfiguration at the server level. Agents will be installed on all VMs.</a:t>
            </a:r>
          </a:p>
          <a:p>
            <a:pPr marL="285750" indent="-285750">
              <a:buFont typeface="Wingdings" panose="05000000000000000000" pitchFamily="2" charset="2"/>
              <a:buChar char="§"/>
            </a:pPr>
            <a:r>
              <a:rPr lang="en-US" sz="1600" dirty="0"/>
              <a:t>Apart from all the above mentioned services, all traffic (except the allowed traffic) to and from the instances, RDS and EFS will be restricted with Security Groups. To add another layer of security, administrative access like RDP or SSH will be allowed only from the IP associated with the Customer Gateway, i.e. from the datacenter (relevant for Figure 2 and for Figure 1 it can be allowed from specific IP ranges). Administrative access to RDS DB will be also allowed only from the internal network that is from the Datacenter only.</a:t>
            </a:r>
          </a:p>
          <a:p>
            <a:r>
              <a:rPr lang="en-US" b="1" dirty="0">
                <a:solidFill>
                  <a:schemeClr val="accent2">
                    <a:lumMod val="75000"/>
                  </a:schemeClr>
                </a:solidFill>
              </a:rPr>
              <a:t>S3 Bucket </a:t>
            </a:r>
            <a:r>
              <a:rPr lang="en-US" sz="1600" dirty="0"/>
              <a:t>– S2 bucket will be used in Log Archive account to gather all the logs and then process those through Log Analytics applications or Amazon Detective.</a:t>
            </a:r>
          </a:p>
          <a:p>
            <a:r>
              <a:rPr lang="en-US" b="1" dirty="0">
                <a:solidFill>
                  <a:schemeClr val="accent2">
                    <a:lumMod val="75000"/>
                  </a:schemeClr>
                </a:solidFill>
              </a:rPr>
              <a:t>SNS/ </a:t>
            </a:r>
            <a:r>
              <a:rPr lang="en-US" b="1" dirty="0" err="1">
                <a:solidFill>
                  <a:schemeClr val="accent2">
                    <a:lumMod val="75000"/>
                  </a:schemeClr>
                </a:solidFill>
              </a:rPr>
              <a:t>EventBridge</a:t>
            </a:r>
            <a:r>
              <a:rPr lang="en-US" b="1" dirty="0">
                <a:solidFill>
                  <a:schemeClr val="accent2">
                    <a:lumMod val="75000"/>
                  </a:schemeClr>
                </a:solidFill>
              </a:rPr>
              <a:t> </a:t>
            </a:r>
            <a:r>
              <a:rPr lang="en-US" sz="1600" dirty="0"/>
              <a:t>– Will be used for sending </a:t>
            </a:r>
            <a:r>
              <a:rPr lang="en-US" sz="1600" dirty="0" err="1"/>
              <a:t>realtime</a:t>
            </a:r>
            <a:r>
              <a:rPr lang="en-US" sz="1600" dirty="0"/>
              <a:t> notification or alert for any incident related to security and compliance. Also, SNS will be used for alerting against </a:t>
            </a:r>
            <a:r>
              <a:rPr lang="en-US" sz="1600" dirty="0" err="1"/>
              <a:t>Cloudwatch</a:t>
            </a:r>
            <a:r>
              <a:rPr lang="en-US" sz="1600" dirty="0"/>
              <a:t> related metrics when there is a breach in threshold. This can be integrated with Service Now.</a:t>
            </a:r>
          </a:p>
          <a:p>
            <a:endParaRPr lang="en-US" dirty="0"/>
          </a:p>
        </p:txBody>
      </p:sp>
    </p:spTree>
    <p:extLst>
      <p:ext uri="{BB962C8B-B14F-4D97-AF65-F5344CB8AC3E}">
        <p14:creationId xmlns:p14="http://schemas.microsoft.com/office/powerpoint/2010/main" val="112691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3"/>
            <a:ext cx="10058400" cy="5382821"/>
          </a:xfrm>
        </p:spPr>
        <p:txBody>
          <a:bodyPr>
            <a:normAutofit/>
          </a:bodyPr>
          <a:lstStyle/>
          <a:p>
            <a:pPr algn="ctr"/>
            <a:r>
              <a:rPr lang="en-US" dirty="0">
                <a:solidFill>
                  <a:schemeClr val="accent2">
                    <a:lumMod val="75000"/>
                  </a:schemeClr>
                </a:solidFill>
              </a:rPr>
              <a:t>Application Migration</a:t>
            </a:r>
          </a:p>
        </p:txBody>
      </p:sp>
    </p:spTree>
    <p:extLst>
      <p:ext uri="{BB962C8B-B14F-4D97-AF65-F5344CB8AC3E}">
        <p14:creationId xmlns:p14="http://schemas.microsoft.com/office/powerpoint/2010/main" val="49713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507840"/>
            <a:ext cx="10058400" cy="762694"/>
          </a:xfrm>
        </p:spPr>
        <p:txBody>
          <a:bodyPr>
            <a:normAutofit/>
          </a:bodyPr>
          <a:lstStyle/>
          <a:p>
            <a:r>
              <a:rPr lang="en-US" sz="4000" dirty="0"/>
              <a:t>Using Server Migration Service</a:t>
            </a:r>
          </a:p>
        </p:txBody>
      </p:sp>
      <p:graphicFrame>
        <p:nvGraphicFramePr>
          <p:cNvPr id="3" name="Diagram 2">
            <a:extLst>
              <a:ext uri="{FF2B5EF4-FFF2-40B4-BE49-F238E27FC236}">
                <a16:creationId xmlns:a16="http://schemas.microsoft.com/office/drawing/2014/main" id="{64865D51-7FAD-4EBE-BB6C-12399DFBFCE8}"/>
              </a:ext>
            </a:extLst>
          </p:cNvPr>
          <p:cNvGraphicFramePr/>
          <p:nvPr>
            <p:extLst>
              <p:ext uri="{D42A27DB-BD31-4B8C-83A1-F6EECF244321}">
                <p14:modId xmlns:p14="http://schemas.microsoft.com/office/powerpoint/2010/main" val="2024299951"/>
              </p:ext>
            </p:extLst>
          </p:nvPr>
        </p:nvGraphicFramePr>
        <p:xfrm>
          <a:off x="2448560" y="1768820"/>
          <a:ext cx="7294880" cy="4795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62694"/>
          </a:xfrm>
        </p:spPr>
        <p:txBody>
          <a:bodyPr>
            <a:normAutofit/>
          </a:bodyPr>
          <a:lstStyle/>
          <a:p>
            <a:r>
              <a:rPr lang="en-US" sz="4000" dirty="0"/>
              <a:t>Using AWS App Migration Service</a:t>
            </a:r>
          </a:p>
        </p:txBody>
      </p:sp>
      <p:graphicFrame>
        <p:nvGraphicFramePr>
          <p:cNvPr id="6" name="Diagram 5">
            <a:extLst>
              <a:ext uri="{FF2B5EF4-FFF2-40B4-BE49-F238E27FC236}">
                <a16:creationId xmlns:a16="http://schemas.microsoft.com/office/drawing/2014/main" id="{7EAB458D-A57A-40DB-92ED-480B583DC64F}"/>
              </a:ext>
            </a:extLst>
          </p:cNvPr>
          <p:cNvGraphicFramePr/>
          <p:nvPr>
            <p:extLst>
              <p:ext uri="{D42A27DB-BD31-4B8C-83A1-F6EECF244321}">
                <p14:modId xmlns:p14="http://schemas.microsoft.com/office/powerpoint/2010/main" val="3895892178"/>
              </p:ext>
            </p:extLst>
          </p:nvPr>
        </p:nvGraphicFramePr>
        <p:xfrm>
          <a:off x="720290" y="1934677"/>
          <a:ext cx="10608644" cy="3330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501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62694"/>
          </a:xfrm>
        </p:spPr>
        <p:txBody>
          <a:bodyPr>
            <a:normAutofit/>
          </a:bodyPr>
          <a:lstStyle/>
          <a:p>
            <a:r>
              <a:rPr lang="en-US" sz="4000" dirty="0"/>
              <a:t>Oracle DB Migration to AWS</a:t>
            </a:r>
          </a:p>
        </p:txBody>
      </p:sp>
      <p:graphicFrame>
        <p:nvGraphicFramePr>
          <p:cNvPr id="3" name="Diagram 2">
            <a:extLst>
              <a:ext uri="{FF2B5EF4-FFF2-40B4-BE49-F238E27FC236}">
                <a16:creationId xmlns:a16="http://schemas.microsoft.com/office/drawing/2014/main" id="{19851BBC-0A1A-4661-B8BC-12292CE8208D}"/>
              </a:ext>
            </a:extLst>
          </p:cNvPr>
          <p:cNvGraphicFramePr/>
          <p:nvPr>
            <p:extLst>
              <p:ext uri="{D42A27DB-BD31-4B8C-83A1-F6EECF244321}">
                <p14:modId xmlns:p14="http://schemas.microsoft.com/office/powerpoint/2010/main" val="3303999219"/>
              </p:ext>
            </p:extLst>
          </p:nvPr>
        </p:nvGraphicFramePr>
        <p:xfrm>
          <a:off x="1066800" y="1761423"/>
          <a:ext cx="10223634" cy="393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539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5575326"/>
          </a:xfrm>
        </p:spPr>
        <p:txBody>
          <a:bodyPr>
            <a:normAutofit/>
          </a:bodyPr>
          <a:lstStyle/>
          <a:p>
            <a:pPr algn="ctr"/>
            <a:r>
              <a:rPr lang="en-US" b="1" dirty="0"/>
              <a:t>NordBank AB Internal App</a:t>
            </a:r>
            <a:br>
              <a:rPr lang="en-US" dirty="0"/>
            </a:br>
            <a:r>
              <a:rPr lang="en-US" sz="3600" b="1" dirty="0">
                <a:solidFill>
                  <a:schemeClr val="accent2">
                    <a:lumMod val="75000"/>
                  </a:schemeClr>
                </a:solidFill>
              </a:rPr>
              <a:t>Cloud Landing Zone</a:t>
            </a:r>
          </a:p>
        </p:txBody>
      </p:sp>
    </p:spTree>
    <p:extLst>
      <p:ext uri="{BB962C8B-B14F-4D97-AF65-F5344CB8AC3E}">
        <p14:creationId xmlns:p14="http://schemas.microsoft.com/office/powerpoint/2010/main" val="391653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801195"/>
          </a:xfrm>
        </p:spPr>
        <p:txBody>
          <a:bodyPr>
            <a:normAutofit/>
          </a:bodyPr>
          <a:lstStyle/>
          <a:p>
            <a:r>
              <a:rPr lang="en-US" dirty="0"/>
              <a:t>Assumptions</a:t>
            </a:r>
          </a:p>
        </p:txBody>
      </p:sp>
      <p:sp>
        <p:nvSpPr>
          <p:cNvPr id="7" name="TextBox 6">
            <a:extLst>
              <a:ext uri="{FF2B5EF4-FFF2-40B4-BE49-F238E27FC236}">
                <a16:creationId xmlns:a16="http://schemas.microsoft.com/office/drawing/2014/main" id="{A2124177-64FE-43E5-A88E-706E3113065D}"/>
              </a:ext>
            </a:extLst>
          </p:cNvPr>
          <p:cNvSpPr txBox="1"/>
          <p:nvPr/>
        </p:nvSpPr>
        <p:spPr>
          <a:xfrm>
            <a:off x="999423" y="1443789"/>
            <a:ext cx="10125777" cy="5632311"/>
          </a:xfrm>
          <a:prstGeom prst="rect">
            <a:avLst/>
          </a:prstGeom>
          <a:noFill/>
        </p:spPr>
        <p:txBody>
          <a:bodyPr wrap="square" rtlCol="0">
            <a:spAutoFit/>
          </a:bodyPr>
          <a:lstStyle/>
          <a:p>
            <a:r>
              <a:rPr lang="en-US" dirty="0"/>
              <a:t>Below are the few assumptions that were made while designing the landing zone and architecture:</a:t>
            </a:r>
          </a:p>
          <a:p>
            <a:endParaRPr lang="en-US" dirty="0"/>
          </a:p>
          <a:p>
            <a:pPr marL="342900" indent="-342900">
              <a:buAutoNum type="arabicPeriod"/>
            </a:pPr>
            <a:r>
              <a:rPr lang="en-US" dirty="0"/>
              <a:t>As this is an internal application it was assumed that application will not be exposed to the internet for public access (Cloud Landscape for App Deployment - Figure 1). Access is through VPN from the Datacenter only. </a:t>
            </a:r>
            <a:r>
              <a:rPr lang="en-US" i="1" dirty="0"/>
              <a:t>An alternate landing zone or architecture has been also provided as part of Cloud Landscape for App Deployment - Figure 1 which makes provision for public access from the open internet, if required.</a:t>
            </a:r>
          </a:p>
          <a:p>
            <a:pPr marL="342900" indent="-342900">
              <a:buAutoNum type="arabicPeriod"/>
            </a:pPr>
            <a:r>
              <a:rPr lang="en-US" dirty="0"/>
              <a:t>It is assumed that the application in discussion is a Web App hosted on Linux and will be accessed from a browser.</a:t>
            </a:r>
          </a:p>
          <a:p>
            <a:pPr marL="342900" indent="-342900">
              <a:buAutoNum type="arabicPeriod"/>
            </a:pPr>
            <a:r>
              <a:rPr lang="en-US" dirty="0"/>
              <a:t>Datacenter has stable and high speed internet connection with devices supporting failover for stable S2S connectivity.</a:t>
            </a:r>
          </a:p>
          <a:p>
            <a:pPr marL="342900" indent="-342900">
              <a:buAutoNum type="arabicPeriod"/>
            </a:pPr>
            <a:r>
              <a:rPr lang="en-US" dirty="0"/>
              <a:t>IAM and SNS services were not explicitly included in Figure 1 and Figure 2, it should be assumed that they will be used for Access Control and sending Notification (SNS) for various events by default.</a:t>
            </a:r>
          </a:p>
          <a:p>
            <a:pPr marL="342900" indent="-342900">
              <a:buAutoNum type="arabicPeriod"/>
            </a:pPr>
            <a:r>
              <a:rPr lang="en-US" dirty="0"/>
              <a:t>All AWS native services were used. Although there are cheaper alternative solutions available in marketplace especially for security and observability, they were not considered for this assignment.</a:t>
            </a:r>
          </a:p>
          <a:p>
            <a:pPr marL="342900" indent="-342900">
              <a:buAutoNum type="arabicPeriod"/>
            </a:pPr>
            <a:r>
              <a:rPr lang="en-US" dirty="0"/>
              <a:t>Automated build and deployment of the application along with Infrastructure as Code was not taken into consideration for this assignment.</a:t>
            </a:r>
          </a:p>
          <a:p>
            <a:pPr marL="342900" indent="-342900">
              <a:buAutoNum type="arabicPeriod"/>
            </a:pPr>
            <a:r>
              <a:rPr lang="en-US" dirty="0"/>
              <a:t>DNS is managed from the Datacenter or a separate DNS manager and existing SSL certificate will be used. Route53 not taken into consideration.</a:t>
            </a:r>
          </a:p>
          <a:p>
            <a:endParaRPr lang="en-US" dirty="0"/>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83E800F2-0922-4C99-9B32-5E55FEB0B81A}"/>
              </a:ext>
            </a:extLst>
          </p:cNvPr>
          <p:cNvSpPr txBox="1"/>
          <p:nvPr/>
        </p:nvSpPr>
        <p:spPr>
          <a:xfrm>
            <a:off x="7996591" y="4398225"/>
            <a:ext cx="1306798" cy="230832"/>
          </a:xfrm>
          <a:prstGeom prst="rect">
            <a:avLst/>
          </a:prstGeom>
          <a:noFill/>
        </p:spPr>
        <p:txBody>
          <a:bodyPr wrap="square">
            <a:spAutoFit/>
          </a:bodyPr>
          <a:lstStyle/>
          <a:p>
            <a:r>
              <a:rPr lang="en-US" sz="900" dirty="0">
                <a:solidFill>
                  <a:srgbClr val="5B9CD5"/>
                </a:solidFill>
                <a:latin typeface="Arial" panose="020B0604020202020204" pitchFamily="34" charset="0"/>
                <a:cs typeface="Arial" panose="020B0604020202020204" pitchFamily="34" charset="0"/>
              </a:rPr>
              <a:t>Region - Stockholm</a:t>
            </a:r>
            <a:endParaRPr lang="en-US" sz="900" dirty="0"/>
          </a:p>
        </p:txBody>
      </p:sp>
      <p:sp>
        <p:nvSpPr>
          <p:cNvPr id="29" name="TextBox 11">
            <a:extLst>
              <a:ext uri="{FF2B5EF4-FFF2-40B4-BE49-F238E27FC236}">
                <a16:creationId xmlns:a16="http://schemas.microsoft.com/office/drawing/2014/main" id="{3F5966E5-C50A-4E23-BC79-DE43E762A6E8}"/>
              </a:ext>
            </a:extLst>
          </p:cNvPr>
          <p:cNvSpPr txBox="1">
            <a:spLocks noChangeArrowheads="1"/>
          </p:cNvSpPr>
          <p:nvPr/>
        </p:nvSpPr>
        <p:spPr bwMode="auto">
          <a:xfrm>
            <a:off x="296052" y="2192821"/>
            <a:ext cx="8846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Customer gateway</a:t>
            </a:r>
          </a:p>
        </p:txBody>
      </p:sp>
      <p:sp>
        <p:nvSpPr>
          <p:cNvPr id="40" name="Rectangle 39">
            <a:extLst>
              <a:ext uri="{FF2B5EF4-FFF2-40B4-BE49-F238E27FC236}">
                <a16:creationId xmlns:a16="http://schemas.microsoft.com/office/drawing/2014/main" id="{325AE5C6-2CD4-4018-84AD-70D7B6F16159}"/>
              </a:ext>
            </a:extLst>
          </p:cNvPr>
          <p:cNvSpPr/>
          <p:nvPr/>
        </p:nvSpPr>
        <p:spPr>
          <a:xfrm>
            <a:off x="134166" y="674317"/>
            <a:ext cx="1305306" cy="2084932"/>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Corporate </a:t>
            </a:r>
          </a:p>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data center</a:t>
            </a:r>
          </a:p>
        </p:txBody>
      </p:sp>
      <p:pic>
        <p:nvPicPr>
          <p:cNvPr id="41" name="Graphic 40">
            <a:extLst>
              <a:ext uri="{FF2B5EF4-FFF2-40B4-BE49-F238E27FC236}">
                <a16:creationId xmlns:a16="http://schemas.microsoft.com/office/drawing/2014/main" id="{5481E0A3-A0CA-4CC2-9222-F047D59700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165" y="675906"/>
            <a:ext cx="381000" cy="381000"/>
          </a:xfrm>
          <a:prstGeom prst="rect">
            <a:avLst/>
          </a:prstGeom>
        </p:spPr>
      </p:pic>
      <p:pic>
        <p:nvPicPr>
          <p:cNvPr id="30" name="Graphic 7">
            <a:extLst>
              <a:ext uri="{FF2B5EF4-FFF2-40B4-BE49-F238E27FC236}">
                <a16:creationId xmlns:a16="http://schemas.microsoft.com/office/drawing/2014/main" id="{0742026A-FC6F-4E0A-8017-99E3238D1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86" y="2580570"/>
            <a:ext cx="457200" cy="457200"/>
          </a:xfrm>
          <a:prstGeom prst="rect">
            <a:avLst/>
          </a:prstGeom>
          <a:solidFill>
            <a:schemeClr val="bg1"/>
          </a:solidFill>
          <a:ln>
            <a:noFill/>
          </a:ln>
        </p:spPr>
      </p:pic>
      <p:pic>
        <p:nvPicPr>
          <p:cNvPr id="73" name="Graphic 21">
            <a:extLst>
              <a:ext uri="{FF2B5EF4-FFF2-40B4-BE49-F238E27FC236}">
                <a16:creationId xmlns:a16="http://schemas.microsoft.com/office/drawing/2014/main" id="{01784CC8-9BF1-4CB7-8317-4DF0D0D12ADE}"/>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241933" y="1204423"/>
            <a:ext cx="367852" cy="36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9">
            <a:extLst>
              <a:ext uri="{FF2B5EF4-FFF2-40B4-BE49-F238E27FC236}">
                <a16:creationId xmlns:a16="http://schemas.microsoft.com/office/drawing/2014/main" id="{37C2BEBD-1264-4E3B-A173-1AC581131810}"/>
              </a:ext>
            </a:extLst>
          </p:cNvPr>
          <p:cNvSpPr txBox="1">
            <a:spLocks noChangeArrowheads="1"/>
          </p:cNvSpPr>
          <p:nvPr/>
        </p:nvSpPr>
        <p:spPr bwMode="auto">
          <a:xfrm>
            <a:off x="1275627" y="3886200"/>
            <a:ext cx="9028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S2S VPN connection</a:t>
            </a:r>
          </a:p>
        </p:txBody>
      </p:sp>
      <p:pic>
        <p:nvPicPr>
          <p:cNvPr id="75" name="Graphic 43">
            <a:extLst>
              <a:ext uri="{FF2B5EF4-FFF2-40B4-BE49-F238E27FC236}">
                <a16:creationId xmlns:a16="http://schemas.microsoft.com/office/drawing/2014/main" id="{96B24A7A-65C3-4654-946A-DD548D5501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3139"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TextBox 180">
            <a:extLst>
              <a:ext uri="{FF2B5EF4-FFF2-40B4-BE49-F238E27FC236}">
                <a16:creationId xmlns:a16="http://schemas.microsoft.com/office/drawing/2014/main" id="{EE9EFBCE-3DB2-43AB-A85D-8EC5300226C9}"/>
              </a:ext>
            </a:extLst>
          </p:cNvPr>
          <p:cNvSpPr txBox="1"/>
          <p:nvPr/>
        </p:nvSpPr>
        <p:spPr>
          <a:xfrm>
            <a:off x="516519" y="1296285"/>
            <a:ext cx="74571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DBA/ Dev</a:t>
            </a:r>
          </a:p>
        </p:txBody>
      </p:sp>
      <p:pic>
        <p:nvPicPr>
          <p:cNvPr id="182" name="Graphic 31">
            <a:extLst>
              <a:ext uri="{FF2B5EF4-FFF2-40B4-BE49-F238E27FC236}">
                <a16:creationId xmlns:a16="http://schemas.microsoft.com/office/drawing/2014/main" id="{B7AAFD78-80BF-43C9-9B67-EBA61FF924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933" y="160134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TextBox 182">
            <a:extLst>
              <a:ext uri="{FF2B5EF4-FFF2-40B4-BE49-F238E27FC236}">
                <a16:creationId xmlns:a16="http://schemas.microsoft.com/office/drawing/2014/main" id="{4A6DBF81-6B98-41BC-A119-2220F1B9D864}"/>
              </a:ext>
            </a:extLst>
          </p:cNvPr>
          <p:cNvSpPr txBox="1"/>
          <p:nvPr/>
        </p:nvSpPr>
        <p:spPr>
          <a:xfrm>
            <a:off x="706816" y="1642347"/>
            <a:ext cx="702046"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On Prem AD</a:t>
            </a:r>
          </a:p>
        </p:txBody>
      </p:sp>
      <p:cxnSp>
        <p:nvCxnSpPr>
          <p:cNvPr id="187" name="Connector: Elbow 186">
            <a:extLst>
              <a:ext uri="{FF2B5EF4-FFF2-40B4-BE49-F238E27FC236}">
                <a16:creationId xmlns:a16="http://schemas.microsoft.com/office/drawing/2014/main" id="{DCEBED41-1CD3-4B90-9C6B-75D6228415CF}"/>
              </a:ext>
            </a:extLst>
          </p:cNvPr>
          <p:cNvCxnSpPr>
            <a:stCxn id="30" idx="2"/>
            <a:endCxn id="75" idx="1"/>
          </p:cNvCxnSpPr>
          <p:nvPr/>
        </p:nvCxnSpPr>
        <p:spPr>
          <a:xfrm rot="16200000" flipH="1">
            <a:off x="810847" y="2965308"/>
            <a:ext cx="619830" cy="76475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2958093-8D76-48D6-9864-B61A3513FAA2}"/>
              </a:ext>
            </a:extLst>
          </p:cNvPr>
          <p:cNvSpPr txBox="1"/>
          <p:nvPr/>
        </p:nvSpPr>
        <p:spPr>
          <a:xfrm>
            <a:off x="145937" y="4652519"/>
            <a:ext cx="1941426" cy="1200329"/>
          </a:xfrm>
          <a:prstGeom prst="rect">
            <a:avLst/>
          </a:prstGeom>
          <a:noFill/>
        </p:spPr>
        <p:txBody>
          <a:bodyPr wrap="square" rtlCol="0">
            <a:spAutoFit/>
          </a:bodyPr>
          <a:lstStyle/>
          <a:p>
            <a:r>
              <a:rPr lang="en-US" sz="2400" b="1" dirty="0"/>
              <a:t>AWS Organization Structure</a:t>
            </a:r>
          </a:p>
        </p:txBody>
      </p:sp>
      <p:sp>
        <p:nvSpPr>
          <p:cNvPr id="16" name="Rectangle 15">
            <a:extLst>
              <a:ext uri="{FF2B5EF4-FFF2-40B4-BE49-F238E27FC236}">
                <a16:creationId xmlns:a16="http://schemas.microsoft.com/office/drawing/2014/main" id="{B563D3A6-934B-4FAD-A215-08D149EF9AF2}"/>
              </a:ext>
            </a:extLst>
          </p:cNvPr>
          <p:cNvSpPr/>
          <p:nvPr/>
        </p:nvSpPr>
        <p:spPr>
          <a:xfrm>
            <a:off x="7047031" y="2508068"/>
            <a:ext cx="4554571" cy="13707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Log Archive Account</a:t>
            </a:r>
          </a:p>
        </p:txBody>
      </p:sp>
      <p:pic>
        <p:nvPicPr>
          <p:cNvPr id="17" name="Graphic 16">
            <a:extLst>
              <a:ext uri="{FF2B5EF4-FFF2-40B4-BE49-F238E27FC236}">
                <a16:creationId xmlns:a16="http://schemas.microsoft.com/office/drawing/2014/main" id="{DBB47068-D515-45C1-9852-A5FA725435C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047030" y="2508068"/>
            <a:ext cx="381000" cy="381000"/>
          </a:xfrm>
          <a:prstGeom prst="rect">
            <a:avLst/>
          </a:prstGeom>
        </p:spPr>
      </p:pic>
      <p:sp>
        <p:nvSpPr>
          <p:cNvPr id="19" name="Rectangle 18">
            <a:extLst>
              <a:ext uri="{FF2B5EF4-FFF2-40B4-BE49-F238E27FC236}">
                <a16:creationId xmlns:a16="http://schemas.microsoft.com/office/drawing/2014/main" id="{592A7075-BBD5-4186-9003-3738EE9F8D3A}"/>
              </a:ext>
            </a:extLst>
          </p:cNvPr>
          <p:cNvSpPr/>
          <p:nvPr/>
        </p:nvSpPr>
        <p:spPr>
          <a:xfrm>
            <a:off x="8311167" y="4609806"/>
            <a:ext cx="3125185" cy="1887483"/>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20" name="Graphic 19">
            <a:extLst>
              <a:ext uri="{FF2B5EF4-FFF2-40B4-BE49-F238E27FC236}">
                <a16:creationId xmlns:a16="http://schemas.microsoft.com/office/drawing/2014/main" id="{ED008C56-912B-4000-9F33-120B7EB1DA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311167" y="4610896"/>
            <a:ext cx="267553" cy="267553"/>
          </a:xfrm>
          <a:prstGeom prst="rect">
            <a:avLst/>
          </a:prstGeom>
        </p:spPr>
      </p:pic>
      <p:sp>
        <p:nvSpPr>
          <p:cNvPr id="21" name="Rectangle 20">
            <a:extLst>
              <a:ext uri="{FF2B5EF4-FFF2-40B4-BE49-F238E27FC236}">
                <a16:creationId xmlns:a16="http://schemas.microsoft.com/office/drawing/2014/main" id="{E880D292-3D4C-44E3-8B67-15D3F003DFCE}"/>
              </a:ext>
            </a:extLst>
          </p:cNvPr>
          <p:cNvSpPr/>
          <p:nvPr/>
        </p:nvSpPr>
        <p:spPr>
          <a:xfrm>
            <a:off x="7047030" y="318835"/>
            <a:ext cx="4554573" cy="19572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Security and Infra Services Account</a:t>
            </a:r>
          </a:p>
        </p:txBody>
      </p:sp>
      <p:pic>
        <p:nvPicPr>
          <p:cNvPr id="22" name="Graphic 21">
            <a:extLst>
              <a:ext uri="{FF2B5EF4-FFF2-40B4-BE49-F238E27FC236}">
                <a16:creationId xmlns:a16="http://schemas.microsoft.com/office/drawing/2014/main" id="{304CDB04-B983-4703-99A6-78EC5B5B990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047032" y="318835"/>
            <a:ext cx="381000" cy="381000"/>
          </a:xfrm>
          <a:prstGeom prst="rect">
            <a:avLst/>
          </a:prstGeom>
        </p:spPr>
      </p:pic>
      <p:sp>
        <p:nvSpPr>
          <p:cNvPr id="23" name="Rectangle 22">
            <a:extLst>
              <a:ext uri="{FF2B5EF4-FFF2-40B4-BE49-F238E27FC236}">
                <a16:creationId xmlns:a16="http://schemas.microsoft.com/office/drawing/2014/main" id="{DE3DBFDB-C2C3-49B0-B1A6-F599A2B3AE89}"/>
              </a:ext>
            </a:extLst>
          </p:cNvPr>
          <p:cNvSpPr/>
          <p:nvPr/>
        </p:nvSpPr>
        <p:spPr>
          <a:xfrm>
            <a:off x="7047030" y="4155707"/>
            <a:ext cx="4554572" cy="25084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ysClr val="windowText" lastClr="000000"/>
                </a:solidFill>
                <a:latin typeface="Arial" panose="020B0604020202020204" pitchFamily="34" charset="0"/>
                <a:cs typeface="Arial" panose="020B0604020202020204" pitchFamily="34" charset="0"/>
              </a:rPr>
              <a:t>App Services Account</a:t>
            </a:r>
          </a:p>
        </p:txBody>
      </p:sp>
      <p:pic>
        <p:nvPicPr>
          <p:cNvPr id="24" name="Graphic 23">
            <a:extLst>
              <a:ext uri="{FF2B5EF4-FFF2-40B4-BE49-F238E27FC236}">
                <a16:creationId xmlns:a16="http://schemas.microsoft.com/office/drawing/2014/main" id="{3227A4D0-EE63-41C8-BC54-319FB60823B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047030" y="4155707"/>
            <a:ext cx="381000" cy="381000"/>
          </a:xfrm>
          <a:prstGeom prst="rect">
            <a:avLst/>
          </a:prstGeom>
        </p:spPr>
      </p:pic>
      <p:sp>
        <p:nvSpPr>
          <p:cNvPr id="25" name="Rectangle 24">
            <a:extLst>
              <a:ext uri="{FF2B5EF4-FFF2-40B4-BE49-F238E27FC236}">
                <a16:creationId xmlns:a16="http://schemas.microsoft.com/office/drawing/2014/main" id="{5A582ECB-827D-4D6F-8C4F-790CE2FD099F}"/>
              </a:ext>
            </a:extLst>
          </p:cNvPr>
          <p:cNvSpPr/>
          <p:nvPr/>
        </p:nvSpPr>
        <p:spPr>
          <a:xfrm>
            <a:off x="3412679" y="1642347"/>
            <a:ext cx="2935630" cy="279417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Org Management Account</a:t>
            </a:r>
          </a:p>
        </p:txBody>
      </p:sp>
      <p:pic>
        <p:nvPicPr>
          <p:cNvPr id="26" name="Graphic 25">
            <a:extLst>
              <a:ext uri="{FF2B5EF4-FFF2-40B4-BE49-F238E27FC236}">
                <a16:creationId xmlns:a16="http://schemas.microsoft.com/office/drawing/2014/main" id="{025B7715-2B1C-4773-986C-328CFEE6D29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23879" y="1642347"/>
            <a:ext cx="381000" cy="381000"/>
          </a:xfrm>
          <a:prstGeom prst="rect">
            <a:avLst/>
          </a:prstGeom>
        </p:spPr>
      </p:pic>
      <p:sp>
        <p:nvSpPr>
          <p:cNvPr id="54" name="TextBox 53">
            <a:extLst>
              <a:ext uri="{FF2B5EF4-FFF2-40B4-BE49-F238E27FC236}">
                <a16:creationId xmlns:a16="http://schemas.microsoft.com/office/drawing/2014/main" id="{D4135EC2-4E48-48EE-A47D-044300E0E92A}"/>
              </a:ext>
            </a:extLst>
          </p:cNvPr>
          <p:cNvSpPr txBox="1"/>
          <p:nvPr/>
        </p:nvSpPr>
        <p:spPr>
          <a:xfrm>
            <a:off x="8491322" y="4578523"/>
            <a:ext cx="676175" cy="261610"/>
          </a:xfrm>
          <a:prstGeom prst="rect">
            <a:avLst/>
          </a:prstGeom>
          <a:noFill/>
        </p:spPr>
        <p:txBody>
          <a:bodyPr wrap="square">
            <a:spAutoFit/>
          </a:bodyPr>
          <a:lstStyle/>
          <a:p>
            <a:r>
              <a:rPr lang="en-US" sz="1100" dirty="0">
                <a:ln w="0"/>
                <a:solidFill>
                  <a:srgbClr val="1E8900"/>
                </a:solidFill>
                <a:latin typeface="Arial" panose="020B0604020202020204" pitchFamily="34" charset="0"/>
                <a:cs typeface="Arial" panose="020B0604020202020204" pitchFamily="34" charset="0"/>
              </a:rPr>
              <a:t>VPC</a:t>
            </a:r>
            <a:endParaRPr lang="en-US" sz="1100" dirty="0"/>
          </a:p>
        </p:txBody>
      </p:sp>
      <p:pic>
        <p:nvPicPr>
          <p:cNvPr id="56" name="Graphic 8">
            <a:extLst>
              <a:ext uri="{FF2B5EF4-FFF2-40B4-BE49-F238E27FC236}">
                <a16:creationId xmlns:a16="http://schemas.microsoft.com/office/drawing/2014/main" id="{19DBE8B0-4C2F-418D-8398-028A3F97AE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6748" y="5968708"/>
            <a:ext cx="304728" cy="30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11">
            <a:extLst>
              <a:ext uri="{FF2B5EF4-FFF2-40B4-BE49-F238E27FC236}">
                <a16:creationId xmlns:a16="http://schemas.microsoft.com/office/drawing/2014/main" id="{B91B7735-EC8F-49FE-9653-8DAE95F1DA99}"/>
              </a:ext>
            </a:extLst>
          </p:cNvPr>
          <p:cNvSpPr txBox="1">
            <a:spLocks noChangeArrowheads="1"/>
          </p:cNvSpPr>
          <p:nvPr/>
        </p:nvSpPr>
        <p:spPr bwMode="auto">
          <a:xfrm>
            <a:off x="7652634" y="6259923"/>
            <a:ext cx="86072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rial" panose="020B0604020202020204" pitchFamily="34" charset="0"/>
                <a:ea typeface="Amazon Ember" panose="020B0603020204020204" pitchFamily="34" charset="0"/>
                <a:cs typeface="Arial" panose="020B0604020202020204" pitchFamily="34" charset="0"/>
              </a:rPr>
              <a:t>WAF</a:t>
            </a:r>
          </a:p>
        </p:txBody>
      </p:sp>
      <p:pic>
        <p:nvPicPr>
          <p:cNvPr id="59" name="Graphic 7">
            <a:extLst>
              <a:ext uri="{FF2B5EF4-FFF2-40B4-BE49-F238E27FC236}">
                <a16:creationId xmlns:a16="http://schemas.microsoft.com/office/drawing/2014/main" id="{C708C6F1-4321-48E8-8229-6D98021E220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37326" y="5145437"/>
            <a:ext cx="271587" cy="27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9">
            <a:extLst>
              <a:ext uri="{FF2B5EF4-FFF2-40B4-BE49-F238E27FC236}">
                <a16:creationId xmlns:a16="http://schemas.microsoft.com/office/drawing/2014/main" id="{418351D4-3633-41C7-BEA5-5970E1B1A95C}"/>
              </a:ext>
            </a:extLst>
          </p:cNvPr>
          <p:cNvSpPr txBox="1">
            <a:spLocks noChangeArrowheads="1"/>
          </p:cNvSpPr>
          <p:nvPr/>
        </p:nvSpPr>
        <p:spPr bwMode="auto">
          <a:xfrm>
            <a:off x="7769749" y="5419377"/>
            <a:ext cx="982902"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Transit Gateway</a:t>
            </a:r>
          </a:p>
        </p:txBody>
      </p:sp>
      <p:pic>
        <p:nvPicPr>
          <p:cNvPr id="61" name="Graphic 19">
            <a:extLst>
              <a:ext uri="{FF2B5EF4-FFF2-40B4-BE49-F238E27FC236}">
                <a16:creationId xmlns:a16="http://schemas.microsoft.com/office/drawing/2014/main" id="{1223F85A-0F9C-48A7-A691-250342CF7B5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98479" y="5969415"/>
            <a:ext cx="302522" cy="30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11">
            <a:extLst>
              <a:ext uri="{FF2B5EF4-FFF2-40B4-BE49-F238E27FC236}">
                <a16:creationId xmlns:a16="http://schemas.microsoft.com/office/drawing/2014/main" id="{8BCF32E8-A6EB-4107-B6FB-00A8F69317FF}"/>
              </a:ext>
            </a:extLst>
          </p:cNvPr>
          <p:cNvSpPr txBox="1">
            <a:spLocks noChangeArrowheads="1"/>
          </p:cNvSpPr>
          <p:nvPr/>
        </p:nvSpPr>
        <p:spPr bwMode="auto">
          <a:xfrm>
            <a:off x="10085099" y="6262975"/>
            <a:ext cx="9259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EFS</a:t>
            </a:r>
          </a:p>
        </p:txBody>
      </p:sp>
      <p:sp>
        <p:nvSpPr>
          <p:cNvPr id="63" name="TextBox 20">
            <a:extLst>
              <a:ext uri="{FF2B5EF4-FFF2-40B4-BE49-F238E27FC236}">
                <a16:creationId xmlns:a16="http://schemas.microsoft.com/office/drawing/2014/main" id="{19C6347C-6333-49AD-8977-C1AD725FF413}"/>
              </a:ext>
            </a:extLst>
          </p:cNvPr>
          <p:cNvSpPr txBox="1">
            <a:spLocks noChangeArrowheads="1"/>
          </p:cNvSpPr>
          <p:nvPr/>
        </p:nvSpPr>
        <p:spPr bwMode="auto">
          <a:xfrm>
            <a:off x="10670962" y="6252168"/>
            <a:ext cx="7901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Flow logs</a:t>
            </a:r>
          </a:p>
        </p:txBody>
      </p:sp>
      <p:pic>
        <p:nvPicPr>
          <p:cNvPr id="64" name="Graphic 24">
            <a:extLst>
              <a:ext uri="{FF2B5EF4-FFF2-40B4-BE49-F238E27FC236}">
                <a16:creationId xmlns:a16="http://schemas.microsoft.com/office/drawing/2014/main" id="{64E766C9-EC23-40B2-993A-76197A87202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89088" y="5959518"/>
            <a:ext cx="283816" cy="28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Graphic 23">
            <a:extLst>
              <a:ext uri="{FF2B5EF4-FFF2-40B4-BE49-F238E27FC236}">
                <a16:creationId xmlns:a16="http://schemas.microsoft.com/office/drawing/2014/main" id="{D4A504D3-BFD7-4342-AF63-8D8E500195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05557" y="2806272"/>
            <a:ext cx="302540" cy="30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TextBox 15">
            <a:extLst>
              <a:ext uri="{FF2B5EF4-FFF2-40B4-BE49-F238E27FC236}">
                <a16:creationId xmlns:a16="http://schemas.microsoft.com/office/drawing/2014/main" id="{BAD9809F-56C0-4200-BC9D-C484E6EA391E}"/>
              </a:ext>
            </a:extLst>
          </p:cNvPr>
          <p:cNvSpPr txBox="1">
            <a:spLocks noChangeArrowheads="1"/>
          </p:cNvSpPr>
          <p:nvPr/>
        </p:nvSpPr>
        <p:spPr bwMode="auto">
          <a:xfrm>
            <a:off x="5501079" y="3103315"/>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sp>
        <p:nvSpPr>
          <p:cNvPr id="67" name="TextBox 9">
            <a:extLst>
              <a:ext uri="{FF2B5EF4-FFF2-40B4-BE49-F238E27FC236}">
                <a16:creationId xmlns:a16="http://schemas.microsoft.com/office/drawing/2014/main" id="{51CCAC77-2143-4B6B-8C1D-73BDE93E082E}"/>
              </a:ext>
            </a:extLst>
          </p:cNvPr>
          <p:cNvSpPr txBox="1">
            <a:spLocks noChangeArrowheads="1"/>
          </p:cNvSpPr>
          <p:nvPr/>
        </p:nvSpPr>
        <p:spPr bwMode="auto">
          <a:xfrm>
            <a:off x="6896289" y="6192566"/>
            <a:ext cx="9222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Backup</a:t>
            </a:r>
          </a:p>
        </p:txBody>
      </p:sp>
      <p:pic>
        <p:nvPicPr>
          <p:cNvPr id="68" name="Graphic 67">
            <a:extLst>
              <a:ext uri="{FF2B5EF4-FFF2-40B4-BE49-F238E27FC236}">
                <a16:creationId xmlns:a16="http://schemas.microsoft.com/office/drawing/2014/main" id="{C54F261D-AF7A-4F99-8B9E-502EA1494621}"/>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7244494" y="5888141"/>
            <a:ext cx="304425" cy="304425"/>
          </a:xfrm>
          <a:prstGeom prst="rect">
            <a:avLst/>
          </a:prstGeom>
        </p:spPr>
      </p:pic>
      <p:pic>
        <p:nvPicPr>
          <p:cNvPr id="69" name="Graphic 21">
            <a:extLst>
              <a:ext uri="{FF2B5EF4-FFF2-40B4-BE49-F238E27FC236}">
                <a16:creationId xmlns:a16="http://schemas.microsoft.com/office/drawing/2014/main" id="{E8F208BA-7B14-48B9-A62E-DD257B0C56B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70344" y="1070463"/>
            <a:ext cx="300509" cy="30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Box 15">
            <a:extLst>
              <a:ext uri="{FF2B5EF4-FFF2-40B4-BE49-F238E27FC236}">
                <a16:creationId xmlns:a16="http://schemas.microsoft.com/office/drawing/2014/main" id="{C9BCE9A3-AFCB-4D8D-9274-73F6EAF5DCF5}"/>
              </a:ext>
            </a:extLst>
          </p:cNvPr>
          <p:cNvSpPr txBox="1">
            <a:spLocks noChangeArrowheads="1"/>
          </p:cNvSpPr>
          <p:nvPr/>
        </p:nvSpPr>
        <p:spPr bwMode="auto">
          <a:xfrm>
            <a:off x="7140262" y="1317638"/>
            <a:ext cx="760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Inspector</a:t>
            </a:r>
          </a:p>
        </p:txBody>
      </p:sp>
      <p:pic>
        <p:nvPicPr>
          <p:cNvPr id="77" name="Graphic 8">
            <a:extLst>
              <a:ext uri="{FF2B5EF4-FFF2-40B4-BE49-F238E27FC236}">
                <a16:creationId xmlns:a16="http://schemas.microsoft.com/office/drawing/2014/main" id="{59B1B21B-1CD8-41D2-ADF3-725F04F4D6D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96725" y="2056903"/>
            <a:ext cx="302541" cy="3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TextBox 11">
            <a:extLst>
              <a:ext uri="{FF2B5EF4-FFF2-40B4-BE49-F238E27FC236}">
                <a16:creationId xmlns:a16="http://schemas.microsoft.com/office/drawing/2014/main" id="{7EBAD865-3BB5-4CBF-AAAF-CDC9B3D1F133}"/>
              </a:ext>
            </a:extLst>
          </p:cNvPr>
          <p:cNvSpPr txBox="1">
            <a:spLocks noChangeArrowheads="1"/>
          </p:cNvSpPr>
          <p:nvPr/>
        </p:nvSpPr>
        <p:spPr bwMode="auto">
          <a:xfrm>
            <a:off x="5467151" y="2343004"/>
            <a:ext cx="957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Config</a:t>
            </a:r>
          </a:p>
        </p:txBody>
      </p:sp>
      <p:pic>
        <p:nvPicPr>
          <p:cNvPr id="81" name="Graphic 7">
            <a:extLst>
              <a:ext uri="{FF2B5EF4-FFF2-40B4-BE49-F238E27FC236}">
                <a16:creationId xmlns:a16="http://schemas.microsoft.com/office/drawing/2014/main" id="{870E9110-4C2C-45C9-BCE9-A4CA4C1629A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778376" y="1058272"/>
            <a:ext cx="317644" cy="31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TextBox 12">
            <a:extLst>
              <a:ext uri="{FF2B5EF4-FFF2-40B4-BE49-F238E27FC236}">
                <a16:creationId xmlns:a16="http://schemas.microsoft.com/office/drawing/2014/main" id="{62044A40-381D-4167-8062-A71EF2DA00EB}"/>
              </a:ext>
            </a:extLst>
          </p:cNvPr>
          <p:cNvSpPr txBox="1">
            <a:spLocks noChangeArrowheads="1"/>
          </p:cNvSpPr>
          <p:nvPr/>
        </p:nvSpPr>
        <p:spPr bwMode="auto">
          <a:xfrm>
            <a:off x="8437445" y="1349213"/>
            <a:ext cx="9943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KMS</a:t>
            </a:r>
          </a:p>
        </p:txBody>
      </p:sp>
      <p:sp>
        <p:nvSpPr>
          <p:cNvPr id="83" name="Rectangle 82">
            <a:extLst>
              <a:ext uri="{FF2B5EF4-FFF2-40B4-BE49-F238E27FC236}">
                <a16:creationId xmlns:a16="http://schemas.microsoft.com/office/drawing/2014/main" id="{45C0EE30-B514-460D-AC48-CE35188903BE}"/>
              </a:ext>
            </a:extLst>
          </p:cNvPr>
          <p:cNvSpPr/>
          <p:nvPr/>
        </p:nvSpPr>
        <p:spPr>
          <a:xfrm>
            <a:off x="7788052" y="4436516"/>
            <a:ext cx="3723763" cy="2132726"/>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a:t>
            </a:r>
          </a:p>
        </p:txBody>
      </p:sp>
      <p:pic>
        <p:nvPicPr>
          <p:cNvPr id="84" name="Graphic 83">
            <a:extLst>
              <a:ext uri="{FF2B5EF4-FFF2-40B4-BE49-F238E27FC236}">
                <a16:creationId xmlns:a16="http://schemas.microsoft.com/office/drawing/2014/main" id="{15A2B665-88A3-41DF-AB34-6DA668E7B06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799689" y="4436968"/>
            <a:ext cx="231197" cy="231197"/>
          </a:xfrm>
          <a:prstGeom prst="rect">
            <a:avLst/>
          </a:prstGeom>
        </p:spPr>
      </p:pic>
      <p:pic>
        <p:nvPicPr>
          <p:cNvPr id="86" name="Graphic 19">
            <a:extLst>
              <a:ext uri="{FF2B5EF4-FFF2-40B4-BE49-F238E27FC236}">
                <a16:creationId xmlns:a16="http://schemas.microsoft.com/office/drawing/2014/main" id="{D4AE80B9-A73C-4A7A-87ED-B27D71DE7DA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082678" y="1065976"/>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Box 12">
            <a:extLst>
              <a:ext uri="{FF2B5EF4-FFF2-40B4-BE49-F238E27FC236}">
                <a16:creationId xmlns:a16="http://schemas.microsoft.com/office/drawing/2014/main" id="{A225AF09-8E90-4242-8AE7-B895A779BD66}"/>
              </a:ext>
            </a:extLst>
          </p:cNvPr>
          <p:cNvSpPr txBox="1">
            <a:spLocks noChangeArrowheads="1"/>
          </p:cNvSpPr>
          <p:nvPr/>
        </p:nvSpPr>
        <p:spPr bwMode="auto">
          <a:xfrm>
            <a:off x="7765341" y="1328622"/>
            <a:ext cx="994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GuardDuty</a:t>
            </a:r>
          </a:p>
        </p:txBody>
      </p:sp>
      <p:pic>
        <p:nvPicPr>
          <p:cNvPr id="88" name="Graphic 17">
            <a:extLst>
              <a:ext uri="{FF2B5EF4-FFF2-40B4-BE49-F238E27FC236}">
                <a16:creationId xmlns:a16="http://schemas.microsoft.com/office/drawing/2014/main" id="{18D0A563-8351-4638-802F-A164D20FFC4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556949" y="4928872"/>
            <a:ext cx="301043" cy="3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TextBox 9">
            <a:extLst>
              <a:ext uri="{FF2B5EF4-FFF2-40B4-BE49-F238E27FC236}">
                <a16:creationId xmlns:a16="http://schemas.microsoft.com/office/drawing/2014/main" id="{B3F4788A-D862-4B3E-87C5-0CC43F4E978F}"/>
              </a:ext>
            </a:extLst>
          </p:cNvPr>
          <p:cNvSpPr txBox="1">
            <a:spLocks noChangeArrowheads="1"/>
          </p:cNvSpPr>
          <p:nvPr/>
        </p:nvSpPr>
        <p:spPr bwMode="auto">
          <a:xfrm>
            <a:off x="9144878" y="5196769"/>
            <a:ext cx="11859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p:txBody>
      </p:sp>
      <p:pic>
        <p:nvPicPr>
          <p:cNvPr id="90" name="Graphic 23">
            <a:extLst>
              <a:ext uri="{FF2B5EF4-FFF2-40B4-BE49-F238E27FC236}">
                <a16:creationId xmlns:a16="http://schemas.microsoft.com/office/drawing/2014/main" id="{68B20468-B2CE-409F-BD82-B885B3BDBD6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41934" y="4599424"/>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Box 15">
            <a:extLst>
              <a:ext uri="{FF2B5EF4-FFF2-40B4-BE49-F238E27FC236}">
                <a16:creationId xmlns:a16="http://schemas.microsoft.com/office/drawing/2014/main" id="{94C1AE43-E9F8-4702-88BF-8EC95C31599E}"/>
              </a:ext>
            </a:extLst>
          </p:cNvPr>
          <p:cNvSpPr txBox="1">
            <a:spLocks noChangeArrowheads="1"/>
          </p:cNvSpPr>
          <p:nvPr/>
        </p:nvSpPr>
        <p:spPr bwMode="auto">
          <a:xfrm>
            <a:off x="6931843" y="4904694"/>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pic>
        <p:nvPicPr>
          <p:cNvPr id="92" name="Graphic 23">
            <a:extLst>
              <a:ext uri="{FF2B5EF4-FFF2-40B4-BE49-F238E27FC236}">
                <a16:creationId xmlns:a16="http://schemas.microsoft.com/office/drawing/2014/main" id="{FB208773-4F6D-44B4-9690-26330A8F939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373110" y="1065977"/>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15">
            <a:extLst>
              <a:ext uri="{FF2B5EF4-FFF2-40B4-BE49-F238E27FC236}">
                <a16:creationId xmlns:a16="http://schemas.microsoft.com/office/drawing/2014/main" id="{19FC3A19-97D7-48BA-B986-4F82CF4ACFBA}"/>
              </a:ext>
            </a:extLst>
          </p:cNvPr>
          <p:cNvSpPr txBox="1">
            <a:spLocks noChangeArrowheads="1"/>
          </p:cNvSpPr>
          <p:nvPr/>
        </p:nvSpPr>
        <p:spPr bwMode="auto">
          <a:xfrm>
            <a:off x="9048635" y="1359657"/>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pic>
        <p:nvPicPr>
          <p:cNvPr id="94" name="Graphic 19">
            <a:extLst>
              <a:ext uri="{FF2B5EF4-FFF2-40B4-BE49-F238E27FC236}">
                <a16:creationId xmlns:a16="http://schemas.microsoft.com/office/drawing/2014/main" id="{F56D7C70-2723-4C6B-9BB6-9BF772D16E0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872984" y="4931700"/>
            <a:ext cx="290584" cy="29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TextBox 12">
            <a:extLst>
              <a:ext uri="{FF2B5EF4-FFF2-40B4-BE49-F238E27FC236}">
                <a16:creationId xmlns:a16="http://schemas.microsoft.com/office/drawing/2014/main" id="{8D9C37C6-270A-4ACB-B528-5A4C9B49DA89}"/>
              </a:ext>
            </a:extLst>
          </p:cNvPr>
          <p:cNvSpPr txBox="1">
            <a:spLocks noChangeArrowheads="1"/>
          </p:cNvSpPr>
          <p:nvPr/>
        </p:nvSpPr>
        <p:spPr bwMode="auto">
          <a:xfrm>
            <a:off x="10606341" y="5206385"/>
            <a:ext cx="8739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GuardDuty</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sp>
        <p:nvSpPr>
          <p:cNvPr id="96" name="TextBox 21">
            <a:extLst>
              <a:ext uri="{FF2B5EF4-FFF2-40B4-BE49-F238E27FC236}">
                <a16:creationId xmlns:a16="http://schemas.microsoft.com/office/drawing/2014/main" id="{0079C1CD-3D0D-40B4-8076-23121D5C29EE}"/>
              </a:ext>
            </a:extLst>
          </p:cNvPr>
          <p:cNvSpPr txBox="1">
            <a:spLocks noChangeArrowheads="1"/>
          </p:cNvSpPr>
          <p:nvPr/>
        </p:nvSpPr>
        <p:spPr bwMode="auto">
          <a:xfrm>
            <a:off x="10508361" y="712867"/>
            <a:ext cx="6545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Policies</a:t>
            </a:r>
          </a:p>
        </p:txBody>
      </p:sp>
      <p:sp>
        <p:nvSpPr>
          <p:cNvPr id="97" name="TextBox 29">
            <a:extLst>
              <a:ext uri="{FF2B5EF4-FFF2-40B4-BE49-F238E27FC236}">
                <a16:creationId xmlns:a16="http://schemas.microsoft.com/office/drawing/2014/main" id="{EF998A62-8C95-4E1A-B508-4DFA9A9EA54C}"/>
              </a:ext>
            </a:extLst>
          </p:cNvPr>
          <p:cNvSpPr txBox="1">
            <a:spLocks noChangeArrowheads="1"/>
          </p:cNvSpPr>
          <p:nvPr/>
        </p:nvSpPr>
        <p:spPr bwMode="auto">
          <a:xfrm>
            <a:off x="11043325" y="722879"/>
            <a:ext cx="5452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Role</a:t>
            </a:r>
          </a:p>
        </p:txBody>
      </p:sp>
      <p:pic>
        <p:nvPicPr>
          <p:cNvPr id="98" name="Graphic 35">
            <a:extLst>
              <a:ext uri="{FF2B5EF4-FFF2-40B4-BE49-F238E27FC236}">
                <a16:creationId xmlns:a16="http://schemas.microsoft.com/office/drawing/2014/main" id="{53FCFE82-3860-4618-9D65-ED3B43C9091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645656" y="407539"/>
            <a:ext cx="348949" cy="34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Graphic 49">
            <a:extLst>
              <a:ext uri="{FF2B5EF4-FFF2-40B4-BE49-F238E27FC236}">
                <a16:creationId xmlns:a16="http://schemas.microsoft.com/office/drawing/2014/main" id="{51EBA2D3-E588-422E-BB8D-75AA18759B4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21629" y="424927"/>
            <a:ext cx="371992" cy="3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Graphic 7">
            <a:extLst>
              <a:ext uri="{FF2B5EF4-FFF2-40B4-BE49-F238E27FC236}">
                <a16:creationId xmlns:a16="http://schemas.microsoft.com/office/drawing/2014/main" id="{AD2C1A57-BE64-4110-9A04-C6C9EF16BDF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181992" y="4928872"/>
            <a:ext cx="296240" cy="2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 name="TextBox 12">
            <a:extLst>
              <a:ext uri="{FF2B5EF4-FFF2-40B4-BE49-F238E27FC236}">
                <a16:creationId xmlns:a16="http://schemas.microsoft.com/office/drawing/2014/main" id="{1AC6FB93-CE4F-4C5C-92F5-F1A1438D654B}"/>
              </a:ext>
            </a:extLst>
          </p:cNvPr>
          <p:cNvSpPr txBox="1">
            <a:spLocks noChangeArrowheads="1"/>
          </p:cNvSpPr>
          <p:nvPr/>
        </p:nvSpPr>
        <p:spPr bwMode="auto">
          <a:xfrm>
            <a:off x="9848275" y="5212920"/>
            <a:ext cx="994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KMS/ Endpoint</a:t>
            </a:r>
          </a:p>
        </p:txBody>
      </p:sp>
      <p:pic>
        <p:nvPicPr>
          <p:cNvPr id="102" name="Graphic 15">
            <a:extLst>
              <a:ext uri="{FF2B5EF4-FFF2-40B4-BE49-F238E27FC236}">
                <a16:creationId xmlns:a16="http://schemas.microsoft.com/office/drawing/2014/main" id="{703E8E28-91D6-4339-9EB9-076B1EB3599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383544" y="1781310"/>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TextBox 15">
            <a:extLst>
              <a:ext uri="{FF2B5EF4-FFF2-40B4-BE49-F238E27FC236}">
                <a16:creationId xmlns:a16="http://schemas.microsoft.com/office/drawing/2014/main" id="{233A1BA3-118F-4E1B-A587-028DC0757FA9}"/>
              </a:ext>
            </a:extLst>
          </p:cNvPr>
          <p:cNvSpPr txBox="1">
            <a:spLocks noChangeArrowheads="1"/>
          </p:cNvSpPr>
          <p:nvPr/>
        </p:nvSpPr>
        <p:spPr bwMode="auto">
          <a:xfrm>
            <a:off x="7276244" y="2061629"/>
            <a:ext cx="5190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SSM</a:t>
            </a:r>
          </a:p>
        </p:txBody>
      </p:sp>
      <p:pic>
        <p:nvPicPr>
          <p:cNvPr id="106" name="Graphic 6">
            <a:extLst>
              <a:ext uri="{FF2B5EF4-FFF2-40B4-BE49-F238E27FC236}">
                <a16:creationId xmlns:a16="http://schemas.microsoft.com/office/drawing/2014/main" id="{B4705CE6-EC13-4FF1-85AC-2479886DF0F7}"/>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97851" y="2825691"/>
            <a:ext cx="305278" cy="3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9">
            <a:extLst>
              <a:ext uri="{FF2B5EF4-FFF2-40B4-BE49-F238E27FC236}">
                <a16:creationId xmlns:a16="http://schemas.microsoft.com/office/drawing/2014/main" id="{D687D4C1-E9B6-4AE6-B95A-18D55A44BC3D}"/>
              </a:ext>
            </a:extLst>
          </p:cNvPr>
          <p:cNvSpPr txBox="1">
            <a:spLocks noChangeArrowheads="1"/>
          </p:cNvSpPr>
          <p:nvPr/>
        </p:nvSpPr>
        <p:spPr bwMode="auto">
          <a:xfrm>
            <a:off x="3258151" y="3120671"/>
            <a:ext cx="1147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Organizations</a:t>
            </a:r>
          </a:p>
        </p:txBody>
      </p:sp>
      <p:sp>
        <p:nvSpPr>
          <p:cNvPr id="108" name="TextBox 16">
            <a:extLst>
              <a:ext uri="{FF2B5EF4-FFF2-40B4-BE49-F238E27FC236}">
                <a16:creationId xmlns:a16="http://schemas.microsoft.com/office/drawing/2014/main" id="{1493DFAF-0A26-468F-8361-86155DF44EB3}"/>
              </a:ext>
            </a:extLst>
          </p:cNvPr>
          <p:cNvSpPr txBox="1">
            <a:spLocks noChangeArrowheads="1"/>
          </p:cNvSpPr>
          <p:nvPr/>
        </p:nvSpPr>
        <p:spPr bwMode="auto">
          <a:xfrm>
            <a:off x="4073916" y="3112264"/>
            <a:ext cx="9968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Management account</a:t>
            </a:r>
          </a:p>
        </p:txBody>
      </p:sp>
      <p:pic>
        <p:nvPicPr>
          <p:cNvPr id="109" name="Graphic 108">
            <a:extLst>
              <a:ext uri="{FF2B5EF4-FFF2-40B4-BE49-F238E27FC236}">
                <a16:creationId xmlns:a16="http://schemas.microsoft.com/office/drawing/2014/main" id="{B88E80FF-99E7-4866-9010-928CB35F401B}"/>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4419447" y="2813537"/>
            <a:ext cx="331802" cy="331802"/>
          </a:xfrm>
          <a:prstGeom prst="rect">
            <a:avLst/>
          </a:prstGeom>
        </p:spPr>
      </p:pic>
      <p:sp>
        <p:nvSpPr>
          <p:cNvPr id="110" name="TextBox 21">
            <a:extLst>
              <a:ext uri="{FF2B5EF4-FFF2-40B4-BE49-F238E27FC236}">
                <a16:creationId xmlns:a16="http://schemas.microsoft.com/office/drawing/2014/main" id="{73A0312B-162E-4266-8C0C-FF124FDEE54E}"/>
              </a:ext>
            </a:extLst>
          </p:cNvPr>
          <p:cNvSpPr txBox="1">
            <a:spLocks noChangeArrowheads="1"/>
          </p:cNvSpPr>
          <p:nvPr/>
        </p:nvSpPr>
        <p:spPr bwMode="auto">
          <a:xfrm>
            <a:off x="3793616" y="2303820"/>
            <a:ext cx="14938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Policies</a:t>
            </a:r>
          </a:p>
        </p:txBody>
      </p:sp>
      <p:sp>
        <p:nvSpPr>
          <p:cNvPr id="111" name="TextBox 29">
            <a:extLst>
              <a:ext uri="{FF2B5EF4-FFF2-40B4-BE49-F238E27FC236}">
                <a16:creationId xmlns:a16="http://schemas.microsoft.com/office/drawing/2014/main" id="{C2E309F9-2A64-4C62-8335-2A6402C76F78}"/>
              </a:ext>
            </a:extLst>
          </p:cNvPr>
          <p:cNvSpPr txBox="1">
            <a:spLocks noChangeArrowheads="1"/>
          </p:cNvSpPr>
          <p:nvPr/>
        </p:nvSpPr>
        <p:spPr bwMode="auto">
          <a:xfrm>
            <a:off x="4862150" y="2303440"/>
            <a:ext cx="5452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Role</a:t>
            </a:r>
          </a:p>
        </p:txBody>
      </p:sp>
      <p:pic>
        <p:nvPicPr>
          <p:cNvPr id="112" name="Graphic 35">
            <a:extLst>
              <a:ext uri="{FF2B5EF4-FFF2-40B4-BE49-F238E27FC236}">
                <a16:creationId xmlns:a16="http://schemas.microsoft.com/office/drawing/2014/main" id="{460C9FD2-8472-4653-A74C-E64994A4AE9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376483" y="1979293"/>
            <a:ext cx="348949" cy="34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Graphic 49">
            <a:extLst>
              <a:ext uri="{FF2B5EF4-FFF2-40B4-BE49-F238E27FC236}">
                <a16:creationId xmlns:a16="http://schemas.microsoft.com/office/drawing/2014/main" id="{913BD101-8569-449F-8EA2-03D10FF387D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40454" y="2005488"/>
            <a:ext cx="371992" cy="3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21">
            <a:extLst>
              <a:ext uri="{FF2B5EF4-FFF2-40B4-BE49-F238E27FC236}">
                <a16:creationId xmlns:a16="http://schemas.microsoft.com/office/drawing/2014/main" id="{14D2EF3B-EFBD-4F5B-9E61-D47EF6818CE9}"/>
              </a:ext>
            </a:extLst>
          </p:cNvPr>
          <p:cNvSpPr txBox="1">
            <a:spLocks noChangeArrowheads="1"/>
          </p:cNvSpPr>
          <p:nvPr/>
        </p:nvSpPr>
        <p:spPr bwMode="auto">
          <a:xfrm>
            <a:off x="10111620" y="2854858"/>
            <a:ext cx="14938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Policies</a:t>
            </a:r>
          </a:p>
        </p:txBody>
      </p:sp>
      <p:sp>
        <p:nvSpPr>
          <p:cNvPr id="115" name="TextBox 29">
            <a:extLst>
              <a:ext uri="{FF2B5EF4-FFF2-40B4-BE49-F238E27FC236}">
                <a16:creationId xmlns:a16="http://schemas.microsoft.com/office/drawing/2014/main" id="{4F5F26FF-EBD0-4646-B0A1-1ED70FAFA01F}"/>
              </a:ext>
            </a:extLst>
          </p:cNvPr>
          <p:cNvSpPr txBox="1">
            <a:spLocks noChangeArrowheads="1"/>
          </p:cNvSpPr>
          <p:nvPr/>
        </p:nvSpPr>
        <p:spPr bwMode="auto">
          <a:xfrm>
            <a:off x="11043325" y="2864837"/>
            <a:ext cx="5452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Role</a:t>
            </a:r>
          </a:p>
        </p:txBody>
      </p:sp>
      <p:pic>
        <p:nvPicPr>
          <p:cNvPr id="116" name="Graphic 35">
            <a:extLst>
              <a:ext uri="{FF2B5EF4-FFF2-40B4-BE49-F238E27FC236}">
                <a16:creationId xmlns:a16="http://schemas.microsoft.com/office/drawing/2014/main" id="{0434C0E3-2C4E-44A6-92E9-22BC973EDCE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686455" y="2558569"/>
            <a:ext cx="348949" cy="34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Graphic 49">
            <a:extLst>
              <a:ext uri="{FF2B5EF4-FFF2-40B4-BE49-F238E27FC236}">
                <a16:creationId xmlns:a16="http://schemas.microsoft.com/office/drawing/2014/main" id="{EAAB534D-95DC-40D3-A269-050C469C2EE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121629" y="2566885"/>
            <a:ext cx="371992" cy="37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Box 16">
            <a:extLst>
              <a:ext uri="{FF2B5EF4-FFF2-40B4-BE49-F238E27FC236}">
                <a16:creationId xmlns:a16="http://schemas.microsoft.com/office/drawing/2014/main" id="{3CF27950-20E0-4721-A32B-DB2189446093}"/>
              </a:ext>
            </a:extLst>
          </p:cNvPr>
          <p:cNvSpPr txBox="1">
            <a:spLocks noChangeArrowheads="1"/>
          </p:cNvSpPr>
          <p:nvPr/>
        </p:nvSpPr>
        <p:spPr bwMode="auto">
          <a:xfrm>
            <a:off x="1866904" y="2715126"/>
            <a:ext cx="13430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AD Connector</a:t>
            </a:r>
          </a:p>
        </p:txBody>
      </p:sp>
      <p:pic>
        <p:nvPicPr>
          <p:cNvPr id="119" name="Graphic 14">
            <a:extLst>
              <a:ext uri="{FF2B5EF4-FFF2-40B4-BE49-F238E27FC236}">
                <a16:creationId xmlns:a16="http://schemas.microsoft.com/office/drawing/2014/main" id="{D345F753-C2FD-4D3D-B526-E7D5075C054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69594" y="2362181"/>
            <a:ext cx="434158" cy="43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Graphic 8">
            <a:extLst>
              <a:ext uri="{FF2B5EF4-FFF2-40B4-BE49-F238E27FC236}">
                <a16:creationId xmlns:a16="http://schemas.microsoft.com/office/drawing/2014/main" id="{7D337C46-52B2-4660-8897-3AD38BA5D94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10758" y="4927122"/>
            <a:ext cx="310656" cy="31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11">
            <a:extLst>
              <a:ext uri="{FF2B5EF4-FFF2-40B4-BE49-F238E27FC236}">
                <a16:creationId xmlns:a16="http://schemas.microsoft.com/office/drawing/2014/main" id="{06115C62-6B88-4B6F-972F-B3D895173769}"/>
              </a:ext>
            </a:extLst>
          </p:cNvPr>
          <p:cNvSpPr txBox="1">
            <a:spLocks noChangeArrowheads="1"/>
          </p:cNvSpPr>
          <p:nvPr/>
        </p:nvSpPr>
        <p:spPr bwMode="auto">
          <a:xfrm>
            <a:off x="8480251" y="5194345"/>
            <a:ext cx="9571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Config</a:t>
            </a:r>
          </a:p>
        </p:txBody>
      </p:sp>
      <p:pic>
        <p:nvPicPr>
          <p:cNvPr id="122" name="Graphic 8">
            <a:extLst>
              <a:ext uri="{FF2B5EF4-FFF2-40B4-BE49-F238E27FC236}">
                <a16:creationId xmlns:a16="http://schemas.microsoft.com/office/drawing/2014/main" id="{5E93B5D6-0A65-462B-9DB9-8ED8C847AAC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128641" y="1070550"/>
            <a:ext cx="302541" cy="3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11">
            <a:extLst>
              <a:ext uri="{FF2B5EF4-FFF2-40B4-BE49-F238E27FC236}">
                <a16:creationId xmlns:a16="http://schemas.microsoft.com/office/drawing/2014/main" id="{58584CEE-FEB8-40C1-B464-055C3843B1B0}"/>
              </a:ext>
            </a:extLst>
          </p:cNvPr>
          <p:cNvSpPr txBox="1">
            <a:spLocks noChangeArrowheads="1"/>
          </p:cNvSpPr>
          <p:nvPr/>
        </p:nvSpPr>
        <p:spPr bwMode="auto">
          <a:xfrm>
            <a:off x="9832933" y="1326276"/>
            <a:ext cx="9185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Config Aggregator</a:t>
            </a:r>
          </a:p>
        </p:txBody>
      </p:sp>
      <p:pic>
        <p:nvPicPr>
          <p:cNvPr id="124" name="Graphic 108">
            <a:extLst>
              <a:ext uri="{FF2B5EF4-FFF2-40B4-BE49-F238E27FC236}">
                <a16:creationId xmlns:a16="http://schemas.microsoft.com/office/drawing/2014/main" id="{1D7E4015-CD0D-4DCF-B7F4-A5CD673BCECB}"/>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9049523" y="5942444"/>
            <a:ext cx="379861" cy="37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Box 16">
            <a:extLst>
              <a:ext uri="{FF2B5EF4-FFF2-40B4-BE49-F238E27FC236}">
                <a16:creationId xmlns:a16="http://schemas.microsoft.com/office/drawing/2014/main" id="{F6135EF5-C343-4433-AB90-7AF7BD4DF79F}"/>
              </a:ext>
            </a:extLst>
          </p:cNvPr>
          <p:cNvSpPr txBox="1">
            <a:spLocks noChangeArrowheads="1"/>
          </p:cNvSpPr>
          <p:nvPr/>
        </p:nvSpPr>
        <p:spPr bwMode="auto">
          <a:xfrm>
            <a:off x="8681501" y="6262785"/>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EC2</a:t>
            </a:r>
          </a:p>
        </p:txBody>
      </p:sp>
      <p:sp>
        <p:nvSpPr>
          <p:cNvPr id="126" name="TextBox 22">
            <a:extLst>
              <a:ext uri="{FF2B5EF4-FFF2-40B4-BE49-F238E27FC236}">
                <a16:creationId xmlns:a16="http://schemas.microsoft.com/office/drawing/2014/main" id="{66AF02B7-703A-4A3D-B4E0-E213A41A4557}"/>
              </a:ext>
            </a:extLst>
          </p:cNvPr>
          <p:cNvSpPr txBox="1">
            <a:spLocks noChangeArrowheads="1"/>
          </p:cNvSpPr>
          <p:nvPr/>
        </p:nvSpPr>
        <p:spPr bwMode="auto">
          <a:xfrm>
            <a:off x="9460870" y="6270778"/>
            <a:ext cx="971461" cy="25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Oracle RDS</a:t>
            </a:r>
          </a:p>
        </p:txBody>
      </p:sp>
      <p:pic>
        <p:nvPicPr>
          <p:cNvPr id="127" name="Graphic 25">
            <a:extLst>
              <a:ext uri="{FF2B5EF4-FFF2-40B4-BE49-F238E27FC236}">
                <a16:creationId xmlns:a16="http://schemas.microsoft.com/office/drawing/2014/main" id="{C1165BDF-B559-4A0E-84AC-78B5CC52E51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751046" y="5964110"/>
            <a:ext cx="326916" cy="32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Graphic 24">
            <a:extLst>
              <a:ext uri="{FF2B5EF4-FFF2-40B4-BE49-F238E27FC236}">
                <a16:creationId xmlns:a16="http://schemas.microsoft.com/office/drawing/2014/main" id="{C4E0B04F-0070-4FD9-A4F7-DC4051377979}"/>
              </a:ext>
            </a:extLst>
          </p:cNvPr>
          <p:cNvPicPr>
            <a:picLocks noChangeAspect="1" noChangeArrowheads="1"/>
          </p:cNvPicPr>
          <p:nvPr/>
        </p:nvPicPr>
        <p:blipFill>
          <a:blip r:embed="rId37">
            <a:extLst>
              <a:ext uri="{BEBA8EAE-BF5A-486C-A8C5-ECC9F3942E4B}">
                <a14:imgProps xmlns:a14="http://schemas.microsoft.com/office/drawing/2010/main">
                  <a14:imgLayer r:embed="rId3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486932" y="5991800"/>
            <a:ext cx="326916" cy="326916"/>
          </a:xfrm>
          <a:prstGeom prst="rect">
            <a:avLst/>
          </a:prstGeom>
          <a:solidFill>
            <a:srgbClr val="E6F2F8"/>
          </a:solidFill>
          <a:ln>
            <a:noFill/>
          </a:ln>
        </p:spPr>
      </p:pic>
      <p:sp>
        <p:nvSpPr>
          <p:cNvPr id="129" name="TextBox 16">
            <a:extLst>
              <a:ext uri="{FF2B5EF4-FFF2-40B4-BE49-F238E27FC236}">
                <a16:creationId xmlns:a16="http://schemas.microsoft.com/office/drawing/2014/main" id="{68EC74D5-B0B1-49ED-A16F-09AA7D1DAA05}"/>
              </a:ext>
            </a:extLst>
          </p:cNvPr>
          <p:cNvSpPr txBox="1">
            <a:spLocks noChangeArrowheads="1"/>
          </p:cNvSpPr>
          <p:nvPr/>
        </p:nvSpPr>
        <p:spPr bwMode="auto">
          <a:xfrm>
            <a:off x="8097237" y="6263372"/>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a:t>
            </a:r>
          </a:p>
        </p:txBody>
      </p:sp>
      <p:sp>
        <p:nvSpPr>
          <p:cNvPr id="130" name="TextBox 20">
            <a:extLst>
              <a:ext uri="{FF2B5EF4-FFF2-40B4-BE49-F238E27FC236}">
                <a16:creationId xmlns:a16="http://schemas.microsoft.com/office/drawing/2014/main" id="{F2D6D135-B02C-437C-8C10-B198BF8204D7}"/>
              </a:ext>
            </a:extLst>
          </p:cNvPr>
          <p:cNvSpPr txBox="1">
            <a:spLocks noChangeArrowheads="1"/>
          </p:cNvSpPr>
          <p:nvPr/>
        </p:nvSpPr>
        <p:spPr bwMode="auto">
          <a:xfrm>
            <a:off x="8623866" y="3148991"/>
            <a:ext cx="129063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Central Logs</a:t>
            </a:r>
          </a:p>
        </p:txBody>
      </p:sp>
      <p:pic>
        <p:nvPicPr>
          <p:cNvPr id="131" name="Graphic 31">
            <a:extLst>
              <a:ext uri="{FF2B5EF4-FFF2-40B4-BE49-F238E27FC236}">
                <a16:creationId xmlns:a16="http://schemas.microsoft.com/office/drawing/2014/main" id="{17A517C9-9C3B-40F2-83B4-6847D7C3D23C}"/>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095956" y="2846380"/>
            <a:ext cx="333427" cy="33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 name="Straight Arrow Connector 131">
            <a:extLst>
              <a:ext uri="{FF2B5EF4-FFF2-40B4-BE49-F238E27FC236}">
                <a16:creationId xmlns:a16="http://schemas.microsoft.com/office/drawing/2014/main" id="{15826656-928F-4F75-B2D4-F63D566B6CF8}"/>
              </a:ext>
            </a:extLst>
          </p:cNvPr>
          <p:cNvCxnSpPr>
            <a:cxnSpLocks/>
            <a:endCxn id="131" idx="1"/>
          </p:cNvCxnSpPr>
          <p:nvPr/>
        </p:nvCxnSpPr>
        <p:spPr>
          <a:xfrm flipV="1">
            <a:off x="8137326" y="3013094"/>
            <a:ext cx="958630" cy="51938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BE7E0E0-4AF7-4979-BCBF-22C3201B9672}"/>
              </a:ext>
            </a:extLst>
          </p:cNvPr>
          <p:cNvCxnSpPr>
            <a:cxnSpLocks/>
            <a:endCxn id="131" idx="3"/>
          </p:cNvCxnSpPr>
          <p:nvPr/>
        </p:nvCxnSpPr>
        <p:spPr>
          <a:xfrm flipH="1" flipV="1">
            <a:off x="9429383" y="3013094"/>
            <a:ext cx="935794" cy="502110"/>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134" name="TextBox 15">
            <a:extLst>
              <a:ext uri="{FF2B5EF4-FFF2-40B4-BE49-F238E27FC236}">
                <a16:creationId xmlns:a16="http://schemas.microsoft.com/office/drawing/2014/main" id="{03EE4F71-F0A4-4E97-8839-50CE6D820236}"/>
              </a:ext>
            </a:extLst>
          </p:cNvPr>
          <p:cNvSpPr txBox="1">
            <a:spLocks noChangeArrowheads="1"/>
          </p:cNvSpPr>
          <p:nvPr/>
        </p:nvSpPr>
        <p:spPr bwMode="auto">
          <a:xfrm rot="19840274">
            <a:off x="7675405" y="3194920"/>
            <a:ext cx="12310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From CloudTrail</a:t>
            </a:r>
          </a:p>
        </p:txBody>
      </p:sp>
      <p:sp>
        <p:nvSpPr>
          <p:cNvPr id="135" name="TextBox 15">
            <a:extLst>
              <a:ext uri="{FF2B5EF4-FFF2-40B4-BE49-F238E27FC236}">
                <a16:creationId xmlns:a16="http://schemas.microsoft.com/office/drawing/2014/main" id="{0BE467FE-24A8-4B59-84E7-32F31C1B07C7}"/>
              </a:ext>
            </a:extLst>
          </p:cNvPr>
          <p:cNvSpPr txBox="1">
            <a:spLocks noChangeArrowheads="1"/>
          </p:cNvSpPr>
          <p:nvPr/>
        </p:nvSpPr>
        <p:spPr bwMode="auto">
          <a:xfrm rot="1701440">
            <a:off x="9365160" y="3067248"/>
            <a:ext cx="12310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Flow logs</a:t>
            </a:r>
          </a:p>
        </p:txBody>
      </p:sp>
      <p:cxnSp>
        <p:nvCxnSpPr>
          <p:cNvPr id="136" name="Straight Arrow Connector 135">
            <a:extLst>
              <a:ext uri="{FF2B5EF4-FFF2-40B4-BE49-F238E27FC236}">
                <a16:creationId xmlns:a16="http://schemas.microsoft.com/office/drawing/2014/main" id="{FA010549-AB87-41BD-BE3C-4F8835E90482}"/>
              </a:ext>
            </a:extLst>
          </p:cNvPr>
          <p:cNvCxnSpPr>
            <a:cxnSpLocks/>
          </p:cNvCxnSpPr>
          <p:nvPr/>
        </p:nvCxnSpPr>
        <p:spPr>
          <a:xfrm flipV="1">
            <a:off x="9250528" y="3392516"/>
            <a:ext cx="8903" cy="456881"/>
          </a:xfrm>
          <a:prstGeom prst="straightConnector1">
            <a:avLst/>
          </a:prstGeom>
          <a:ln w="12700">
            <a:solidFill>
              <a:srgbClr val="545B64"/>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137" name="TextBox 9">
            <a:extLst>
              <a:ext uri="{FF2B5EF4-FFF2-40B4-BE49-F238E27FC236}">
                <a16:creationId xmlns:a16="http://schemas.microsoft.com/office/drawing/2014/main" id="{5A4C4291-D79A-4697-A6A0-97E741E0AF9B}"/>
              </a:ext>
            </a:extLst>
          </p:cNvPr>
          <p:cNvSpPr txBox="1">
            <a:spLocks noChangeArrowheads="1"/>
          </p:cNvSpPr>
          <p:nvPr/>
        </p:nvSpPr>
        <p:spPr bwMode="auto">
          <a:xfrm>
            <a:off x="9162840" y="3604473"/>
            <a:ext cx="1290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Application Logs</a:t>
            </a:r>
          </a:p>
        </p:txBody>
      </p:sp>
      <p:sp>
        <p:nvSpPr>
          <p:cNvPr id="138" name="TextBox 9">
            <a:extLst>
              <a:ext uri="{FF2B5EF4-FFF2-40B4-BE49-F238E27FC236}">
                <a16:creationId xmlns:a16="http://schemas.microsoft.com/office/drawing/2014/main" id="{0CDCDE01-5BF1-4E54-9853-905FCE29003F}"/>
              </a:ext>
            </a:extLst>
          </p:cNvPr>
          <p:cNvSpPr txBox="1">
            <a:spLocks noChangeArrowheads="1"/>
          </p:cNvSpPr>
          <p:nvPr/>
        </p:nvSpPr>
        <p:spPr bwMode="auto">
          <a:xfrm>
            <a:off x="8368279" y="3594647"/>
            <a:ext cx="92225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Access Logs</a:t>
            </a:r>
          </a:p>
        </p:txBody>
      </p:sp>
      <p:cxnSp>
        <p:nvCxnSpPr>
          <p:cNvPr id="10" name="Connector: Elbow 9">
            <a:extLst>
              <a:ext uri="{FF2B5EF4-FFF2-40B4-BE49-F238E27FC236}">
                <a16:creationId xmlns:a16="http://schemas.microsoft.com/office/drawing/2014/main" id="{977E5E1A-531D-4985-BA2A-B6D064CCD872}"/>
              </a:ext>
            </a:extLst>
          </p:cNvPr>
          <p:cNvCxnSpPr>
            <a:stCxn id="75" idx="3"/>
            <a:endCxn id="59" idx="1"/>
          </p:cNvCxnSpPr>
          <p:nvPr/>
        </p:nvCxnSpPr>
        <p:spPr>
          <a:xfrm>
            <a:off x="1960339" y="3657600"/>
            <a:ext cx="6176987" cy="1623631"/>
          </a:xfrm>
          <a:prstGeom prst="bentConnector3">
            <a:avLst>
              <a:gd name="adj1" fmla="val 5902"/>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41" name="Picture 2" descr="Clouds - Free weather icons">
            <a:extLst>
              <a:ext uri="{FF2B5EF4-FFF2-40B4-BE49-F238E27FC236}">
                <a16:creationId xmlns:a16="http://schemas.microsoft.com/office/drawing/2014/main" id="{18E33B56-83F7-42A9-A5F7-83C07A400B9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243437" y="5721395"/>
            <a:ext cx="1043878" cy="1043878"/>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a:extLst>
              <a:ext uri="{FF2B5EF4-FFF2-40B4-BE49-F238E27FC236}">
                <a16:creationId xmlns:a16="http://schemas.microsoft.com/office/drawing/2014/main" id="{EE6E3157-B7BE-49F8-AB88-E0054A495677}"/>
              </a:ext>
            </a:extLst>
          </p:cNvPr>
          <p:cNvSpPr txBox="1"/>
          <p:nvPr/>
        </p:nvSpPr>
        <p:spPr>
          <a:xfrm>
            <a:off x="3459059" y="6059844"/>
            <a:ext cx="745717" cy="461665"/>
          </a:xfrm>
          <a:prstGeom prst="rect">
            <a:avLst/>
          </a:prstGeom>
          <a:noFill/>
        </p:spPr>
        <p:txBody>
          <a:bodyPr wrap="square" rtlCol="0">
            <a:spAutoFit/>
          </a:bodyPr>
          <a:lstStyle/>
          <a:p>
            <a:r>
              <a:rPr lang="en-US" sz="1200" dirty="0">
                <a:solidFill>
                  <a:schemeClr val="bg1"/>
                </a:solidFill>
              </a:rPr>
              <a:t>Public Internet</a:t>
            </a:r>
          </a:p>
        </p:txBody>
      </p:sp>
      <p:sp>
        <p:nvSpPr>
          <p:cNvPr id="143" name="TextBox 18">
            <a:extLst>
              <a:ext uri="{FF2B5EF4-FFF2-40B4-BE49-F238E27FC236}">
                <a16:creationId xmlns:a16="http://schemas.microsoft.com/office/drawing/2014/main" id="{A0427780-5635-4BA7-9910-54F6B26C996E}"/>
              </a:ext>
            </a:extLst>
          </p:cNvPr>
          <p:cNvSpPr txBox="1">
            <a:spLocks noChangeArrowheads="1"/>
          </p:cNvSpPr>
          <p:nvPr/>
        </p:nvSpPr>
        <p:spPr bwMode="auto">
          <a:xfrm>
            <a:off x="3837777" y="3938939"/>
            <a:ext cx="1343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Managed</a:t>
            </a:r>
            <a:br>
              <a:rPr lang="en-US" altLang="en-US" sz="1000" dirty="0">
                <a:latin typeface="Arial" panose="020B0604020202020204" pitchFamily="34" charset="0"/>
                <a:ea typeface="Amazon Ember" panose="020B0603020204020204" pitchFamily="34" charset="0"/>
                <a:cs typeface="Arial" panose="020B0604020202020204" pitchFamily="34" charset="0"/>
              </a:rPr>
            </a:br>
            <a:r>
              <a:rPr lang="en-US" altLang="en-US" sz="1000" dirty="0">
                <a:latin typeface="Arial" panose="020B0604020202020204" pitchFamily="34" charset="0"/>
                <a:ea typeface="Amazon Ember" panose="020B0603020204020204" pitchFamily="34" charset="0"/>
                <a:cs typeface="Arial" panose="020B0604020202020204" pitchFamily="34" charset="0"/>
              </a:rPr>
              <a:t>Microsoft AD</a:t>
            </a:r>
          </a:p>
        </p:txBody>
      </p:sp>
      <p:pic>
        <p:nvPicPr>
          <p:cNvPr id="144" name="Graphic 31">
            <a:extLst>
              <a:ext uri="{FF2B5EF4-FFF2-40B4-BE49-F238E27FC236}">
                <a16:creationId xmlns:a16="http://schemas.microsoft.com/office/drawing/2014/main" id="{6E9CD7CE-F702-4EAD-80DB-24F552EEAB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7315" y="3574935"/>
            <a:ext cx="364004" cy="36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or: Elbow 12">
            <a:extLst>
              <a:ext uri="{FF2B5EF4-FFF2-40B4-BE49-F238E27FC236}">
                <a16:creationId xmlns:a16="http://schemas.microsoft.com/office/drawing/2014/main" id="{CCFEEBB3-CD09-4DD7-A706-A2B98FA46692}"/>
              </a:ext>
            </a:extLst>
          </p:cNvPr>
          <p:cNvCxnSpPr>
            <a:stCxn id="183" idx="3"/>
            <a:endCxn id="119" idx="1"/>
          </p:cNvCxnSpPr>
          <p:nvPr/>
        </p:nvCxnSpPr>
        <p:spPr>
          <a:xfrm>
            <a:off x="1408862" y="1842402"/>
            <a:ext cx="960732" cy="736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E949198F-7D94-45C9-9663-352493D98489}"/>
              </a:ext>
            </a:extLst>
          </p:cNvPr>
          <p:cNvCxnSpPr>
            <a:stCxn id="118" idx="2"/>
            <a:endCxn id="144" idx="1"/>
          </p:cNvCxnSpPr>
          <p:nvPr/>
        </p:nvCxnSpPr>
        <p:spPr>
          <a:xfrm rot="16200000" flipH="1">
            <a:off x="3015071" y="2484693"/>
            <a:ext cx="795590" cy="17488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2" name="Graphic 17">
            <a:extLst>
              <a:ext uri="{FF2B5EF4-FFF2-40B4-BE49-F238E27FC236}">
                <a16:creationId xmlns:a16="http://schemas.microsoft.com/office/drawing/2014/main" id="{E0C535B8-0D7B-477A-BF8B-D766CF72A78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867429" y="1061142"/>
            <a:ext cx="301043" cy="30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TextBox 9">
            <a:extLst>
              <a:ext uri="{FF2B5EF4-FFF2-40B4-BE49-F238E27FC236}">
                <a16:creationId xmlns:a16="http://schemas.microsoft.com/office/drawing/2014/main" id="{30188D5A-75A9-4D39-99A6-CB76DB7BA88E}"/>
              </a:ext>
            </a:extLst>
          </p:cNvPr>
          <p:cNvSpPr txBox="1">
            <a:spLocks noChangeArrowheads="1"/>
          </p:cNvSpPr>
          <p:nvPr/>
        </p:nvSpPr>
        <p:spPr bwMode="auto">
          <a:xfrm>
            <a:off x="10455358" y="1329039"/>
            <a:ext cx="1185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Insights</a:t>
            </a:r>
          </a:p>
        </p:txBody>
      </p:sp>
      <p:pic>
        <p:nvPicPr>
          <p:cNvPr id="154" name="Graphic 23">
            <a:extLst>
              <a:ext uri="{FF2B5EF4-FFF2-40B4-BE49-F238E27FC236}">
                <a16:creationId xmlns:a16="http://schemas.microsoft.com/office/drawing/2014/main" id="{B791E14A-30B5-40F8-883C-FD114B5682D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05210" y="3212903"/>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TextBox 15">
            <a:extLst>
              <a:ext uri="{FF2B5EF4-FFF2-40B4-BE49-F238E27FC236}">
                <a16:creationId xmlns:a16="http://schemas.microsoft.com/office/drawing/2014/main" id="{2B2054D6-FEC6-4009-AB80-9B3BB47BDEBE}"/>
              </a:ext>
            </a:extLst>
          </p:cNvPr>
          <p:cNvSpPr txBox="1">
            <a:spLocks noChangeArrowheads="1"/>
          </p:cNvSpPr>
          <p:nvPr/>
        </p:nvSpPr>
        <p:spPr bwMode="auto">
          <a:xfrm>
            <a:off x="7095119" y="3518173"/>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pic>
        <p:nvPicPr>
          <p:cNvPr id="156" name="Graphic 19">
            <a:extLst>
              <a:ext uri="{FF2B5EF4-FFF2-40B4-BE49-F238E27FC236}">
                <a16:creationId xmlns:a16="http://schemas.microsoft.com/office/drawing/2014/main" id="{1179C7B4-FFAF-40BB-A1EB-1571B363356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028728" y="3116008"/>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TextBox 12">
            <a:extLst>
              <a:ext uri="{FF2B5EF4-FFF2-40B4-BE49-F238E27FC236}">
                <a16:creationId xmlns:a16="http://schemas.microsoft.com/office/drawing/2014/main" id="{DBF33C19-4C9A-402D-9C6D-BA43DEA38E4D}"/>
              </a:ext>
            </a:extLst>
          </p:cNvPr>
          <p:cNvSpPr txBox="1">
            <a:spLocks noChangeArrowheads="1"/>
          </p:cNvSpPr>
          <p:nvPr/>
        </p:nvSpPr>
        <p:spPr bwMode="auto">
          <a:xfrm>
            <a:off x="10711391" y="3378654"/>
            <a:ext cx="994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GuardDuty</a:t>
            </a:r>
          </a:p>
        </p:txBody>
      </p:sp>
      <p:pic>
        <p:nvPicPr>
          <p:cNvPr id="158" name="Graphic 6">
            <a:extLst>
              <a:ext uri="{FF2B5EF4-FFF2-40B4-BE49-F238E27FC236}">
                <a16:creationId xmlns:a16="http://schemas.microsoft.com/office/drawing/2014/main" id="{D1D41463-12B5-4C98-AF55-53CB29EF52BD}"/>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822718" y="5406357"/>
            <a:ext cx="350438" cy="35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 name="TextBox 9">
            <a:extLst>
              <a:ext uri="{FF2B5EF4-FFF2-40B4-BE49-F238E27FC236}">
                <a16:creationId xmlns:a16="http://schemas.microsoft.com/office/drawing/2014/main" id="{90AEADF2-8556-4212-90BB-D2C62F823F14}"/>
              </a:ext>
            </a:extLst>
          </p:cNvPr>
          <p:cNvSpPr txBox="1">
            <a:spLocks noChangeArrowheads="1"/>
          </p:cNvSpPr>
          <p:nvPr/>
        </p:nvSpPr>
        <p:spPr bwMode="auto">
          <a:xfrm>
            <a:off x="6736695" y="5747893"/>
            <a:ext cx="518449"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SSO</a:t>
            </a:r>
          </a:p>
        </p:txBody>
      </p:sp>
      <p:pic>
        <p:nvPicPr>
          <p:cNvPr id="160" name="Graphic 6">
            <a:extLst>
              <a:ext uri="{FF2B5EF4-FFF2-40B4-BE49-F238E27FC236}">
                <a16:creationId xmlns:a16="http://schemas.microsoft.com/office/drawing/2014/main" id="{DB39A84C-A8A2-411E-8BE5-D2F332B0BB2A}"/>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813971" y="1065302"/>
            <a:ext cx="350438" cy="35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TextBox 9">
            <a:extLst>
              <a:ext uri="{FF2B5EF4-FFF2-40B4-BE49-F238E27FC236}">
                <a16:creationId xmlns:a16="http://schemas.microsoft.com/office/drawing/2014/main" id="{6391674F-9C15-4924-A7F7-66DCBA49579D}"/>
              </a:ext>
            </a:extLst>
          </p:cNvPr>
          <p:cNvSpPr txBox="1">
            <a:spLocks noChangeArrowheads="1"/>
          </p:cNvSpPr>
          <p:nvPr/>
        </p:nvSpPr>
        <p:spPr bwMode="auto">
          <a:xfrm>
            <a:off x="6727948" y="1406838"/>
            <a:ext cx="518449"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SSO</a:t>
            </a:r>
          </a:p>
        </p:txBody>
      </p:sp>
      <p:pic>
        <p:nvPicPr>
          <p:cNvPr id="162" name="Graphic 6">
            <a:extLst>
              <a:ext uri="{FF2B5EF4-FFF2-40B4-BE49-F238E27FC236}">
                <a16:creationId xmlns:a16="http://schemas.microsoft.com/office/drawing/2014/main" id="{401A40AC-5244-4427-B27C-49AF1DC6F662}"/>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808327" y="3006808"/>
            <a:ext cx="325349" cy="32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TextBox 9">
            <a:extLst>
              <a:ext uri="{FF2B5EF4-FFF2-40B4-BE49-F238E27FC236}">
                <a16:creationId xmlns:a16="http://schemas.microsoft.com/office/drawing/2014/main" id="{A3C9FA38-CC94-448F-BFB9-67EE3CBEF345}"/>
              </a:ext>
            </a:extLst>
          </p:cNvPr>
          <p:cNvSpPr txBox="1">
            <a:spLocks noChangeArrowheads="1"/>
          </p:cNvSpPr>
          <p:nvPr/>
        </p:nvSpPr>
        <p:spPr bwMode="auto">
          <a:xfrm>
            <a:off x="6697216" y="3348344"/>
            <a:ext cx="518449"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SSO</a:t>
            </a:r>
          </a:p>
        </p:txBody>
      </p:sp>
      <p:cxnSp>
        <p:nvCxnSpPr>
          <p:cNvPr id="227" name="Connector: Elbow 226">
            <a:extLst>
              <a:ext uri="{FF2B5EF4-FFF2-40B4-BE49-F238E27FC236}">
                <a16:creationId xmlns:a16="http://schemas.microsoft.com/office/drawing/2014/main" id="{8F1256C3-CF2A-4EDB-B467-DBD86DB4F2CF}"/>
              </a:ext>
            </a:extLst>
          </p:cNvPr>
          <p:cNvCxnSpPr>
            <a:stCxn id="143" idx="2"/>
            <a:endCxn id="158" idx="1"/>
          </p:cNvCxnSpPr>
          <p:nvPr/>
        </p:nvCxnSpPr>
        <p:spPr>
          <a:xfrm rot="16200000" flipH="1">
            <a:off x="5044741" y="3803598"/>
            <a:ext cx="1242527" cy="23134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Connector: Elbow 230">
            <a:extLst>
              <a:ext uri="{FF2B5EF4-FFF2-40B4-BE49-F238E27FC236}">
                <a16:creationId xmlns:a16="http://schemas.microsoft.com/office/drawing/2014/main" id="{4ACA4DE7-44FD-4EFC-A04F-CED4077AAC5B}"/>
              </a:ext>
            </a:extLst>
          </p:cNvPr>
          <p:cNvCxnSpPr>
            <a:stCxn id="143" idx="2"/>
            <a:endCxn id="163" idx="2"/>
          </p:cNvCxnSpPr>
          <p:nvPr/>
        </p:nvCxnSpPr>
        <p:spPr>
          <a:xfrm rot="5400000" flipH="1" flipV="1">
            <a:off x="5437567" y="2820176"/>
            <a:ext cx="590595" cy="2447151"/>
          </a:xfrm>
          <a:prstGeom prst="bentConnector3">
            <a:avLst>
              <a:gd name="adj1" fmla="val -387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4" name="Connector: Elbow 233">
            <a:extLst>
              <a:ext uri="{FF2B5EF4-FFF2-40B4-BE49-F238E27FC236}">
                <a16:creationId xmlns:a16="http://schemas.microsoft.com/office/drawing/2014/main" id="{AB71578B-952A-477D-8BE0-070A49904E1A}"/>
              </a:ext>
            </a:extLst>
          </p:cNvPr>
          <p:cNvCxnSpPr>
            <a:cxnSpLocks/>
            <a:endCxn id="160" idx="1"/>
          </p:cNvCxnSpPr>
          <p:nvPr/>
        </p:nvCxnSpPr>
        <p:spPr>
          <a:xfrm rot="5400000" flipH="1" flipV="1">
            <a:off x="5033656" y="2798208"/>
            <a:ext cx="3338002" cy="222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Connector: Elbow 239">
            <a:extLst>
              <a:ext uri="{FF2B5EF4-FFF2-40B4-BE49-F238E27FC236}">
                <a16:creationId xmlns:a16="http://schemas.microsoft.com/office/drawing/2014/main" id="{C5289EA6-C2A5-4779-91EF-3596FECDAD6E}"/>
              </a:ext>
            </a:extLst>
          </p:cNvPr>
          <p:cNvCxnSpPr>
            <a:stCxn id="141" idx="3"/>
            <a:endCxn id="129" idx="2"/>
          </p:cNvCxnSpPr>
          <p:nvPr/>
        </p:nvCxnSpPr>
        <p:spPr>
          <a:xfrm>
            <a:off x="4287315" y="6243334"/>
            <a:ext cx="4367874" cy="266259"/>
          </a:xfrm>
          <a:prstGeom prst="bentConnector4">
            <a:avLst>
              <a:gd name="adj1" fmla="val 43613"/>
              <a:gd name="adj2" fmla="val 185856"/>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80" name="Graphic 15">
            <a:extLst>
              <a:ext uri="{FF2B5EF4-FFF2-40B4-BE49-F238E27FC236}">
                <a16:creationId xmlns:a16="http://schemas.microsoft.com/office/drawing/2014/main" id="{B8835329-2A73-4A99-ADD5-8F5A5A99C72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823168" y="3602746"/>
            <a:ext cx="304425" cy="30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TextBox 15">
            <a:extLst>
              <a:ext uri="{FF2B5EF4-FFF2-40B4-BE49-F238E27FC236}">
                <a16:creationId xmlns:a16="http://schemas.microsoft.com/office/drawing/2014/main" id="{6E83ECA1-2EA3-411F-8C5E-52136017A4BA}"/>
              </a:ext>
            </a:extLst>
          </p:cNvPr>
          <p:cNvSpPr txBox="1">
            <a:spLocks noChangeArrowheads="1"/>
          </p:cNvSpPr>
          <p:nvPr/>
        </p:nvSpPr>
        <p:spPr bwMode="auto">
          <a:xfrm>
            <a:off x="5715868" y="3883065"/>
            <a:ext cx="5190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SSM</a:t>
            </a:r>
          </a:p>
        </p:txBody>
      </p:sp>
      <p:pic>
        <p:nvPicPr>
          <p:cNvPr id="185" name="Graphic 6">
            <a:extLst>
              <a:ext uri="{FF2B5EF4-FFF2-40B4-BE49-F238E27FC236}">
                <a16:creationId xmlns:a16="http://schemas.microsoft.com/office/drawing/2014/main" id="{EEFFF3DC-55CB-41C2-A24B-3FE5CC7A49FC}"/>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055971" y="2811011"/>
            <a:ext cx="324993" cy="32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TextBox 9">
            <a:extLst>
              <a:ext uri="{FF2B5EF4-FFF2-40B4-BE49-F238E27FC236}">
                <a16:creationId xmlns:a16="http://schemas.microsoft.com/office/drawing/2014/main" id="{4D3233D7-ED2B-4BC4-B07E-D60C2D9731F8}"/>
              </a:ext>
            </a:extLst>
          </p:cNvPr>
          <p:cNvSpPr txBox="1">
            <a:spLocks noChangeArrowheads="1"/>
          </p:cNvSpPr>
          <p:nvPr/>
        </p:nvSpPr>
        <p:spPr bwMode="auto">
          <a:xfrm>
            <a:off x="4943285" y="3113886"/>
            <a:ext cx="518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SSO</a:t>
            </a:r>
          </a:p>
        </p:txBody>
      </p:sp>
      <p:sp>
        <p:nvSpPr>
          <p:cNvPr id="188" name="TextBox 29">
            <a:extLst>
              <a:ext uri="{FF2B5EF4-FFF2-40B4-BE49-F238E27FC236}">
                <a16:creationId xmlns:a16="http://schemas.microsoft.com/office/drawing/2014/main" id="{45A7A624-02D5-4EBC-8F27-A734F74AFCAE}"/>
              </a:ext>
            </a:extLst>
          </p:cNvPr>
          <p:cNvSpPr txBox="1">
            <a:spLocks noChangeArrowheads="1"/>
          </p:cNvSpPr>
          <p:nvPr/>
        </p:nvSpPr>
        <p:spPr bwMode="auto">
          <a:xfrm>
            <a:off x="10675248" y="4578267"/>
            <a:ext cx="545241" cy="246221"/>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Role</a:t>
            </a:r>
          </a:p>
        </p:txBody>
      </p:sp>
      <p:pic>
        <p:nvPicPr>
          <p:cNvPr id="189" name="Graphic 35">
            <a:extLst>
              <a:ext uri="{FF2B5EF4-FFF2-40B4-BE49-F238E27FC236}">
                <a16:creationId xmlns:a16="http://schemas.microsoft.com/office/drawing/2014/main" id="{A195CB32-EA68-4963-951E-2DC9E1707EC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306074" y="4231671"/>
            <a:ext cx="348949" cy="348949"/>
          </a:xfrm>
          <a:prstGeom prst="rect">
            <a:avLst/>
          </a:prstGeom>
          <a:solidFill>
            <a:schemeClr val="bg1"/>
          </a:solidFill>
          <a:ln>
            <a:noFill/>
          </a:ln>
        </p:spPr>
      </p:pic>
      <p:pic>
        <p:nvPicPr>
          <p:cNvPr id="190" name="Graphic 49">
            <a:extLst>
              <a:ext uri="{FF2B5EF4-FFF2-40B4-BE49-F238E27FC236}">
                <a16:creationId xmlns:a16="http://schemas.microsoft.com/office/drawing/2014/main" id="{D8AB33B9-E880-45DC-BC30-1CE238A0115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734387" y="4257896"/>
            <a:ext cx="371992" cy="371992"/>
          </a:xfrm>
          <a:prstGeom prst="rect">
            <a:avLst/>
          </a:prstGeom>
          <a:solidFill>
            <a:schemeClr val="bg1"/>
          </a:solidFill>
          <a:ln>
            <a:noFill/>
          </a:ln>
        </p:spPr>
      </p:pic>
      <p:sp>
        <p:nvSpPr>
          <p:cNvPr id="191" name="TextBox 21">
            <a:extLst>
              <a:ext uri="{FF2B5EF4-FFF2-40B4-BE49-F238E27FC236}">
                <a16:creationId xmlns:a16="http://schemas.microsoft.com/office/drawing/2014/main" id="{40AFD904-6978-44FC-BFAA-62034A50687B}"/>
              </a:ext>
            </a:extLst>
          </p:cNvPr>
          <p:cNvSpPr txBox="1">
            <a:spLocks noChangeArrowheads="1"/>
          </p:cNvSpPr>
          <p:nvPr/>
        </p:nvSpPr>
        <p:spPr bwMode="auto">
          <a:xfrm>
            <a:off x="10136276" y="4575229"/>
            <a:ext cx="676175" cy="246221"/>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Policies</a:t>
            </a:r>
          </a:p>
        </p:txBody>
      </p:sp>
      <p:cxnSp>
        <p:nvCxnSpPr>
          <p:cNvPr id="243" name="Straight Arrow Connector 242">
            <a:extLst>
              <a:ext uri="{FF2B5EF4-FFF2-40B4-BE49-F238E27FC236}">
                <a16:creationId xmlns:a16="http://schemas.microsoft.com/office/drawing/2014/main" id="{ABC74E23-BEE3-4003-942C-21B197317682}"/>
              </a:ext>
            </a:extLst>
          </p:cNvPr>
          <p:cNvCxnSpPr>
            <a:stCxn id="23" idx="0"/>
            <a:endCxn id="16" idx="2"/>
          </p:cNvCxnSpPr>
          <p:nvPr/>
        </p:nvCxnSpPr>
        <p:spPr>
          <a:xfrm flipV="1">
            <a:off x="9324316" y="3878798"/>
            <a:ext cx="1" cy="2769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A79F6E30-6A79-4A57-B1BC-20E232DD22D7}"/>
              </a:ext>
            </a:extLst>
          </p:cNvPr>
          <p:cNvCxnSpPr>
            <a:cxnSpLocks/>
            <a:stCxn id="16" idx="0"/>
            <a:endCxn id="21" idx="2"/>
          </p:cNvCxnSpPr>
          <p:nvPr/>
        </p:nvCxnSpPr>
        <p:spPr>
          <a:xfrm flipV="1">
            <a:off x="9324317" y="2276040"/>
            <a:ext cx="0" cy="23202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446E8BB3-128B-4B7E-8068-26567DAC5DEF}"/>
              </a:ext>
            </a:extLst>
          </p:cNvPr>
          <p:cNvCxnSpPr>
            <a:cxnSpLocks/>
          </p:cNvCxnSpPr>
          <p:nvPr/>
        </p:nvCxnSpPr>
        <p:spPr>
          <a:xfrm>
            <a:off x="291880" y="6450957"/>
            <a:ext cx="550087"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50" name="TextBox 249">
            <a:extLst>
              <a:ext uri="{FF2B5EF4-FFF2-40B4-BE49-F238E27FC236}">
                <a16:creationId xmlns:a16="http://schemas.microsoft.com/office/drawing/2014/main" id="{ADB0BCC8-690C-466D-BC78-87F8D2456BB8}"/>
              </a:ext>
            </a:extLst>
          </p:cNvPr>
          <p:cNvSpPr txBox="1"/>
          <p:nvPr/>
        </p:nvSpPr>
        <p:spPr>
          <a:xfrm>
            <a:off x="864329" y="6214691"/>
            <a:ext cx="1212576" cy="523220"/>
          </a:xfrm>
          <a:prstGeom prst="rect">
            <a:avLst/>
          </a:prstGeom>
          <a:noFill/>
        </p:spPr>
        <p:txBody>
          <a:bodyPr wrap="none" rtlCol="0">
            <a:spAutoFit/>
          </a:bodyPr>
          <a:lstStyle/>
          <a:p>
            <a:r>
              <a:rPr lang="en-US" sz="1400" dirty="0"/>
              <a:t>Cross Account</a:t>
            </a:r>
          </a:p>
          <a:p>
            <a:r>
              <a:rPr lang="en-US" sz="1400" dirty="0"/>
              <a:t> Roles</a:t>
            </a:r>
          </a:p>
        </p:txBody>
      </p:sp>
      <p:sp>
        <p:nvSpPr>
          <p:cNvPr id="251" name="Rectangle 250">
            <a:extLst>
              <a:ext uri="{FF2B5EF4-FFF2-40B4-BE49-F238E27FC236}">
                <a16:creationId xmlns:a16="http://schemas.microsoft.com/office/drawing/2014/main" id="{AB77FFD9-0DD9-4ED5-B1AA-9A23424797FF}"/>
              </a:ext>
            </a:extLst>
          </p:cNvPr>
          <p:cNvSpPr/>
          <p:nvPr/>
        </p:nvSpPr>
        <p:spPr>
          <a:xfrm>
            <a:off x="175416" y="5948597"/>
            <a:ext cx="1882470" cy="795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a:extLst>
              <a:ext uri="{FF2B5EF4-FFF2-40B4-BE49-F238E27FC236}">
                <a16:creationId xmlns:a16="http://schemas.microsoft.com/office/drawing/2014/main" id="{0F2DF837-48CE-4906-8E55-BD3BF78EEB03}"/>
              </a:ext>
            </a:extLst>
          </p:cNvPr>
          <p:cNvSpPr txBox="1"/>
          <p:nvPr/>
        </p:nvSpPr>
        <p:spPr>
          <a:xfrm>
            <a:off x="175416" y="5920790"/>
            <a:ext cx="1882469" cy="307777"/>
          </a:xfrm>
          <a:prstGeom prst="rect">
            <a:avLst/>
          </a:prstGeom>
          <a:noFill/>
        </p:spPr>
        <p:txBody>
          <a:bodyPr wrap="square" rtlCol="0">
            <a:spAutoFit/>
          </a:bodyPr>
          <a:lstStyle/>
          <a:p>
            <a:pPr algn="ctr"/>
            <a:r>
              <a:rPr lang="en-US" sz="1400" b="1" dirty="0"/>
              <a:t>Index</a:t>
            </a:r>
          </a:p>
        </p:txBody>
      </p:sp>
      <p:pic>
        <p:nvPicPr>
          <p:cNvPr id="201" name="Graphic 24">
            <a:extLst>
              <a:ext uri="{FF2B5EF4-FFF2-40B4-BE49-F238E27FC236}">
                <a16:creationId xmlns:a16="http://schemas.microsoft.com/office/drawing/2014/main" id="{499B68E9-CE43-4FE9-9B28-4D73DC8D2136}"/>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0128641" y="2593242"/>
            <a:ext cx="332743" cy="33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 name="TextBox 29">
            <a:extLst>
              <a:ext uri="{FF2B5EF4-FFF2-40B4-BE49-F238E27FC236}">
                <a16:creationId xmlns:a16="http://schemas.microsoft.com/office/drawing/2014/main" id="{85E4E90E-9E8C-42A7-AE34-EF85D2CC9FB7}"/>
              </a:ext>
            </a:extLst>
          </p:cNvPr>
          <p:cNvSpPr txBox="1">
            <a:spLocks noChangeArrowheads="1"/>
          </p:cNvSpPr>
          <p:nvPr/>
        </p:nvSpPr>
        <p:spPr bwMode="auto">
          <a:xfrm>
            <a:off x="10010505" y="2884044"/>
            <a:ext cx="5452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SNS</a:t>
            </a:r>
          </a:p>
        </p:txBody>
      </p:sp>
    </p:spTree>
    <p:extLst>
      <p:ext uri="{BB962C8B-B14F-4D97-AF65-F5344CB8AC3E}">
        <p14:creationId xmlns:p14="http://schemas.microsoft.com/office/powerpoint/2010/main" val="214665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E8E793CD-E7FC-46DE-8B1D-F9AFEA500383}"/>
              </a:ext>
            </a:extLst>
          </p:cNvPr>
          <p:cNvSpPr/>
          <p:nvPr/>
        </p:nvSpPr>
        <p:spPr>
          <a:xfrm>
            <a:off x="8252814" y="2192821"/>
            <a:ext cx="3303847" cy="394982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 -2</a:t>
            </a:r>
          </a:p>
        </p:txBody>
      </p:sp>
      <p:sp>
        <p:nvSpPr>
          <p:cNvPr id="58" name="Rectangle 57">
            <a:extLst>
              <a:ext uri="{FF2B5EF4-FFF2-40B4-BE49-F238E27FC236}">
                <a16:creationId xmlns:a16="http://schemas.microsoft.com/office/drawing/2014/main" id="{A036539F-D7C6-4ADF-9E94-256ECF6F97B5}"/>
              </a:ext>
            </a:extLst>
          </p:cNvPr>
          <p:cNvSpPr/>
          <p:nvPr/>
        </p:nvSpPr>
        <p:spPr>
          <a:xfrm>
            <a:off x="4584791" y="1081618"/>
            <a:ext cx="3317551" cy="1076690"/>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6BAE3D"/>
                </a:solidFill>
                <a:latin typeface="Arial" panose="020B0604020202020204" pitchFamily="34" charset="0"/>
                <a:cs typeface="Arial" panose="020B0604020202020204" pitchFamily="34" charset="0"/>
              </a:rPr>
              <a:t>Public subnet-1</a:t>
            </a:r>
          </a:p>
        </p:txBody>
      </p:sp>
      <p:sp>
        <p:nvSpPr>
          <p:cNvPr id="7" name="Rectangle 6">
            <a:extLst>
              <a:ext uri="{FF2B5EF4-FFF2-40B4-BE49-F238E27FC236}">
                <a16:creationId xmlns:a16="http://schemas.microsoft.com/office/drawing/2014/main" id="{CA34A9F9-7543-4564-A68A-2BE23DA6420E}"/>
              </a:ext>
            </a:extLst>
          </p:cNvPr>
          <p:cNvSpPr/>
          <p:nvPr/>
        </p:nvSpPr>
        <p:spPr>
          <a:xfrm>
            <a:off x="2483318" y="163629"/>
            <a:ext cx="9586761" cy="6564430"/>
          </a:xfrm>
          <a:prstGeom prst="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  </a:t>
            </a:r>
          </a:p>
        </p:txBody>
      </p:sp>
      <p:pic>
        <p:nvPicPr>
          <p:cNvPr id="8" name="Graphic 7">
            <a:extLst>
              <a:ext uri="{FF2B5EF4-FFF2-40B4-BE49-F238E27FC236}">
                <a16:creationId xmlns:a16="http://schemas.microsoft.com/office/drawing/2014/main" id="{E2DA5431-FB21-480D-A676-6DEC13C2F40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483318" y="162604"/>
            <a:ext cx="490888" cy="490888"/>
          </a:xfrm>
          <a:prstGeom prst="rect">
            <a:avLst/>
          </a:prstGeom>
        </p:spPr>
      </p:pic>
      <p:sp>
        <p:nvSpPr>
          <p:cNvPr id="9" name="Rectangle 8">
            <a:extLst>
              <a:ext uri="{FF2B5EF4-FFF2-40B4-BE49-F238E27FC236}">
                <a16:creationId xmlns:a16="http://schemas.microsoft.com/office/drawing/2014/main" id="{8672FA47-85DE-4F3B-AC95-47C1364653A5}"/>
              </a:ext>
            </a:extLst>
          </p:cNvPr>
          <p:cNvSpPr/>
          <p:nvPr/>
        </p:nvSpPr>
        <p:spPr>
          <a:xfrm>
            <a:off x="3320990" y="599439"/>
            <a:ext cx="8542150" cy="6013117"/>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a:t>
            </a:r>
          </a:p>
        </p:txBody>
      </p:sp>
      <p:pic>
        <p:nvPicPr>
          <p:cNvPr id="10" name="Graphic 9">
            <a:extLst>
              <a:ext uri="{FF2B5EF4-FFF2-40B4-BE49-F238E27FC236}">
                <a16:creationId xmlns:a16="http://schemas.microsoft.com/office/drawing/2014/main" id="{3AA07CBC-40A0-4131-9225-CBAE269931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0758" y="607862"/>
            <a:ext cx="407602" cy="407602"/>
          </a:xfrm>
          <a:prstGeom prst="rect">
            <a:avLst/>
          </a:prstGeom>
        </p:spPr>
      </p:pic>
      <p:sp>
        <p:nvSpPr>
          <p:cNvPr id="11" name="Rectangle 10">
            <a:extLst>
              <a:ext uri="{FF2B5EF4-FFF2-40B4-BE49-F238E27FC236}">
                <a16:creationId xmlns:a16="http://schemas.microsoft.com/office/drawing/2014/main" id="{5286F60A-CEF6-46FB-A12C-82534468130D}"/>
              </a:ext>
            </a:extLst>
          </p:cNvPr>
          <p:cNvSpPr/>
          <p:nvPr/>
        </p:nvSpPr>
        <p:spPr>
          <a:xfrm>
            <a:off x="4591252" y="715356"/>
            <a:ext cx="3311090" cy="542728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12" name="Rectangle 11">
            <a:extLst>
              <a:ext uri="{FF2B5EF4-FFF2-40B4-BE49-F238E27FC236}">
                <a16:creationId xmlns:a16="http://schemas.microsoft.com/office/drawing/2014/main" id="{3006B9A7-614B-44FB-8FA4-BB43E167A5E8}"/>
              </a:ext>
            </a:extLst>
          </p:cNvPr>
          <p:cNvSpPr/>
          <p:nvPr/>
        </p:nvSpPr>
        <p:spPr>
          <a:xfrm>
            <a:off x="8253611" y="715356"/>
            <a:ext cx="3311090" cy="542728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13" name="Rectangle 12">
            <a:extLst>
              <a:ext uri="{FF2B5EF4-FFF2-40B4-BE49-F238E27FC236}">
                <a16:creationId xmlns:a16="http://schemas.microsoft.com/office/drawing/2014/main" id="{EB2D3AEF-EC8F-4C92-AEAB-1BB28057BDAA}"/>
              </a:ext>
            </a:extLst>
          </p:cNvPr>
          <p:cNvSpPr/>
          <p:nvPr/>
        </p:nvSpPr>
        <p:spPr>
          <a:xfrm>
            <a:off x="4598495" y="2192821"/>
            <a:ext cx="3303847" cy="3949824"/>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Private subnet -1</a:t>
            </a:r>
          </a:p>
        </p:txBody>
      </p:sp>
      <p:pic>
        <p:nvPicPr>
          <p:cNvPr id="14" name="Graphic 13">
            <a:extLst>
              <a:ext uri="{FF2B5EF4-FFF2-40B4-BE49-F238E27FC236}">
                <a16:creationId xmlns:a16="http://schemas.microsoft.com/office/drawing/2014/main" id="{FF86CA8A-7AAF-4233-B0F1-F33C7675B6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91252" y="2198543"/>
            <a:ext cx="381000" cy="381000"/>
          </a:xfrm>
          <a:prstGeom prst="rect">
            <a:avLst/>
          </a:prstGeom>
        </p:spPr>
      </p:pic>
      <p:sp>
        <p:nvSpPr>
          <p:cNvPr id="17" name="Rectangle 16">
            <a:extLst>
              <a:ext uri="{FF2B5EF4-FFF2-40B4-BE49-F238E27FC236}">
                <a16:creationId xmlns:a16="http://schemas.microsoft.com/office/drawing/2014/main" id="{2806761E-12D0-4CEC-BEDE-2F9C83F9991A}"/>
              </a:ext>
            </a:extLst>
          </p:cNvPr>
          <p:cNvSpPr/>
          <p:nvPr/>
        </p:nvSpPr>
        <p:spPr>
          <a:xfrm>
            <a:off x="3596750" y="1082776"/>
            <a:ext cx="8117194" cy="5428973"/>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8" name="Graphic 17">
            <a:extLst>
              <a:ext uri="{FF2B5EF4-FFF2-40B4-BE49-F238E27FC236}">
                <a16:creationId xmlns:a16="http://schemas.microsoft.com/office/drawing/2014/main" id="{BA0E430E-FF25-49B1-A4EF-08C88A36C4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00051" y="1085234"/>
            <a:ext cx="409832" cy="409832"/>
          </a:xfrm>
          <a:prstGeom prst="rect">
            <a:avLst/>
          </a:prstGeom>
        </p:spPr>
      </p:pic>
      <p:sp>
        <p:nvSpPr>
          <p:cNvPr id="22" name="TextBox 21">
            <a:extLst>
              <a:ext uri="{FF2B5EF4-FFF2-40B4-BE49-F238E27FC236}">
                <a16:creationId xmlns:a16="http://schemas.microsoft.com/office/drawing/2014/main" id="{BDD2382A-CCEC-4C67-8072-1058AE51CC2D}"/>
              </a:ext>
            </a:extLst>
          </p:cNvPr>
          <p:cNvSpPr txBox="1"/>
          <p:nvPr/>
        </p:nvSpPr>
        <p:spPr>
          <a:xfrm>
            <a:off x="3946633" y="1138225"/>
            <a:ext cx="676175" cy="261610"/>
          </a:xfrm>
          <a:prstGeom prst="rect">
            <a:avLst/>
          </a:prstGeom>
          <a:noFill/>
        </p:spPr>
        <p:txBody>
          <a:bodyPr wrap="square">
            <a:spAutoFit/>
          </a:bodyPr>
          <a:lstStyle/>
          <a:p>
            <a:r>
              <a:rPr lang="en-US" sz="1100" dirty="0">
                <a:ln w="0"/>
                <a:solidFill>
                  <a:srgbClr val="1E8900"/>
                </a:solidFill>
                <a:latin typeface="Arial" panose="020B0604020202020204" pitchFamily="34" charset="0"/>
                <a:cs typeface="Arial" panose="020B0604020202020204" pitchFamily="34" charset="0"/>
              </a:rPr>
              <a:t>VPC</a:t>
            </a:r>
            <a:endParaRPr lang="en-US" sz="1100" dirty="0"/>
          </a:p>
        </p:txBody>
      </p:sp>
      <p:sp>
        <p:nvSpPr>
          <p:cNvPr id="24" name="TextBox 23">
            <a:extLst>
              <a:ext uri="{FF2B5EF4-FFF2-40B4-BE49-F238E27FC236}">
                <a16:creationId xmlns:a16="http://schemas.microsoft.com/office/drawing/2014/main" id="{58281E8C-E868-49E5-99EE-DE93B9A64F4A}"/>
              </a:ext>
            </a:extLst>
          </p:cNvPr>
          <p:cNvSpPr txBox="1"/>
          <p:nvPr/>
        </p:nvSpPr>
        <p:spPr>
          <a:xfrm>
            <a:off x="3672192" y="599440"/>
            <a:ext cx="892494" cy="430887"/>
          </a:xfrm>
          <a:prstGeom prst="rect">
            <a:avLst/>
          </a:prstGeom>
          <a:noFill/>
        </p:spPr>
        <p:txBody>
          <a:bodyPr wrap="square">
            <a:spAutoFit/>
          </a:bodyPr>
          <a:lstStyle/>
          <a:p>
            <a:r>
              <a:rPr lang="en-US" sz="1100" dirty="0">
                <a:solidFill>
                  <a:srgbClr val="5B9CD5"/>
                </a:solidFill>
                <a:latin typeface="Arial" panose="020B0604020202020204" pitchFamily="34" charset="0"/>
                <a:cs typeface="Arial" panose="020B0604020202020204" pitchFamily="34" charset="0"/>
              </a:rPr>
              <a:t>Region - Stockholm</a:t>
            </a:r>
            <a:endParaRPr lang="en-US" sz="1100" dirty="0"/>
          </a:p>
        </p:txBody>
      </p:sp>
      <p:sp>
        <p:nvSpPr>
          <p:cNvPr id="28" name="TextBox 27">
            <a:extLst>
              <a:ext uri="{FF2B5EF4-FFF2-40B4-BE49-F238E27FC236}">
                <a16:creationId xmlns:a16="http://schemas.microsoft.com/office/drawing/2014/main" id="{900BAC59-D04E-4B0C-8FC8-8628F2E63E99}"/>
              </a:ext>
            </a:extLst>
          </p:cNvPr>
          <p:cNvSpPr txBox="1"/>
          <p:nvPr/>
        </p:nvSpPr>
        <p:spPr>
          <a:xfrm>
            <a:off x="2942570" y="184457"/>
            <a:ext cx="1547967" cy="261610"/>
          </a:xfrm>
          <a:prstGeom prst="rect">
            <a:avLst/>
          </a:prstGeom>
          <a:noFill/>
        </p:spPr>
        <p:txBody>
          <a:bodyPr wrap="square">
            <a:spAutoFit/>
          </a:bodyPr>
          <a:lstStyle/>
          <a:p>
            <a:r>
              <a:rPr lang="en-US" sz="1100" dirty="0">
                <a:solidFill>
                  <a:sysClr val="windowText" lastClr="000000"/>
                </a:solidFill>
                <a:latin typeface="Arial" panose="020B0604020202020204" pitchFamily="34" charset="0"/>
                <a:cs typeface="Arial" panose="020B0604020202020204" pitchFamily="34" charset="0"/>
              </a:rPr>
              <a:t>App Service Account</a:t>
            </a:r>
            <a:endParaRPr lang="en-US" sz="1100" dirty="0"/>
          </a:p>
        </p:txBody>
      </p:sp>
      <p:sp>
        <p:nvSpPr>
          <p:cNvPr id="29" name="TextBox 11">
            <a:extLst>
              <a:ext uri="{FF2B5EF4-FFF2-40B4-BE49-F238E27FC236}">
                <a16:creationId xmlns:a16="http://schemas.microsoft.com/office/drawing/2014/main" id="{3F5966E5-C50A-4E23-BC79-DE43E762A6E8}"/>
              </a:ext>
            </a:extLst>
          </p:cNvPr>
          <p:cNvSpPr txBox="1">
            <a:spLocks noChangeArrowheads="1"/>
          </p:cNvSpPr>
          <p:nvPr/>
        </p:nvSpPr>
        <p:spPr bwMode="auto">
          <a:xfrm>
            <a:off x="296052" y="2192821"/>
            <a:ext cx="8846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Customer gateway</a:t>
            </a:r>
          </a:p>
        </p:txBody>
      </p:sp>
      <p:sp>
        <p:nvSpPr>
          <p:cNvPr id="36" name="TextBox 17">
            <a:extLst>
              <a:ext uri="{FF2B5EF4-FFF2-40B4-BE49-F238E27FC236}">
                <a16:creationId xmlns:a16="http://schemas.microsoft.com/office/drawing/2014/main" id="{A91B3275-8CB2-4854-A9E6-763FB6AD6C83}"/>
              </a:ext>
            </a:extLst>
          </p:cNvPr>
          <p:cNvSpPr txBox="1">
            <a:spLocks noChangeArrowheads="1"/>
          </p:cNvSpPr>
          <p:nvPr/>
        </p:nvSpPr>
        <p:spPr bwMode="auto">
          <a:xfrm>
            <a:off x="5747835" y="1697868"/>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37" name="Graphic 35">
            <a:extLst>
              <a:ext uri="{FF2B5EF4-FFF2-40B4-BE49-F238E27FC236}">
                <a16:creationId xmlns:a16="http://schemas.microsoft.com/office/drawing/2014/main" id="{85AB7783-E7DF-4429-AAC6-DE9ABCD744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6618" y="1274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6A215A64-BD5A-4D7A-8B2A-E6A6C19411FC}"/>
              </a:ext>
            </a:extLst>
          </p:cNvPr>
          <p:cNvSpPr txBox="1">
            <a:spLocks noChangeArrowheads="1"/>
          </p:cNvSpPr>
          <p:nvPr/>
        </p:nvSpPr>
        <p:spPr bwMode="auto">
          <a:xfrm>
            <a:off x="9406495" y="1678022"/>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39" name="Graphic 35">
            <a:extLst>
              <a:ext uri="{FF2B5EF4-FFF2-40B4-BE49-F238E27FC236}">
                <a16:creationId xmlns:a16="http://schemas.microsoft.com/office/drawing/2014/main" id="{DEE3217D-E281-4FC9-9DDE-872204788B64}"/>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795278" y="125498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325AE5C6-2CD4-4018-84AD-70D7B6F16159}"/>
              </a:ext>
            </a:extLst>
          </p:cNvPr>
          <p:cNvSpPr/>
          <p:nvPr/>
        </p:nvSpPr>
        <p:spPr>
          <a:xfrm>
            <a:off x="134166" y="674317"/>
            <a:ext cx="1305306" cy="2084932"/>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Corporate </a:t>
            </a:r>
          </a:p>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data center</a:t>
            </a:r>
          </a:p>
        </p:txBody>
      </p:sp>
      <p:pic>
        <p:nvPicPr>
          <p:cNvPr id="41" name="Graphic 40">
            <a:extLst>
              <a:ext uri="{FF2B5EF4-FFF2-40B4-BE49-F238E27FC236}">
                <a16:creationId xmlns:a16="http://schemas.microsoft.com/office/drawing/2014/main" id="{5481E0A3-A0CA-4CC2-9222-F047D59700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34165" y="675906"/>
            <a:ext cx="381000" cy="381000"/>
          </a:xfrm>
          <a:prstGeom prst="rect">
            <a:avLst/>
          </a:prstGeom>
        </p:spPr>
      </p:pic>
      <p:pic>
        <p:nvPicPr>
          <p:cNvPr id="30" name="Graphic 7">
            <a:extLst>
              <a:ext uri="{FF2B5EF4-FFF2-40B4-BE49-F238E27FC236}">
                <a16:creationId xmlns:a16="http://schemas.microsoft.com/office/drawing/2014/main" id="{0742026A-FC6F-4E0A-8017-99E3238D141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9786" y="2580570"/>
            <a:ext cx="457200" cy="457200"/>
          </a:xfrm>
          <a:prstGeom prst="rect">
            <a:avLst/>
          </a:prstGeom>
          <a:solidFill>
            <a:schemeClr val="bg1"/>
          </a:solidFill>
          <a:ln>
            <a:noFill/>
          </a:ln>
        </p:spPr>
      </p:pic>
      <p:pic>
        <p:nvPicPr>
          <p:cNvPr id="42" name="Graphic 108">
            <a:extLst>
              <a:ext uri="{FF2B5EF4-FFF2-40B4-BE49-F238E27FC236}">
                <a16:creationId xmlns:a16="http://schemas.microsoft.com/office/drawing/2014/main" id="{31DAA9AA-BA37-4127-8677-4CC622796BBA}"/>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191634" y="33383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6">
            <a:extLst>
              <a:ext uri="{FF2B5EF4-FFF2-40B4-BE49-F238E27FC236}">
                <a16:creationId xmlns:a16="http://schemas.microsoft.com/office/drawing/2014/main" id="{850D2DEC-5AA1-4D37-8837-9393BEB5F414}"/>
              </a:ext>
            </a:extLst>
          </p:cNvPr>
          <p:cNvSpPr txBox="1">
            <a:spLocks noChangeArrowheads="1"/>
          </p:cNvSpPr>
          <p:nvPr/>
        </p:nvSpPr>
        <p:spPr bwMode="auto">
          <a:xfrm>
            <a:off x="4881952" y="3806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4" name="Graphic 108">
            <a:extLst>
              <a:ext uri="{FF2B5EF4-FFF2-40B4-BE49-F238E27FC236}">
                <a16:creationId xmlns:a16="http://schemas.microsoft.com/office/drawing/2014/main" id="{F8B9C287-FDEC-48E8-AB25-C439F47CE2D3}"/>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6907262" y="33479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6">
            <a:extLst>
              <a:ext uri="{FF2B5EF4-FFF2-40B4-BE49-F238E27FC236}">
                <a16:creationId xmlns:a16="http://schemas.microsoft.com/office/drawing/2014/main" id="{F393392F-12C8-4C2C-B76F-9DDE58F8C3B2}"/>
              </a:ext>
            </a:extLst>
          </p:cNvPr>
          <p:cNvSpPr txBox="1">
            <a:spLocks noChangeArrowheads="1"/>
          </p:cNvSpPr>
          <p:nvPr/>
        </p:nvSpPr>
        <p:spPr bwMode="auto">
          <a:xfrm>
            <a:off x="6595282" y="3806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6" name="Graphic 108">
            <a:extLst>
              <a:ext uri="{FF2B5EF4-FFF2-40B4-BE49-F238E27FC236}">
                <a16:creationId xmlns:a16="http://schemas.microsoft.com/office/drawing/2014/main" id="{AC9FE8F8-D09C-4828-985E-FCBCE9E0D70F}"/>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0496342" y="3348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16">
            <a:extLst>
              <a:ext uri="{FF2B5EF4-FFF2-40B4-BE49-F238E27FC236}">
                <a16:creationId xmlns:a16="http://schemas.microsoft.com/office/drawing/2014/main" id="{80F200F7-6741-49ED-97C2-5513B5A9F657}"/>
              </a:ext>
            </a:extLst>
          </p:cNvPr>
          <p:cNvSpPr txBox="1">
            <a:spLocks noChangeArrowheads="1"/>
          </p:cNvSpPr>
          <p:nvPr/>
        </p:nvSpPr>
        <p:spPr bwMode="auto">
          <a:xfrm>
            <a:off x="10169461" y="3806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8" name="Graphic 108">
            <a:extLst>
              <a:ext uri="{FF2B5EF4-FFF2-40B4-BE49-F238E27FC236}">
                <a16:creationId xmlns:a16="http://schemas.microsoft.com/office/drawing/2014/main" id="{629A2A7D-1428-4656-82B0-B66EB2D75849}"/>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8839347" y="3348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6">
            <a:extLst>
              <a:ext uri="{FF2B5EF4-FFF2-40B4-BE49-F238E27FC236}">
                <a16:creationId xmlns:a16="http://schemas.microsoft.com/office/drawing/2014/main" id="{B2BE0AFD-13E9-40F2-A547-30DF0D5AB9AE}"/>
              </a:ext>
            </a:extLst>
          </p:cNvPr>
          <p:cNvSpPr txBox="1">
            <a:spLocks noChangeArrowheads="1"/>
          </p:cNvSpPr>
          <p:nvPr/>
        </p:nvSpPr>
        <p:spPr bwMode="auto">
          <a:xfrm>
            <a:off x="8512466" y="3806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sp>
        <p:nvSpPr>
          <p:cNvPr id="50" name="TextBox 22">
            <a:extLst>
              <a:ext uri="{FF2B5EF4-FFF2-40B4-BE49-F238E27FC236}">
                <a16:creationId xmlns:a16="http://schemas.microsoft.com/office/drawing/2014/main" id="{860B1B23-F395-4493-8A8E-E54A51F1473F}"/>
              </a:ext>
            </a:extLst>
          </p:cNvPr>
          <p:cNvSpPr txBox="1">
            <a:spLocks noChangeArrowheads="1"/>
          </p:cNvSpPr>
          <p:nvPr/>
        </p:nvSpPr>
        <p:spPr bwMode="auto">
          <a:xfrm>
            <a:off x="5511212" y="5266390"/>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Oracle RDS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instance</a:t>
            </a:r>
          </a:p>
        </p:txBody>
      </p:sp>
      <p:pic>
        <p:nvPicPr>
          <p:cNvPr id="51" name="Graphic 25">
            <a:extLst>
              <a:ext uri="{FF2B5EF4-FFF2-40B4-BE49-F238E27FC236}">
                <a16:creationId xmlns:a16="http://schemas.microsoft.com/office/drawing/2014/main" id="{BE09605F-C9AE-4E9A-A1F8-2FAA00F38A7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52550" y="479807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22">
            <a:extLst>
              <a:ext uri="{FF2B5EF4-FFF2-40B4-BE49-F238E27FC236}">
                <a16:creationId xmlns:a16="http://schemas.microsoft.com/office/drawing/2014/main" id="{6C717FF0-01FD-43BF-8A8D-8C9FC795A41C}"/>
              </a:ext>
            </a:extLst>
          </p:cNvPr>
          <p:cNvSpPr txBox="1">
            <a:spLocks noChangeArrowheads="1"/>
          </p:cNvSpPr>
          <p:nvPr/>
        </p:nvSpPr>
        <p:spPr bwMode="auto">
          <a:xfrm>
            <a:off x="9132693" y="5262239"/>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Oracle RDS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instance</a:t>
            </a:r>
          </a:p>
        </p:txBody>
      </p:sp>
      <p:pic>
        <p:nvPicPr>
          <p:cNvPr id="53" name="Graphic 25">
            <a:extLst>
              <a:ext uri="{FF2B5EF4-FFF2-40B4-BE49-F238E27FC236}">
                <a16:creationId xmlns:a16="http://schemas.microsoft.com/office/drawing/2014/main" id="{49CE918D-D9E5-4C24-A5F4-63F58E5039E7}"/>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colorTemperature colorTemp="64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77396" y="48050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8">
            <a:extLst>
              <a:ext uri="{FF2B5EF4-FFF2-40B4-BE49-F238E27FC236}">
                <a16:creationId xmlns:a16="http://schemas.microsoft.com/office/drawing/2014/main" id="{B5D25564-A4CA-4086-9E30-F24492AA2DAE}"/>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56102" y="807998"/>
            <a:ext cx="490888" cy="4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11">
            <a:extLst>
              <a:ext uri="{FF2B5EF4-FFF2-40B4-BE49-F238E27FC236}">
                <a16:creationId xmlns:a16="http://schemas.microsoft.com/office/drawing/2014/main" id="{4F5A157B-C26E-41D4-8491-1A933F95A73A}"/>
              </a:ext>
            </a:extLst>
          </p:cNvPr>
          <p:cNvSpPr txBox="1">
            <a:spLocks noChangeArrowheads="1"/>
          </p:cNvSpPr>
          <p:nvPr/>
        </p:nvSpPr>
        <p:spPr bwMode="auto">
          <a:xfrm>
            <a:off x="2484746" y="1319416"/>
            <a:ext cx="8607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WAF</a:t>
            </a:r>
          </a:p>
        </p:txBody>
      </p:sp>
      <p:sp>
        <p:nvSpPr>
          <p:cNvPr id="56" name="TextBox 22">
            <a:extLst>
              <a:ext uri="{FF2B5EF4-FFF2-40B4-BE49-F238E27FC236}">
                <a16:creationId xmlns:a16="http://schemas.microsoft.com/office/drawing/2014/main" id="{D1E39BE0-82B7-4F1B-B182-AD62727C285D}"/>
              </a:ext>
            </a:extLst>
          </p:cNvPr>
          <p:cNvSpPr txBox="1">
            <a:spLocks noChangeArrowheads="1"/>
          </p:cNvSpPr>
          <p:nvPr/>
        </p:nvSpPr>
        <p:spPr bwMode="auto">
          <a:xfrm>
            <a:off x="5486186" y="2847911"/>
            <a:ext cx="1561352" cy="246221"/>
          </a:xfrm>
          <a:prstGeom prst="rect">
            <a:avLst/>
          </a:prstGeom>
          <a:solidFill>
            <a:srgbClr val="E6F2F8"/>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 Node [Multi AZ]</a:t>
            </a:r>
          </a:p>
        </p:txBody>
      </p:sp>
      <p:pic>
        <p:nvPicPr>
          <p:cNvPr id="57" name="Graphic 24">
            <a:extLst>
              <a:ext uri="{FF2B5EF4-FFF2-40B4-BE49-F238E27FC236}">
                <a16:creationId xmlns:a16="http://schemas.microsoft.com/office/drawing/2014/main" id="{1A4644D9-5417-4A08-BB0D-DA6E345496FC}"/>
              </a:ext>
            </a:extLst>
          </p:cNvPr>
          <p:cNvPicPr>
            <a:picLocks noChangeAspect="1" noChangeArrowheads="1"/>
          </p:cNvPicPr>
          <p:nvPr/>
        </p:nvPicPr>
        <p:blipFill>
          <a:blip r:embed="rId22">
            <a:extLst>
              <a:ext uri="{BEBA8EAE-BF5A-486C-A8C5-ECC9F3942E4B}">
                <a14:imgProps xmlns:a14="http://schemas.microsoft.com/office/drawing/2010/main">
                  <a14:imgLayer r:embed="rId2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048818" y="2429846"/>
            <a:ext cx="457200" cy="457200"/>
          </a:xfrm>
          <a:prstGeom prst="rect">
            <a:avLst/>
          </a:prstGeom>
          <a:solidFill>
            <a:srgbClr val="E6F2F8"/>
          </a:solidFill>
          <a:ln>
            <a:noFill/>
          </a:ln>
        </p:spPr>
      </p:pic>
      <p:pic>
        <p:nvPicPr>
          <p:cNvPr id="59" name="Graphic 58">
            <a:extLst>
              <a:ext uri="{FF2B5EF4-FFF2-40B4-BE49-F238E27FC236}">
                <a16:creationId xmlns:a16="http://schemas.microsoft.com/office/drawing/2014/main" id="{BA255FB5-1082-4DBE-9B8A-217128B76C36}"/>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4585426" y="1083207"/>
            <a:ext cx="381000" cy="381000"/>
          </a:xfrm>
          <a:prstGeom prst="rect">
            <a:avLst/>
          </a:prstGeom>
        </p:spPr>
      </p:pic>
      <p:sp>
        <p:nvSpPr>
          <p:cNvPr id="60" name="TextBox 22">
            <a:extLst>
              <a:ext uri="{FF2B5EF4-FFF2-40B4-BE49-F238E27FC236}">
                <a16:creationId xmlns:a16="http://schemas.microsoft.com/office/drawing/2014/main" id="{E469AF99-5EE1-4696-BBAB-8DB314116503}"/>
              </a:ext>
            </a:extLst>
          </p:cNvPr>
          <p:cNvSpPr txBox="1">
            <a:spLocks noChangeArrowheads="1"/>
          </p:cNvSpPr>
          <p:nvPr/>
        </p:nvSpPr>
        <p:spPr bwMode="auto">
          <a:xfrm>
            <a:off x="9101098" y="2845670"/>
            <a:ext cx="1561352" cy="246221"/>
          </a:xfrm>
          <a:prstGeom prst="rect">
            <a:avLst/>
          </a:prstGeom>
          <a:solidFill>
            <a:srgbClr val="E6F2F8"/>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 Node [Multi AZ]</a:t>
            </a:r>
          </a:p>
        </p:txBody>
      </p:sp>
      <p:pic>
        <p:nvPicPr>
          <p:cNvPr id="61" name="Graphic 24">
            <a:extLst>
              <a:ext uri="{FF2B5EF4-FFF2-40B4-BE49-F238E27FC236}">
                <a16:creationId xmlns:a16="http://schemas.microsoft.com/office/drawing/2014/main" id="{6C64A339-356C-45F9-81C7-B409991CE6F0}"/>
              </a:ext>
            </a:extLst>
          </p:cNvPr>
          <p:cNvPicPr>
            <a:picLocks noChangeAspect="1" noChangeArrowheads="1"/>
          </p:cNvPicPr>
          <p:nvPr/>
        </p:nvPicPr>
        <p:blipFill>
          <a:blip r:embed="rId26">
            <a:extLst>
              <a:ext uri="{BEBA8EAE-BF5A-486C-A8C5-ECC9F3942E4B}">
                <a14:imgProps xmlns:a14="http://schemas.microsoft.com/office/drawing/2010/main">
                  <a14:imgLayer r:embed="rId2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28370" y="2426427"/>
            <a:ext cx="457200" cy="457200"/>
          </a:xfrm>
          <a:prstGeom prst="rect">
            <a:avLst/>
          </a:prstGeom>
          <a:solidFill>
            <a:srgbClr val="E6F2F8"/>
          </a:solidFill>
          <a:ln>
            <a:noFill/>
          </a:ln>
        </p:spPr>
      </p:pic>
      <p:sp>
        <p:nvSpPr>
          <p:cNvPr id="62" name="Rectangle 61">
            <a:extLst>
              <a:ext uri="{FF2B5EF4-FFF2-40B4-BE49-F238E27FC236}">
                <a16:creationId xmlns:a16="http://schemas.microsoft.com/office/drawing/2014/main" id="{CE5133F1-58C7-4F18-870D-B027C76A5AA8}"/>
              </a:ext>
            </a:extLst>
          </p:cNvPr>
          <p:cNvSpPr/>
          <p:nvPr/>
        </p:nvSpPr>
        <p:spPr>
          <a:xfrm>
            <a:off x="4775293" y="3216744"/>
            <a:ext cx="6606678" cy="1047007"/>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dirty="0">
                <a:solidFill>
                  <a:schemeClr val="accent2">
                    <a:lumMod val="50000"/>
                  </a:schemeClr>
                </a:solidFill>
                <a:highlight>
                  <a:srgbClr val="E6F2F8"/>
                </a:highlight>
                <a:latin typeface="Arial" panose="020B0604020202020204" pitchFamily="34" charset="0"/>
                <a:cs typeface="Arial" panose="020B0604020202020204" pitchFamily="34" charset="0"/>
              </a:rPr>
              <a:t>EC2 Security Group</a:t>
            </a:r>
          </a:p>
        </p:txBody>
      </p:sp>
      <p:sp>
        <p:nvSpPr>
          <p:cNvPr id="63" name="Rectangle 62">
            <a:extLst>
              <a:ext uri="{FF2B5EF4-FFF2-40B4-BE49-F238E27FC236}">
                <a16:creationId xmlns:a16="http://schemas.microsoft.com/office/drawing/2014/main" id="{656588E8-917D-4D4F-B037-8278C6435981}"/>
              </a:ext>
            </a:extLst>
          </p:cNvPr>
          <p:cNvSpPr/>
          <p:nvPr/>
        </p:nvSpPr>
        <p:spPr>
          <a:xfrm>
            <a:off x="5830007" y="4535710"/>
            <a:ext cx="4498331" cy="1119364"/>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dirty="0">
                <a:solidFill>
                  <a:schemeClr val="accent2">
                    <a:lumMod val="50000"/>
                  </a:schemeClr>
                </a:solidFill>
                <a:highlight>
                  <a:srgbClr val="E6F2F8"/>
                </a:highlight>
                <a:latin typeface="Arial" panose="020B0604020202020204" pitchFamily="34" charset="0"/>
                <a:cs typeface="Arial" panose="020B0604020202020204" pitchFamily="34" charset="0"/>
              </a:rPr>
              <a:t>DB Security Group</a:t>
            </a:r>
          </a:p>
        </p:txBody>
      </p:sp>
      <p:cxnSp>
        <p:nvCxnSpPr>
          <p:cNvPr id="65" name="Straight Arrow Connector 64">
            <a:extLst>
              <a:ext uri="{FF2B5EF4-FFF2-40B4-BE49-F238E27FC236}">
                <a16:creationId xmlns:a16="http://schemas.microsoft.com/office/drawing/2014/main" id="{AB671844-E944-4A38-BC0F-47E3CE97D455}"/>
              </a:ext>
            </a:extLst>
          </p:cNvPr>
          <p:cNvCxnSpPr>
            <a:cxnSpLocks/>
          </p:cNvCxnSpPr>
          <p:nvPr/>
        </p:nvCxnSpPr>
        <p:spPr>
          <a:xfrm>
            <a:off x="6509750" y="5044328"/>
            <a:ext cx="3167646" cy="6961"/>
          </a:xfrm>
          <a:prstGeom prst="straightConnector1">
            <a:avLst/>
          </a:prstGeom>
          <a:ln w="12700">
            <a:solidFill>
              <a:srgbClr val="545B64"/>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F1D4AE5-B3E1-4BBB-9A6F-F19B2C6154AF}"/>
              </a:ext>
            </a:extLst>
          </p:cNvPr>
          <p:cNvCxnSpPr>
            <a:cxnSpLocks/>
          </p:cNvCxnSpPr>
          <p:nvPr/>
        </p:nvCxnSpPr>
        <p:spPr>
          <a:xfrm flipV="1">
            <a:off x="6506018" y="2751277"/>
            <a:ext cx="3122352" cy="3419"/>
          </a:xfrm>
          <a:prstGeom prst="straightConnector1">
            <a:avLst/>
          </a:prstGeom>
          <a:ln w="12700">
            <a:solidFill>
              <a:srgbClr val="545B64"/>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73" name="Graphic 21">
            <a:extLst>
              <a:ext uri="{FF2B5EF4-FFF2-40B4-BE49-F238E27FC236}">
                <a16:creationId xmlns:a16="http://schemas.microsoft.com/office/drawing/2014/main" id="{01784CC8-9BF1-4CB7-8317-4DF0D0D12ADE}"/>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241933" y="1204423"/>
            <a:ext cx="367852" cy="36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9">
            <a:extLst>
              <a:ext uri="{FF2B5EF4-FFF2-40B4-BE49-F238E27FC236}">
                <a16:creationId xmlns:a16="http://schemas.microsoft.com/office/drawing/2014/main" id="{37C2BEBD-1264-4E3B-A173-1AC581131810}"/>
              </a:ext>
            </a:extLst>
          </p:cNvPr>
          <p:cNvSpPr txBox="1">
            <a:spLocks noChangeArrowheads="1"/>
          </p:cNvSpPr>
          <p:nvPr/>
        </p:nvSpPr>
        <p:spPr bwMode="auto">
          <a:xfrm>
            <a:off x="1275627" y="3886200"/>
            <a:ext cx="9028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S2S VPN connection</a:t>
            </a:r>
          </a:p>
        </p:txBody>
      </p:sp>
      <p:pic>
        <p:nvPicPr>
          <p:cNvPr id="75" name="Graphic 43">
            <a:extLst>
              <a:ext uri="{FF2B5EF4-FFF2-40B4-BE49-F238E27FC236}">
                <a16:creationId xmlns:a16="http://schemas.microsoft.com/office/drawing/2014/main" id="{96B24A7A-65C3-4654-946A-DD548D55012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03139"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raphic 7">
            <a:extLst>
              <a:ext uri="{FF2B5EF4-FFF2-40B4-BE49-F238E27FC236}">
                <a16:creationId xmlns:a16="http://schemas.microsoft.com/office/drawing/2014/main" id="{067B944E-8C1E-4A29-A164-0C509111139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232621" y="3398542"/>
            <a:ext cx="507785" cy="50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9">
            <a:extLst>
              <a:ext uri="{FF2B5EF4-FFF2-40B4-BE49-F238E27FC236}">
                <a16:creationId xmlns:a16="http://schemas.microsoft.com/office/drawing/2014/main" id="{D008D930-C94E-450B-974C-19DFEA6ED8D9}"/>
              </a:ext>
            </a:extLst>
          </p:cNvPr>
          <p:cNvSpPr txBox="1">
            <a:spLocks noChangeArrowheads="1"/>
          </p:cNvSpPr>
          <p:nvPr/>
        </p:nvSpPr>
        <p:spPr bwMode="auto">
          <a:xfrm>
            <a:off x="2986331" y="3906327"/>
            <a:ext cx="982902"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68" name="TextBox 67">
            <a:extLst>
              <a:ext uri="{FF2B5EF4-FFF2-40B4-BE49-F238E27FC236}">
                <a16:creationId xmlns:a16="http://schemas.microsoft.com/office/drawing/2014/main" id="{5888473E-06F8-49ED-800F-A785882EDAC4}"/>
              </a:ext>
            </a:extLst>
          </p:cNvPr>
          <p:cNvSpPr txBox="1"/>
          <p:nvPr/>
        </p:nvSpPr>
        <p:spPr>
          <a:xfrm>
            <a:off x="7299328" y="2622864"/>
            <a:ext cx="1439258" cy="261610"/>
          </a:xfrm>
          <a:prstGeom prst="rect">
            <a:avLst/>
          </a:prstGeom>
          <a:solidFill>
            <a:srgbClr val="E6F2F8"/>
          </a:solidFill>
        </p:spPr>
        <p:txBody>
          <a:bodyPr wrap="square" rtlCol="0">
            <a:spAutoFit/>
          </a:bodyPr>
          <a:lstStyle/>
          <a:p>
            <a:r>
              <a:rPr lang="en-US" sz="1050" dirty="0">
                <a:latin typeface="Arial" panose="020B0604020202020204" pitchFamily="34" charset="0"/>
                <a:cs typeface="Arial" panose="020B0604020202020204" pitchFamily="34" charset="0"/>
              </a:rPr>
              <a:t>Multi AZ Deployment</a:t>
            </a:r>
          </a:p>
        </p:txBody>
      </p:sp>
      <p:pic>
        <p:nvPicPr>
          <p:cNvPr id="82" name="Graphic 19">
            <a:extLst>
              <a:ext uri="{FF2B5EF4-FFF2-40B4-BE49-F238E27FC236}">
                <a16:creationId xmlns:a16="http://schemas.microsoft.com/office/drawing/2014/main" id="{E1A6E2C1-C298-465C-926D-603EBBE0D5E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70480" y="5224774"/>
            <a:ext cx="487334" cy="48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11">
            <a:extLst>
              <a:ext uri="{FF2B5EF4-FFF2-40B4-BE49-F238E27FC236}">
                <a16:creationId xmlns:a16="http://schemas.microsoft.com/office/drawing/2014/main" id="{6839F578-99F8-4B14-91CB-7270D099B4AB}"/>
              </a:ext>
            </a:extLst>
          </p:cNvPr>
          <p:cNvSpPr txBox="1">
            <a:spLocks noChangeArrowheads="1"/>
          </p:cNvSpPr>
          <p:nvPr/>
        </p:nvSpPr>
        <p:spPr bwMode="auto">
          <a:xfrm>
            <a:off x="3648949" y="5712108"/>
            <a:ext cx="9259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Amazon EFS</a:t>
            </a:r>
          </a:p>
        </p:txBody>
      </p:sp>
      <p:sp>
        <p:nvSpPr>
          <p:cNvPr id="85" name="Rectangle 84">
            <a:extLst>
              <a:ext uri="{FF2B5EF4-FFF2-40B4-BE49-F238E27FC236}">
                <a16:creationId xmlns:a16="http://schemas.microsoft.com/office/drawing/2014/main" id="{0CC347D0-486D-4584-AD56-93B51525D7D1}"/>
              </a:ext>
            </a:extLst>
          </p:cNvPr>
          <p:cNvSpPr/>
          <p:nvPr/>
        </p:nvSpPr>
        <p:spPr>
          <a:xfrm>
            <a:off x="4731114" y="5385402"/>
            <a:ext cx="1003500" cy="629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37">
            <a:extLst>
              <a:ext uri="{FF2B5EF4-FFF2-40B4-BE49-F238E27FC236}">
                <a16:creationId xmlns:a16="http://schemas.microsoft.com/office/drawing/2014/main" id="{DB5F7F00-98DA-4418-99A2-CEBA3A0DDAE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04264" y="5537198"/>
            <a:ext cx="457200" cy="457200"/>
          </a:xfrm>
          <a:prstGeom prst="rect">
            <a:avLst/>
          </a:prstGeom>
          <a:noFill/>
          <a:ln>
            <a:noFill/>
          </a:ln>
        </p:spPr>
      </p:pic>
      <p:sp>
        <p:nvSpPr>
          <p:cNvPr id="86" name="TextBox 85">
            <a:extLst>
              <a:ext uri="{FF2B5EF4-FFF2-40B4-BE49-F238E27FC236}">
                <a16:creationId xmlns:a16="http://schemas.microsoft.com/office/drawing/2014/main" id="{7CCACF4B-B0AB-4DD5-BF33-6FCC3997F20F}"/>
              </a:ext>
            </a:extLst>
          </p:cNvPr>
          <p:cNvSpPr txBox="1"/>
          <p:nvPr/>
        </p:nvSpPr>
        <p:spPr>
          <a:xfrm>
            <a:off x="4750546" y="5342077"/>
            <a:ext cx="938394" cy="246221"/>
          </a:xfrm>
          <a:prstGeom prst="rect">
            <a:avLst/>
          </a:prstGeom>
          <a:noFill/>
        </p:spPr>
        <p:txBody>
          <a:bodyPr wrap="square" rtlCol="0">
            <a:spAutoFit/>
          </a:bodyPr>
          <a:lstStyle/>
          <a:p>
            <a:r>
              <a:rPr lang="en-US" sz="1000" dirty="0">
                <a:solidFill>
                  <a:schemeClr val="tx1">
                    <a:lumMod val="65000"/>
                    <a:lumOff val="35000"/>
                  </a:schemeClr>
                </a:solidFill>
                <a:latin typeface="Arial" panose="020B0604020202020204" pitchFamily="34" charset="0"/>
                <a:cs typeface="Arial" panose="020B0604020202020204" pitchFamily="34" charset="0"/>
              </a:rPr>
              <a:t>Mount Target</a:t>
            </a:r>
          </a:p>
        </p:txBody>
      </p:sp>
      <p:sp>
        <p:nvSpPr>
          <p:cNvPr id="87" name="Rectangle 86">
            <a:extLst>
              <a:ext uri="{FF2B5EF4-FFF2-40B4-BE49-F238E27FC236}">
                <a16:creationId xmlns:a16="http://schemas.microsoft.com/office/drawing/2014/main" id="{8A8FCA2A-42FE-449D-8554-7B156DF50C77}"/>
              </a:ext>
            </a:extLst>
          </p:cNvPr>
          <p:cNvSpPr/>
          <p:nvPr/>
        </p:nvSpPr>
        <p:spPr>
          <a:xfrm>
            <a:off x="10424145" y="5374903"/>
            <a:ext cx="1003500" cy="629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Graphic 37">
            <a:extLst>
              <a:ext uri="{FF2B5EF4-FFF2-40B4-BE49-F238E27FC236}">
                <a16:creationId xmlns:a16="http://schemas.microsoft.com/office/drawing/2014/main" id="{031D5AC2-143F-4E22-914B-F6DE1169B36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97295" y="5526699"/>
            <a:ext cx="457200" cy="457200"/>
          </a:xfrm>
          <a:prstGeom prst="rect">
            <a:avLst/>
          </a:prstGeom>
          <a:noFill/>
          <a:ln>
            <a:noFill/>
          </a:ln>
        </p:spPr>
      </p:pic>
      <p:sp>
        <p:nvSpPr>
          <p:cNvPr id="89" name="TextBox 88">
            <a:extLst>
              <a:ext uri="{FF2B5EF4-FFF2-40B4-BE49-F238E27FC236}">
                <a16:creationId xmlns:a16="http://schemas.microsoft.com/office/drawing/2014/main" id="{6CCEC6FE-3934-42DC-8D39-E3E5C36C6446}"/>
              </a:ext>
            </a:extLst>
          </p:cNvPr>
          <p:cNvSpPr txBox="1"/>
          <p:nvPr/>
        </p:nvSpPr>
        <p:spPr>
          <a:xfrm>
            <a:off x="10443577" y="5331578"/>
            <a:ext cx="938394" cy="246221"/>
          </a:xfrm>
          <a:prstGeom prst="rect">
            <a:avLst/>
          </a:prstGeom>
          <a:noFill/>
        </p:spPr>
        <p:txBody>
          <a:bodyPr wrap="square" rtlCol="0">
            <a:spAutoFit/>
          </a:bodyPr>
          <a:lstStyle/>
          <a:p>
            <a:r>
              <a:rPr lang="en-US" sz="1000" dirty="0">
                <a:solidFill>
                  <a:schemeClr val="tx1">
                    <a:lumMod val="65000"/>
                    <a:lumOff val="35000"/>
                  </a:schemeClr>
                </a:solidFill>
                <a:latin typeface="Arial" panose="020B0604020202020204" pitchFamily="34" charset="0"/>
                <a:cs typeface="Arial" panose="020B0604020202020204" pitchFamily="34" charset="0"/>
              </a:rPr>
              <a:t>Mount Target</a:t>
            </a:r>
          </a:p>
        </p:txBody>
      </p:sp>
      <p:cxnSp>
        <p:nvCxnSpPr>
          <p:cNvPr id="99" name="Connector: Elbow 98">
            <a:extLst>
              <a:ext uri="{FF2B5EF4-FFF2-40B4-BE49-F238E27FC236}">
                <a16:creationId xmlns:a16="http://schemas.microsoft.com/office/drawing/2014/main" id="{BD85066B-860B-4214-8DD1-17F07B32217B}"/>
              </a:ext>
            </a:extLst>
          </p:cNvPr>
          <p:cNvCxnSpPr>
            <a:cxnSpLocks/>
            <a:stCxn id="83" idx="2"/>
            <a:endCxn id="88" idx="2"/>
          </p:cNvCxnSpPr>
          <p:nvPr/>
        </p:nvCxnSpPr>
        <p:spPr>
          <a:xfrm rot="5400000" flipH="1" flipV="1">
            <a:off x="7439371" y="2656471"/>
            <a:ext cx="159096" cy="6813951"/>
          </a:xfrm>
          <a:prstGeom prst="bentConnector3">
            <a:avLst>
              <a:gd name="adj1" fmla="val -143687"/>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531E9CCB-6B6A-4702-B198-DE513A674558}"/>
              </a:ext>
            </a:extLst>
          </p:cNvPr>
          <p:cNvCxnSpPr>
            <a:cxnSpLocks/>
            <a:stCxn id="43" idx="2"/>
            <a:endCxn id="86" idx="0"/>
          </p:cNvCxnSpPr>
          <p:nvPr/>
        </p:nvCxnSpPr>
        <p:spPr>
          <a:xfrm rot="5400000">
            <a:off x="4684909" y="4587082"/>
            <a:ext cx="1289830" cy="220161"/>
          </a:xfrm>
          <a:prstGeom prst="bentConnector3">
            <a:avLst>
              <a:gd name="adj1" fmla="val 96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B9CF7B9-C623-4399-9ED1-E1BE9E39D1E5}"/>
              </a:ext>
            </a:extLst>
          </p:cNvPr>
          <p:cNvCxnSpPr>
            <a:cxnSpLocks/>
            <a:stCxn id="85" idx="2"/>
          </p:cNvCxnSpPr>
          <p:nvPr/>
        </p:nvCxnSpPr>
        <p:spPr>
          <a:xfrm>
            <a:off x="5232864" y="6014718"/>
            <a:ext cx="0" cy="372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6CD77919-FC10-403B-832C-40340FD0A650}"/>
              </a:ext>
            </a:extLst>
          </p:cNvPr>
          <p:cNvCxnSpPr>
            <a:cxnSpLocks/>
            <a:stCxn id="45" idx="2"/>
          </p:cNvCxnSpPr>
          <p:nvPr/>
        </p:nvCxnSpPr>
        <p:spPr>
          <a:xfrm rot="5400000">
            <a:off x="6234456" y="3257697"/>
            <a:ext cx="124228" cy="17133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97AA510A-2FF3-471A-B0A2-603DFB96B701}"/>
              </a:ext>
            </a:extLst>
          </p:cNvPr>
          <p:cNvCxnSpPr>
            <a:stCxn id="49" idx="2"/>
            <a:endCxn id="89" idx="0"/>
          </p:cNvCxnSpPr>
          <p:nvPr/>
        </p:nvCxnSpPr>
        <p:spPr>
          <a:xfrm rot="16200000" flipH="1">
            <a:off x="9351931" y="3770734"/>
            <a:ext cx="1279331" cy="1842356"/>
          </a:xfrm>
          <a:prstGeom prst="bentConnector3">
            <a:avLst>
              <a:gd name="adj1" fmla="val 937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41FD9D-0BAC-427F-802D-FF841EAE6A2B}"/>
              </a:ext>
            </a:extLst>
          </p:cNvPr>
          <p:cNvCxnSpPr>
            <a:cxnSpLocks/>
            <a:stCxn id="47" idx="2"/>
          </p:cNvCxnSpPr>
          <p:nvPr/>
        </p:nvCxnSpPr>
        <p:spPr>
          <a:xfrm>
            <a:off x="10727413" y="4052247"/>
            <a:ext cx="0" cy="12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AFA55896-076C-46F7-879A-1F70D0EF8CE8}"/>
              </a:ext>
            </a:extLst>
          </p:cNvPr>
          <p:cNvCxnSpPr>
            <a:cxnSpLocks/>
            <a:endCxn id="51" idx="0"/>
          </p:cNvCxnSpPr>
          <p:nvPr/>
        </p:nvCxnSpPr>
        <p:spPr>
          <a:xfrm>
            <a:off x="6277418" y="4173297"/>
            <a:ext cx="3732" cy="62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745D1BC-D7B6-4D93-837C-2EB5FBF3A4D6}"/>
              </a:ext>
            </a:extLst>
          </p:cNvPr>
          <p:cNvCxnSpPr>
            <a:cxnSpLocks/>
            <a:endCxn id="53" idx="0"/>
          </p:cNvCxnSpPr>
          <p:nvPr/>
        </p:nvCxnSpPr>
        <p:spPr>
          <a:xfrm>
            <a:off x="9905996" y="4173297"/>
            <a:ext cx="0" cy="631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5E8ED8BA-1447-4078-89F9-89381DDFE718}"/>
              </a:ext>
            </a:extLst>
          </p:cNvPr>
          <p:cNvCxnSpPr>
            <a:cxnSpLocks/>
            <a:endCxn id="44" idx="1"/>
          </p:cNvCxnSpPr>
          <p:nvPr/>
        </p:nvCxnSpPr>
        <p:spPr>
          <a:xfrm>
            <a:off x="6251961" y="3093258"/>
            <a:ext cx="655301" cy="483293"/>
          </a:xfrm>
          <a:prstGeom prst="bentConnector3">
            <a:avLst>
              <a:gd name="adj1" fmla="val 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6265207-1957-4369-9BCB-F51670BAD07B}"/>
              </a:ext>
            </a:extLst>
          </p:cNvPr>
          <p:cNvCxnSpPr>
            <a:cxnSpLocks/>
            <a:endCxn id="42" idx="3"/>
          </p:cNvCxnSpPr>
          <p:nvPr/>
        </p:nvCxnSpPr>
        <p:spPr>
          <a:xfrm flipH="1" flipV="1">
            <a:off x="5648834" y="3566926"/>
            <a:ext cx="628584" cy="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FB279DEF-0F8E-429C-8E17-8BB3C7A79A6E}"/>
              </a:ext>
            </a:extLst>
          </p:cNvPr>
          <p:cNvCxnSpPr>
            <a:endCxn id="48" idx="3"/>
          </p:cNvCxnSpPr>
          <p:nvPr/>
        </p:nvCxnSpPr>
        <p:spPr>
          <a:xfrm rot="10800000" flipV="1">
            <a:off x="9296548" y="3114274"/>
            <a:ext cx="609449" cy="463151"/>
          </a:xfrm>
          <a:prstGeom prst="bentConnector3">
            <a:avLst>
              <a:gd name="adj1" fmla="val 5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833A149-CF68-457F-84CA-1DC3F71EA6EE}"/>
              </a:ext>
            </a:extLst>
          </p:cNvPr>
          <p:cNvCxnSpPr>
            <a:cxnSpLocks/>
            <a:endCxn id="46" idx="1"/>
          </p:cNvCxnSpPr>
          <p:nvPr/>
        </p:nvCxnSpPr>
        <p:spPr>
          <a:xfrm>
            <a:off x="9905996" y="3577425"/>
            <a:ext cx="5903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EE9EFBCE-3DB2-43AB-A85D-8EC5300226C9}"/>
              </a:ext>
            </a:extLst>
          </p:cNvPr>
          <p:cNvSpPr txBox="1"/>
          <p:nvPr/>
        </p:nvSpPr>
        <p:spPr>
          <a:xfrm>
            <a:off x="516519" y="1296285"/>
            <a:ext cx="74571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DBA/ Dev</a:t>
            </a:r>
          </a:p>
        </p:txBody>
      </p:sp>
      <p:pic>
        <p:nvPicPr>
          <p:cNvPr id="182" name="Graphic 31">
            <a:extLst>
              <a:ext uri="{FF2B5EF4-FFF2-40B4-BE49-F238E27FC236}">
                <a16:creationId xmlns:a16="http://schemas.microsoft.com/office/drawing/2014/main" id="{B7AAFD78-80BF-43C9-9B67-EBA61FF9240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41933" y="160134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TextBox 182">
            <a:extLst>
              <a:ext uri="{FF2B5EF4-FFF2-40B4-BE49-F238E27FC236}">
                <a16:creationId xmlns:a16="http://schemas.microsoft.com/office/drawing/2014/main" id="{4A6DBF81-6B98-41BC-A119-2220F1B9D864}"/>
              </a:ext>
            </a:extLst>
          </p:cNvPr>
          <p:cNvSpPr txBox="1"/>
          <p:nvPr/>
        </p:nvSpPr>
        <p:spPr>
          <a:xfrm>
            <a:off x="706816" y="1642347"/>
            <a:ext cx="702046"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On Prem AD</a:t>
            </a:r>
          </a:p>
        </p:txBody>
      </p:sp>
      <p:cxnSp>
        <p:nvCxnSpPr>
          <p:cNvPr id="187" name="Connector: Elbow 186">
            <a:extLst>
              <a:ext uri="{FF2B5EF4-FFF2-40B4-BE49-F238E27FC236}">
                <a16:creationId xmlns:a16="http://schemas.microsoft.com/office/drawing/2014/main" id="{DCEBED41-1CD3-4B90-9C6B-75D6228415CF}"/>
              </a:ext>
            </a:extLst>
          </p:cNvPr>
          <p:cNvCxnSpPr>
            <a:stCxn id="30" idx="2"/>
            <a:endCxn id="75" idx="1"/>
          </p:cNvCxnSpPr>
          <p:nvPr/>
        </p:nvCxnSpPr>
        <p:spPr>
          <a:xfrm rot="16200000" flipH="1">
            <a:off x="810847" y="2965308"/>
            <a:ext cx="619830" cy="764753"/>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20">
            <a:extLst>
              <a:ext uri="{FF2B5EF4-FFF2-40B4-BE49-F238E27FC236}">
                <a16:creationId xmlns:a16="http://schemas.microsoft.com/office/drawing/2014/main" id="{21410ED6-15BB-43BE-B5C1-4D71795B8C47}"/>
              </a:ext>
            </a:extLst>
          </p:cNvPr>
          <p:cNvSpPr txBox="1">
            <a:spLocks noChangeArrowheads="1"/>
          </p:cNvSpPr>
          <p:nvPr/>
        </p:nvSpPr>
        <p:spPr bwMode="auto">
          <a:xfrm>
            <a:off x="2199124" y="5572838"/>
            <a:ext cx="14335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Flow logs</a:t>
            </a:r>
          </a:p>
        </p:txBody>
      </p:sp>
      <p:pic>
        <p:nvPicPr>
          <p:cNvPr id="196" name="Graphic 24">
            <a:extLst>
              <a:ext uri="{FF2B5EF4-FFF2-40B4-BE49-F238E27FC236}">
                <a16:creationId xmlns:a16="http://schemas.microsoft.com/office/drawing/2014/main" id="{4847FAA0-EAFB-4F57-85DA-E4544318F80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78927" y="51732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Graphic 23">
            <a:extLst>
              <a:ext uri="{FF2B5EF4-FFF2-40B4-BE49-F238E27FC236}">
                <a16:creationId xmlns:a16="http://schemas.microsoft.com/office/drawing/2014/main" id="{21A419E4-4BF7-4DB0-9FBC-F8E998F4E9F2}"/>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656591" y="1600943"/>
            <a:ext cx="490399" cy="49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TextBox 15">
            <a:extLst>
              <a:ext uri="{FF2B5EF4-FFF2-40B4-BE49-F238E27FC236}">
                <a16:creationId xmlns:a16="http://schemas.microsoft.com/office/drawing/2014/main" id="{86764F8D-6F91-4D25-955B-FF3B134EC747}"/>
              </a:ext>
            </a:extLst>
          </p:cNvPr>
          <p:cNvSpPr txBox="1">
            <a:spLocks noChangeArrowheads="1"/>
          </p:cNvSpPr>
          <p:nvPr/>
        </p:nvSpPr>
        <p:spPr bwMode="auto">
          <a:xfrm>
            <a:off x="2448920" y="2084667"/>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sp>
        <p:nvSpPr>
          <p:cNvPr id="205" name="TextBox 9">
            <a:extLst>
              <a:ext uri="{FF2B5EF4-FFF2-40B4-BE49-F238E27FC236}">
                <a16:creationId xmlns:a16="http://schemas.microsoft.com/office/drawing/2014/main" id="{A1CB567F-39F0-4D1F-9261-C4FBA305D9B0}"/>
              </a:ext>
            </a:extLst>
          </p:cNvPr>
          <p:cNvSpPr txBox="1">
            <a:spLocks noChangeArrowheads="1"/>
          </p:cNvSpPr>
          <p:nvPr/>
        </p:nvSpPr>
        <p:spPr bwMode="auto">
          <a:xfrm>
            <a:off x="2433650" y="4736081"/>
            <a:ext cx="9222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Backup</a:t>
            </a:r>
          </a:p>
        </p:txBody>
      </p:sp>
      <p:pic>
        <p:nvPicPr>
          <p:cNvPr id="206" name="Graphic 205">
            <a:extLst>
              <a:ext uri="{FF2B5EF4-FFF2-40B4-BE49-F238E27FC236}">
                <a16:creationId xmlns:a16="http://schemas.microsoft.com/office/drawing/2014/main" id="{CF46934C-A457-44F0-A82D-AE80B31D0353}"/>
              </a:ext>
            </a:extLst>
          </p:cNvPr>
          <p:cNvPicPr>
            <a:picLocks noChangeAspect="1"/>
          </p:cNvPicPr>
          <p:nvPr/>
        </p:nvPicPr>
        <p:blipFill>
          <a:blip r:embed="rId36">
            <a:extLst>
              <a:ext uri="{96DAC541-7B7A-43D3-8B79-37D633B846F1}">
                <asvg:svgBlip xmlns:asvg="http://schemas.microsoft.com/office/drawing/2016/SVG/main" r:embed="rId37"/>
              </a:ext>
            </a:extLst>
          </a:blip>
          <a:srcRect/>
          <a:stretch/>
        </p:blipFill>
        <p:spPr>
          <a:xfrm>
            <a:off x="2656346" y="4266864"/>
            <a:ext cx="490399" cy="490399"/>
          </a:xfrm>
          <a:prstGeom prst="rect">
            <a:avLst/>
          </a:prstGeom>
        </p:spPr>
      </p:pic>
      <p:pic>
        <p:nvPicPr>
          <p:cNvPr id="210" name="Graphic 21">
            <a:extLst>
              <a:ext uri="{FF2B5EF4-FFF2-40B4-BE49-F238E27FC236}">
                <a16:creationId xmlns:a16="http://schemas.microsoft.com/office/drawing/2014/main" id="{AF76B8A6-4E2C-4265-9B5C-26914ADCC70A}"/>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653522" y="2540656"/>
            <a:ext cx="484091" cy="49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Box 15">
            <a:extLst>
              <a:ext uri="{FF2B5EF4-FFF2-40B4-BE49-F238E27FC236}">
                <a16:creationId xmlns:a16="http://schemas.microsoft.com/office/drawing/2014/main" id="{2C461A08-D27E-4CB2-9F40-FBE8DFCBDBD4}"/>
              </a:ext>
            </a:extLst>
          </p:cNvPr>
          <p:cNvSpPr txBox="1">
            <a:spLocks noChangeArrowheads="1"/>
          </p:cNvSpPr>
          <p:nvPr/>
        </p:nvSpPr>
        <p:spPr bwMode="auto">
          <a:xfrm>
            <a:off x="2547099" y="3003201"/>
            <a:ext cx="7606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Inspector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agent</a:t>
            </a:r>
          </a:p>
        </p:txBody>
      </p:sp>
      <p:pic>
        <p:nvPicPr>
          <p:cNvPr id="214" name="Graphic 17">
            <a:extLst>
              <a:ext uri="{FF2B5EF4-FFF2-40B4-BE49-F238E27FC236}">
                <a16:creationId xmlns:a16="http://schemas.microsoft.com/office/drawing/2014/main" id="{864F3362-C627-4F5C-A4DA-B1961612C7A3}"/>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662606" y="5872307"/>
            <a:ext cx="484951" cy="48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TextBox 9">
            <a:extLst>
              <a:ext uri="{FF2B5EF4-FFF2-40B4-BE49-F238E27FC236}">
                <a16:creationId xmlns:a16="http://schemas.microsoft.com/office/drawing/2014/main" id="{069F7587-478C-4284-8FE4-9953C7FF001A}"/>
              </a:ext>
            </a:extLst>
          </p:cNvPr>
          <p:cNvSpPr txBox="1">
            <a:spLocks noChangeArrowheads="1"/>
          </p:cNvSpPr>
          <p:nvPr/>
        </p:nvSpPr>
        <p:spPr bwMode="auto">
          <a:xfrm>
            <a:off x="2318240" y="6316480"/>
            <a:ext cx="1185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CloudWatch</a:t>
            </a:r>
          </a:p>
        </p:txBody>
      </p:sp>
      <p:cxnSp>
        <p:nvCxnSpPr>
          <p:cNvPr id="217" name="Connector: Elbow 216">
            <a:extLst>
              <a:ext uri="{FF2B5EF4-FFF2-40B4-BE49-F238E27FC236}">
                <a16:creationId xmlns:a16="http://schemas.microsoft.com/office/drawing/2014/main" id="{BBCF7A08-5FAA-487D-8B7E-9410BA6AFBAD}"/>
              </a:ext>
            </a:extLst>
          </p:cNvPr>
          <p:cNvCxnSpPr>
            <a:cxnSpLocks/>
            <a:stCxn id="76" idx="3"/>
            <a:endCxn id="57" idx="1"/>
          </p:cNvCxnSpPr>
          <p:nvPr/>
        </p:nvCxnSpPr>
        <p:spPr>
          <a:xfrm flipV="1">
            <a:off x="3740406" y="2658446"/>
            <a:ext cx="2308412" cy="993989"/>
          </a:xfrm>
          <a:prstGeom prst="bentConnector3">
            <a:avLst>
              <a:gd name="adj1" fmla="val 4041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or: Elbow 223">
            <a:extLst>
              <a:ext uri="{FF2B5EF4-FFF2-40B4-BE49-F238E27FC236}">
                <a16:creationId xmlns:a16="http://schemas.microsoft.com/office/drawing/2014/main" id="{2EB84491-5C98-4941-9EA0-C97FCA80178B}"/>
              </a:ext>
            </a:extLst>
          </p:cNvPr>
          <p:cNvCxnSpPr>
            <a:cxnSpLocks/>
            <a:stCxn id="76" idx="3"/>
            <a:endCxn id="51" idx="1"/>
          </p:cNvCxnSpPr>
          <p:nvPr/>
        </p:nvCxnSpPr>
        <p:spPr>
          <a:xfrm>
            <a:off x="3740406" y="3652435"/>
            <a:ext cx="2312144" cy="1374243"/>
          </a:xfrm>
          <a:prstGeom prst="bentConnector3">
            <a:avLst>
              <a:gd name="adj1" fmla="val 40426"/>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447C980D-A45F-4D0B-92EB-73E694D78D5B}"/>
              </a:ext>
            </a:extLst>
          </p:cNvPr>
          <p:cNvCxnSpPr>
            <a:stCxn id="75" idx="3"/>
            <a:endCxn id="76" idx="1"/>
          </p:cNvCxnSpPr>
          <p:nvPr/>
        </p:nvCxnSpPr>
        <p:spPr>
          <a:xfrm flipV="1">
            <a:off x="1960339" y="3652435"/>
            <a:ext cx="1272282" cy="516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49" name="Graphic 8">
            <a:extLst>
              <a:ext uri="{FF2B5EF4-FFF2-40B4-BE49-F238E27FC236}">
                <a16:creationId xmlns:a16="http://schemas.microsoft.com/office/drawing/2014/main" id="{757A1FF3-E729-4EF4-B8E0-335023FC6A74}"/>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868632" y="1661894"/>
            <a:ext cx="482965" cy="48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TextBox 11">
            <a:extLst>
              <a:ext uri="{FF2B5EF4-FFF2-40B4-BE49-F238E27FC236}">
                <a16:creationId xmlns:a16="http://schemas.microsoft.com/office/drawing/2014/main" id="{7C3923BB-6AEB-483B-B181-3F3CAE9EEB51}"/>
              </a:ext>
            </a:extLst>
          </p:cNvPr>
          <p:cNvSpPr txBox="1">
            <a:spLocks noChangeArrowheads="1"/>
          </p:cNvSpPr>
          <p:nvPr/>
        </p:nvSpPr>
        <p:spPr bwMode="auto">
          <a:xfrm>
            <a:off x="3607555" y="2156104"/>
            <a:ext cx="9571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Config</a:t>
            </a:r>
          </a:p>
        </p:txBody>
      </p:sp>
      <p:pic>
        <p:nvPicPr>
          <p:cNvPr id="97" name="Graphic 96">
            <a:extLst>
              <a:ext uri="{FF2B5EF4-FFF2-40B4-BE49-F238E27FC236}">
                <a16:creationId xmlns:a16="http://schemas.microsoft.com/office/drawing/2014/main" id="{1CFCAC4A-00AA-423F-B271-9BAC6B6CA4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5571" y="2198543"/>
            <a:ext cx="381000" cy="381000"/>
          </a:xfrm>
          <a:prstGeom prst="rect">
            <a:avLst/>
          </a:prstGeom>
        </p:spPr>
      </p:pic>
      <p:sp>
        <p:nvSpPr>
          <p:cNvPr id="98" name="Rectangle 97">
            <a:extLst>
              <a:ext uri="{FF2B5EF4-FFF2-40B4-BE49-F238E27FC236}">
                <a16:creationId xmlns:a16="http://schemas.microsoft.com/office/drawing/2014/main" id="{CBE804B8-E0D8-44C0-98B0-8B0B15A3D94B}"/>
              </a:ext>
            </a:extLst>
          </p:cNvPr>
          <p:cNvSpPr/>
          <p:nvPr/>
        </p:nvSpPr>
        <p:spPr>
          <a:xfrm>
            <a:off x="8255190" y="1090118"/>
            <a:ext cx="3317551" cy="1076690"/>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200" dirty="0">
                <a:solidFill>
                  <a:srgbClr val="6BAE3D"/>
                </a:solidFill>
                <a:latin typeface="Arial" panose="020B0604020202020204" pitchFamily="34" charset="0"/>
                <a:cs typeface="Arial" panose="020B0604020202020204" pitchFamily="34" charset="0"/>
              </a:rPr>
              <a:t>Public subnet-2</a:t>
            </a:r>
          </a:p>
        </p:txBody>
      </p:sp>
      <p:pic>
        <p:nvPicPr>
          <p:cNvPr id="100" name="Graphic 99">
            <a:extLst>
              <a:ext uri="{FF2B5EF4-FFF2-40B4-BE49-F238E27FC236}">
                <a16:creationId xmlns:a16="http://schemas.microsoft.com/office/drawing/2014/main" id="{490BDE1E-A4B5-474E-B7B4-09C473B96544}"/>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8255825" y="1091707"/>
            <a:ext cx="381000" cy="381000"/>
          </a:xfrm>
          <a:prstGeom prst="rect">
            <a:avLst/>
          </a:prstGeom>
        </p:spPr>
      </p:pic>
      <p:sp>
        <p:nvSpPr>
          <p:cNvPr id="81" name="TextBox 80">
            <a:extLst>
              <a:ext uri="{FF2B5EF4-FFF2-40B4-BE49-F238E27FC236}">
                <a16:creationId xmlns:a16="http://schemas.microsoft.com/office/drawing/2014/main" id="{AED33A85-1389-479C-8838-23EF2EF30A54}"/>
              </a:ext>
            </a:extLst>
          </p:cNvPr>
          <p:cNvSpPr txBox="1"/>
          <p:nvPr/>
        </p:nvSpPr>
        <p:spPr>
          <a:xfrm>
            <a:off x="7438639" y="4916496"/>
            <a:ext cx="1395615" cy="261610"/>
          </a:xfrm>
          <a:prstGeom prst="rect">
            <a:avLst/>
          </a:prstGeom>
          <a:solidFill>
            <a:srgbClr val="E6F2F8"/>
          </a:solidFill>
        </p:spPr>
        <p:txBody>
          <a:bodyPr wrap="square" rtlCol="0">
            <a:spAutoFit/>
          </a:bodyPr>
          <a:lstStyle/>
          <a:p>
            <a:r>
              <a:rPr lang="en-US" sz="1050" dirty="0">
                <a:latin typeface="Arial" panose="020B0604020202020204" pitchFamily="34" charset="0"/>
                <a:cs typeface="Arial" panose="020B0604020202020204" pitchFamily="34" charset="0"/>
              </a:rPr>
              <a:t>Multi AZ Replication</a:t>
            </a:r>
          </a:p>
        </p:txBody>
      </p:sp>
      <p:sp>
        <p:nvSpPr>
          <p:cNvPr id="3" name="TextBox 2">
            <a:extLst>
              <a:ext uri="{FF2B5EF4-FFF2-40B4-BE49-F238E27FC236}">
                <a16:creationId xmlns:a16="http://schemas.microsoft.com/office/drawing/2014/main" id="{62958093-8D76-48D6-9864-B61A3513FAA2}"/>
              </a:ext>
            </a:extLst>
          </p:cNvPr>
          <p:cNvSpPr txBox="1"/>
          <p:nvPr/>
        </p:nvSpPr>
        <p:spPr>
          <a:xfrm>
            <a:off x="102122" y="4840303"/>
            <a:ext cx="2184416" cy="923330"/>
          </a:xfrm>
          <a:prstGeom prst="rect">
            <a:avLst/>
          </a:prstGeom>
          <a:noFill/>
        </p:spPr>
        <p:txBody>
          <a:bodyPr wrap="square" rtlCol="0">
            <a:spAutoFit/>
          </a:bodyPr>
          <a:lstStyle/>
          <a:p>
            <a:r>
              <a:rPr lang="en-US" b="1" dirty="0"/>
              <a:t>App Services Account</a:t>
            </a:r>
          </a:p>
          <a:p>
            <a:r>
              <a:rPr lang="en-US" dirty="0"/>
              <a:t>Figure 1</a:t>
            </a:r>
          </a:p>
        </p:txBody>
      </p:sp>
      <p:pic>
        <p:nvPicPr>
          <p:cNvPr id="103" name="Graphic 19">
            <a:extLst>
              <a:ext uri="{FF2B5EF4-FFF2-40B4-BE49-F238E27FC236}">
                <a16:creationId xmlns:a16="http://schemas.microsoft.com/office/drawing/2014/main" id="{D94624E1-5F7F-4C06-9C98-F14DCDBF184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876062" y="2520990"/>
            <a:ext cx="468103" cy="4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12">
            <a:extLst>
              <a:ext uri="{FF2B5EF4-FFF2-40B4-BE49-F238E27FC236}">
                <a16:creationId xmlns:a16="http://schemas.microsoft.com/office/drawing/2014/main" id="{58DC9916-A228-48DB-8981-400DBCF4BADA}"/>
              </a:ext>
            </a:extLst>
          </p:cNvPr>
          <p:cNvSpPr txBox="1">
            <a:spLocks noChangeArrowheads="1"/>
          </p:cNvSpPr>
          <p:nvPr/>
        </p:nvSpPr>
        <p:spPr bwMode="auto">
          <a:xfrm>
            <a:off x="3600103" y="2976021"/>
            <a:ext cx="994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GuardDuty</a:t>
            </a:r>
          </a:p>
        </p:txBody>
      </p:sp>
      <p:sp>
        <p:nvSpPr>
          <p:cNvPr id="4" name="TextBox 3">
            <a:extLst>
              <a:ext uri="{FF2B5EF4-FFF2-40B4-BE49-F238E27FC236}">
                <a16:creationId xmlns:a16="http://schemas.microsoft.com/office/drawing/2014/main" id="{41D32937-DF94-4456-8C17-5653F9686574}"/>
              </a:ext>
            </a:extLst>
          </p:cNvPr>
          <p:cNvSpPr txBox="1"/>
          <p:nvPr/>
        </p:nvSpPr>
        <p:spPr>
          <a:xfrm>
            <a:off x="194470" y="5971435"/>
            <a:ext cx="1990409" cy="415498"/>
          </a:xfrm>
          <a:prstGeom prst="rect">
            <a:avLst/>
          </a:prstGeom>
          <a:noFill/>
          <a:ln w="3175">
            <a:solidFill>
              <a:schemeClr val="tx1"/>
            </a:solidFill>
          </a:ln>
        </p:spPr>
        <p:txBody>
          <a:bodyPr wrap="square" rtlCol="0">
            <a:spAutoFit/>
          </a:bodyPr>
          <a:lstStyle/>
          <a:p>
            <a:r>
              <a:rPr lang="en-US" sz="1050" b="1" dirty="0"/>
              <a:t>Region</a:t>
            </a:r>
            <a:r>
              <a:rPr lang="en-US" sz="1050" dirty="0"/>
              <a:t> – Stockholm [</a:t>
            </a:r>
            <a:r>
              <a:rPr lang="en-US" sz="1050" b="0" i="0" dirty="0">
                <a:solidFill>
                  <a:srgbClr val="333333"/>
                </a:solidFill>
                <a:effectLst/>
                <a:latin typeface="AmazonEmberBold"/>
              </a:rPr>
              <a:t>eu-north-1]</a:t>
            </a:r>
          </a:p>
          <a:p>
            <a:r>
              <a:rPr lang="en-US" sz="1050" b="1" dirty="0">
                <a:solidFill>
                  <a:srgbClr val="333333"/>
                </a:solidFill>
                <a:latin typeface="AmazonEmberBold"/>
              </a:rPr>
              <a:t>AZ</a:t>
            </a:r>
            <a:r>
              <a:rPr lang="en-US" sz="1050" dirty="0">
                <a:solidFill>
                  <a:srgbClr val="333333"/>
                </a:solidFill>
                <a:latin typeface="AmazonEmberBold"/>
              </a:rPr>
              <a:t> - eu-north-1a, eu-north-1b</a:t>
            </a:r>
            <a:endParaRPr lang="en-US" sz="1050" dirty="0"/>
          </a:p>
        </p:txBody>
      </p:sp>
      <p:pic>
        <p:nvPicPr>
          <p:cNvPr id="108" name="Graphic 7">
            <a:extLst>
              <a:ext uri="{FF2B5EF4-FFF2-40B4-BE49-F238E27FC236}">
                <a16:creationId xmlns:a16="http://schemas.microsoft.com/office/drawing/2014/main" id="{EEBFFD46-409B-42D5-ADD1-1DAA2A9B44E0}"/>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893723" y="3749149"/>
            <a:ext cx="455546" cy="45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12">
            <a:extLst>
              <a:ext uri="{FF2B5EF4-FFF2-40B4-BE49-F238E27FC236}">
                <a16:creationId xmlns:a16="http://schemas.microsoft.com/office/drawing/2014/main" id="{FF7BD31A-6D0A-4AEF-8683-FAA696238B2E}"/>
              </a:ext>
            </a:extLst>
          </p:cNvPr>
          <p:cNvSpPr txBox="1">
            <a:spLocks noChangeArrowheads="1"/>
          </p:cNvSpPr>
          <p:nvPr/>
        </p:nvSpPr>
        <p:spPr bwMode="auto">
          <a:xfrm>
            <a:off x="3616702" y="4204695"/>
            <a:ext cx="10395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KMS/ endpoint</a:t>
            </a:r>
          </a:p>
        </p:txBody>
      </p:sp>
      <p:pic>
        <p:nvPicPr>
          <p:cNvPr id="106" name="Graphic 15">
            <a:extLst>
              <a:ext uri="{FF2B5EF4-FFF2-40B4-BE49-F238E27FC236}">
                <a16:creationId xmlns:a16="http://schemas.microsoft.com/office/drawing/2014/main" id="{EC33F0CC-6F11-4C6E-812B-6116FF2467E8}"/>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878577" y="4475019"/>
            <a:ext cx="465587" cy="4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TextBox 15">
            <a:extLst>
              <a:ext uri="{FF2B5EF4-FFF2-40B4-BE49-F238E27FC236}">
                <a16:creationId xmlns:a16="http://schemas.microsoft.com/office/drawing/2014/main" id="{38109CA2-0990-4D96-877F-CECF01B311E2}"/>
              </a:ext>
            </a:extLst>
          </p:cNvPr>
          <p:cNvSpPr txBox="1">
            <a:spLocks noChangeArrowheads="1"/>
          </p:cNvSpPr>
          <p:nvPr/>
        </p:nvSpPr>
        <p:spPr bwMode="auto">
          <a:xfrm>
            <a:off x="3595698" y="4906462"/>
            <a:ext cx="10020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SSM Agent</a:t>
            </a:r>
          </a:p>
        </p:txBody>
      </p:sp>
    </p:spTree>
    <p:extLst>
      <p:ext uri="{BB962C8B-B14F-4D97-AF65-F5344CB8AC3E}">
        <p14:creationId xmlns:p14="http://schemas.microsoft.com/office/powerpoint/2010/main" val="2256097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CBE804B8-E0D8-44C0-98B0-8B0B15A3D94B}"/>
              </a:ext>
            </a:extLst>
          </p:cNvPr>
          <p:cNvSpPr/>
          <p:nvPr/>
        </p:nvSpPr>
        <p:spPr>
          <a:xfrm>
            <a:off x="8255190" y="1090117"/>
            <a:ext cx="3317551" cy="2192857"/>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100" dirty="0">
              <a:solidFill>
                <a:srgbClr val="6BAE3D"/>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E8E793CD-E7FC-46DE-8B1D-F9AFEA500383}"/>
              </a:ext>
            </a:extLst>
          </p:cNvPr>
          <p:cNvSpPr/>
          <p:nvPr/>
        </p:nvSpPr>
        <p:spPr>
          <a:xfrm>
            <a:off x="8252814" y="3287988"/>
            <a:ext cx="3303847" cy="2996318"/>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100" dirty="0">
                <a:solidFill>
                  <a:srgbClr val="5B9CD5"/>
                </a:solidFill>
                <a:latin typeface="Arial" panose="020B0604020202020204" pitchFamily="34" charset="0"/>
                <a:cs typeface="Arial" panose="020B0604020202020204" pitchFamily="34" charset="0"/>
              </a:rPr>
              <a:t>Private subnet -2</a:t>
            </a:r>
          </a:p>
        </p:txBody>
      </p:sp>
      <p:sp>
        <p:nvSpPr>
          <p:cNvPr id="58" name="Rectangle 57">
            <a:extLst>
              <a:ext uri="{FF2B5EF4-FFF2-40B4-BE49-F238E27FC236}">
                <a16:creationId xmlns:a16="http://schemas.microsoft.com/office/drawing/2014/main" id="{A036539F-D7C6-4ADF-9E94-256ECF6F97B5}"/>
              </a:ext>
            </a:extLst>
          </p:cNvPr>
          <p:cNvSpPr/>
          <p:nvPr/>
        </p:nvSpPr>
        <p:spPr>
          <a:xfrm>
            <a:off x="4584791" y="1081618"/>
            <a:ext cx="3317551" cy="2200482"/>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endParaRPr lang="en-US" sz="1100" dirty="0">
              <a:solidFill>
                <a:srgbClr val="6BAE3D"/>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34A9F9-7543-4564-A68A-2BE23DA6420E}"/>
              </a:ext>
            </a:extLst>
          </p:cNvPr>
          <p:cNvSpPr/>
          <p:nvPr/>
        </p:nvSpPr>
        <p:spPr>
          <a:xfrm>
            <a:off x="2483318" y="163629"/>
            <a:ext cx="9586761" cy="6564430"/>
          </a:xfrm>
          <a:prstGeom prst="rect">
            <a:avLst/>
          </a:prstGeom>
          <a:noFill/>
          <a:ln w="127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  </a:t>
            </a:r>
          </a:p>
        </p:txBody>
      </p:sp>
      <p:pic>
        <p:nvPicPr>
          <p:cNvPr id="8" name="Graphic 7">
            <a:extLst>
              <a:ext uri="{FF2B5EF4-FFF2-40B4-BE49-F238E27FC236}">
                <a16:creationId xmlns:a16="http://schemas.microsoft.com/office/drawing/2014/main" id="{E2DA5431-FB21-480D-A676-6DEC13C2F40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483318" y="162604"/>
            <a:ext cx="308008" cy="308008"/>
          </a:xfrm>
          <a:prstGeom prst="rect">
            <a:avLst/>
          </a:prstGeom>
        </p:spPr>
      </p:pic>
      <p:sp>
        <p:nvSpPr>
          <p:cNvPr id="9" name="Rectangle 8">
            <a:extLst>
              <a:ext uri="{FF2B5EF4-FFF2-40B4-BE49-F238E27FC236}">
                <a16:creationId xmlns:a16="http://schemas.microsoft.com/office/drawing/2014/main" id="{8672FA47-85DE-4F3B-AC95-47C1364653A5}"/>
              </a:ext>
            </a:extLst>
          </p:cNvPr>
          <p:cNvSpPr/>
          <p:nvPr/>
        </p:nvSpPr>
        <p:spPr>
          <a:xfrm>
            <a:off x="3320990" y="599439"/>
            <a:ext cx="8542150" cy="6013117"/>
          </a:xfrm>
          <a:prstGeom prst="rect">
            <a:avLst/>
          </a:prstGeom>
          <a:noFill/>
          <a:ln w="12700">
            <a:solidFill>
              <a:srgbClr val="5B9CD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  </a:t>
            </a:r>
          </a:p>
        </p:txBody>
      </p:sp>
      <p:pic>
        <p:nvPicPr>
          <p:cNvPr id="10" name="Graphic 9">
            <a:extLst>
              <a:ext uri="{FF2B5EF4-FFF2-40B4-BE49-F238E27FC236}">
                <a16:creationId xmlns:a16="http://schemas.microsoft.com/office/drawing/2014/main" id="{3AA07CBC-40A0-4131-9225-CBAE269931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20758" y="607862"/>
            <a:ext cx="407602" cy="407602"/>
          </a:xfrm>
          <a:prstGeom prst="rect">
            <a:avLst/>
          </a:prstGeom>
        </p:spPr>
      </p:pic>
      <p:sp>
        <p:nvSpPr>
          <p:cNvPr id="11" name="Rectangle 10">
            <a:extLst>
              <a:ext uri="{FF2B5EF4-FFF2-40B4-BE49-F238E27FC236}">
                <a16:creationId xmlns:a16="http://schemas.microsoft.com/office/drawing/2014/main" id="{5286F60A-CEF6-46FB-A12C-82534468130D}"/>
              </a:ext>
            </a:extLst>
          </p:cNvPr>
          <p:cNvSpPr/>
          <p:nvPr/>
        </p:nvSpPr>
        <p:spPr>
          <a:xfrm>
            <a:off x="4591252" y="715356"/>
            <a:ext cx="3311090" cy="556203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12" name="Rectangle 11">
            <a:extLst>
              <a:ext uri="{FF2B5EF4-FFF2-40B4-BE49-F238E27FC236}">
                <a16:creationId xmlns:a16="http://schemas.microsoft.com/office/drawing/2014/main" id="{3006B9A7-614B-44FB-8FA4-BB43E167A5E8}"/>
              </a:ext>
            </a:extLst>
          </p:cNvPr>
          <p:cNvSpPr/>
          <p:nvPr/>
        </p:nvSpPr>
        <p:spPr>
          <a:xfrm>
            <a:off x="8253611" y="715356"/>
            <a:ext cx="3311090" cy="5562039"/>
          </a:xfrm>
          <a:prstGeom prst="rect">
            <a:avLst/>
          </a:prstGeom>
          <a:no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rgbClr val="5B9CD5"/>
                </a:solidFill>
                <a:latin typeface="Arial" panose="020B0604020202020204" pitchFamily="34" charset="0"/>
                <a:cs typeface="Arial" panose="020B0604020202020204" pitchFamily="34" charset="0"/>
              </a:rPr>
              <a:t>Availability Zone</a:t>
            </a:r>
          </a:p>
        </p:txBody>
      </p:sp>
      <p:sp>
        <p:nvSpPr>
          <p:cNvPr id="13" name="Rectangle 12">
            <a:extLst>
              <a:ext uri="{FF2B5EF4-FFF2-40B4-BE49-F238E27FC236}">
                <a16:creationId xmlns:a16="http://schemas.microsoft.com/office/drawing/2014/main" id="{EB2D3AEF-EC8F-4C92-AEAB-1BB28057BDAA}"/>
              </a:ext>
            </a:extLst>
          </p:cNvPr>
          <p:cNvSpPr/>
          <p:nvPr/>
        </p:nvSpPr>
        <p:spPr>
          <a:xfrm>
            <a:off x="4598495" y="3287989"/>
            <a:ext cx="3303847" cy="2989406"/>
          </a:xfrm>
          <a:prstGeom prst="rect">
            <a:avLst/>
          </a:prstGeom>
          <a:solidFill>
            <a:srgbClr val="007CBC">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a:lstStyle/>
          <a:p>
            <a:pPr eaLnBrk="1" fontAlgn="auto" hangingPunct="1">
              <a:spcBef>
                <a:spcPts val="0"/>
              </a:spcBef>
              <a:spcAft>
                <a:spcPts val="0"/>
              </a:spcAft>
              <a:defRPr/>
            </a:pPr>
            <a:r>
              <a:rPr lang="en-US" sz="1100" dirty="0">
                <a:solidFill>
                  <a:srgbClr val="5B9CD5"/>
                </a:solidFill>
                <a:latin typeface="Arial" panose="020B0604020202020204" pitchFamily="34" charset="0"/>
                <a:cs typeface="Arial" panose="020B0604020202020204" pitchFamily="34" charset="0"/>
              </a:rPr>
              <a:t>Private subnet -1</a:t>
            </a:r>
          </a:p>
        </p:txBody>
      </p:sp>
      <p:sp>
        <p:nvSpPr>
          <p:cNvPr id="17" name="Rectangle 16">
            <a:extLst>
              <a:ext uri="{FF2B5EF4-FFF2-40B4-BE49-F238E27FC236}">
                <a16:creationId xmlns:a16="http://schemas.microsoft.com/office/drawing/2014/main" id="{2806761E-12D0-4CEC-BEDE-2F9C83F9991A}"/>
              </a:ext>
            </a:extLst>
          </p:cNvPr>
          <p:cNvSpPr/>
          <p:nvPr/>
        </p:nvSpPr>
        <p:spPr>
          <a:xfrm>
            <a:off x="3596750" y="1082776"/>
            <a:ext cx="8117194" cy="5428973"/>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200" dirty="0">
              <a:ln w="0"/>
              <a:solidFill>
                <a:srgbClr val="1E8900"/>
              </a:solidFill>
              <a:latin typeface="Arial" panose="020B0604020202020204" pitchFamily="34" charset="0"/>
              <a:cs typeface="Arial" panose="020B0604020202020204" pitchFamily="34" charset="0"/>
            </a:endParaRPr>
          </a:p>
        </p:txBody>
      </p:sp>
      <p:pic>
        <p:nvPicPr>
          <p:cNvPr id="18" name="Graphic 17">
            <a:extLst>
              <a:ext uri="{FF2B5EF4-FFF2-40B4-BE49-F238E27FC236}">
                <a16:creationId xmlns:a16="http://schemas.microsoft.com/office/drawing/2014/main" id="{BA0E430E-FF25-49B1-A4EF-08C88A36C4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00051" y="1085234"/>
            <a:ext cx="409832" cy="409832"/>
          </a:xfrm>
          <a:prstGeom prst="rect">
            <a:avLst/>
          </a:prstGeom>
        </p:spPr>
      </p:pic>
      <p:sp>
        <p:nvSpPr>
          <p:cNvPr id="22" name="TextBox 21">
            <a:extLst>
              <a:ext uri="{FF2B5EF4-FFF2-40B4-BE49-F238E27FC236}">
                <a16:creationId xmlns:a16="http://schemas.microsoft.com/office/drawing/2014/main" id="{BDD2382A-CCEC-4C67-8072-1058AE51CC2D}"/>
              </a:ext>
            </a:extLst>
          </p:cNvPr>
          <p:cNvSpPr txBox="1"/>
          <p:nvPr/>
        </p:nvSpPr>
        <p:spPr>
          <a:xfrm>
            <a:off x="3946633" y="1138225"/>
            <a:ext cx="676175" cy="261610"/>
          </a:xfrm>
          <a:prstGeom prst="rect">
            <a:avLst/>
          </a:prstGeom>
          <a:noFill/>
        </p:spPr>
        <p:txBody>
          <a:bodyPr wrap="square">
            <a:spAutoFit/>
          </a:bodyPr>
          <a:lstStyle/>
          <a:p>
            <a:r>
              <a:rPr lang="en-US" sz="1100" dirty="0">
                <a:ln w="0"/>
                <a:solidFill>
                  <a:srgbClr val="1E8900"/>
                </a:solidFill>
                <a:latin typeface="Arial" panose="020B0604020202020204" pitchFamily="34" charset="0"/>
                <a:cs typeface="Arial" panose="020B0604020202020204" pitchFamily="34" charset="0"/>
              </a:rPr>
              <a:t>VPC</a:t>
            </a:r>
            <a:endParaRPr lang="en-US" sz="1100" dirty="0"/>
          </a:p>
        </p:txBody>
      </p:sp>
      <p:sp>
        <p:nvSpPr>
          <p:cNvPr id="24" name="TextBox 23">
            <a:extLst>
              <a:ext uri="{FF2B5EF4-FFF2-40B4-BE49-F238E27FC236}">
                <a16:creationId xmlns:a16="http://schemas.microsoft.com/office/drawing/2014/main" id="{58281E8C-E868-49E5-99EE-DE93B9A64F4A}"/>
              </a:ext>
            </a:extLst>
          </p:cNvPr>
          <p:cNvSpPr txBox="1"/>
          <p:nvPr/>
        </p:nvSpPr>
        <p:spPr>
          <a:xfrm>
            <a:off x="3672192" y="599440"/>
            <a:ext cx="892494" cy="430887"/>
          </a:xfrm>
          <a:prstGeom prst="rect">
            <a:avLst/>
          </a:prstGeom>
          <a:noFill/>
        </p:spPr>
        <p:txBody>
          <a:bodyPr wrap="square">
            <a:spAutoFit/>
          </a:bodyPr>
          <a:lstStyle/>
          <a:p>
            <a:r>
              <a:rPr lang="en-US" sz="1100" dirty="0">
                <a:solidFill>
                  <a:srgbClr val="5B9CD5"/>
                </a:solidFill>
                <a:latin typeface="Arial" panose="020B0604020202020204" pitchFamily="34" charset="0"/>
                <a:cs typeface="Arial" panose="020B0604020202020204" pitchFamily="34" charset="0"/>
              </a:rPr>
              <a:t>Region - Stockholm</a:t>
            </a:r>
            <a:endParaRPr lang="en-US" sz="1100" dirty="0"/>
          </a:p>
        </p:txBody>
      </p:sp>
      <p:sp>
        <p:nvSpPr>
          <p:cNvPr id="28" name="TextBox 27">
            <a:extLst>
              <a:ext uri="{FF2B5EF4-FFF2-40B4-BE49-F238E27FC236}">
                <a16:creationId xmlns:a16="http://schemas.microsoft.com/office/drawing/2014/main" id="{900BAC59-D04E-4B0C-8FC8-8628F2E63E99}"/>
              </a:ext>
            </a:extLst>
          </p:cNvPr>
          <p:cNvSpPr txBox="1"/>
          <p:nvPr/>
        </p:nvSpPr>
        <p:spPr>
          <a:xfrm>
            <a:off x="2942570" y="184457"/>
            <a:ext cx="1622115" cy="261610"/>
          </a:xfrm>
          <a:prstGeom prst="rect">
            <a:avLst/>
          </a:prstGeom>
          <a:noFill/>
        </p:spPr>
        <p:txBody>
          <a:bodyPr wrap="square">
            <a:spAutoFit/>
          </a:bodyPr>
          <a:lstStyle/>
          <a:p>
            <a:r>
              <a:rPr lang="en-US" sz="1100" dirty="0">
                <a:solidFill>
                  <a:sysClr val="windowText" lastClr="000000"/>
                </a:solidFill>
                <a:latin typeface="Arial" panose="020B0604020202020204" pitchFamily="34" charset="0"/>
                <a:cs typeface="Arial" panose="020B0604020202020204" pitchFamily="34" charset="0"/>
              </a:rPr>
              <a:t>App Service Account</a:t>
            </a:r>
            <a:endParaRPr lang="en-US" sz="1100" dirty="0"/>
          </a:p>
        </p:txBody>
      </p:sp>
      <p:sp>
        <p:nvSpPr>
          <p:cNvPr id="29" name="TextBox 11">
            <a:extLst>
              <a:ext uri="{FF2B5EF4-FFF2-40B4-BE49-F238E27FC236}">
                <a16:creationId xmlns:a16="http://schemas.microsoft.com/office/drawing/2014/main" id="{3F5966E5-C50A-4E23-BC79-DE43E762A6E8}"/>
              </a:ext>
            </a:extLst>
          </p:cNvPr>
          <p:cNvSpPr txBox="1">
            <a:spLocks noChangeArrowheads="1"/>
          </p:cNvSpPr>
          <p:nvPr/>
        </p:nvSpPr>
        <p:spPr bwMode="auto">
          <a:xfrm>
            <a:off x="296052" y="2625955"/>
            <a:ext cx="8846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Customer gateway</a:t>
            </a:r>
          </a:p>
        </p:txBody>
      </p:sp>
      <p:sp>
        <p:nvSpPr>
          <p:cNvPr id="36" name="TextBox 17">
            <a:extLst>
              <a:ext uri="{FF2B5EF4-FFF2-40B4-BE49-F238E27FC236}">
                <a16:creationId xmlns:a16="http://schemas.microsoft.com/office/drawing/2014/main" id="{A91B3275-8CB2-4854-A9E6-763FB6AD6C83}"/>
              </a:ext>
            </a:extLst>
          </p:cNvPr>
          <p:cNvSpPr txBox="1">
            <a:spLocks noChangeArrowheads="1"/>
          </p:cNvSpPr>
          <p:nvPr/>
        </p:nvSpPr>
        <p:spPr bwMode="auto">
          <a:xfrm>
            <a:off x="6587117" y="1882748"/>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37" name="Graphic 35">
            <a:extLst>
              <a:ext uri="{FF2B5EF4-FFF2-40B4-BE49-F238E27FC236}">
                <a16:creationId xmlns:a16="http://schemas.microsoft.com/office/drawing/2014/main" id="{85AB7783-E7DF-4429-AAC6-DE9ABCD744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5900" y="14597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7">
            <a:extLst>
              <a:ext uri="{FF2B5EF4-FFF2-40B4-BE49-F238E27FC236}">
                <a16:creationId xmlns:a16="http://schemas.microsoft.com/office/drawing/2014/main" id="{6A215A64-BD5A-4D7A-8B2A-E6A6C19411FC}"/>
              </a:ext>
            </a:extLst>
          </p:cNvPr>
          <p:cNvSpPr txBox="1">
            <a:spLocks noChangeArrowheads="1"/>
          </p:cNvSpPr>
          <p:nvPr/>
        </p:nvSpPr>
        <p:spPr bwMode="auto">
          <a:xfrm>
            <a:off x="10265545" y="1882748"/>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NAT gateway</a:t>
            </a:r>
          </a:p>
        </p:txBody>
      </p:sp>
      <p:pic>
        <p:nvPicPr>
          <p:cNvPr id="39" name="Graphic 35">
            <a:extLst>
              <a:ext uri="{FF2B5EF4-FFF2-40B4-BE49-F238E27FC236}">
                <a16:creationId xmlns:a16="http://schemas.microsoft.com/office/drawing/2014/main" id="{DEE3217D-E281-4FC9-9DDE-872204788B64}"/>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654328" y="145970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a16="http://schemas.microsoft.com/office/drawing/2014/main" id="{325AE5C6-2CD4-4018-84AD-70D7B6F16159}"/>
              </a:ext>
            </a:extLst>
          </p:cNvPr>
          <p:cNvSpPr/>
          <p:nvPr/>
        </p:nvSpPr>
        <p:spPr>
          <a:xfrm>
            <a:off x="134166" y="1107451"/>
            <a:ext cx="1305306" cy="2084932"/>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Corporate </a:t>
            </a:r>
          </a:p>
          <a:p>
            <a:pPr eaLnBrk="1" fontAlgn="auto" hangingPunct="1">
              <a:spcBef>
                <a:spcPts val="0"/>
              </a:spcBef>
              <a:spcAft>
                <a:spcPts val="0"/>
              </a:spcAft>
              <a:defRPr/>
            </a:pPr>
            <a:r>
              <a:rPr lang="en-US" sz="1100" dirty="0">
                <a:solidFill>
                  <a:srgbClr val="5A6B86"/>
                </a:solidFill>
                <a:latin typeface="Arial" panose="020B0604020202020204" pitchFamily="34" charset="0"/>
                <a:cs typeface="Arial" panose="020B0604020202020204" pitchFamily="34" charset="0"/>
              </a:rPr>
              <a:t>data center</a:t>
            </a:r>
          </a:p>
        </p:txBody>
      </p:sp>
      <p:pic>
        <p:nvPicPr>
          <p:cNvPr id="41" name="Graphic 40">
            <a:extLst>
              <a:ext uri="{FF2B5EF4-FFF2-40B4-BE49-F238E27FC236}">
                <a16:creationId xmlns:a16="http://schemas.microsoft.com/office/drawing/2014/main" id="{5481E0A3-A0CA-4CC2-9222-F047D59700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4165" y="1109040"/>
            <a:ext cx="381000" cy="381000"/>
          </a:xfrm>
          <a:prstGeom prst="rect">
            <a:avLst/>
          </a:prstGeom>
        </p:spPr>
      </p:pic>
      <p:pic>
        <p:nvPicPr>
          <p:cNvPr id="30" name="Graphic 7">
            <a:extLst>
              <a:ext uri="{FF2B5EF4-FFF2-40B4-BE49-F238E27FC236}">
                <a16:creationId xmlns:a16="http://schemas.microsoft.com/office/drawing/2014/main" id="{0742026A-FC6F-4E0A-8017-99E3238D14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786" y="3013704"/>
            <a:ext cx="457200" cy="457200"/>
          </a:xfrm>
          <a:prstGeom prst="rect">
            <a:avLst/>
          </a:prstGeom>
          <a:solidFill>
            <a:schemeClr val="bg1"/>
          </a:solidFill>
          <a:ln>
            <a:noFill/>
          </a:ln>
        </p:spPr>
      </p:pic>
      <p:pic>
        <p:nvPicPr>
          <p:cNvPr id="42" name="Graphic 108">
            <a:extLst>
              <a:ext uri="{FF2B5EF4-FFF2-40B4-BE49-F238E27FC236}">
                <a16:creationId xmlns:a16="http://schemas.microsoft.com/office/drawing/2014/main" id="{31DAA9AA-BA37-4127-8677-4CC622796BBA}"/>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5191634" y="35693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16">
            <a:extLst>
              <a:ext uri="{FF2B5EF4-FFF2-40B4-BE49-F238E27FC236}">
                <a16:creationId xmlns:a16="http://schemas.microsoft.com/office/drawing/2014/main" id="{850D2DEC-5AA1-4D37-8837-9393BEB5F414}"/>
              </a:ext>
            </a:extLst>
          </p:cNvPr>
          <p:cNvSpPr txBox="1">
            <a:spLocks noChangeArrowheads="1"/>
          </p:cNvSpPr>
          <p:nvPr/>
        </p:nvSpPr>
        <p:spPr bwMode="auto">
          <a:xfrm>
            <a:off x="4881952" y="4037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4" name="Graphic 108">
            <a:extLst>
              <a:ext uri="{FF2B5EF4-FFF2-40B4-BE49-F238E27FC236}">
                <a16:creationId xmlns:a16="http://schemas.microsoft.com/office/drawing/2014/main" id="{F8B9C287-FDEC-48E8-AB25-C439F47CE2D3}"/>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6907262" y="35789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16">
            <a:extLst>
              <a:ext uri="{FF2B5EF4-FFF2-40B4-BE49-F238E27FC236}">
                <a16:creationId xmlns:a16="http://schemas.microsoft.com/office/drawing/2014/main" id="{F393392F-12C8-4C2C-B76F-9DDE58F8C3B2}"/>
              </a:ext>
            </a:extLst>
          </p:cNvPr>
          <p:cNvSpPr txBox="1">
            <a:spLocks noChangeArrowheads="1"/>
          </p:cNvSpPr>
          <p:nvPr/>
        </p:nvSpPr>
        <p:spPr bwMode="auto">
          <a:xfrm>
            <a:off x="6595282" y="4037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6" name="Graphic 108">
            <a:extLst>
              <a:ext uri="{FF2B5EF4-FFF2-40B4-BE49-F238E27FC236}">
                <a16:creationId xmlns:a16="http://schemas.microsoft.com/office/drawing/2014/main" id="{AC9FE8F8-D09C-4828-985E-FCBCE9E0D70F}"/>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10496342" y="3579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16">
            <a:extLst>
              <a:ext uri="{FF2B5EF4-FFF2-40B4-BE49-F238E27FC236}">
                <a16:creationId xmlns:a16="http://schemas.microsoft.com/office/drawing/2014/main" id="{80F200F7-6741-49ED-97C2-5513B5A9F657}"/>
              </a:ext>
            </a:extLst>
          </p:cNvPr>
          <p:cNvSpPr txBox="1">
            <a:spLocks noChangeArrowheads="1"/>
          </p:cNvSpPr>
          <p:nvPr/>
        </p:nvSpPr>
        <p:spPr bwMode="auto">
          <a:xfrm>
            <a:off x="10169461" y="4037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pic>
        <p:nvPicPr>
          <p:cNvPr id="48" name="Graphic 108">
            <a:extLst>
              <a:ext uri="{FF2B5EF4-FFF2-40B4-BE49-F238E27FC236}">
                <a16:creationId xmlns:a16="http://schemas.microsoft.com/office/drawing/2014/main" id="{629A2A7D-1428-4656-82B0-B66EB2D75849}"/>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8839347" y="357982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16">
            <a:extLst>
              <a:ext uri="{FF2B5EF4-FFF2-40B4-BE49-F238E27FC236}">
                <a16:creationId xmlns:a16="http://schemas.microsoft.com/office/drawing/2014/main" id="{B2BE0AFD-13E9-40F2-A547-30DF0D5AB9AE}"/>
              </a:ext>
            </a:extLst>
          </p:cNvPr>
          <p:cNvSpPr txBox="1">
            <a:spLocks noChangeArrowheads="1"/>
          </p:cNvSpPr>
          <p:nvPr/>
        </p:nvSpPr>
        <p:spPr bwMode="auto">
          <a:xfrm>
            <a:off x="8512466" y="4037026"/>
            <a:ext cx="1115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M6i.xlarge instance</a:t>
            </a:r>
          </a:p>
        </p:txBody>
      </p:sp>
      <p:sp>
        <p:nvSpPr>
          <p:cNvPr id="50" name="TextBox 22">
            <a:extLst>
              <a:ext uri="{FF2B5EF4-FFF2-40B4-BE49-F238E27FC236}">
                <a16:creationId xmlns:a16="http://schemas.microsoft.com/office/drawing/2014/main" id="{860B1B23-F395-4493-8A8E-E54A51F1473F}"/>
              </a:ext>
            </a:extLst>
          </p:cNvPr>
          <p:cNvSpPr txBox="1">
            <a:spLocks noChangeArrowheads="1"/>
          </p:cNvSpPr>
          <p:nvPr/>
        </p:nvSpPr>
        <p:spPr bwMode="auto">
          <a:xfrm>
            <a:off x="5511212" y="5497390"/>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Oracle RDS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instance</a:t>
            </a:r>
          </a:p>
        </p:txBody>
      </p:sp>
      <p:pic>
        <p:nvPicPr>
          <p:cNvPr id="51" name="Graphic 25">
            <a:extLst>
              <a:ext uri="{FF2B5EF4-FFF2-40B4-BE49-F238E27FC236}">
                <a16:creationId xmlns:a16="http://schemas.microsoft.com/office/drawing/2014/main" id="{BE09605F-C9AE-4E9A-A1F8-2FAA00F38A7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52550" y="502907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22">
            <a:extLst>
              <a:ext uri="{FF2B5EF4-FFF2-40B4-BE49-F238E27FC236}">
                <a16:creationId xmlns:a16="http://schemas.microsoft.com/office/drawing/2014/main" id="{6C717FF0-01FD-43BF-8A8D-8C9FC795A41C}"/>
              </a:ext>
            </a:extLst>
          </p:cNvPr>
          <p:cNvSpPr txBox="1">
            <a:spLocks noChangeArrowheads="1"/>
          </p:cNvSpPr>
          <p:nvPr/>
        </p:nvSpPr>
        <p:spPr bwMode="auto">
          <a:xfrm>
            <a:off x="9132693" y="5493239"/>
            <a:ext cx="1511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Oracle RDS</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instance</a:t>
            </a:r>
          </a:p>
        </p:txBody>
      </p:sp>
      <p:pic>
        <p:nvPicPr>
          <p:cNvPr id="53" name="Graphic 25">
            <a:extLst>
              <a:ext uri="{FF2B5EF4-FFF2-40B4-BE49-F238E27FC236}">
                <a16:creationId xmlns:a16="http://schemas.microsoft.com/office/drawing/2014/main" id="{49CE918D-D9E5-4C24-A5F4-63F58E5039E7}"/>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colorTemperature colorTemp="64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77396" y="503603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Graphic 8">
            <a:extLst>
              <a:ext uri="{FF2B5EF4-FFF2-40B4-BE49-F238E27FC236}">
                <a16:creationId xmlns:a16="http://schemas.microsoft.com/office/drawing/2014/main" id="{B5D25564-A4CA-4086-9E30-F24492AA2DA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56102" y="807998"/>
            <a:ext cx="490888" cy="4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11">
            <a:extLst>
              <a:ext uri="{FF2B5EF4-FFF2-40B4-BE49-F238E27FC236}">
                <a16:creationId xmlns:a16="http://schemas.microsoft.com/office/drawing/2014/main" id="{4F5A157B-C26E-41D4-8491-1A933F95A73A}"/>
              </a:ext>
            </a:extLst>
          </p:cNvPr>
          <p:cNvSpPr txBox="1">
            <a:spLocks noChangeArrowheads="1"/>
          </p:cNvSpPr>
          <p:nvPr/>
        </p:nvSpPr>
        <p:spPr bwMode="auto">
          <a:xfrm>
            <a:off x="2484746" y="1319416"/>
            <a:ext cx="8607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WAF</a:t>
            </a:r>
          </a:p>
        </p:txBody>
      </p:sp>
      <p:sp>
        <p:nvSpPr>
          <p:cNvPr id="56" name="TextBox 22">
            <a:extLst>
              <a:ext uri="{FF2B5EF4-FFF2-40B4-BE49-F238E27FC236}">
                <a16:creationId xmlns:a16="http://schemas.microsoft.com/office/drawing/2014/main" id="{D1E39BE0-82B7-4F1B-B182-AD62727C285D}"/>
              </a:ext>
            </a:extLst>
          </p:cNvPr>
          <p:cNvSpPr txBox="1">
            <a:spLocks noChangeArrowheads="1"/>
          </p:cNvSpPr>
          <p:nvPr/>
        </p:nvSpPr>
        <p:spPr bwMode="auto">
          <a:xfrm>
            <a:off x="5486186" y="2847911"/>
            <a:ext cx="1561352" cy="246221"/>
          </a:xfrm>
          <a:prstGeom prst="rect">
            <a:avLst/>
          </a:prstGeom>
          <a:solidFill>
            <a:srgbClr val="F9FCF6"/>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 Node [Multi AZ]</a:t>
            </a:r>
          </a:p>
        </p:txBody>
      </p:sp>
      <p:pic>
        <p:nvPicPr>
          <p:cNvPr id="57" name="Graphic 24">
            <a:extLst>
              <a:ext uri="{FF2B5EF4-FFF2-40B4-BE49-F238E27FC236}">
                <a16:creationId xmlns:a16="http://schemas.microsoft.com/office/drawing/2014/main" id="{1A4644D9-5417-4A08-BB0D-DA6E345496FC}"/>
              </a:ext>
            </a:extLst>
          </p:cNvPr>
          <p:cNvPicPr>
            <a:picLocks noChangeAspect="1" noChangeArrowheads="1"/>
          </p:cNvPicPr>
          <p:nvPr/>
        </p:nvPicPr>
        <p:blipFill>
          <a:blip r:embed="rId20">
            <a:extLst>
              <a:ext uri="{BEBA8EAE-BF5A-486C-A8C5-ECC9F3942E4B}">
                <a14:imgProps xmlns:a14="http://schemas.microsoft.com/office/drawing/2010/main">
                  <a14:imgLayer r:embed="rId21">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048818" y="2429846"/>
            <a:ext cx="457200" cy="457200"/>
          </a:xfrm>
          <a:prstGeom prst="rect">
            <a:avLst/>
          </a:prstGeom>
          <a:solidFill>
            <a:srgbClr val="F9FCF6"/>
          </a:solidFill>
          <a:ln>
            <a:noFill/>
          </a:ln>
        </p:spPr>
      </p:pic>
      <p:pic>
        <p:nvPicPr>
          <p:cNvPr id="59" name="Graphic 58">
            <a:extLst>
              <a:ext uri="{FF2B5EF4-FFF2-40B4-BE49-F238E27FC236}">
                <a16:creationId xmlns:a16="http://schemas.microsoft.com/office/drawing/2014/main" id="{BA255FB5-1082-4DBE-9B8A-217128B76C36}"/>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585426" y="1083207"/>
            <a:ext cx="267763" cy="267763"/>
          </a:xfrm>
          <a:prstGeom prst="rect">
            <a:avLst/>
          </a:prstGeom>
        </p:spPr>
      </p:pic>
      <p:sp>
        <p:nvSpPr>
          <p:cNvPr id="60" name="TextBox 22">
            <a:extLst>
              <a:ext uri="{FF2B5EF4-FFF2-40B4-BE49-F238E27FC236}">
                <a16:creationId xmlns:a16="http://schemas.microsoft.com/office/drawing/2014/main" id="{E469AF99-5EE1-4696-BBAB-8DB314116503}"/>
              </a:ext>
            </a:extLst>
          </p:cNvPr>
          <p:cNvSpPr txBox="1">
            <a:spLocks noChangeArrowheads="1"/>
          </p:cNvSpPr>
          <p:nvPr/>
        </p:nvSpPr>
        <p:spPr bwMode="auto">
          <a:xfrm>
            <a:off x="9101098" y="2845670"/>
            <a:ext cx="1561352" cy="246221"/>
          </a:xfrm>
          <a:prstGeom prst="rect">
            <a:avLst/>
          </a:prstGeom>
          <a:solidFill>
            <a:srgbClr val="F9FCF6"/>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ALB Node [Multi AZ]</a:t>
            </a:r>
          </a:p>
        </p:txBody>
      </p:sp>
      <p:pic>
        <p:nvPicPr>
          <p:cNvPr id="61" name="Graphic 24">
            <a:extLst>
              <a:ext uri="{FF2B5EF4-FFF2-40B4-BE49-F238E27FC236}">
                <a16:creationId xmlns:a16="http://schemas.microsoft.com/office/drawing/2014/main" id="{6C64A339-356C-45F9-81C7-B409991CE6F0}"/>
              </a:ext>
            </a:extLst>
          </p:cNvPr>
          <p:cNvPicPr>
            <a:picLocks noChangeAspect="1" noChangeArrowheads="1"/>
          </p:cNvPicPr>
          <p:nvPr/>
        </p:nvPicPr>
        <p:blipFill>
          <a:blip r:embed="rId24">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628370" y="2426427"/>
            <a:ext cx="457200" cy="457200"/>
          </a:xfrm>
          <a:prstGeom prst="rect">
            <a:avLst/>
          </a:prstGeom>
          <a:solidFill>
            <a:srgbClr val="F9FCF6"/>
          </a:solidFill>
          <a:ln>
            <a:noFill/>
          </a:ln>
        </p:spPr>
      </p:pic>
      <p:sp>
        <p:nvSpPr>
          <p:cNvPr id="62" name="Rectangle 61">
            <a:extLst>
              <a:ext uri="{FF2B5EF4-FFF2-40B4-BE49-F238E27FC236}">
                <a16:creationId xmlns:a16="http://schemas.microsoft.com/office/drawing/2014/main" id="{CE5133F1-58C7-4F18-870D-B027C76A5AA8}"/>
              </a:ext>
            </a:extLst>
          </p:cNvPr>
          <p:cNvSpPr/>
          <p:nvPr/>
        </p:nvSpPr>
        <p:spPr>
          <a:xfrm>
            <a:off x="4775293" y="3572870"/>
            <a:ext cx="6606678" cy="1047007"/>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dirty="0">
                <a:solidFill>
                  <a:schemeClr val="accent2">
                    <a:lumMod val="50000"/>
                  </a:schemeClr>
                </a:solidFill>
                <a:highlight>
                  <a:srgbClr val="E6F2F8"/>
                </a:highlight>
                <a:latin typeface="Arial" panose="020B0604020202020204" pitchFamily="34" charset="0"/>
                <a:cs typeface="Arial" panose="020B0604020202020204" pitchFamily="34" charset="0"/>
              </a:rPr>
              <a:t>EC2 Security Group</a:t>
            </a:r>
          </a:p>
        </p:txBody>
      </p:sp>
      <p:sp>
        <p:nvSpPr>
          <p:cNvPr id="63" name="Rectangle 62">
            <a:extLst>
              <a:ext uri="{FF2B5EF4-FFF2-40B4-BE49-F238E27FC236}">
                <a16:creationId xmlns:a16="http://schemas.microsoft.com/office/drawing/2014/main" id="{656588E8-917D-4D4F-B037-8278C6435981}"/>
              </a:ext>
            </a:extLst>
          </p:cNvPr>
          <p:cNvSpPr/>
          <p:nvPr/>
        </p:nvSpPr>
        <p:spPr>
          <a:xfrm>
            <a:off x="5830007" y="4766710"/>
            <a:ext cx="4498331" cy="1119364"/>
          </a:xfrm>
          <a:prstGeom prst="rect">
            <a:avLst/>
          </a:prstGeom>
          <a:no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900" dirty="0">
                <a:solidFill>
                  <a:schemeClr val="accent2">
                    <a:lumMod val="50000"/>
                  </a:schemeClr>
                </a:solidFill>
                <a:highlight>
                  <a:srgbClr val="E6F2F8"/>
                </a:highlight>
                <a:latin typeface="Arial" panose="020B0604020202020204" pitchFamily="34" charset="0"/>
                <a:cs typeface="Arial" panose="020B0604020202020204" pitchFamily="34" charset="0"/>
              </a:rPr>
              <a:t>DB Security Group</a:t>
            </a:r>
          </a:p>
        </p:txBody>
      </p:sp>
      <p:cxnSp>
        <p:nvCxnSpPr>
          <p:cNvPr id="65" name="Straight Arrow Connector 64">
            <a:extLst>
              <a:ext uri="{FF2B5EF4-FFF2-40B4-BE49-F238E27FC236}">
                <a16:creationId xmlns:a16="http://schemas.microsoft.com/office/drawing/2014/main" id="{AB671844-E944-4A38-BC0F-47E3CE97D455}"/>
              </a:ext>
            </a:extLst>
          </p:cNvPr>
          <p:cNvCxnSpPr>
            <a:cxnSpLocks/>
          </p:cNvCxnSpPr>
          <p:nvPr/>
        </p:nvCxnSpPr>
        <p:spPr>
          <a:xfrm>
            <a:off x="6509750" y="5275328"/>
            <a:ext cx="3167646" cy="6961"/>
          </a:xfrm>
          <a:prstGeom prst="straightConnector1">
            <a:avLst/>
          </a:prstGeom>
          <a:ln w="12700">
            <a:solidFill>
              <a:srgbClr val="545B64"/>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F1D4AE5-B3E1-4BBB-9A6F-F19B2C6154AF}"/>
              </a:ext>
            </a:extLst>
          </p:cNvPr>
          <p:cNvCxnSpPr>
            <a:cxnSpLocks/>
          </p:cNvCxnSpPr>
          <p:nvPr/>
        </p:nvCxnSpPr>
        <p:spPr>
          <a:xfrm flipV="1">
            <a:off x="6506018" y="2751277"/>
            <a:ext cx="3122352" cy="3419"/>
          </a:xfrm>
          <a:prstGeom prst="straightConnector1">
            <a:avLst/>
          </a:prstGeom>
          <a:ln w="12700">
            <a:solidFill>
              <a:srgbClr val="545B64"/>
            </a:solidFill>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73" name="Graphic 21">
            <a:extLst>
              <a:ext uri="{FF2B5EF4-FFF2-40B4-BE49-F238E27FC236}">
                <a16:creationId xmlns:a16="http://schemas.microsoft.com/office/drawing/2014/main" id="{01784CC8-9BF1-4CB7-8317-4DF0D0D12ADE}"/>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241933" y="1637557"/>
            <a:ext cx="367852" cy="36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9">
            <a:extLst>
              <a:ext uri="{FF2B5EF4-FFF2-40B4-BE49-F238E27FC236}">
                <a16:creationId xmlns:a16="http://schemas.microsoft.com/office/drawing/2014/main" id="{37C2BEBD-1264-4E3B-A173-1AC581131810}"/>
              </a:ext>
            </a:extLst>
          </p:cNvPr>
          <p:cNvSpPr txBox="1">
            <a:spLocks noChangeArrowheads="1"/>
          </p:cNvSpPr>
          <p:nvPr/>
        </p:nvSpPr>
        <p:spPr bwMode="auto">
          <a:xfrm>
            <a:off x="1275627" y="3886200"/>
            <a:ext cx="9028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S2S VPN connection</a:t>
            </a:r>
          </a:p>
        </p:txBody>
      </p:sp>
      <p:pic>
        <p:nvPicPr>
          <p:cNvPr id="75" name="Graphic 43">
            <a:extLst>
              <a:ext uri="{FF2B5EF4-FFF2-40B4-BE49-F238E27FC236}">
                <a16:creationId xmlns:a16="http://schemas.microsoft.com/office/drawing/2014/main" id="{96B24A7A-65C3-4654-946A-DD548D55012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03139"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Graphic 7">
            <a:extLst>
              <a:ext uri="{FF2B5EF4-FFF2-40B4-BE49-F238E27FC236}">
                <a16:creationId xmlns:a16="http://schemas.microsoft.com/office/drawing/2014/main" id="{067B944E-8C1E-4A29-A164-0C50911113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232621" y="3398542"/>
            <a:ext cx="507785" cy="50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9">
            <a:extLst>
              <a:ext uri="{FF2B5EF4-FFF2-40B4-BE49-F238E27FC236}">
                <a16:creationId xmlns:a16="http://schemas.microsoft.com/office/drawing/2014/main" id="{D008D930-C94E-450B-974C-19DFEA6ED8D9}"/>
              </a:ext>
            </a:extLst>
          </p:cNvPr>
          <p:cNvSpPr txBox="1">
            <a:spLocks noChangeArrowheads="1"/>
          </p:cNvSpPr>
          <p:nvPr/>
        </p:nvSpPr>
        <p:spPr bwMode="auto">
          <a:xfrm>
            <a:off x="2986331" y="3906327"/>
            <a:ext cx="982902" cy="400110"/>
          </a:xfrm>
          <a:prstGeom prst="rect">
            <a:avLst/>
          </a:prstGeom>
          <a:solidFill>
            <a:schemeClr val="bg1"/>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Transit Gateway</a:t>
            </a:r>
          </a:p>
        </p:txBody>
      </p:sp>
      <p:sp>
        <p:nvSpPr>
          <p:cNvPr id="68" name="TextBox 67">
            <a:extLst>
              <a:ext uri="{FF2B5EF4-FFF2-40B4-BE49-F238E27FC236}">
                <a16:creationId xmlns:a16="http://schemas.microsoft.com/office/drawing/2014/main" id="{5888473E-06F8-49ED-800F-A785882EDAC4}"/>
              </a:ext>
            </a:extLst>
          </p:cNvPr>
          <p:cNvSpPr txBox="1"/>
          <p:nvPr/>
        </p:nvSpPr>
        <p:spPr>
          <a:xfrm>
            <a:off x="7299328" y="2622864"/>
            <a:ext cx="1439258" cy="261610"/>
          </a:xfrm>
          <a:prstGeom prst="rect">
            <a:avLst/>
          </a:prstGeom>
          <a:solidFill>
            <a:srgbClr val="F9FCF6"/>
          </a:solidFill>
        </p:spPr>
        <p:txBody>
          <a:bodyPr wrap="square" rtlCol="0">
            <a:spAutoFit/>
          </a:bodyPr>
          <a:lstStyle/>
          <a:p>
            <a:r>
              <a:rPr lang="en-US" sz="1050" dirty="0">
                <a:latin typeface="Arial" panose="020B0604020202020204" pitchFamily="34" charset="0"/>
                <a:cs typeface="Arial" panose="020B0604020202020204" pitchFamily="34" charset="0"/>
              </a:rPr>
              <a:t>Multi AZ Deployment</a:t>
            </a:r>
          </a:p>
        </p:txBody>
      </p:sp>
      <p:pic>
        <p:nvPicPr>
          <p:cNvPr id="82" name="Graphic 19">
            <a:extLst>
              <a:ext uri="{FF2B5EF4-FFF2-40B4-BE49-F238E27FC236}">
                <a16:creationId xmlns:a16="http://schemas.microsoft.com/office/drawing/2014/main" id="{E1A6E2C1-C298-465C-926D-603EBBE0D5E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70480" y="5186272"/>
            <a:ext cx="487334" cy="48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TextBox 11">
            <a:extLst>
              <a:ext uri="{FF2B5EF4-FFF2-40B4-BE49-F238E27FC236}">
                <a16:creationId xmlns:a16="http://schemas.microsoft.com/office/drawing/2014/main" id="{6839F578-99F8-4B14-91CB-7270D099B4AB}"/>
              </a:ext>
            </a:extLst>
          </p:cNvPr>
          <p:cNvSpPr txBox="1">
            <a:spLocks noChangeArrowheads="1"/>
          </p:cNvSpPr>
          <p:nvPr/>
        </p:nvSpPr>
        <p:spPr bwMode="auto">
          <a:xfrm>
            <a:off x="3648949" y="5673606"/>
            <a:ext cx="9259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ea typeface="Amazon Ember" panose="020B0603020204020204" pitchFamily="34" charset="0"/>
                <a:cs typeface="Arial" panose="020B0604020202020204" pitchFamily="34" charset="0"/>
              </a:rPr>
              <a:t>Amazon EFS</a:t>
            </a:r>
          </a:p>
        </p:txBody>
      </p:sp>
      <p:sp>
        <p:nvSpPr>
          <p:cNvPr id="85" name="Rectangle 84">
            <a:extLst>
              <a:ext uri="{FF2B5EF4-FFF2-40B4-BE49-F238E27FC236}">
                <a16:creationId xmlns:a16="http://schemas.microsoft.com/office/drawing/2014/main" id="{0CC347D0-486D-4584-AD56-93B51525D7D1}"/>
              </a:ext>
            </a:extLst>
          </p:cNvPr>
          <p:cNvSpPr/>
          <p:nvPr/>
        </p:nvSpPr>
        <p:spPr>
          <a:xfrm>
            <a:off x="4731114" y="5616402"/>
            <a:ext cx="1003500" cy="629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37">
            <a:extLst>
              <a:ext uri="{FF2B5EF4-FFF2-40B4-BE49-F238E27FC236}">
                <a16:creationId xmlns:a16="http://schemas.microsoft.com/office/drawing/2014/main" id="{DB5F7F00-98DA-4418-99A2-CEBA3A0DDAE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04264" y="5768198"/>
            <a:ext cx="457200" cy="457200"/>
          </a:xfrm>
          <a:prstGeom prst="rect">
            <a:avLst/>
          </a:prstGeom>
          <a:noFill/>
          <a:ln>
            <a:noFill/>
          </a:ln>
        </p:spPr>
      </p:pic>
      <p:sp>
        <p:nvSpPr>
          <p:cNvPr id="86" name="TextBox 85">
            <a:extLst>
              <a:ext uri="{FF2B5EF4-FFF2-40B4-BE49-F238E27FC236}">
                <a16:creationId xmlns:a16="http://schemas.microsoft.com/office/drawing/2014/main" id="{7CCACF4B-B0AB-4DD5-BF33-6FCC3997F20F}"/>
              </a:ext>
            </a:extLst>
          </p:cNvPr>
          <p:cNvSpPr txBox="1"/>
          <p:nvPr/>
        </p:nvSpPr>
        <p:spPr>
          <a:xfrm>
            <a:off x="4750546" y="5573077"/>
            <a:ext cx="938394" cy="246221"/>
          </a:xfrm>
          <a:prstGeom prst="rect">
            <a:avLst/>
          </a:prstGeom>
          <a:noFill/>
        </p:spPr>
        <p:txBody>
          <a:bodyPr wrap="square" rtlCol="0">
            <a:spAutoFit/>
          </a:bodyPr>
          <a:lstStyle/>
          <a:p>
            <a:r>
              <a:rPr lang="en-US" sz="1000" dirty="0">
                <a:solidFill>
                  <a:schemeClr val="tx1">
                    <a:lumMod val="65000"/>
                    <a:lumOff val="35000"/>
                  </a:schemeClr>
                </a:solidFill>
                <a:latin typeface="Arial" panose="020B0604020202020204" pitchFamily="34" charset="0"/>
                <a:cs typeface="Arial" panose="020B0604020202020204" pitchFamily="34" charset="0"/>
              </a:rPr>
              <a:t>Mount Target</a:t>
            </a:r>
          </a:p>
        </p:txBody>
      </p:sp>
      <p:sp>
        <p:nvSpPr>
          <p:cNvPr id="87" name="Rectangle 86">
            <a:extLst>
              <a:ext uri="{FF2B5EF4-FFF2-40B4-BE49-F238E27FC236}">
                <a16:creationId xmlns:a16="http://schemas.microsoft.com/office/drawing/2014/main" id="{8A8FCA2A-42FE-449D-8554-7B156DF50C77}"/>
              </a:ext>
            </a:extLst>
          </p:cNvPr>
          <p:cNvSpPr/>
          <p:nvPr/>
        </p:nvSpPr>
        <p:spPr>
          <a:xfrm>
            <a:off x="10424145" y="5605903"/>
            <a:ext cx="1003500" cy="62931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Graphic 37">
            <a:extLst>
              <a:ext uri="{FF2B5EF4-FFF2-40B4-BE49-F238E27FC236}">
                <a16:creationId xmlns:a16="http://schemas.microsoft.com/office/drawing/2014/main" id="{031D5AC2-143F-4E22-914B-F6DE1169B361}"/>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697295" y="5757699"/>
            <a:ext cx="457200" cy="457200"/>
          </a:xfrm>
          <a:prstGeom prst="rect">
            <a:avLst/>
          </a:prstGeom>
          <a:noFill/>
          <a:ln>
            <a:noFill/>
          </a:ln>
        </p:spPr>
      </p:pic>
      <p:sp>
        <p:nvSpPr>
          <p:cNvPr id="89" name="TextBox 88">
            <a:extLst>
              <a:ext uri="{FF2B5EF4-FFF2-40B4-BE49-F238E27FC236}">
                <a16:creationId xmlns:a16="http://schemas.microsoft.com/office/drawing/2014/main" id="{6CCEC6FE-3934-42DC-8D39-E3E5C36C6446}"/>
              </a:ext>
            </a:extLst>
          </p:cNvPr>
          <p:cNvSpPr txBox="1"/>
          <p:nvPr/>
        </p:nvSpPr>
        <p:spPr>
          <a:xfrm>
            <a:off x="10443577" y="5562578"/>
            <a:ext cx="938394" cy="246221"/>
          </a:xfrm>
          <a:prstGeom prst="rect">
            <a:avLst/>
          </a:prstGeom>
          <a:noFill/>
        </p:spPr>
        <p:txBody>
          <a:bodyPr wrap="square" rtlCol="0">
            <a:spAutoFit/>
          </a:bodyPr>
          <a:lstStyle/>
          <a:p>
            <a:r>
              <a:rPr lang="en-US" sz="1000" dirty="0">
                <a:solidFill>
                  <a:schemeClr val="tx1">
                    <a:lumMod val="65000"/>
                    <a:lumOff val="35000"/>
                  </a:schemeClr>
                </a:solidFill>
                <a:latin typeface="Arial" panose="020B0604020202020204" pitchFamily="34" charset="0"/>
                <a:cs typeface="Arial" panose="020B0604020202020204" pitchFamily="34" charset="0"/>
              </a:rPr>
              <a:t>Mount Target</a:t>
            </a:r>
          </a:p>
        </p:txBody>
      </p:sp>
      <p:cxnSp>
        <p:nvCxnSpPr>
          <p:cNvPr id="99" name="Connector: Elbow 98">
            <a:extLst>
              <a:ext uri="{FF2B5EF4-FFF2-40B4-BE49-F238E27FC236}">
                <a16:creationId xmlns:a16="http://schemas.microsoft.com/office/drawing/2014/main" id="{BD85066B-860B-4214-8DD1-17F07B32217B}"/>
              </a:ext>
            </a:extLst>
          </p:cNvPr>
          <p:cNvCxnSpPr>
            <a:cxnSpLocks/>
            <a:stCxn id="83" idx="2"/>
            <a:endCxn id="88" idx="2"/>
          </p:cNvCxnSpPr>
          <p:nvPr/>
        </p:nvCxnSpPr>
        <p:spPr>
          <a:xfrm rot="16200000" flipH="1">
            <a:off x="7463716" y="2752720"/>
            <a:ext cx="110406" cy="6813951"/>
          </a:xfrm>
          <a:prstGeom prst="bentConnector3">
            <a:avLst>
              <a:gd name="adj1" fmla="val 307054"/>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531E9CCB-6B6A-4702-B198-DE513A674558}"/>
              </a:ext>
            </a:extLst>
          </p:cNvPr>
          <p:cNvCxnSpPr>
            <a:cxnSpLocks/>
            <a:stCxn id="43" idx="2"/>
          </p:cNvCxnSpPr>
          <p:nvPr/>
        </p:nvCxnSpPr>
        <p:spPr>
          <a:xfrm rot="5400000">
            <a:off x="4684909" y="4818082"/>
            <a:ext cx="1289830" cy="220161"/>
          </a:xfrm>
          <a:prstGeom prst="bentConnector3">
            <a:avLst>
              <a:gd name="adj1" fmla="val 96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6CD77919-FC10-403B-832C-40340FD0A650}"/>
              </a:ext>
            </a:extLst>
          </p:cNvPr>
          <p:cNvCxnSpPr>
            <a:cxnSpLocks/>
            <a:stCxn id="45" idx="2"/>
          </p:cNvCxnSpPr>
          <p:nvPr/>
        </p:nvCxnSpPr>
        <p:spPr>
          <a:xfrm rot="5400000">
            <a:off x="6234456" y="3488697"/>
            <a:ext cx="124228" cy="171332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97AA510A-2FF3-471A-B0A2-603DFB96B701}"/>
              </a:ext>
            </a:extLst>
          </p:cNvPr>
          <p:cNvCxnSpPr>
            <a:cxnSpLocks/>
            <a:stCxn id="49" idx="2"/>
            <a:endCxn id="89" idx="0"/>
          </p:cNvCxnSpPr>
          <p:nvPr/>
        </p:nvCxnSpPr>
        <p:spPr>
          <a:xfrm rot="16200000" flipH="1">
            <a:off x="9351931" y="4001734"/>
            <a:ext cx="1279331" cy="1842356"/>
          </a:xfrm>
          <a:prstGeom prst="bentConnector3">
            <a:avLst>
              <a:gd name="adj1" fmla="val 937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41FD9D-0BAC-427F-802D-FF841EAE6A2B}"/>
              </a:ext>
            </a:extLst>
          </p:cNvPr>
          <p:cNvCxnSpPr>
            <a:cxnSpLocks/>
            <a:stCxn id="47" idx="2"/>
          </p:cNvCxnSpPr>
          <p:nvPr/>
        </p:nvCxnSpPr>
        <p:spPr>
          <a:xfrm>
            <a:off x="10727413" y="4283247"/>
            <a:ext cx="0" cy="12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AFA55896-076C-46F7-879A-1F70D0EF8CE8}"/>
              </a:ext>
            </a:extLst>
          </p:cNvPr>
          <p:cNvCxnSpPr>
            <a:cxnSpLocks/>
            <a:endCxn id="51" idx="0"/>
          </p:cNvCxnSpPr>
          <p:nvPr/>
        </p:nvCxnSpPr>
        <p:spPr>
          <a:xfrm>
            <a:off x="6275093" y="4403013"/>
            <a:ext cx="6057" cy="626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745D1BC-D7B6-4D93-837C-2EB5FBF3A4D6}"/>
              </a:ext>
            </a:extLst>
          </p:cNvPr>
          <p:cNvCxnSpPr>
            <a:cxnSpLocks/>
            <a:endCxn id="53" idx="0"/>
          </p:cNvCxnSpPr>
          <p:nvPr/>
        </p:nvCxnSpPr>
        <p:spPr>
          <a:xfrm>
            <a:off x="9904737" y="4403013"/>
            <a:ext cx="1259" cy="633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5E8ED8BA-1447-4078-89F9-89381DDFE718}"/>
              </a:ext>
            </a:extLst>
          </p:cNvPr>
          <p:cNvCxnSpPr>
            <a:cxnSpLocks/>
            <a:stCxn id="56" idx="2"/>
            <a:endCxn id="44" idx="1"/>
          </p:cNvCxnSpPr>
          <p:nvPr/>
        </p:nvCxnSpPr>
        <p:spPr>
          <a:xfrm rot="16200000" flipH="1">
            <a:off x="6230353" y="3130641"/>
            <a:ext cx="713419" cy="640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6265207-1957-4369-9BCB-F51670BAD07B}"/>
              </a:ext>
            </a:extLst>
          </p:cNvPr>
          <p:cNvCxnSpPr>
            <a:cxnSpLocks/>
            <a:endCxn id="42" idx="3"/>
          </p:cNvCxnSpPr>
          <p:nvPr/>
        </p:nvCxnSpPr>
        <p:spPr>
          <a:xfrm flipH="1" flipV="1">
            <a:off x="5648834" y="3797926"/>
            <a:ext cx="628584" cy="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nector: Elbow 165">
            <a:extLst>
              <a:ext uri="{FF2B5EF4-FFF2-40B4-BE49-F238E27FC236}">
                <a16:creationId xmlns:a16="http://schemas.microsoft.com/office/drawing/2014/main" id="{FB279DEF-0F8E-429C-8E17-8BB3C7A79A6E}"/>
              </a:ext>
            </a:extLst>
          </p:cNvPr>
          <p:cNvCxnSpPr>
            <a:cxnSpLocks/>
            <a:stCxn id="60" idx="2"/>
            <a:endCxn id="48" idx="3"/>
          </p:cNvCxnSpPr>
          <p:nvPr/>
        </p:nvCxnSpPr>
        <p:spPr>
          <a:xfrm rot="5400000">
            <a:off x="9230894" y="3157545"/>
            <a:ext cx="716535" cy="5852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4833A149-CF68-457F-84CA-1DC3F71EA6EE}"/>
              </a:ext>
            </a:extLst>
          </p:cNvPr>
          <p:cNvCxnSpPr>
            <a:cxnSpLocks/>
            <a:endCxn id="46" idx="1"/>
          </p:cNvCxnSpPr>
          <p:nvPr/>
        </p:nvCxnSpPr>
        <p:spPr>
          <a:xfrm>
            <a:off x="9905996" y="3808425"/>
            <a:ext cx="5903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EE9EFBCE-3DB2-43AB-A85D-8EC5300226C9}"/>
              </a:ext>
            </a:extLst>
          </p:cNvPr>
          <p:cNvSpPr txBox="1"/>
          <p:nvPr/>
        </p:nvSpPr>
        <p:spPr>
          <a:xfrm>
            <a:off x="516519" y="1729419"/>
            <a:ext cx="74571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DBA/ Dev</a:t>
            </a:r>
          </a:p>
        </p:txBody>
      </p:sp>
      <p:pic>
        <p:nvPicPr>
          <p:cNvPr id="182" name="Graphic 31">
            <a:extLst>
              <a:ext uri="{FF2B5EF4-FFF2-40B4-BE49-F238E27FC236}">
                <a16:creationId xmlns:a16="http://schemas.microsoft.com/office/drawing/2014/main" id="{B7AAFD78-80BF-43C9-9B67-EBA61FF9240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41933" y="203447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 name="TextBox 182">
            <a:extLst>
              <a:ext uri="{FF2B5EF4-FFF2-40B4-BE49-F238E27FC236}">
                <a16:creationId xmlns:a16="http://schemas.microsoft.com/office/drawing/2014/main" id="{4A6DBF81-6B98-41BC-A119-2220F1B9D864}"/>
              </a:ext>
            </a:extLst>
          </p:cNvPr>
          <p:cNvSpPr txBox="1"/>
          <p:nvPr/>
        </p:nvSpPr>
        <p:spPr>
          <a:xfrm>
            <a:off x="706816" y="2075481"/>
            <a:ext cx="702046" cy="40011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On Prem AD</a:t>
            </a:r>
          </a:p>
        </p:txBody>
      </p:sp>
      <p:cxnSp>
        <p:nvCxnSpPr>
          <p:cNvPr id="187" name="Connector: Elbow 186">
            <a:extLst>
              <a:ext uri="{FF2B5EF4-FFF2-40B4-BE49-F238E27FC236}">
                <a16:creationId xmlns:a16="http://schemas.microsoft.com/office/drawing/2014/main" id="{DCEBED41-1CD3-4B90-9C6B-75D6228415CF}"/>
              </a:ext>
            </a:extLst>
          </p:cNvPr>
          <p:cNvCxnSpPr>
            <a:stCxn id="30" idx="2"/>
            <a:endCxn id="75" idx="1"/>
          </p:cNvCxnSpPr>
          <p:nvPr/>
        </p:nvCxnSpPr>
        <p:spPr>
          <a:xfrm rot="16200000" flipH="1">
            <a:off x="1027414" y="3181875"/>
            <a:ext cx="186696" cy="764753"/>
          </a:xfrm>
          <a:prstGeom prst="bentConnector2">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20">
            <a:extLst>
              <a:ext uri="{FF2B5EF4-FFF2-40B4-BE49-F238E27FC236}">
                <a16:creationId xmlns:a16="http://schemas.microsoft.com/office/drawing/2014/main" id="{21410ED6-15BB-43BE-B5C1-4D71795B8C47}"/>
              </a:ext>
            </a:extLst>
          </p:cNvPr>
          <p:cNvSpPr txBox="1">
            <a:spLocks noChangeArrowheads="1"/>
          </p:cNvSpPr>
          <p:nvPr/>
        </p:nvSpPr>
        <p:spPr bwMode="auto">
          <a:xfrm>
            <a:off x="2199124" y="5572838"/>
            <a:ext cx="14335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Flow logs</a:t>
            </a:r>
          </a:p>
        </p:txBody>
      </p:sp>
      <p:pic>
        <p:nvPicPr>
          <p:cNvPr id="196" name="Graphic 24">
            <a:extLst>
              <a:ext uri="{FF2B5EF4-FFF2-40B4-BE49-F238E27FC236}">
                <a16:creationId xmlns:a16="http://schemas.microsoft.com/office/drawing/2014/main" id="{4847FAA0-EAFB-4F57-85DA-E4544318F80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78927" y="51732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7" name="Graphic 23">
            <a:extLst>
              <a:ext uri="{FF2B5EF4-FFF2-40B4-BE49-F238E27FC236}">
                <a16:creationId xmlns:a16="http://schemas.microsoft.com/office/drawing/2014/main" id="{21A419E4-4BF7-4DB0-9FBC-F8E998F4E9F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656591" y="1600943"/>
            <a:ext cx="490399" cy="49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TextBox 15">
            <a:extLst>
              <a:ext uri="{FF2B5EF4-FFF2-40B4-BE49-F238E27FC236}">
                <a16:creationId xmlns:a16="http://schemas.microsoft.com/office/drawing/2014/main" id="{86764F8D-6F91-4D25-955B-FF3B134EC747}"/>
              </a:ext>
            </a:extLst>
          </p:cNvPr>
          <p:cNvSpPr txBox="1">
            <a:spLocks noChangeArrowheads="1"/>
          </p:cNvSpPr>
          <p:nvPr/>
        </p:nvSpPr>
        <p:spPr bwMode="auto">
          <a:xfrm>
            <a:off x="2448920" y="2084667"/>
            <a:ext cx="9246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CloudTrail</a:t>
            </a:r>
          </a:p>
        </p:txBody>
      </p:sp>
      <p:sp>
        <p:nvSpPr>
          <p:cNvPr id="205" name="TextBox 9">
            <a:extLst>
              <a:ext uri="{FF2B5EF4-FFF2-40B4-BE49-F238E27FC236}">
                <a16:creationId xmlns:a16="http://schemas.microsoft.com/office/drawing/2014/main" id="{A1CB567F-39F0-4D1F-9261-C4FBA305D9B0}"/>
              </a:ext>
            </a:extLst>
          </p:cNvPr>
          <p:cNvSpPr txBox="1">
            <a:spLocks noChangeArrowheads="1"/>
          </p:cNvSpPr>
          <p:nvPr/>
        </p:nvSpPr>
        <p:spPr bwMode="auto">
          <a:xfrm>
            <a:off x="2433650" y="4736081"/>
            <a:ext cx="9222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Backup</a:t>
            </a:r>
          </a:p>
        </p:txBody>
      </p:sp>
      <p:pic>
        <p:nvPicPr>
          <p:cNvPr id="206" name="Graphic 205">
            <a:extLst>
              <a:ext uri="{FF2B5EF4-FFF2-40B4-BE49-F238E27FC236}">
                <a16:creationId xmlns:a16="http://schemas.microsoft.com/office/drawing/2014/main" id="{CF46934C-A457-44F0-A82D-AE80B31D0353}"/>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2656346" y="4266864"/>
            <a:ext cx="490399" cy="490399"/>
          </a:xfrm>
          <a:prstGeom prst="rect">
            <a:avLst/>
          </a:prstGeom>
        </p:spPr>
      </p:pic>
      <p:pic>
        <p:nvPicPr>
          <p:cNvPr id="210" name="Graphic 21">
            <a:extLst>
              <a:ext uri="{FF2B5EF4-FFF2-40B4-BE49-F238E27FC236}">
                <a16:creationId xmlns:a16="http://schemas.microsoft.com/office/drawing/2014/main" id="{AF76B8A6-4E2C-4265-9B5C-26914ADCC70A}"/>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653522" y="2540656"/>
            <a:ext cx="484091" cy="492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 name="TextBox 15">
            <a:extLst>
              <a:ext uri="{FF2B5EF4-FFF2-40B4-BE49-F238E27FC236}">
                <a16:creationId xmlns:a16="http://schemas.microsoft.com/office/drawing/2014/main" id="{2C461A08-D27E-4CB2-9F40-FBE8DFCBDBD4}"/>
              </a:ext>
            </a:extLst>
          </p:cNvPr>
          <p:cNvSpPr txBox="1">
            <a:spLocks noChangeArrowheads="1"/>
          </p:cNvSpPr>
          <p:nvPr/>
        </p:nvSpPr>
        <p:spPr bwMode="auto">
          <a:xfrm>
            <a:off x="2547099" y="3003201"/>
            <a:ext cx="7606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Inspector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agent</a:t>
            </a:r>
          </a:p>
        </p:txBody>
      </p:sp>
      <p:pic>
        <p:nvPicPr>
          <p:cNvPr id="214" name="Graphic 17">
            <a:extLst>
              <a:ext uri="{FF2B5EF4-FFF2-40B4-BE49-F238E27FC236}">
                <a16:creationId xmlns:a16="http://schemas.microsoft.com/office/drawing/2014/main" id="{864F3362-C627-4F5C-A4DA-B1961612C7A3}"/>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662606" y="5872307"/>
            <a:ext cx="484951" cy="48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 name="TextBox 9">
            <a:extLst>
              <a:ext uri="{FF2B5EF4-FFF2-40B4-BE49-F238E27FC236}">
                <a16:creationId xmlns:a16="http://schemas.microsoft.com/office/drawing/2014/main" id="{069F7587-478C-4284-8FE4-9953C7FF001A}"/>
              </a:ext>
            </a:extLst>
          </p:cNvPr>
          <p:cNvSpPr txBox="1">
            <a:spLocks noChangeArrowheads="1"/>
          </p:cNvSpPr>
          <p:nvPr/>
        </p:nvSpPr>
        <p:spPr bwMode="auto">
          <a:xfrm>
            <a:off x="2318240" y="6316480"/>
            <a:ext cx="1185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CloudWatch</a:t>
            </a:r>
          </a:p>
        </p:txBody>
      </p:sp>
      <p:cxnSp>
        <p:nvCxnSpPr>
          <p:cNvPr id="224" name="Connector: Elbow 223">
            <a:extLst>
              <a:ext uri="{FF2B5EF4-FFF2-40B4-BE49-F238E27FC236}">
                <a16:creationId xmlns:a16="http://schemas.microsoft.com/office/drawing/2014/main" id="{2EB84491-5C98-4941-9EA0-C97FCA80178B}"/>
              </a:ext>
            </a:extLst>
          </p:cNvPr>
          <p:cNvCxnSpPr>
            <a:cxnSpLocks/>
            <a:stCxn id="76" idx="3"/>
            <a:endCxn id="51" idx="1"/>
          </p:cNvCxnSpPr>
          <p:nvPr/>
        </p:nvCxnSpPr>
        <p:spPr>
          <a:xfrm>
            <a:off x="3740406" y="3652435"/>
            <a:ext cx="2312144" cy="1605243"/>
          </a:xfrm>
          <a:prstGeom prst="bentConnector3">
            <a:avLst>
              <a:gd name="adj1" fmla="val 33348"/>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447C980D-A45F-4D0B-92EB-73E694D78D5B}"/>
              </a:ext>
            </a:extLst>
          </p:cNvPr>
          <p:cNvCxnSpPr>
            <a:stCxn id="75" idx="3"/>
            <a:endCxn id="76" idx="1"/>
          </p:cNvCxnSpPr>
          <p:nvPr/>
        </p:nvCxnSpPr>
        <p:spPr>
          <a:xfrm flipV="1">
            <a:off x="1960339" y="3652435"/>
            <a:ext cx="1272282" cy="516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249" name="Graphic 8">
            <a:extLst>
              <a:ext uri="{FF2B5EF4-FFF2-40B4-BE49-F238E27FC236}">
                <a16:creationId xmlns:a16="http://schemas.microsoft.com/office/drawing/2014/main" id="{757A1FF3-E729-4EF4-B8E0-335023FC6A74}"/>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868632" y="1661894"/>
            <a:ext cx="482965" cy="48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 name="TextBox 11">
            <a:extLst>
              <a:ext uri="{FF2B5EF4-FFF2-40B4-BE49-F238E27FC236}">
                <a16:creationId xmlns:a16="http://schemas.microsoft.com/office/drawing/2014/main" id="{7C3923BB-6AEB-483B-B181-3F3CAE9EEB51}"/>
              </a:ext>
            </a:extLst>
          </p:cNvPr>
          <p:cNvSpPr txBox="1">
            <a:spLocks noChangeArrowheads="1"/>
          </p:cNvSpPr>
          <p:nvPr/>
        </p:nvSpPr>
        <p:spPr bwMode="auto">
          <a:xfrm>
            <a:off x="3607555" y="2156104"/>
            <a:ext cx="9571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Config</a:t>
            </a:r>
          </a:p>
        </p:txBody>
      </p:sp>
      <p:pic>
        <p:nvPicPr>
          <p:cNvPr id="97" name="Graphic 96">
            <a:extLst>
              <a:ext uri="{FF2B5EF4-FFF2-40B4-BE49-F238E27FC236}">
                <a16:creationId xmlns:a16="http://schemas.microsoft.com/office/drawing/2014/main" id="{1CFCAC4A-00AA-423F-B271-9BAC6B6CA436}"/>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8255617" y="3297188"/>
            <a:ext cx="255361" cy="255361"/>
          </a:xfrm>
          <a:prstGeom prst="rect">
            <a:avLst/>
          </a:prstGeom>
        </p:spPr>
      </p:pic>
      <p:sp>
        <p:nvSpPr>
          <p:cNvPr id="81" name="TextBox 80">
            <a:extLst>
              <a:ext uri="{FF2B5EF4-FFF2-40B4-BE49-F238E27FC236}">
                <a16:creationId xmlns:a16="http://schemas.microsoft.com/office/drawing/2014/main" id="{AED33A85-1389-479C-8838-23EF2EF30A54}"/>
              </a:ext>
            </a:extLst>
          </p:cNvPr>
          <p:cNvSpPr txBox="1"/>
          <p:nvPr/>
        </p:nvSpPr>
        <p:spPr>
          <a:xfrm>
            <a:off x="7438639" y="5147496"/>
            <a:ext cx="1395615" cy="261610"/>
          </a:xfrm>
          <a:prstGeom prst="rect">
            <a:avLst/>
          </a:prstGeom>
          <a:solidFill>
            <a:srgbClr val="E6F2F8"/>
          </a:solidFill>
        </p:spPr>
        <p:txBody>
          <a:bodyPr wrap="square" rtlCol="0">
            <a:spAutoFit/>
          </a:bodyPr>
          <a:lstStyle/>
          <a:p>
            <a:r>
              <a:rPr lang="en-US" sz="1050" dirty="0">
                <a:latin typeface="Arial" panose="020B0604020202020204" pitchFamily="34" charset="0"/>
                <a:cs typeface="Arial" panose="020B0604020202020204" pitchFamily="34" charset="0"/>
              </a:rPr>
              <a:t>Multi AZ Replication</a:t>
            </a:r>
          </a:p>
        </p:txBody>
      </p:sp>
      <p:sp>
        <p:nvSpPr>
          <p:cNvPr id="3" name="TextBox 2">
            <a:extLst>
              <a:ext uri="{FF2B5EF4-FFF2-40B4-BE49-F238E27FC236}">
                <a16:creationId xmlns:a16="http://schemas.microsoft.com/office/drawing/2014/main" id="{62958093-8D76-48D6-9864-B61A3513FAA2}"/>
              </a:ext>
            </a:extLst>
          </p:cNvPr>
          <p:cNvSpPr txBox="1"/>
          <p:nvPr/>
        </p:nvSpPr>
        <p:spPr>
          <a:xfrm>
            <a:off x="102122" y="4840303"/>
            <a:ext cx="2184416" cy="923330"/>
          </a:xfrm>
          <a:prstGeom prst="rect">
            <a:avLst/>
          </a:prstGeom>
          <a:noFill/>
        </p:spPr>
        <p:txBody>
          <a:bodyPr wrap="square" rtlCol="0">
            <a:spAutoFit/>
          </a:bodyPr>
          <a:lstStyle/>
          <a:p>
            <a:r>
              <a:rPr lang="en-US" b="1" dirty="0"/>
              <a:t>App Services Account</a:t>
            </a:r>
          </a:p>
          <a:p>
            <a:r>
              <a:rPr lang="en-US" dirty="0"/>
              <a:t>Figure 2</a:t>
            </a:r>
          </a:p>
        </p:txBody>
      </p:sp>
      <p:pic>
        <p:nvPicPr>
          <p:cNvPr id="103" name="Graphic 19">
            <a:extLst>
              <a:ext uri="{FF2B5EF4-FFF2-40B4-BE49-F238E27FC236}">
                <a16:creationId xmlns:a16="http://schemas.microsoft.com/office/drawing/2014/main" id="{D94624E1-5F7F-4C06-9C98-F14DCDBF184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876062" y="2520990"/>
            <a:ext cx="468103" cy="4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TextBox 12">
            <a:extLst>
              <a:ext uri="{FF2B5EF4-FFF2-40B4-BE49-F238E27FC236}">
                <a16:creationId xmlns:a16="http://schemas.microsoft.com/office/drawing/2014/main" id="{58DC9916-A228-48DB-8981-400DBCF4BADA}"/>
              </a:ext>
            </a:extLst>
          </p:cNvPr>
          <p:cNvSpPr txBox="1">
            <a:spLocks noChangeArrowheads="1"/>
          </p:cNvSpPr>
          <p:nvPr/>
        </p:nvSpPr>
        <p:spPr bwMode="auto">
          <a:xfrm>
            <a:off x="3600103" y="2976021"/>
            <a:ext cx="994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GuardDuty</a:t>
            </a:r>
          </a:p>
        </p:txBody>
      </p:sp>
      <p:sp>
        <p:nvSpPr>
          <p:cNvPr id="4" name="TextBox 3">
            <a:extLst>
              <a:ext uri="{FF2B5EF4-FFF2-40B4-BE49-F238E27FC236}">
                <a16:creationId xmlns:a16="http://schemas.microsoft.com/office/drawing/2014/main" id="{41D32937-DF94-4456-8C17-5653F9686574}"/>
              </a:ext>
            </a:extLst>
          </p:cNvPr>
          <p:cNvSpPr txBox="1"/>
          <p:nvPr/>
        </p:nvSpPr>
        <p:spPr>
          <a:xfrm>
            <a:off x="194470" y="5971435"/>
            <a:ext cx="1990409" cy="415498"/>
          </a:xfrm>
          <a:prstGeom prst="rect">
            <a:avLst/>
          </a:prstGeom>
          <a:noFill/>
          <a:ln w="3175">
            <a:solidFill>
              <a:schemeClr val="tx1"/>
            </a:solidFill>
          </a:ln>
        </p:spPr>
        <p:txBody>
          <a:bodyPr wrap="square" rtlCol="0">
            <a:spAutoFit/>
          </a:bodyPr>
          <a:lstStyle/>
          <a:p>
            <a:r>
              <a:rPr lang="en-US" sz="1050" b="1" dirty="0"/>
              <a:t>Region</a:t>
            </a:r>
            <a:r>
              <a:rPr lang="en-US" sz="1050" dirty="0"/>
              <a:t> – Stockholm [</a:t>
            </a:r>
            <a:r>
              <a:rPr lang="en-US" sz="1050" b="0" i="0" dirty="0">
                <a:solidFill>
                  <a:srgbClr val="333333"/>
                </a:solidFill>
                <a:effectLst/>
                <a:latin typeface="AmazonEmberBold"/>
              </a:rPr>
              <a:t>eu-north-1]</a:t>
            </a:r>
          </a:p>
          <a:p>
            <a:r>
              <a:rPr lang="en-US" sz="1050" b="1" dirty="0">
                <a:solidFill>
                  <a:srgbClr val="333333"/>
                </a:solidFill>
                <a:latin typeface="AmazonEmberBold"/>
              </a:rPr>
              <a:t>AZ</a:t>
            </a:r>
            <a:r>
              <a:rPr lang="en-US" sz="1050" dirty="0">
                <a:solidFill>
                  <a:srgbClr val="333333"/>
                </a:solidFill>
                <a:latin typeface="AmazonEmberBold"/>
              </a:rPr>
              <a:t> - eu-north-1a, eu-north-1b</a:t>
            </a:r>
            <a:endParaRPr lang="en-US" sz="1050" dirty="0"/>
          </a:p>
        </p:txBody>
      </p:sp>
      <p:pic>
        <p:nvPicPr>
          <p:cNvPr id="108" name="Graphic 107">
            <a:extLst>
              <a:ext uri="{FF2B5EF4-FFF2-40B4-BE49-F238E27FC236}">
                <a16:creationId xmlns:a16="http://schemas.microsoft.com/office/drawing/2014/main" id="{BAE75772-8CFF-4A94-826F-F115643BF638}"/>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4597828" y="3285042"/>
            <a:ext cx="255361" cy="255361"/>
          </a:xfrm>
          <a:prstGeom prst="rect">
            <a:avLst/>
          </a:prstGeom>
        </p:spPr>
      </p:pic>
      <p:pic>
        <p:nvPicPr>
          <p:cNvPr id="117" name="Graphic 116">
            <a:extLst>
              <a:ext uri="{FF2B5EF4-FFF2-40B4-BE49-F238E27FC236}">
                <a16:creationId xmlns:a16="http://schemas.microsoft.com/office/drawing/2014/main" id="{B9BD494F-9B09-4224-8E5B-A0E9D97E8187}"/>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8252814" y="1083206"/>
            <a:ext cx="267763" cy="267763"/>
          </a:xfrm>
          <a:prstGeom prst="rect">
            <a:avLst/>
          </a:prstGeom>
        </p:spPr>
      </p:pic>
      <p:sp>
        <p:nvSpPr>
          <p:cNvPr id="118" name="TextBox 18">
            <a:extLst>
              <a:ext uri="{FF2B5EF4-FFF2-40B4-BE49-F238E27FC236}">
                <a16:creationId xmlns:a16="http://schemas.microsoft.com/office/drawing/2014/main" id="{57E0330D-F801-4F28-A270-DABD08BBBB38}"/>
              </a:ext>
            </a:extLst>
          </p:cNvPr>
          <p:cNvSpPr txBox="1">
            <a:spLocks noChangeArrowheads="1"/>
          </p:cNvSpPr>
          <p:nvPr/>
        </p:nvSpPr>
        <p:spPr bwMode="auto">
          <a:xfrm>
            <a:off x="4757336" y="1901290"/>
            <a:ext cx="122308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Internet gateway</a:t>
            </a:r>
          </a:p>
        </p:txBody>
      </p:sp>
      <p:pic>
        <p:nvPicPr>
          <p:cNvPr id="119" name="Graphic 19">
            <a:extLst>
              <a:ext uri="{FF2B5EF4-FFF2-40B4-BE49-F238E27FC236}">
                <a16:creationId xmlns:a16="http://schemas.microsoft.com/office/drawing/2014/main" id="{CDF44E98-9E80-4E97-9591-FE04E067CF95}"/>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115143" y="145048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Box 18">
            <a:extLst>
              <a:ext uri="{FF2B5EF4-FFF2-40B4-BE49-F238E27FC236}">
                <a16:creationId xmlns:a16="http://schemas.microsoft.com/office/drawing/2014/main" id="{104325B7-1B39-4E21-ABB8-90DCCF922B72}"/>
              </a:ext>
            </a:extLst>
          </p:cNvPr>
          <p:cNvSpPr txBox="1">
            <a:spLocks noChangeArrowheads="1"/>
          </p:cNvSpPr>
          <p:nvPr/>
        </p:nvSpPr>
        <p:spPr bwMode="auto">
          <a:xfrm>
            <a:off x="8424311" y="1901290"/>
            <a:ext cx="122308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latin typeface="Arial" panose="020B0604020202020204" pitchFamily="34" charset="0"/>
                <a:cs typeface="Arial" panose="020B0604020202020204" pitchFamily="34" charset="0"/>
              </a:rPr>
              <a:t>Internet gateway</a:t>
            </a:r>
          </a:p>
        </p:txBody>
      </p:sp>
      <p:pic>
        <p:nvPicPr>
          <p:cNvPr id="121" name="Graphic 19">
            <a:extLst>
              <a:ext uri="{FF2B5EF4-FFF2-40B4-BE49-F238E27FC236}">
                <a16:creationId xmlns:a16="http://schemas.microsoft.com/office/drawing/2014/main" id="{3CF4488F-F2C7-44E9-8502-0A535D3E9D6B}"/>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781114" y="14590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louds - Free weather icons">
            <a:extLst>
              <a:ext uri="{FF2B5EF4-FFF2-40B4-BE49-F238E27FC236}">
                <a16:creationId xmlns:a16="http://schemas.microsoft.com/office/drawing/2014/main" id="{B40E656D-ED17-408A-B855-91F8CA598BBD}"/>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64880" y="17571"/>
            <a:ext cx="1043878" cy="1043878"/>
          </a:xfrm>
          <a:prstGeom prst="rect">
            <a:avLst/>
          </a:prstGeom>
          <a:noFill/>
          <a:extLst>
            <a:ext uri="{909E8E84-426E-40DD-AFC4-6F175D3DCCD1}">
              <a14:hiddenFill xmlns:a14="http://schemas.microsoft.com/office/drawing/2010/main">
                <a:solidFill>
                  <a:srgbClr val="FFFFFF"/>
                </a:solidFill>
              </a14:hiddenFill>
            </a:ext>
          </a:extLst>
        </p:spPr>
      </p:pic>
      <p:cxnSp>
        <p:nvCxnSpPr>
          <p:cNvPr id="230" name="Connector: Elbow 229">
            <a:extLst>
              <a:ext uri="{FF2B5EF4-FFF2-40B4-BE49-F238E27FC236}">
                <a16:creationId xmlns:a16="http://schemas.microsoft.com/office/drawing/2014/main" id="{6242F33E-C836-4DF2-A909-48A2D1765452}"/>
              </a:ext>
            </a:extLst>
          </p:cNvPr>
          <p:cNvCxnSpPr>
            <a:stCxn id="1026" idx="3"/>
            <a:endCxn id="119" idx="0"/>
          </p:cNvCxnSpPr>
          <p:nvPr/>
        </p:nvCxnSpPr>
        <p:spPr>
          <a:xfrm>
            <a:off x="1308758" y="539510"/>
            <a:ext cx="4041335" cy="910973"/>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3" name="Connector: Elbow 232">
            <a:extLst>
              <a:ext uri="{FF2B5EF4-FFF2-40B4-BE49-F238E27FC236}">
                <a16:creationId xmlns:a16="http://schemas.microsoft.com/office/drawing/2014/main" id="{9DCEB3CB-0D77-45F5-8A4E-5A272002F0F6}"/>
              </a:ext>
            </a:extLst>
          </p:cNvPr>
          <p:cNvCxnSpPr>
            <a:stCxn id="1026" idx="3"/>
            <a:endCxn id="121" idx="0"/>
          </p:cNvCxnSpPr>
          <p:nvPr/>
        </p:nvCxnSpPr>
        <p:spPr>
          <a:xfrm>
            <a:off x="1308758" y="539510"/>
            <a:ext cx="7707306" cy="919497"/>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9" name="Connector: Elbow 238">
            <a:extLst>
              <a:ext uri="{FF2B5EF4-FFF2-40B4-BE49-F238E27FC236}">
                <a16:creationId xmlns:a16="http://schemas.microsoft.com/office/drawing/2014/main" id="{FCBACD9E-4E7A-4CFB-8C33-F79E2FFC682E}"/>
              </a:ext>
            </a:extLst>
          </p:cNvPr>
          <p:cNvCxnSpPr>
            <a:stCxn id="118" idx="2"/>
            <a:endCxn id="57" idx="1"/>
          </p:cNvCxnSpPr>
          <p:nvPr/>
        </p:nvCxnSpPr>
        <p:spPr>
          <a:xfrm rot="16200000" flipH="1">
            <a:off x="5461075" y="2070703"/>
            <a:ext cx="495546" cy="6799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292CF7D5-26EF-4572-9C4F-5B8B3D4FEA78}"/>
              </a:ext>
            </a:extLst>
          </p:cNvPr>
          <p:cNvCxnSpPr>
            <a:cxnSpLocks/>
            <a:stCxn id="120" idx="2"/>
            <a:endCxn id="61" idx="0"/>
          </p:cNvCxnSpPr>
          <p:nvPr/>
        </p:nvCxnSpPr>
        <p:spPr>
          <a:xfrm rot="16200000" flipH="1">
            <a:off x="9314648" y="1884104"/>
            <a:ext cx="263527" cy="8211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CD0ABA52-57DE-47CB-831C-5789EA138677}"/>
              </a:ext>
            </a:extLst>
          </p:cNvPr>
          <p:cNvSpPr txBox="1"/>
          <p:nvPr/>
        </p:nvSpPr>
        <p:spPr>
          <a:xfrm>
            <a:off x="6775399" y="1071279"/>
            <a:ext cx="1178125" cy="261610"/>
          </a:xfrm>
          <a:prstGeom prst="rect">
            <a:avLst/>
          </a:prstGeom>
          <a:noFill/>
        </p:spPr>
        <p:txBody>
          <a:bodyPr wrap="square">
            <a:spAutoFit/>
          </a:bodyPr>
          <a:lstStyle/>
          <a:p>
            <a:pPr eaLnBrk="1" fontAlgn="auto" hangingPunct="1">
              <a:spcBef>
                <a:spcPts val="0"/>
              </a:spcBef>
              <a:spcAft>
                <a:spcPts val="0"/>
              </a:spcAft>
              <a:defRPr/>
            </a:pPr>
            <a:r>
              <a:rPr lang="en-US" sz="1100" dirty="0">
                <a:solidFill>
                  <a:srgbClr val="6BAE3D"/>
                </a:solidFill>
                <a:latin typeface="Arial" panose="020B0604020202020204" pitchFamily="34" charset="0"/>
                <a:cs typeface="Arial" panose="020B0604020202020204" pitchFamily="34" charset="0"/>
              </a:rPr>
              <a:t>Public subnet-1</a:t>
            </a:r>
          </a:p>
        </p:txBody>
      </p:sp>
      <p:sp>
        <p:nvSpPr>
          <p:cNvPr id="144" name="TextBox 143">
            <a:extLst>
              <a:ext uri="{FF2B5EF4-FFF2-40B4-BE49-F238E27FC236}">
                <a16:creationId xmlns:a16="http://schemas.microsoft.com/office/drawing/2014/main" id="{A20175FA-2964-44D2-8CA9-709509227ECC}"/>
              </a:ext>
            </a:extLst>
          </p:cNvPr>
          <p:cNvSpPr txBox="1"/>
          <p:nvPr/>
        </p:nvSpPr>
        <p:spPr>
          <a:xfrm>
            <a:off x="10405702" y="1089359"/>
            <a:ext cx="1178125" cy="261610"/>
          </a:xfrm>
          <a:prstGeom prst="rect">
            <a:avLst/>
          </a:prstGeom>
          <a:noFill/>
        </p:spPr>
        <p:txBody>
          <a:bodyPr wrap="square">
            <a:spAutoFit/>
          </a:bodyPr>
          <a:lstStyle/>
          <a:p>
            <a:pPr eaLnBrk="1" fontAlgn="auto" hangingPunct="1">
              <a:spcBef>
                <a:spcPts val="0"/>
              </a:spcBef>
              <a:spcAft>
                <a:spcPts val="0"/>
              </a:spcAft>
              <a:defRPr/>
            </a:pPr>
            <a:r>
              <a:rPr lang="en-US" sz="1100" dirty="0">
                <a:solidFill>
                  <a:srgbClr val="6BAE3D"/>
                </a:solidFill>
                <a:latin typeface="Arial" panose="020B0604020202020204" pitchFamily="34" charset="0"/>
                <a:cs typeface="Arial" panose="020B0604020202020204" pitchFamily="34" charset="0"/>
              </a:rPr>
              <a:t>Public subnet-2</a:t>
            </a:r>
          </a:p>
        </p:txBody>
      </p:sp>
      <p:sp>
        <p:nvSpPr>
          <p:cNvPr id="247" name="TextBox 246">
            <a:extLst>
              <a:ext uri="{FF2B5EF4-FFF2-40B4-BE49-F238E27FC236}">
                <a16:creationId xmlns:a16="http://schemas.microsoft.com/office/drawing/2014/main" id="{FA1BD860-0544-455B-BC1F-751FECDD6457}"/>
              </a:ext>
            </a:extLst>
          </p:cNvPr>
          <p:cNvSpPr txBox="1"/>
          <p:nvPr/>
        </p:nvSpPr>
        <p:spPr>
          <a:xfrm>
            <a:off x="480502" y="356020"/>
            <a:ext cx="745717" cy="461665"/>
          </a:xfrm>
          <a:prstGeom prst="rect">
            <a:avLst/>
          </a:prstGeom>
          <a:noFill/>
        </p:spPr>
        <p:txBody>
          <a:bodyPr wrap="square" rtlCol="0">
            <a:spAutoFit/>
          </a:bodyPr>
          <a:lstStyle/>
          <a:p>
            <a:r>
              <a:rPr lang="en-US" sz="1200" dirty="0">
                <a:solidFill>
                  <a:schemeClr val="bg1"/>
                </a:solidFill>
              </a:rPr>
              <a:t>Public Internet</a:t>
            </a:r>
          </a:p>
        </p:txBody>
      </p:sp>
      <p:pic>
        <p:nvPicPr>
          <p:cNvPr id="147" name="Graphic 7">
            <a:extLst>
              <a:ext uri="{FF2B5EF4-FFF2-40B4-BE49-F238E27FC236}">
                <a16:creationId xmlns:a16="http://schemas.microsoft.com/office/drawing/2014/main" id="{2BAA9247-5967-4D6F-A000-F3FD00A73B6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893723" y="3768399"/>
            <a:ext cx="455546" cy="45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TextBox 12">
            <a:extLst>
              <a:ext uri="{FF2B5EF4-FFF2-40B4-BE49-F238E27FC236}">
                <a16:creationId xmlns:a16="http://schemas.microsoft.com/office/drawing/2014/main" id="{62A6E73A-6137-488F-9A31-F18C73CB5F23}"/>
              </a:ext>
            </a:extLst>
          </p:cNvPr>
          <p:cNvSpPr txBox="1">
            <a:spLocks noChangeArrowheads="1"/>
          </p:cNvSpPr>
          <p:nvPr/>
        </p:nvSpPr>
        <p:spPr bwMode="auto">
          <a:xfrm>
            <a:off x="3561935" y="4215426"/>
            <a:ext cx="1040527" cy="25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KMS/Endpoint</a:t>
            </a:r>
          </a:p>
        </p:txBody>
      </p:sp>
      <p:pic>
        <p:nvPicPr>
          <p:cNvPr id="114" name="Graphic 15">
            <a:extLst>
              <a:ext uri="{FF2B5EF4-FFF2-40B4-BE49-F238E27FC236}">
                <a16:creationId xmlns:a16="http://schemas.microsoft.com/office/drawing/2014/main" id="{2346580F-CDDE-4618-8886-973C5B457B4F}"/>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878577" y="4475019"/>
            <a:ext cx="465587" cy="4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Box 15">
            <a:extLst>
              <a:ext uri="{FF2B5EF4-FFF2-40B4-BE49-F238E27FC236}">
                <a16:creationId xmlns:a16="http://schemas.microsoft.com/office/drawing/2014/main" id="{7BA10F5E-804E-4AE1-806B-70D4F07F7EA0}"/>
              </a:ext>
            </a:extLst>
          </p:cNvPr>
          <p:cNvSpPr txBox="1">
            <a:spLocks noChangeArrowheads="1"/>
          </p:cNvSpPr>
          <p:nvPr/>
        </p:nvSpPr>
        <p:spPr bwMode="auto">
          <a:xfrm>
            <a:off x="3595698" y="4906462"/>
            <a:ext cx="10020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SSM Agent</a:t>
            </a:r>
          </a:p>
        </p:txBody>
      </p:sp>
      <p:cxnSp>
        <p:nvCxnSpPr>
          <p:cNvPr id="19" name="Connector: Elbow 18">
            <a:extLst>
              <a:ext uri="{FF2B5EF4-FFF2-40B4-BE49-F238E27FC236}">
                <a16:creationId xmlns:a16="http://schemas.microsoft.com/office/drawing/2014/main" id="{BA06263B-BF2D-4799-B040-9EC98E87378C}"/>
              </a:ext>
            </a:extLst>
          </p:cNvPr>
          <p:cNvCxnSpPr>
            <a:stCxn id="85" idx="2"/>
            <a:endCxn id="83" idx="2"/>
          </p:cNvCxnSpPr>
          <p:nvPr/>
        </p:nvCxnSpPr>
        <p:spPr>
          <a:xfrm rot="5400000" flipH="1">
            <a:off x="4601791" y="5614646"/>
            <a:ext cx="141225" cy="1120920"/>
          </a:xfrm>
          <a:prstGeom prst="bentConnector3">
            <a:avLst>
              <a:gd name="adj1" fmla="val -141423"/>
            </a:avLst>
          </a:prstGeom>
          <a:ln w="31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89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06391" y="450089"/>
            <a:ext cx="10518809" cy="801195"/>
          </a:xfrm>
        </p:spPr>
        <p:txBody>
          <a:bodyPr>
            <a:normAutofit/>
          </a:bodyPr>
          <a:lstStyle/>
          <a:p>
            <a:r>
              <a:rPr lang="en-US" dirty="0"/>
              <a:t>Account Details</a:t>
            </a:r>
          </a:p>
        </p:txBody>
      </p:sp>
      <p:graphicFrame>
        <p:nvGraphicFramePr>
          <p:cNvPr id="3" name="Diagram 2">
            <a:extLst>
              <a:ext uri="{FF2B5EF4-FFF2-40B4-BE49-F238E27FC236}">
                <a16:creationId xmlns:a16="http://schemas.microsoft.com/office/drawing/2014/main" id="{E67D482D-6BC0-4F7F-9EB6-EE6F7C76048E}"/>
              </a:ext>
            </a:extLst>
          </p:cNvPr>
          <p:cNvGraphicFramePr/>
          <p:nvPr>
            <p:extLst>
              <p:ext uri="{D42A27DB-BD31-4B8C-83A1-F6EECF244321}">
                <p14:modId xmlns:p14="http://schemas.microsoft.com/office/powerpoint/2010/main" val="2506354143"/>
              </p:ext>
            </p:extLst>
          </p:nvPr>
        </p:nvGraphicFramePr>
        <p:xfrm>
          <a:off x="511678" y="2110339"/>
          <a:ext cx="5354117" cy="2637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EA2DDD82-5726-49CD-B636-1106DDB03633}"/>
              </a:ext>
            </a:extLst>
          </p:cNvPr>
          <p:cNvSpPr txBox="1"/>
          <p:nvPr/>
        </p:nvSpPr>
        <p:spPr>
          <a:xfrm>
            <a:off x="6482680" y="1543705"/>
            <a:ext cx="5197642" cy="4431983"/>
          </a:xfrm>
          <a:prstGeom prst="rect">
            <a:avLst/>
          </a:prstGeom>
          <a:noFill/>
        </p:spPr>
        <p:txBody>
          <a:bodyPr wrap="square" rtlCol="0">
            <a:spAutoFit/>
          </a:bodyPr>
          <a:lstStyle/>
          <a:p>
            <a:r>
              <a:rPr lang="en-US" b="1" dirty="0">
                <a:solidFill>
                  <a:schemeClr val="accent2">
                    <a:lumMod val="75000"/>
                  </a:schemeClr>
                </a:solidFill>
              </a:rPr>
              <a:t>Organization Management Account</a:t>
            </a:r>
          </a:p>
          <a:p>
            <a:r>
              <a:rPr lang="en-US" sz="1400" dirty="0"/>
              <a:t>This is the root account which will be used to manage other member accounts centrally along with centralized governance and compliance management. Service Control Policies will be implemented from this account.</a:t>
            </a:r>
          </a:p>
          <a:p>
            <a:r>
              <a:rPr lang="en-US" b="1" dirty="0">
                <a:solidFill>
                  <a:srgbClr val="C55A11"/>
                </a:solidFill>
              </a:rPr>
              <a:t>Security &amp; Infra Services Account</a:t>
            </a:r>
          </a:p>
          <a:p>
            <a:r>
              <a:rPr lang="en-US" sz="1400" dirty="0"/>
              <a:t>This account will be used to deploy security services and toolchain for the purpose of security management, vulnerability reporting and mitigation and compliance enforcement.</a:t>
            </a:r>
          </a:p>
          <a:p>
            <a:r>
              <a:rPr lang="en-US" b="1" dirty="0">
                <a:solidFill>
                  <a:schemeClr val="accent2">
                    <a:lumMod val="75000"/>
                  </a:schemeClr>
                </a:solidFill>
              </a:rPr>
              <a:t>Log Archive Account</a:t>
            </a:r>
          </a:p>
          <a:p>
            <a:r>
              <a:rPr lang="en-US" sz="1400" dirty="0"/>
              <a:t>Application logs and AWS services related audit logs will be shipped to this account from App Services account and will be stored here in a S3 bucket. Log analytics tools can be deployed in this account or services in Security Services Account and consume these logs for alerting and monitoring.</a:t>
            </a:r>
          </a:p>
          <a:p>
            <a:r>
              <a:rPr lang="en-US" b="1" dirty="0">
                <a:solidFill>
                  <a:schemeClr val="accent2">
                    <a:lumMod val="75000"/>
                  </a:schemeClr>
                </a:solidFill>
              </a:rPr>
              <a:t>App Services Account</a:t>
            </a:r>
          </a:p>
          <a:p>
            <a:r>
              <a:rPr lang="en-US" sz="1400" dirty="0"/>
              <a:t>This account will be used to deploy the </a:t>
            </a:r>
            <a:r>
              <a:rPr lang="en-US" sz="1400" dirty="0" err="1"/>
              <a:t>NordBank</a:t>
            </a:r>
            <a:r>
              <a:rPr lang="en-US" sz="1400" dirty="0"/>
              <a:t> AB application. This account will also host security services relevant to local infra security.</a:t>
            </a:r>
          </a:p>
        </p:txBody>
      </p:sp>
      <p:cxnSp>
        <p:nvCxnSpPr>
          <p:cNvPr id="14" name="Straight Connector 13">
            <a:extLst>
              <a:ext uri="{FF2B5EF4-FFF2-40B4-BE49-F238E27FC236}">
                <a16:creationId xmlns:a16="http://schemas.microsoft.com/office/drawing/2014/main" id="{9AFE05EE-2371-49D4-ABA2-BCCBF0594A78}"/>
              </a:ext>
            </a:extLst>
          </p:cNvPr>
          <p:cNvCxnSpPr/>
          <p:nvPr/>
        </p:nvCxnSpPr>
        <p:spPr>
          <a:xfrm>
            <a:off x="2088682" y="4004109"/>
            <a:ext cx="298383" cy="0"/>
          </a:xfrm>
          <a:prstGeom prst="line">
            <a:avLst/>
          </a:prstGeom>
          <a:ln w="28575"/>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1CAF6888-04C2-439B-BC17-9D3A05AA1C99}"/>
              </a:ext>
            </a:extLst>
          </p:cNvPr>
          <p:cNvCxnSpPr/>
          <p:nvPr/>
        </p:nvCxnSpPr>
        <p:spPr>
          <a:xfrm>
            <a:off x="3973630" y="4002504"/>
            <a:ext cx="298383" cy="0"/>
          </a:xfrm>
          <a:prstGeom prst="line">
            <a:avLst/>
          </a:prstGeom>
          <a:ln w="2857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1661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50089"/>
            <a:ext cx="10058400" cy="801195"/>
          </a:xfrm>
        </p:spPr>
        <p:txBody>
          <a:bodyPr>
            <a:normAutofit/>
          </a:bodyPr>
          <a:lstStyle/>
          <a:p>
            <a:r>
              <a:rPr lang="en-US" dirty="0"/>
              <a:t>Infrastructure Details</a:t>
            </a:r>
          </a:p>
        </p:txBody>
      </p:sp>
      <p:sp>
        <p:nvSpPr>
          <p:cNvPr id="7" name="TextBox 6">
            <a:extLst>
              <a:ext uri="{FF2B5EF4-FFF2-40B4-BE49-F238E27FC236}">
                <a16:creationId xmlns:a16="http://schemas.microsoft.com/office/drawing/2014/main" id="{A2124177-64FE-43E5-A88E-706E3113065D}"/>
              </a:ext>
            </a:extLst>
          </p:cNvPr>
          <p:cNvSpPr txBox="1"/>
          <p:nvPr/>
        </p:nvSpPr>
        <p:spPr>
          <a:xfrm>
            <a:off x="1165541" y="1628507"/>
            <a:ext cx="10125777" cy="5386090"/>
          </a:xfrm>
          <a:prstGeom prst="rect">
            <a:avLst/>
          </a:prstGeom>
          <a:noFill/>
        </p:spPr>
        <p:txBody>
          <a:bodyPr wrap="square" rtlCol="0">
            <a:spAutoFit/>
          </a:bodyPr>
          <a:lstStyle/>
          <a:p>
            <a:r>
              <a:rPr lang="en-US" b="1" dirty="0">
                <a:solidFill>
                  <a:schemeClr val="accent2">
                    <a:lumMod val="75000"/>
                  </a:schemeClr>
                </a:solidFill>
              </a:rPr>
              <a:t>AWS SSO </a:t>
            </a:r>
            <a:r>
              <a:rPr lang="en-US" sz="1600" dirty="0"/>
              <a:t>– This service is used to allow admins and developers to connect to multiple AWS Org accounts without having to manage multiple credentials.</a:t>
            </a:r>
          </a:p>
          <a:p>
            <a:r>
              <a:rPr lang="en-US" b="1" dirty="0">
                <a:solidFill>
                  <a:schemeClr val="accent2">
                    <a:lumMod val="75000"/>
                  </a:schemeClr>
                </a:solidFill>
              </a:rPr>
              <a:t>AWS Organization </a:t>
            </a:r>
            <a:r>
              <a:rPr lang="en-US" sz="1600" dirty="0"/>
              <a:t>– It will allow us to enable consolidated billing and also allow us to govern multiple accounts from a single management account. AWS Organizations is integrated with other AWS services so you can define central configurations, security mechanisms, audit requirements, and resource sharing across accounts in </a:t>
            </a:r>
            <a:r>
              <a:rPr lang="en-US" sz="1600" dirty="0" err="1"/>
              <a:t>NordBank</a:t>
            </a:r>
            <a:r>
              <a:rPr lang="en-US" sz="1600" dirty="0"/>
              <a:t> AB with additional discount through consolidated billing. Also application of service control policies (SCPs) in the Org Management account ensures that member AWS accounts stay within your account governance strategy and access control guidelines. SCPs do not grant any permissions. Instead, SCPs deployed in the Org Management account specify the maximum permissions for this AWS organization allowing seamless governance and compliance.</a:t>
            </a:r>
          </a:p>
          <a:p>
            <a:r>
              <a:rPr lang="en-US" b="1" dirty="0">
                <a:solidFill>
                  <a:schemeClr val="accent2">
                    <a:lumMod val="75000"/>
                  </a:schemeClr>
                </a:solidFill>
              </a:rPr>
              <a:t>Region</a:t>
            </a:r>
            <a:r>
              <a:rPr lang="en-US" sz="1600" dirty="0"/>
              <a:t> – Stockholm or eu-north-1 will be used for this deployment as to stay in compliance with GDPR and for better network performance when accessed from within Sweden.</a:t>
            </a:r>
          </a:p>
          <a:p>
            <a:r>
              <a:rPr lang="en-US" b="1" dirty="0">
                <a:solidFill>
                  <a:schemeClr val="accent2">
                    <a:lumMod val="75000"/>
                  </a:schemeClr>
                </a:solidFill>
              </a:rPr>
              <a:t>Availability Zones </a:t>
            </a:r>
            <a:r>
              <a:rPr lang="en-US" sz="1600" dirty="0"/>
              <a:t>– Multi AZ deployment is chosen for redundancy and resiliency. Availability zones chosen are eu-north-1a and eu-north-1b within Stockholm region for this purpose.</a:t>
            </a:r>
          </a:p>
          <a:p>
            <a:r>
              <a:rPr lang="en-US" b="1" dirty="0">
                <a:solidFill>
                  <a:schemeClr val="accent2">
                    <a:lumMod val="75000"/>
                  </a:schemeClr>
                </a:solidFill>
              </a:rPr>
              <a:t>Network</a:t>
            </a:r>
            <a:r>
              <a:rPr lang="en-US" sz="1600" dirty="0"/>
              <a:t> – S2S VPN connectivity is preferred here because of cost implications. Direct connect is preferred but as this is only one single application is being migrated we chose VPN. VPN tunneling will encrypt traffic and will also provide semi stable connectivity but will depend on the internet connectivity speed. It will not provide the security and stability of a dedicated connection like Direct Connect. We suggest to upgrade to Direct Connect once more applications are being migrated to AWS cloud.</a:t>
            </a:r>
          </a:p>
          <a:p>
            <a:endParaRPr lang="en-US" sz="1600" dirty="0"/>
          </a:p>
          <a:p>
            <a:endParaRPr lang="en-US" sz="1600" dirty="0"/>
          </a:p>
          <a:p>
            <a:endParaRPr lang="en-US" sz="1600" dirty="0"/>
          </a:p>
        </p:txBody>
      </p:sp>
    </p:spTree>
    <p:extLst>
      <p:ext uri="{BB962C8B-B14F-4D97-AF65-F5344CB8AC3E}">
        <p14:creationId xmlns:p14="http://schemas.microsoft.com/office/powerpoint/2010/main" val="172514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21213"/>
            <a:ext cx="10058400" cy="801195"/>
          </a:xfrm>
        </p:spPr>
        <p:txBody>
          <a:bodyPr>
            <a:normAutofit/>
          </a:bodyPr>
          <a:lstStyle/>
          <a:p>
            <a:r>
              <a:rPr lang="en-US" dirty="0"/>
              <a:t>Infrastructure Details</a:t>
            </a:r>
          </a:p>
        </p:txBody>
      </p:sp>
      <p:sp>
        <p:nvSpPr>
          <p:cNvPr id="7" name="TextBox 6">
            <a:extLst>
              <a:ext uri="{FF2B5EF4-FFF2-40B4-BE49-F238E27FC236}">
                <a16:creationId xmlns:a16="http://schemas.microsoft.com/office/drawing/2014/main" id="{A2124177-64FE-43E5-A88E-706E3113065D}"/>
              </a:ext>
            </a:extLst>
          </p:cNvPr>
          <p:cNvSpPr txBox="1"/>
          <p:nvPr/>
        </p:nvSpPr>
        <p:spPr>
          <a:xfrm>
            <a:off x="1066800" y="1222408"/>
            <a:ext cx="10125777" cy="5724644"/>
          </a:xfrm>
          <a:prstGeom prst="rect">
            <a:avLst/>
          </a:prstGeom>
          <a:noFill/>
        </p:spPr>
        <p:txBody>
          <a:bodyPr wrap="square" rtlCol="0">
            <a:spAutoFit/>
          </a:bodyPr>
          <a:lstStyle/>
          <a:p>
            <a:r>
              <a:rPr lang="en-US" b="1" dirty="0">
                <a:solidFill>
                  <a:schemeClr val="accent2">
                    <a:lumMod val="75000"/>
                  </a:schemeClr>
                </a:solidFill>
              </a:rPr>
              <a:t>NAT Gateway </a:t>
            </a:r>
            <a:r>
              <a:rPr lang="en-US" sz="1600" dirty="0"/>
              <a:t>– This is used to ensure App servers can connect to the internet for Operating System Service Pack upgrades and patching for vulnerability remediation. This will be only used for outbound access to internet.</a:t>
            </a:r>
          </a:p>
          <a:p>
            <a:r>
              <a:rPr lang="en-US" b="1" dirty="0">
                <a:solidFill>
                  <a:schemeClr val="accent2">
                    <a:lumMod val="75000"/>
                  </a:schemeClr>
                </a:solidFill>
              </a:rPr>
              <a:t>Internet Gateway</a:t>
            </a:r>
            <a:r>
              <a:rPr lang="en-US" dirty="0"/>
              <a:t> </a:t>
            </a:r>
            <a:r>
              <a:rPr lang="en-US" sz="1600" dirty="0"/>
              <a:t>– This is only used in Figure 2 for inbound access to application from the open internet in case application needs to be accessible from other all locations.</a:t>
            </a:r>
          </a:p>
          <a:p>
            <a:r>
              <a:rPr lang="en-US" b="1" dirty="0">
                <a:solidFill>
                  <a:schemeClr val="accent2">
                    <a:lumMod val="75000"/>
                  </a:schemeClr>
                </a:solidFill>
              </a:rPr>
              <a:t>Compute Instances</a:t>
            </a:r>
            <a:r>
              <a:rPr lang="en-US" dirty="0"/>
              <a:t> </a:t>
            </a:r>
            <a:r>
              <a:rPr lang="en-US" sz="1600" dirty="0"/>
              <a:t>– Instance type M6i.xlarge is being used as it meets the requirement of 4 CPU and 16 Gb of RAM. We chose to use RDS, as it is a managed and DB instance type </a:t>
            </a:r>
            <a:r>
              <a:rPr lang="en-US" sz="1600" b="0" dirty="0">
                <a:solidFill>
                  <a:srgbClr val="333333"/>
                </a:solidFill>
                <a:effectLst/>
              </a:rPr>
              <a:t>db.m5.4xlarge is chosen as it meets the requirement of 64 GB memory.</a:t>
            </a:r>
          </a:p>
          <a:p>
            <a:r>
              <a:rPr lang="en-US" b="1" dirty="0">
                <a:solidFill>
                  <a:schemeClr val="accent2">
                    <a:lumMod val="75000"/>
                  </a:schemeClr>
                </a:solidFill>
              </a:rPr>
              <a:t>Elastic File System</a:t>
            </a:r>
            <a:r>
              <a:rPr lang="en-US" dirty="0">
                <a:solidFill>
                  <a:srgbClr val="333333"/>
                </a:solidFill>
              </a:rPr>
              <a:t> </a:t>
            </a:r>
            <a:r>
              <a:rPr lang="en-US" sz="1600" dirty="0">
                <a:solidFill>
                  <a:srgbClr val="333333"/>
                </a:solidFill>
              </a:rPr>
              <a:t>– To meet the requirement of 4 TB of shared storage, we will leverage EFS as that gives us scalability and can store data up to 47.9 TiB approx. and is only charged for the amount of data stored.</a:t>
            </a:r>
          </a:p>
          <a:p>
            <a:r>
              <a:rPr lang="en-US" b="1" i="0" dirty="0">
                <a:solidFill>
                  <a:schemeClr val="accent2">
                    <a:lumMod val="75000"/>
                  </a:schemeClr>
                </a:solidFill>
                <a:effectLst/>
              </a:rPr>
              <a:t>Backup and Rest</a:t>
            </a:r>
            <a:r>
              <a:rPr lang="en-US" b="1" dirty="0">
                <a:solidFill>
                  <a:schemeClr val="accent2">
                    <a:lumMod val="75000"/>
                  </a:schemeClr>
                </a:solidFill>
              </a:rPr>
              <a:t>ore</a:t>
            </a:r>
            <a:r>
              <a:rPr lang="en-US" dirty="0">
                <a:solidFill>
                  <a:srgbClr val="333333"/>
                </a:solidFill>
              </a:rPr>
              <a:t> </a:t>
            </a:r>
            <a:r>
              <a:rPr lang="en-US" sz="1600" dirty="0">
                <a:solidFill>
                  <a:srgbClr val="333333"/>
                </a:solidFill>
              </a:rPr>
              <a:t>– AWS Backup provides an RTO of 24 hours or less, which meets the required RTO of 1 day.</a:t>
            </a:r>
          </a:p>
          <a:p>
            <a:r>
              <a:rPr lang="en-US" b="1" dirty="0">
                <a:solidFill>
                  <a:schemeClr val="accent2">
                    <a:lumMod val="75000"/>
                  </a:schemeClr>
                </a:solidFill>
              </a:rPr>
              <a:t>Monitoring and Observability </a:t>
            </a:r>
            <a:r>
              <a:rPr lang="en-US" sz="1600" dirty="0">
                <a:solidFill>
                  <a:srgbClr val="333333"/>
                </a:solidFill>
              </a:rPr>
              <a:t>– CloudWatch will be used for monitoring VM resources, custom metrics can be used for monitoring memory usage if required. All application, server and access logs will be forwarded to CloudWatch using SSM Agent for centralized alerting and visibility. CloudWatch Insights allows for log analysis and single pane visibility.</a:t>
            </a:r>
          </a:p>
          <a:p>
            <a:r>
              <a:rPr lang="en-US" b="1" dirty="0">
                <a:solidFill>
                  <a:schemeClr val="accent2">
                    <a:lumMod val="75000"/>
                  </a:schemeClr>
                </a:solidFill>
              </a:rPr>
              <a:t>Encryption</a:t>
            </a:r>
            <a:r>
              <a:rPr lang="en-US" sz="1600" dirty="0">
                <a:solidFill>
                  <a:srgbClr val="333333"/>
                </a:solidFill>
              </a:rPr>
              <a:t> – Data at rest will be encrypted using KMS. All volumes will be encrypted. Data in transit will be encrypted with SSL certificate.</a:t>
            </a:r>
          </a:p>
          <a:p>
            <a:r>
              <a:rPr lang="en-US" b="1" dirty="0">
                <a:solidFill>
                  <a:schemeClr val="accent2">
                    <a:lumMod val="75000"/>
                  </a:schemeClr>
                </a:solidFill>
              </a:rPr>
              <a:t>Configuration Management</a:t>
            </a:r>
            <a:r>
              <a:rPr lang="en-US" dirty="0"/>
              <a:t> </a:t>
            </a:r>
            <a:r>
              <a:rPr lang="en-US" sz="1600" dirty="0"/>
              <a:t>– Quick Setup is an automation feature of AWS Systems Manager. It enables the Org Management account to easily define configurations for Systems Manager to engage on your behalf across accounts in your AWS organization. You can enable Quick Setup across your entire AWS organization or choose specific OUs. Among other things, Quick Setup can schedule AWS Systems Manager Agent (SSM Agent) to run biweekly updates on your EC2 instances and can set up a daily scan of those instances to identify missing patches.</a:t>
            </a:r>
            <a:endParaRPr lang="en-US" sz="1600" dirty="0">
              <a:solidFill>
                <a:srgbClr val="333333"/>
              </a:solidFill>
            </a:endParaRPr>
          </a:p>
          <a:p>
            <a:endParaRPr lang="en-US" sz="1600" dirty="0">
              <a:solidFill>
                <a:srgbClr val="333333"/>
              </a:solidFill>
            </a:endParaRPr>
          </a:p>
          <a:p>
            <a:endParaRPr lang="en-US" sz="1600" b="0" i="0" dirty="0">
              <a:solidFill>
                <a:srgbClr val="333333"/>
              </a:solidFill>
              <a:effectLst/>
            </a:endParaRPr>
          </a:p>
        </p:txBody>
      </p:sp>
    </p:spTree>
    <p:extLst>
      <p:ext uri="{BB962C8B-B14F-4D97-AF65-F5344CB8AC3E}">
        <p14:creationId xmlns:p14="http://schemas.microsoft.com/office/powerpoint/2010/main" val="84903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4372</TotalTime>
  <Words>2003</Words>
  <Application>Microsoft Office PowerPoint</Application>
  <PresentationFormat>Widescreen</PresentationFormat>
  <Paragraphs>254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AmazonEmberBold</vt:lpstr>
      <vt:lpstr>Arial</vt:lpstr>
      <vt:lpstr>Calibri</vt:lpstr>
      <vt:lpstr>Calibri Light</vt:lpstr>
      <vt:lpstr>Wingdings</vt:lpstr>
      <vt:lpstr>Office Theme</vt:lpstr>
      <vt:lpstr>Cloud Solution Architect - Assignment</vt:lpstr>
      <vt:lpstr>NordBank AB Internal App Cloud Landing Zone</vt:lpstr>
      <vt:lpstr>Assumptions</vt:lpstr>
      <vt:lpstr>PowerPoint Presentation</vt:lpstr>
      <vt:lpstr>PowerPoint Presentation</vt:lpstr>
      <vt:lpstr>PowerPoint Presentation</vt:lpstr>
      <vt:lpstr>Account Details</vt:lpstr>
      <vt:lpstr>Infrastructure Details</vt:lpstr>
      <vt:lpstr>Infrastructure Details</vt:lpstr>
      <vt:lpstr>Infrastructure Details</vt:lpstr>
      <vt:lpstr>Application Migration</vt:lpstr>
      <vt:lpstr>Using Server Migration Service</vt:lpstr>
      <vt:lpstr>Using AWS App Migration Service</vt:lpstr>
      <vt:lpstr>Oracle DB Migration to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Shambo Bose</dc:creator>
  <cp:lastModifiedBy>Shambo Bose</cp:lastModifiedBy>
  <cp:revision>76</cp:revision>
  <dcterms:created xsi:type="dcterms:W3CDTF">2022-02-10T05:17:59Z</dcterms:created>
  <dcterms:modified xsi:type="dcterms:W3CDTF">2022-05-28T08:42:50Z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