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46"/>
  </p:normalViewPr>
  <p:slideViewPr>
    <p:cSldViewPr snapToGrid="0" snapToObjects="1">
      <p:cViewPr varScale="1">
        <p:scale>
          <a:sx n="78" d="100"/>
          <a:sy n="78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AA75-4BFA-E84A-B0AB-CA58F09E4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BD657-4380-5840-8A48-AE582DCA0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C977-549E-5242-B69A-B97475A7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1531-565D-3F49-AC77-06D75FD95F49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82EC7-1977-0E47-AC7C-78F45119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7C265-A9DD-B545-BD56-DD85CFE6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A171-52C2-D140-9B0B-14F41A03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6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ADD9-DB4F-284F-8C3E-751CA731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DD5E2-B913-F741-A2CA-B9BA0E9F3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5B3F6-61A4-A34F-A62D-D3467E34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1531-565D-3F49-AC77-06D75FD95F49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C2097-F711-834B-8A55-24AEA331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BFF06-77F4-814B-AB4A-12CC34FA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A171-52C2-D140-9B0B-14F41A03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8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4EFB9-6729-B042-BDF6-FD1954953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DEED8-3C3B-6B4C-BC7C-CDEF41517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468AE-6ABF-684A-A6DD-EE0F2291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1531-565D-3F49-AC77-06D75FD95F49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2AC3-E2F3-3746-91DC-CF87A9B8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8CEAC-F104-CF43-9BB5-B690782A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A171-52C2-D140-9B0B-14F41A03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2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8714-C0EA-5C48-8B40-F1E17E22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48EB-B757-8943-A0F4-971A6563A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389C1-C2B0-FA44-8961-C4FBAD07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1531-565D-3F49-AC77-06D75FD95F49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EAF78-01EB-6C42-B623-0E3E41D1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3DD12-19BA-604E-9D1C-3ED64FC6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A171-52C2-D140-9B0B-14F41A03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6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0D07-8E63-014C-9135-7628F31B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FA45D-E024-8F46-A02D-7A6A1C555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38BA7-3276-0247-8FC0-E0ACA6C1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1531-565D-3F49-AC77-06D75FD95F49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5AC2E-D011-3049-A0E4-F715FC29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9FB66-98A1-3F49-8F0E-90FD0CE0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A171-52C2-D140-9B0B-14F41A03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CD70-E7BE-154D-8513-4B70D13E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D4868-142E-124E-AE74-232BF964C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EF904-8730-064F-90FD-DCBCF6E8A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688C3-5A1A-594C-83A3-C42BD398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1531-565D-3F49-AC77-06D75FD95F49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F0D1F-2743-834A-AA68-1A7B1EB2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B6172-7F23-814C-BEB7-D31DED04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A171-52C2-D140-9B0B-14F41A03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BD00-7728-3249-8090-232782B6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7F1A2-8D81-8247-9E47-12967CDC5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34372-034D-EE49-9714-CBEF76A2F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5BDFA-8C48-7641-ACD2-FA660E986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F1BF7-1960-9346-9ADE-55280216A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4E169-2D9C-0E47-A3CC-3B5E718E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1531-565D-3F49-AC77-06D75FD95F49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8BE95-5202-0B4C-9C13-65987A09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0D934-618F-9347-A338-E8B1BC1C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A171-52C2-D140-9B0B-14F41A03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4D54-ECBE-744C-8C33-14174BBD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60BC2-F218-4F43-B7B4-21837F33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1531-565D-3F49-AC77-06D75FD95F49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54FCD-AD8A-0441-8AF9-D11B2358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89F36-179C-A047-839F-54680FF6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A171-52C2-D140-9B0B-14F41A03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7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9986-5472-3247-A8CE-E2533004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1531-565D-3F49-AC77-06D75FD95F49}" type="datetimeFigureOut">
              <a:rPr lang="en-US" smtClean="0"/>
              <a:t>4/22/19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A7126-FD17-324B-B244-476D675D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4D364-5751-6448-9B65-B0299929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A171-52C2-D140-9B0B-14F41A03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3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98B6-2814-164D-A47D-1D1C455B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6F4D-01E9-EA45-BB6E-9C4EDB4EF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FEBC9-C223-084B-A45D-4D98BA4F5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02D6C-3B01-484A-84CB-59DCE6A4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1531-565D-3F49-AC77-06D75FD95F49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DA3BB-493D-2445-BDC4-87514502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F1EE8-7883-E646-B2FA-2BACD5D3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A171-52C2-D140-9B0B-14F41A03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4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DD09-5CD6-1F44-9F20-C33976CA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D1EA2-F508-7B4B-88D2-BF83E1E81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98A90-C125-254A-B7C9-44986027E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3044B-AC67-A64E-9A1D-CBBC5346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1531-565D-3F49-AC77-06D75FD95F49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505A5-F615-9D40-9DFE-912B3A00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B67F6-B280-8D4B-8C8D-41B3981A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A171-52C2-D140-9B0B-14F41A03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2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FE0B7-570F-D546-A6BB-38E5F534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227AF-F344-1042-9D62-91BE31CE7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F3F79-FCA1-9847-BF0C-46FFB366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D1531-565D-3F49-AC77-06D75FD95F49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C8276-2A56-404D-9D90-2D7A4788F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B9FB9-F969-AE48-9D59-C040832AF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A171-52C2-D140-9B0B-14F41A03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5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0106D1-6664-CB42-8210-C2D386E012FF}"/>
              </a:ext>
            </a:extLst>
          </p:cNvPr>
          <p:cNvSpPr txBox="1"/>
          <p:nvPr/>
        </p:nvSpPr>
        <p:spPr>
          <a:xfrm>
            <a:off x="636815" y="685800"/>
            <a:ext cx="10335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Analysis of the Distribution of Financial Institutes in Brooklyn boroughs in NY</a:t>
            </a:r>
            <a:r>
              <a:rPr lang="en-US" sz="3600" dirty="0">
                <a:effectLst/>
              </a:rPr>
              <a:t>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7DD33-AC3B-2D46-A9FE-B66CE2111DD2}"/>
              </a:ext>
            </a:extLst>
          </p:cNvPr>
          <p:cNvSpPr txBox="1"/>
          <p:nvPr/>
        </p:nvSpPr>
        <p:spPr>
          <a:xfrm>
            <a:off x="636815" y="2171700"/>
            <a:ext cx="976448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Background 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Bronx, Brooklyn, Manhattan, Queens and Staten Island are the five boroughs in NY city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Brooklyn which is the most populated borough with the third highest Gross Domestic Product (GDP</a:t>
            </a:r>
            <a:r>
              <a:rPr lang="en-US" dirty="0"/>
              <a:t>) </a:t>
            </a:r>
            <a:r>
              <a:rPr lang="en-US" dirty="0">
                <a:effectLst/>
              </a:rPr>
              <a:t>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sz="2800" dirty="0"/>
              <a:t>Objective</a:t>
            </a:r>
          </a:p>
          <a:p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To analyze the distribution of banks in Brooklyn borough predict the best neighborhood to open a new branch for CHASE bank services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471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3D05DF-79B2-954A-9CED-F193B810CE86}"/>
              </a:ext>
            </a:extLst>
          </p:cNvPr>
          <p:cNvSpPr txBox="1"/>
          <p:nvPr/>
        </p:nvSpPr>
        <p:spPr>
          <a:xfrm>
            <a:off x="506186" y="1045029"/>
            <a:ext cx="113157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Requirement and manipulation</a:t>
            </a:r>
          </a:p>
          <a:p>
            <a:endParaRPr lang="en-US" sz="28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err="1"/>
              <a:t>Geogcraphical</a:t>
            </a:r>
            <a:r>
              <a:rPr lang="en-US" sz="2400" dirty="0"/>
              <a:t> data can be found at </a:t>
            </a:r>
            <a:r>
              <a:rPr lang="en-US" sz="2400" u="sng" dirty="0">
                <a:hlinkClick r:id="rId2"/>
              </a:rPr>
              <a:t>https://geo.nyu.edu/catalog/nyu_2451_34572</a:t>
            </a:r>
            <a:endParaRPr lang="en-US" sz="2400" u="sng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Preliminary data wrangling showed that there were 70 neighborhoods in the Brooklyn borough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Out of these 70 only 57 had banks accessible and there are 87 different banking systems (294 banks in total) are distributed in these 57 neighborhoods.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Foursquare API was used to request information on banks in each individual neighborhood.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radius is defined for each neighborhood as 500 m</a:t>
            </a:r>
            <a:r>
              <a:rPr lang="en-US" sz="2400" baseline="30000" dirty="0"/>
              <a:t>2 </a:t>
            </a:r>
            <a:r>
              <a:rPr lang="en-US" sz="2400" dirty="0"/>
              <a:t>for each neighborhood and the number of banks were summed up for each.</a:t>
            </a:r>
          </a:p>
        </p:txBody>
      </p:sp>
    </p:spTree>
    <p:extLst>
      <p:ext uri="{BB962C8B-B14F-4D97-AF65-F5344CB8AC3E}">
        <p14:creationId xmlns:p14="http://schemas.microsoft.com/office/powerpoint/2010/main" val="50682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D1F6EF-2557-0545-AC19-041ECE15E120}"/>
              </a:ext>
            </a:extLst>
          </p:cNvPr>
          <p:cNvSpPr txBox="1"/>
          <p:nvPr/>
        </p:nvSpPr>
        <p:spPr>
          <a:xfrm>
            <a:off x="506186" y="486226"/>
            <a:ext cx="11315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Results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5CAD5-625B-6148-A211-B70F47A2D9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1440333"/>
            <a:ext cx="6033407" cy="48461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0837E0-4507-0E4E-829C-364EF6F85F20}"/>
              </a:ext>
            </a:extLst>
          </p:cNvPr>
          <p:cNvSpPr txBox="1"/>
          <p:nvPr/>
        </p:nvSpPr>
        <p:spPr>
          <a:xfrm>
            <a:off x="6164036" y="1999136"/>
            <a:ext cx="55435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Shows the distribution of the number of banks accessible vs. the number of neighborhoods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There are less than 5 neighborhoods with more than 15 banks and only seven with more than 10.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697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6CD941-F7BE-9543-BDA6-EFA5207FF8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14" y="761500"/>
            <a:ext cx="6615793" cy="47738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8D7E5A-51F5-584D-B82D-D61CAF9DBEBE}"/>
              </a:ext>
            </a:extLst>
          </p:cNvPr>
          <p:cNvSpPr txBox="1"/>
          <p:nvPr/>
        </p:nvSpPr>
        <p:spPr>
          <a:xfrm>
            <a:off x="6898822" y="954108"/>
            <a:ext cx="492306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Bay Ridge, Greenpoint, Brooklyn Heights, Cobble Hill, Bath Beach, Borough Park and South Side are the seven neighborhoods more than 10 accessible banks</a:t>
            </a:r>
          </a:p>
          <a:p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Out of those seven the Bay Ridge has the highest number (19)</a:t>
            </a:r>
          </a:p>
          <a:p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two successive neighborhoods are Brooklyn Heights and Borough Park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578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D34941-43B6-624E-840A-727E724EFF33}"/>
              </a:ext>
            </a:extLst>
          </p:cNvPr>
          <p:cNvSpPr/>
          <p:nvPr/>
        </p:nvSpPr>
        <p:spPr>
          <a:xfrm>
            <a:off x="620486" y="424543"/>
            <a:ext cx="95032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Conclusions</a:t>
            </a:r>
          </a:p>
          <a:p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Bay Ridge, Greenpoint, Brooklyn Heights, Cobble Hill, Bath Beach, Borough Park and South Side are the seven neighborhoods more than 10 accessible banks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err="1"/>
              <a:t>Analyzied</a:t>
            </a:r>
            <a:r>
              <a:rPr lang="en-US" sz="2400" dirty="0"/>
              <a:t> the CHASE banks in the three neighborhoods with highest number of banks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Bay Ridge showed the least with more competitive banking systems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best neighborhood to start the new </a:t>
            </a:r>
            <a:r>
              <a:rPr lang="en-US" sz="2400" dirty="0" err="1"/>
              <a:t>brach</a:t>
            </a:r>
            <a:r>
              <a:rPr lang="en-US" sz="2400" dirty="0"/>
              <a:t> would be Bay Ridge</a:t>
            </a:r>
          </a:p>
        </p:txBody>
      </p:sp>
    </p:spTree>
    <p:extLst>
      <p:ext uri="{BB962C8B-B14F-4D97-AF65-F5344CB8AC3E}">
        <p14:creationId xmlns:p14="http://schemas.microsoft.com/office/powerpoint/2010/main" val="131556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324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Jayani</dc:creator>
  <cp:lastModifiedBy>Silva, Jayani</cp:lastModifiedBy>
  <cp:revision>3</cp:revision>
  <dcterms:created xsi:type="dcterms:W3CDTF">2019-04-22T21:45:35Z</dcterms:created>
  <dcterms:modified xsi:type="dcterms:W3CDTF">2019-04-22T22:08:15Z</dcterms:modified>
</cp:coreProperties>
</file>