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7" r:id="rId7"/>
    <p:sldId id="265" r:id="rId8"/>
    <p:sldId id="266" r:id="rId9"/>
    <p:sldId id="263" r:id="rId10"/>
  </p:sldIdLst>
  <p:sldSz cx="18288000" cy="10287000"/>
  <p:notesSz cx="6858000" cy="9144000"/>
  <p:embeddedFontLst>
    <p:embeddedFont>
      <p:font typeface="Canva Sans Bold" panose="020B0604020202020204" charset="0"/>
      <p:regular r:id="rId11"/>
    </p:embeddedFont>
    <p:embeddedFont>
      <p:font typeface="DM Sans" pitchFamily="2" charset="0"/>
      <p:regular r:id="rId12"/>
      <p:bold r:id="rId13"/>
      <p:italic r:id="rId14"/>
      <p:boldItalic r:id="rId15"/>
    </p:embeddedFont>
    <p:embeddedFont>
      <p:font typeface="Oswald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7659121">
            <a:off x="12228152" y="6637965"/>
            <a:ext cx="6439716" cy="2776235"/>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15956" t="-181986" r="-2516" b="1"/>
            </a:stretch>
          </a:blipFill>
        </p:spPr>
      </p:sp>
      <p:sp>
        <p:nvSpPr>
          <p:cNvPr id="4" name="Freeform 4"/>
          <p:cNvSpPr/>
          <p:nvPr/>
        </p:nvSpPr>
        <p:spPr>
          <a:xfrm>
            <a:off x="-1" y="0"/>
            <a:ext cx="5764563" cy="462915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56518" t="-100000"/>
            </a:stretch>
          </a:blipFill>
        </p:spPr>
        <p:txBody>
          <a:bodyPr/>
          <a:lstStyle/>
          <a:p>
            <a:endParaRPr lang="en-IN" dirty="0"/>
          </a:p>
        </p:txBody>
      </p:sp>
      <p:grpSp>
        <p:nvGrpSpPr>
          <p:cNvPr id="5" name="Group 5"/>
          <p:cNvGrpSpPr/>
          <p:nvPr/>
        </p:nvGrpSpPr>
        <p:grpSpPr>
          <a:xfrm>
            <a:off x="3228024" y="2846010"/>
            <a:ext cx="11174938" cy="4106250"/>
            <a:chOff x="0" y="0"/>
            <a:chExt cx="2158062" cy="792984"/>
          </a:xfrm>
        </p:grpSpPr>
        <p:sp>
          <p:nvSpPr>
            <p:cNvPr id="6" name="Freeform 6"/>
            <p:cNvSpPr/>
            <p:nvPr/>
          </p:nvSpPr>
          <p:spPr>
            <a:xfrm>
              <a:off x="0" y="0"/>
              <a:ext cx="2158062" cy="792984"/>
            </a:xfrm>
            <a:custGeom>
              <a:avLst/>
              <a:gdLst/>
              <a:ahLst/>
              <a:cxnLst/>
              <a:rect l="l" t="t" r="r" b="b"/>
              <a:pathLst>
                <a:path w="2158062" h="792984">
                  <a:moveTo>
                    <a:pt x="0" y="0"/>
                  </a:moveTo>
                  <a:lnTo>
                    <a:pt x="2158062" y="0"/>
                  </a:lnTo>
                  <a:lnTo>
                    <a:pt x="2158062" y="792984"/>
                  </a:lnTo>
                  <a:lnTo>
                    <a:pt x="0" y="792984"/>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158062" cy="812034"/>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3715439" y="3105788"/>
            <a:ext cx="10200108" cy="3632726"/>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ea typeface="Oswald Bold"/>
                <a:cs typeface="Oswald Bold"/>
                <a:sym typeface="Oswald Bold"/>
              </a:rPr>
              <a:t>CAR PRICE PREDICTOR</a:t>
            </a:r>
          </a:p>
          <a:p>
            <a:pPr algn="ctr">
              <a:lnSpc>
                <a:spcPts val="9748"/>
              </a:lnSpc>
            </a:pPr>
            <a:r>
              <a:rPr lang="en-US" sz="7063" spc="692" dirty="0">
                <a:solidFill>
                  <a:srgbClr val="231F20"/>
                </a:solidFill>
                <a:latin typeface="Oswald Bold"/>
                <a:ea typeface="Oswald Bold"/>
                <a:cs typeface="Oswald Bold"/>
                <a:sym typeface="Oswald Bold"/>
              </a:rPr>
              <a:t>MODEL USING </a:t>
            </a:r>
          </a:p>
          <a:p>
            <a:pPr algn="ctr">
              <a:lnSpc>
                <a:spcPts val="9748"/>
              </a:lnSpc>
            </a:pPr>
            <a:r>
              <a:rPr lang="en-US" sz="7063" spc="692" dirty="0">
                <a:solidFill>
                  <a:srgbClr val="231F20"/>
                </a:solidFill>
                <a:latin typeface="Oswald Bold"/>
                <a:ea typeface="Oswald Bold"/>
                <a:cs typeface="Oswald Bold"/>
                <a:sym typeface="Oswald Bold"/>
              </a:rPr>
              <a:t>MACHINE LEARNING</a:t>
            </a:r>
          </a:p>
        </p:txBody>
      </p:sp>
      <p:sp>
        <p:nvSpPr>
          <p:cNvPr id="10" name="Subtitle 25">
            <a:extLst>
              <a:ext uri="{FF2B5EF4-FFF2-40B4-BE49-F238E27FC236}">
                <a16:creationId xmlns:a16="http://schemas.microsoft.com/office/drawing/2014/main" id="{87E9C10E-8469-D24B-2A8F-27B6A7EAFA58}"/>
              </a:ext>
            </a:extLst>
          </p:cNvPr>
          <p:cNvSpPr txBox="1">
            <a:spLocks/>
          </p:cNvSpPr>
          <p:nvPr/>
        </p:nvSpPr>
        <p:spPr>
          <a:xfrm>
            <a:off x="5542044" y="7307597"/>
            <a:ext cx="6614120" cy="240790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Name          –</a:t>
            </a:r>
            <a:r>
              <a:rPr lang="en-US" dirty="0"/>
              <a:t>   Suchika Raturi</a:t>
            </a:r>
          </a:p>
          <a:p>
            <a:r>
              <a:rPr lang="en-US" b="1" dirty="0"/>
              <a:t>Uni. </a:t>
            </a:r>
            <a:r>
              <a:rPr lang="en-US" b="1" dirty="0" err="1"/>
              <a:t>R.No</a:t>
            </a:r>
            <a:r>
              <a:rPr lang="en-US" b="1" dirty="0"/>
              <a:t>.  –</a:t>
            </a:r>
            <a:r>
              <a:rPr lang="en-US" dirty="0"/>
              <a:t>   2021478</a:t>
            </a:r>
          </a:p>
          <a:p>
            <a:r>
              <a:rPr lang="en-US" b="1" dirty="0"/>
              <a:t>Section       –</a:t>
            </a:r>
            <a:r>
              <a:rPr lang="en-US" dirty="0"/>
              <a:t>   E</a:t>
            </a:r>
          </a:p>
          <a:p>
            <a:r>
              <a:rPr lang="en-US" b="1" dirty="0"/>
              <a:t>Roll No.      –</a:t>
            </a:r>
            <a:r>
              <a:rPr lang="en-US" dirty="0"/>
              <a:t>   70</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6394818">
            <a:off x="1626646" y="4666270"/>
            <a:ext cx="2916621" cy="600059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r="-161580" b="-30464"/>
            </a:stretch>
          </a:blipFill>
        </p:spPr>
        <p:txBody>
          <a:bodyPr/>
          <a:lstStyle/>
          <a:p>
            <a:endParaRPr lang="en-IN" dirty="0"/>
          </a:p>
        </p:txBody>
      </p:sp>
      <p:grpSp>
        <p:nvGrpSpPr>
          <p:cNvPr id="3" name="Group 3"/>
          <p:cNvGrpSpPr/>
          <p:nvPr/>
        </p:nvGrpSpPr>
        <p:grpSpPr>
          <a:xfrm>
            <a:off x="5105045" y="3390900"/>
            <a:ext cx="1400485" cy="3661028"/>
            <a:chOff x="0" y="0"/>
            <a:chExt cx="368852" cy="1255742"/>
          </a:xfrm>
        </p:grpSpPr>
        <p:sp>
          <p:nvSpPr>
            <p:cNvPr id="4" name="Freeform 4"/>
            <p:cNvSpPr/>
            <p:nvPr/>
          </p:nvSpPr>
          <p:spPr>
            <a:xfrm>
              <a:off x="0" y="0"/>
              <a:ext cx="368852" cy="1255742"/>
            </a:xfrm>
            <a:custGeom>
              <a:avLst/>
              <a:gdLst/>
              <a:ahLst/>
              <a:cxnLst/>
              <a:rect l="l" t="t" r="r" b="b"/>
              <a:pathLst>
                <a:path w="368852" h="1255742">
                  <a:moveTo>
                    <a:pt x="0" y="0"/>
                  </a:moveTo>
                  <a:lnTo>
                    <a:pt x="368852" y="0"/>
                  </a:lnTo>
                  <a:lnTo>
                    <a:pt x="368852" y="1255742"/>
                  </a:lnTo>
                  <a:lnTo>
                    <a:pt x="0" y="1255742"/>
                  </a:lnTo>
                  <a:close/>
                </a:path>
              </a:pathLst>
            </a:custGeom>
            <a:solidFill>
              <a:srgbClr val="CCCCCC"/>
            </a:solidFill>
          </p:spPr>
        </p:sp>
        <p:sp>
          <p:nvSpPr>
            <p:cNvPr id="5" name="TextBox 5"/>
            <p:cNvSpPr txBox="1"/>
            <p:nvPr/>
          </p:nvSpPr>
          <p:spPr>
            <a:xfrm>
              <a:off x="0" y="-19050"/>
              <a:ext cx="368852" cy="1274792"/>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id="7" name="Freeform 7"/>
          <p:cNvSpPr/>
          <p:nvPr/>
        </p:nvSpPr>
        <p:spPr>
          <a:xfrm rot="2016048">
            <a:off x="10886222" y="1126450"/>
            <a:ext cx="8112869"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5336" t="3696" r="-37834" b="-3696"/>
            </a:stretch>
          </a:blipFill>
        </p:spPr>
        <p:txBody>
          <a:bodyPr/>
          <a:lstStyle/>
          <a:p>
            <a:endParaRPr lang="en-IN" dirty="0"/>
          </a:p>
        </p:txBody>
      </p:sp>
      <p:sp>
        <p:nvSpPr>
          <p:cNvPr id="8" name="TextBox 8"/>
          <p:cNvSpPr txBox="1"/>
          <p:nvPr/>
        </p:nvSpPr>
        <p:spPr>
          <a:xfrm>
            <a:off x="5317078" y="363476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id="9" name="TextBox 9"/>
          <p:cNvSpPr txBox="1"/>
          <p:nvPr/>
        </p:nvSpPr>
        <p:spPr>
          <a:xfrm>
            <a:off x="5317078" y="443187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ea typeface="Oswald Bold"/>
                <a:cs typeface="Oswald Bold"/>
                <a:sym typeface="Oswald Bold"/>
              </a:rPr>
              <a:t>02</a:t>
            </a:r>
          </a:p>
        </p:txBody>
      </p:sp>
      <p:sp>
        <p:nvSpPr>
          <p:cNvPr id="10" name="TextBox 10"/>
          <p:cNvSpPr txBox="1"/>
          <p:nvPr/>
        </p:nvSpPr>
        <p:spPr>
          <a:xfrm>
            <a:off x="5317078" y="531303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id="11" name="TextBox 11"/>
          <p:cNvSpPr txBox="1"/>
          <p:nvPr/>
        </p:nvSpPr>
        <p:spPr>
          <a:xfrm>
            <a:off x="5317078" y="611015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id="13" name="TextBox 13"/>
          <p:cNvSpPr txBox="1"/>
          <p:nvPr/>
        </p:nvSpPr>
        <p:spPr>
          <a:xfrm>
            <a:off x="6693155" y="3742712"/>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id="15" name="TextBox 15"/>
          <p:cNvSpPr txBox="1"/>
          <p:nvPr/>
        </p:nvSpPr>
        <p:spPr>
          <a:xfrm>
            <a:off x="6693154" y="454001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CODE IMPLEMENTATION</a:t>
            </a:r>
          </a:p>
        </p:txBody>
      </p:sp>
      <p:sp>
        <p:nvSpPr>
          <p:cNvPr id="16" name="TextBox 16"/>
          <p:cNvSpPr txBox="1"/>
          <p:nvPr/>
        </p:nvSpPr>
        <p:spPr>
          <a:xfrm>
            <a:off x="6693155" y="5377500"/>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RESULT</a:t>
            </a:r>
          </a:p>
        </p:txBody>
      </p:sp>
      <p:sp>
        <p:nvSpPr>
          <p:cNvPr id="17" name="TextBox 17"/>
          <p:cNvSpPr txBox="1"/>
          <p:nvPr/>
        </p:nvSpPr>
        <p:spPr>
          <a:xfrm>
            <a:off x="6693155" y="622949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FUTURE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835138" y="3396305"/>
            <a:ext cx="10442462" cy="3945013"/>
            <a:chOff x="0" y="0"/>
            <a:chExt cx="3682024" cy="1511505"/>
          </a:xfrm>
        </p:grpSpPr>
        <p:sp>
          <p:nvSpPr>
            <p:cNvPr id="5" name="Freeform 5"/>
            <p:cNvSpPr/>
            <p:nvPr/>
          </p:nvSpPr>
          <p:spPr>
            <a:xfrm>
              <a:off x="0" y="0"/>
              <a:ext cx="3682024" cy="1511505"/>
            </a:xfrm>
            <a:custGeom>
              <a:avLst/>
              <a:gdLst/>
              <a:ahLst/>
              <a:cxnLst/>
              <a:rect l="l" t="t" r="r" b="b"/>
              <a:pathLst>
                <a:path w="3682024" h="1511505">
                  <a:moveTo>
                    <a:pt x="0" y="0"/>
                  </a:moveTo>
                  <a:lnTo>
                    <a:pt x="3682024" y="0"/>
                  </a:lnTo>
                  <a:lnTo>
                    <a:pt x="3682024" y="1511505"/>
                  </a:lnTo>
                  <a:lnTo>
                    <a:pt x="0" y="1511505"/>
                  </a:lnTo>
                  <a:close/>
                </a:path>
              </a:pathLst>
            </a:custGeom>
            <a:solidFill>
              <a:srgbClr val="EFEFEF"/>
            </a:solidFill>
          </p:spPr>
        </p:sp>
        <p:sp>
          <p:nvSpPr>
            <p:cNvPr id="6" name="TextBox 6"/>
            <p:cNvSpPr txBox="1"/>
            <p:nvPr/>
          </p:nvSpPr>
          <p:spPr>
            <a:xfrm>
              <a:off x="0" y="-19050"/>
              <a:ext cx="3682024" cy="1530555"/>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1999270" y="720257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IN" dirty="0"/>
          </a:p>
        </p:txBody>
      </p:sp>
      <p:sp>
        <p:nvSpPr>
          <p:cNvPr id="8" name="Freeform 8"/>
          <p:cNvSpPr/>
          <p:nvPr/>
        </p:nvSpPr>
        <p:spPr>
          <a:xfrm>
            <a:off x="0" y="7341319"/>
            <a:ext cx="4836979" cy="29456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57465" r="1" b="-165320"/>
            </a:stretch>
          </a:blipFill>
        </p:spPr>
        <p:txBody>
          <a:bodyPr/>
          <a:lstStyle/>
          <a:p>
            <a:endParaRPr lang="en-IN" dirty="0"/>
          </a:p>
        </p:txBody>
      </p:sp>
      <p:sp>
        <p:nvSpPr>
          <p:cNvPr id="10" name="TextBox 10"/>
          <p:cNvSpPr txBox="1"/>
          <p:nvPr/>
        </p:nvSpPr>
        <p:spPr>
          <a:xfrm>
            <a:off x="1504464" y="857250"/>
            <a:ext cx="10247771" cy="1686342"/>
          </a:xfrm>
          <a:prstGeom prst="rect">
            <a:avLst/>
          </a:prstGeom>
        </p:spPr>
        <p:txBody>
          <a:bodyPr lIns="0" tIns="0" rIns="0" bIns="0" rtlCol="0" anchor="t">
            <a:spAutoFit/>
          </a:bodyPr>
          <a:lstStyle/>
          <a:p>
            <a:pPr algn="l">
              <a:lnSpc>
                <a:spcPts val="13774"/>
              </a:lnSpc>
            </a:pPr>
            <a:r>
              <a:rPr lang="en-US" sz="9981" spc="978">
                <a:solidFill>
                  <a:srgbClr val="231F20"/>
                </a:solidFill>
                <a:latin typeface="Oswald Bold"/>
                <a:ea typeface="Oswald Bold"/>
                <a:cs typeface="Oswald Bold"/>
                <a:sym typeface="Oswald Bold"/>
              </a:rPr>
              <a:t>INTRODUCTION</a:t>
            </a:r>
          </a:p>
        </p:txBody>
      </p:sp>
      <p:pic>
        <p:nvPicPr>
          <p:cNvPr id="1026" name="Picture 2" descr="Car Images | Car Photos | Pics of New Cars | Latest Car Photos - CarWale">
            <a:extLst>
              <a:ext uri="{FF2B5EF4-FFF2-40B4-BE49-F238E27FC236}">
                <a16:creationId xmlns:a16="http://schemas.microsoft.com/office/drawing/2014/main" id="{87E347A0-99B3-8960-F78D-0DCAFFC5E53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9" r="7811"/>
          <a:stretch/>
        </p:blipFill>
        <p:spPr bwMode="auto">
          <a:xfrm flipH="1">
            <a:off x="8947079" y="3009900"/>
            <a:ext cx="9340921" cy="6673319"/>
          </a:xfrm>
          <a:prstGeom prst="ellipse">
            <a:avLst/>
          </a:prstGeom>
          <a:noFill/>
          <a:extLst>
            <a:ext uri="{909E8E84-426E-40DD-AFC4-6F175D3DCCD1}">
              <a14:hiddenFill xmlns:a14="http://schemas.microsoft.com/office/drawing/2010/main">
                <a:solidFill>
                  <a:srgbClr val="FFFFFF"/>
                </a:solidFill>
              </a14:hiddenFill>
            </a:ext>
          </a:extLst>
        </p:spPr>
      </p:pic>
      <p:sp>
        <p:nvSpPr>
          <p:cNvPr id="11" name="TextBox 11"/>
          <p:cNvSpPr txBox="1"/>
          <p:nvPr/>
        </p:nvSpPr>
        <p:spPr>
          <a:xfrm>
            <a:off x="1205010" y="3632106"/>
            <a:ext cx="9610044" cy="3570465"/>
          </a:xfrm>
          <a:prstGeom prst="rect">
            <a:avLst/>
          </a:prstGeom>
        </p:spPr>
        <p:txBody>
          <a:bodyPr lIns="0" tIns="0" rIns="0" bIns="0" rtlCol="0" anchor="t">
            <a:spAutoFit/>
          </a:bodyPr>
          <a:lstStyle/>
          <a:p>
            <a:pPr algn="just">
              <a:lnSpc>
                <a:spcPts val="3464"/>
              </a:lnSpc>
            </a:pPr>
            <a:r>
              <a:rPr lang="en-US" sz="3200" dirty="0">
                <a:latin typeface="DM Sans" pitchFamily="2" charset="0"/>
              </a:rPr>
              <a:t>The goal of this project is to create a simple and accurate tool to predict car prices using Linear Regression. It uses important car details like age, mileage, and fuel type to estimate the price. This tool is designed to help people like car </a:t>
            </a:r>
          </a:p>
          <a:p>
            <a:pPr algn="just">
              <a:lnSpc>
                <a:spcPts val="3464"/>
              </a:lnSpc>
            </a:pPr>
            <a:r>
              <a:rPr lang="en-US" sz="3200" dirty="0">
                <a:latin typeface="DM Sans" pitchFamily="2" charset="0"/>
              </a:rPr>
              <a:t>buyers, sellers, and businesses easily find </a:t>
            </a:r>
          </a:p>
          <a:p>
            <a:pPr algn="just">
              <a:lnSpc>
                <a:spcPts val="3464"/>
              </a:lnSpc>
            </a:pPr>
            <a:r>
              <a:rPr lang="en-US" sz="3200" dirty="0">
                <a:latin typeface="DM Sans" pitchFamily="2" charset="0"/>
              </a:rPr>
              <a:t>the right price for a car.</a:t>
            </a:r>
            <a:endParaRPr lang="en-US" sz="2800" spc="246" dirty="0">
              <a:solidFill>
                <a:srgbClr val="231F20"/>
              </a:solidFill>
              <a:latin typeface="DM Sans" pitchFamily="2" charset="0"/>
              <a:ea typeface="DM Sans"/>
              <a:cs typeface="DM Sans"/>
              <a:sym typeface="DM Sans"/>
            </a:endParaRPr>
          </a:p>
          <a:p>
            <a:pPr marL="0" lvl="0" indent="0" algn="l">
              <a:lnSpc>
                <a:spcPts val="3464"/>
              </a:lnSpc>
              <a:spcBef>
                <a:spcPct val="0"/>
              </a:spcBef>
            </a:pPr>
            <a:endParaRPr lang="en-US" sz="2510" spc="246" dirty="0">
              <a:solidFill>
                <a:srgbClr val="231F2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ea typeface="Oswald Bold"/>
                <a:cs typeface="Oswald Bold"/>
                <a:sym typeface="Oswald Bold"/>
              </a:rPr>
              <a:t>CODE IMPLEMENTATION</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85799" y="1844174"/>
            <a:ext cx="16230601" cy="1805302"/>
          </a:xfrm>
          <a:prstGeom prst="rect">
            <a:avLst/>
          </a:prstGeom>
        </p:spPr>
        <p:txBody>
          <a:bodyPr wrap="square" lIns="0" tIns="0" rIns="0" bIns="0" rtlCol="0" anchor="t">
            <a:spAutoFit/>
          </a:bodyPr>
          <a:lstStyle/>
          <a:p>
            <a:pPr algn="ctr">
              <a:lnSpc>
                <a:spcPts val="4760"/>
              </a:lnSpc>
            </a:pPr>
            <a:r>
              <a:rPr lang="en-US" sz="3400" dirty="0">
                <a:solidFill>
                  <a:srgbClr val="231F20"/>
                </a:solidFill>
                <a:latin typeface="Canva Sans Bold" panose="020B0604020202020204" charset="0"/>
                <a:ea typeface="Canva Sans Bold"/>
                <a:cs typeface="Canva Sans Bold"/>
                <a:sym typeface="Canva Sans Bold"/>
              </a:rPr>
              <a:t>·</a:t>
            </a:r>
            <a:r>
              <a:rPr lang="en-US" sz="3600" dirty="0">
                <a:latin typeface="Canva Sans Bold" panose="020B0604020202020204" charset="0"/>
              </a:rPr>
              <a:t>The following libraries are used in the implementation of the </a:t>
            </a:r>
          </a:p>
          <a:p>
            <a:pPr algn="ctr">
              <a:lnSpc>
                <a:spcPts val="4760"/>
              </a:lnSpc>
            </a:pPr>
            <a:r>
              <a:rPr lang="en-US" sz="3600" dirty="0">
                <a:latin typeface="Canva Sans Bold" panose="020B0604020202020204" charset="0"/>
              </a:rPr>
              <a:t>car price prediction model:</a:t>
            </a:r>
            <a:r>
              <a:rPr lang="en-US" sz="3400" dirty="0">
                <a:solidFill>
                  <a:srgbClr val="231F20"/>
                </a:solidFill>
                <a:latin typeface="Canva Sans Bold" panose="020B0604020202020204" charset="0"/>
                <a:ea typeface="Canva Sans Bold"/>
                <a:cs typeface="Canva Sans Bold"/>
                <a:sym typeface="Canva Sans Bold"/>
              </a:rPr>
              <a:t>-</a:t>
            </a:r>
          </a:p>
          <a:p>
            <a:pPr algn="ctr">
              <a:lnSpc>
                <a:spcPts val="4760"/>
              </a:lnSpc>
            </a:pPr>
            <a:endParaRPr lang="en-US" sz="3400" dirty="0">
              <a:solidFill>
                <a:srgbClr val="231F20"/>
              </a:solidFill>
              <a:latin typeface="Canva Sans Bold"/>
              <a:ea typeface="Canva Sans Bold"/>
              <a:cs typeface="Canva Sans Bold"/>
              <a:sym typeface="Canva Sans Bold"/>
            </a:endParaRPr>
          </a:p>
        </p:txBody>
      </p:sp>
      <p:sp>
        <p:nvSpPr>
          <p:cNvPr id="5" name="Freeform 5"/>
          <p:cNvSpPr/>
          <p:nvPr/>
        </p:nvSpPr>
        <p:spPr>
          <a:xfrm rot="-4176364">
            <a:off x="662447" y="6194057"/>
            <a:ext cx="2615304" cy="4837751"/>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91230" t="-61552"/>
            </a:stretch>
          </a:blipFill>
        </p:spPr>
        <p:txBody>
          <a:bodyPr/>
          <a:lstStyle/>
          <a:p>
            <a:endParaRPr lang="en-IN" dirty="0"/>
          </a:p>
        </p:txBody>
      </p:sp>
      <p:sp>
        <p:nvSpPr>
          <p:cNvPr id="16" name="Text Placeholder 10">
            <a:extLst>
              <a:ext uri="{FF2B5EF4-FFF2-40B4-BE49-F238E27FC236}">
                <a16:creationId xmlns:a16="http://schemas.microsoft.com/office/drawing/2014/main" id="{266C9674-C182-8325-8EF6-CBA9BAD77043}"/>
              </a:ext>
            </a:extLst>
          </p:cNvPr>
          <p:cNvSpPr txBox="1">
            <a:spLocks/>
          </p:cNvSpPr>
          <p:nvPr/>
        </p:nvSpPr>
        <p:spPr>
          <a:xfrm>
            <a:off x="2407815" y="3395430"/>
            <a:ext cx="14356766" cy="5859184"/>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lnSpc>
                <a:spcPct val="150000"/>
              </a:lnSpc>
              <a:buFont typeface="+mj-lt"/>
              <a:buAutoNum type="arabicParenR"/>
            </a:pPr>
            <a:r>
              <a:rPr lang="en-US" sz="3600" b="1" dirty="0">
                <a:latin typeface="Times New Roman" panose="02020603050405020304" pitchFamily="18" charset="0"/>
                <a:cs typeface="Times New Roman" panose="02020603050405020304" pitchFamily="18" charset="0"/>
              </a:rPr>
              <a:t>Pandas</a:t>
            </a:r>
            <a:r>
              <a:rPr lang="en-US" sz="3600" dirty="0">
                <a:latin typeface="Times New Roman" panose="02020603050405020304" pitchFamily="18" charset="0"/>
                <a:cs typeface="Times New Roman" panose="02020603050405020304" pitchFamily="18" charset="0"/>
              </a:rPr>
              <a:t> (pandas)- For data loading and pre- processing.</a:t>
            </a:r>
          </a:p>
          <a:p>
            <a:pPr marL="742950" indent="-742950">
              <a:lnSpc>
                <a:spcPct val="150000"/>
              </a:lnSpc>
              <a:buFont typeface="+mj-lt"/>
              <a:buAutoNum type="arabicParenR"/>
            </a:pPr>
            <a:r>
              <a:rPr lang="en-US" sz="3600" b="1" dirty="0">
                <a:latin typeface="Times New Roman" panose="02020603050405020304" pitchFamily="18" charset="0"/>
                <a:cs typeface="Times New Roman" panose="02020603050405020304" pitchFamily="18" charset="0"/>
              </a:rPr>
              <a:t>Scikit-learn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sklearn</a:t>
            </a:r>
            <a:r>
              <a:rPr lang="en-US" sz="3600" dirty="0">
                <a:latin typeface="Times New Roman" panose="02020603050405020304" pitchFamily="18" charset="0"/>
                <a:cs typeface="Times New Roman" panose="02020603050405020304" pitchFamily="18" charset="0"/>
              </a:rPr>
              <a:t>)- For machine learning model training, testing and evaluation.  </a:t>
            </a:r>
          </a:p>
          <a:p>
            <a:pPr marL="742950" indent="-742950">
              <a:lnSpc>
                <a:spcPct val="150000"/>
              </a:lnSpc>
              <a:buFont typeface="+mj-lt"/>
              <a:buAutoNum type="arabicParenR"/>
            </a:pPr>
            <a:r>
              <a:rPr lang="en-US" sz="3600" b="1" dirty="0">
                <a:latin typeface="Times New Roman" panose="02020603050405020304" pitchFamily="18" charset="0"/>
                <a:cs typeface="Times New Roman" panose="02020603050405020304" pitchFamily="18" charset="0"/>
              </a:rPr>
              <a:t>NumPy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numpy</a:t>
            </a:r>
            <a:r>
              <a:rPr lang="en-US" sz="3600" dirty="0">
                <a:latin typeface="Times New Roman" panose="02020603050405020304" pitchFamily="18" charset="0"/>
                <a:cs typeface="Times New Roman" panose="02020603050405020304" pitchFamily="18" charset="0"/>
              </a:rPr>
              <a:t>)- For handling numerical data.</a:t>
            </a:r>
          </a:p>
          <a:p>
            <a:pPr marL="742950" indent="-742950">
              <a:lnSpc>
                <a:spcPct val="150000"/>
              </a:lnSpc>
              <a:buFont typeface="+mj-lt"/>
              <a:buAutoNum type="arabicParenR"/>
            </a:pPr>
            <a:r>
              <a:rPr lang="en-US" sz="3600" b="1" dirty="0">
                <a:latin typeface="Times New Roman" panose="02020603050405020304" pitchFamily="18" charset="0"/>
                <a:cs typeface="Times New Roman" panose="02020603050405020304" pitchFamily="18" charset="0"/>
              </a:rPr>
              <a:t>Matplotlib</a:t>
            </a:r>
            <a:r>
              <a:rPr lang="en-US" sz="3600" dirty="0">
                <a:latin typeface="Times New Roman" panose="02020603050405020304" pitchFamily="18" charset="0"/>
                <a:cs typeface="Times New Roman" panose="02020603050405020304" pitchFamily="18" charset="0"/>
              </a:rPr>
              <a:t>- For line plots, scatter plots, etc.</a:t>
            </a:r>
          </a:p>
          <a:p>
            <a:pPr marL="742950" indent="-742950">
              <a:lnSpc>
                <a:spcPct val="150000"/>
              </a:lnSpc>
              <a:buFont typeface="+mj-lt"/>
              <a:buAutoNum type="arabicParenR"/>
            </a:pPr>
            <a:r>
              <a:rPr lang="en-US" sz="3600" b="1" dirty="0">
                <a:latin typeface="Times New Roman" panose="02020603050405020304" pitchFamily="18" charset="0"/>
                <a:cs typeface="Times New Roman" panose="02020603050405020304" pitchFamily="18" charset="0"/>
              </a:rPr>
              <a:t>Seaborn –</a:t>
            </a:r>
            <a:r>
              <a:rPr lang="en-US" sz="3600" dirty="0">
                <a:latin typeface="Times New Roman" panose="02020603050405020304" pitchFamily="18" charset="0"/>
                <a:cs typeface="Times New Roman" panose="02020603050405020304" pitchFamily="18" charset="0"/>
              </a:rPr>
              <a:t> For creating graphs.</a:t>
            </a:r>
            <a:endParaRPr lang="en-IN"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4000" dirty="0">
              <a:effectLst/>
              <a:latin typeface="Times New Roman" panose="02020603050405020304" pitchFamily="18" charset="0"/>
              <a:ea typeface="Times New Roman" panose="02020603050405020304" pitchFamily="18" charset="0"/>
            </a:endParaRPr>
          </a:p>
          <a:p>
            <a:pPr>
              <a:lnSpc>
                <a:spcPct val="150000"/>
              </a:lnSpc>
            </a:pPr>
            <a:endParaRPr lang="en-US" altLang="zh-CN"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ea typeface="Oswald Bold"/>
                <a:cs typeface="Oswald Bold"/>
                <a:sym typeface="Oswald Bold"/>
              </a:rPr>
              <a:t>CODE IMPLEMENTATION</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1524000" y="1952016"/>
            <a:ext cx="15575965" cy="6758880"/>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Data Preprocessing</a:t>
            </a:r>
            <a:r>
              <a:rPr lang="en-US" sz="3200" dirty="0">
                <a:latin typeface="Times New Roman" panose="02020603050405020304" pitchFamily="18" charset="0"/>
                <a:cs typeface="Times New Roman" panose="02020603050405020304" pitchFamily="18" charset="0"/>
              </a:rPr>
              <a:t>: The dataset is cleaned and prepared (e.g., calculating car age and encoding categorical features). </a:t>
            </a:r>
          </a:p>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Feature Selection</a:t>
            </a:r>
            <a:r>
              <a:rPr lang="en-US" sz="3200" dirty="0">
                <a:latin typeface="Times New Roman" panose="02020603050405020304" pitchFamily="18" charset="0"/>
                <a:cs typeface="Times New Roman" panose="02020603050405020304" pitchFamily="18" charset="0"/>
              </a:rPr>
              <a:t>: Key features like price, mileage, and fuel type are selected for training . </a:t>
            </a:r>
          </a:p>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Train-Test Split</a:t>
            </a:r>
            <a:r>
              <a:rPr lang="en-US" sz="3200" dirty="0">
                <a:latin typeface="Times New Roman" panose="02020603050405020304" pitchFamily="18" charset="0"/>
                <a:cs typeface="Times New Roman" panose="02020603050405020304" pitchFamily="18" charset="0"/>
              </a:rPr>
              <a:t>: Data is split into training and testing sets to evaluate the model. </a:t>
            </a:r>
          </a:p>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Model Training</a:t>
            </a:r>
            <a:r>
              <a:rPr lang="en-US" sz="3200" dirty="0">
                <a:latin typeface="Times New Roman" panose="02020603050405020304" pitchFamily="18" charset="0"/>
                <a:cs typeface="Times New Roman" panose="02020603050405020304" pitchFamily="18" charset="0"/>
              </a:rPr>
              <a:t>: Linear Regression is trained on the data </a:t>
            </a:r>
          </a:p>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Evaluation</a:t>
            </a:r>
            <a:r>
              <a:rPr lang="en-US" sz="3200" dirty="0">
                <a:latin typeface="Times New Roman" panose="02020603050405020304" pitchFamily="18" charset="0"/>
                <a:cs typeface="Times New Roman" panose="02020603050405020304" pitchFamily="18" charset="0"/>
              </a:rPr>
              <a:t>: Metrics like R² Score and RMSE measure performance.</a:t>
            </a:r>
            <a:r>
              <a:rPr lang="en-US" sz="3200" b="1" dirty="0">
                <a:latin typeface="Times New Roman" panose="02020603050405020304" pitchFamily="18" charset="0"/>
                <a:cs typeface="Times New Roman" panose="02020603050405020304" pitchFamily="18" charset="0"/>
              </a:rPr>
              <a:t> </a:t>
            </a:r>
          </a:p>
          <a:p>
            <a:pPr marL="742950" indent="-742950">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The trained model predicts the price of a new car based on its features.</a:t>
            </a:r>
            <a:endParaRPr lang="en-IN" sz="3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3600" dirty="0">
              <a:effectLst/>
              <a:latin typeface="Times New Roman" panose="02020603050405020304" pitchFamily="18" charset="0"/>
              <a:ea typeface="Times New Roman" panose="02020603050405020304" pitchFamily="18" charset="0"/>
            </a:endParaRPr>
          </a:p>
          <a:p>
            <a:pPr>
              <a:lnSpc>
                <a:spcPct val="150000"/>
              </a:lnSpc>
            </a:pPr>
            <a:endParaRPr lang="en-US" altLang="zh-CN" sz="4800" dirty="0"/>
          </a:p>
        </p:txBody>
      </p:sp>
      <p:sp>
        <p:nvSpPr>
          <p:cNvPr id="5" name="Freeform 5"/>
          <p:cNvSpPr/>
          <p:nvPr/>
        </p:nvSpPr>
        <p:spPr>
          <a:xfrm rot="-4176364">
            <a:off x="563129" y="6283530"/>
            <a:ext cx="2776814" cy="4817314"/>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74291" t="-62238"/>
            </a:stretch>
          </a:blipFill>
        </p:spPr>
        <p:txBody>
          <a:bodyPr/>
          <a:lstStyle/>
          <a:p>
            <a:endParaRPr lang="en-IN" dirty="0"/>
          </a:p>
        </p:txBody>
      </p:sp>
    </p:spTree>
    <p:extLst>
      <p:ext uri="{BB962C8B-B14F-4D97-AF65-F5344CB8AC3E}">
        <p14:creationId xmlns:p14="http://schemas.microsoft.com/office/powerpoint/2010/main" val="40212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38D38-9442-F07B-E099-3FFABBC2434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B7B4530-C5B3-33EE-B975-EA9E20D4D377}"/>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a:extLst>
              <a:ext uri="{FF2B5EF4-FFF2-40B4-BE49-F238E27FC236}">
                <a16:creationId xmlns:a16="http://schemas.microsoft.com/office/drawing/2014/main" id="{790D5826-683F-7716-2174-0C663CBB045D}"/>
              </a:ext>
            </a:extLst>
          </p:cNvPr>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ea typeface="Oswald Bold"/>
                <a:cs typeface="Oswald Bold"/>
                <a:sym typeface="Oswald Bold"/>
              </a:rPr>
              <a:t>CODE IMPLEMENTATION</a:t>
            </a:r>
          </a:p>
        </p:txBody>
      </p:sp>
      <p:sp>
        <p:nvSpPr>
          <p:cNvPr id="4" name="Freeform 4">
            <a:extLst>
              <a:ext uri="{FF2B5EF4-FFF2-40B4-BE49-F238E27FC236}">
                <a16:creationId xmlns:a16="http://schemas.microsoft.com/office/drawing/2014/main" id="{1BF36581-B71C-3B24-69EB-F9C3A4AC4F29}"/>
              </a:ext>
            </a:extLst>
          </p:cNvPr>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a:extLst>
              <a:ext uri="{FF2B5EF4-FFF2-40B4-BE49-F238E27FC236}">
                <a16:creationId xmlns:a16="http://schemas.microsoft.com/office/drawing/2014/main" id="{69DFFD02-3355-8DE3-212D-1B2687221BE0}"/>
              </a:ext>
            </a:extLst>
          </p:cNvPr>
          <p:cNvGrpSpPr/>
          <p:nvPr/>
        </p:nvGrpSpPr>
        <p:grpSpPr>
          <a:xfrm>
            <a:off x="15204154" y="2981747"/>
            <a:ext cx="2731087" cy="6686550"/>
            <a:chOff x="0" y="0"/>
            <a:chExt cx="719299" cy="1761067"/>
          </a:xfrm>
        </p:grpSpPr>
        <p:sp>
          <p:nvSpPr>
            <p:cNvPr id="7" name="Freeform 7">
              <a:extLst>
                <a:ext uri="{FF2B5EF4-FFF2-40B4-BE49-F238E27FC236}">
                  <a16:creationId xmlns:a16="http://schemas.microsoft.com/office/drawing/2014/main" id="{FD6C9DC1-AAEC-6405-FF7B-B4CE582C403B}"/>
                </a:ext>
              </a:extLst>
            </p:cNvPr>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a:extLst>
                <a:ext uri="{FF2B5EF4-FFF2-40B4-BE49-F238E27FC236}">
                  <a16:creationId xmlns:a16="http://schemas.microsoft.com/office/drawing/2014/main" id="{F7EA72B8-EBF5-161D-709C-BFA9552DCB20}"/>
                </a:ext>
              </a:extLst>
            </p:cNvPr>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a:extLst>
              <a:ext uri="{FF2B5EF4-FFF2-40B4-BE49-F238E27FC236}">
                <a16:creationId xmlns:a16="http://schemas.microsoft.com/office/drawing/2014/main" id="{FA8393F1-BAB5-9A8A-1557-B2593557FB38}"/>
              </a:ext>
            </a:extLst>
          </p:cNvPr>
          <p:cNvGrpSpPr/>
          <p:nvPr/>
        </p:nvGrpSpPr>
        <p:grpSpPr>
          <a:xfrm>
            <a:off x="448232" y="3022826"/>
            <a:ext cx="2731087" cy="6686550"/>
            <a:chOff x="0" y="0"/>
            <a:chExt cx="719299" cy="1761067"/>
          </a:xfrm>
        </p:grpSpPr>
        <p:sp>
          <p:nvSpPr>
            <p:cNvPr id="11" name="Freeform 11">
              <a:extLst>
                <a:ext uri="{FF2B5EF4-FFF2-40B4-BE49-F238E27FC236}">
                  <a16:creationId xmlns:a16="http://schemas.microsoft.com/office/drawing/2014/main" id="{9E819249-22B5-77F7-C263-0FEA67548643}"/>
                </a:ext>
              </a:extLst>
            </p:cNvPr>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a:extLst>
                <a:ext uri="{FF2B5EF4-FFF2-40B4-BE49-F238E27FC236}">
                  <a16:creationId xmlns:a16="http://schemas.microsoft.com/office/drawing/2014/main" id="{3A435CE0-B70C-102D-B6CC-FF72E9963FFB}"/>
                </a:ext>
              </a:extLst>
            </p:cNvPr>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5" name="TextBox 15">
            <a:extLst>
              <a:ext uri="{FF2B5EF4-FFF2-40B4-BE49-F238E27FC236}">
                <a16:creationId xmlns:a16="http://schemas.microsoft.com/office/drawing/2014/main" id="{6BBA467E-9F68-6B3D-51FF-CD7115AEF183}"/>
              </a:ext>
            </a:extLst>
          </p:cNvPr>
          <p:cNvSpPr txBox="1"/>
          <p:nvPr/>
        </p:nvSpPr>
        <p:spPr>
          <a:xfrm>
            <a:off x="5286161" y="3549378"/>
            <a:ext cx="7715678" cy="6118919"/>
          </a:xfrm>
          <a:prstGeom prst="rect">
            <a:avLst/>
          </a:prstGeom>
        </p:spPr>
        <p:txBody>
          <a:bodyPr wrap="square" lIns="0" tIns="0" rIns="0" bIns="0" rtlCol="0" anchor="t">
            <a:spAutoFit/>
          </a:bodyPr>
          <a:lstStyle/>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Firstly, inputs are processed and matched to the model format.</a:t>
            </a:r>
          </a:p>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The pre-trained model predicts the price.</a:t>
            </a:r>
          </a:p>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Displays the predicted price.</a:t>
            </a:r>
          </a:p>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For execution , we run the GUI in a loop using </a:t>
            </a:r>
            <a:r>
              <a:rPr lang="en-US" sz="3200" dirty="0" err="1">
                <a:solidFill>
                  <a:srgbClr val="231F20"/>
                </a:solidFill>
                <a:latin typeface="DM Sans" pitchFamily="2" charset="0"/>
                <a:ea typeface="Canva Sans Bold"/>
                <a:cs typeface="Canva Sans Bold"/>
                <a:sym typeface="Canva Sans Bold"/>
              </a:rPr>
              <a:t>root.mainloop</a:t>
            </a:r>
            <a:r>
              <a:rPr lang="en-US" sz="3200" dirty="0">
                <a:solidFill>
                  <a:srgbClr val="231F20"/>
                </a:solidFill>
                <a:latin typeface="DM Sans" pitchFamily="2" charset="0"/>
                <a:ea typeface="Canva Sans Bold"/>
                <a:cs typeface="Canva Sans Bold"/>
                <a:sym typeface="Canva Sans Bold"/>
              </a:rPr>
              <a:t>() for user interaction</a:t>
            </a:r>
          </a:p>
          <a:p>
            <a:pPr>
              <a:lnSpc>
                <a:spcPts val="4760"/>
              </a:lnSpc>
            </a:pPr>
            <a:endParaRPr lang="en-US" sz="3200" dirty="0">
              <a:solidFill>
                <a:srgbClr val="231F20"/>
              </a:solidFill>
              <a:latin typeface="DM Sans" pitchFamily="2" charset="0"/>
              <a:ea typeface="Canva Sans Bold"/>
              <a:cs typeface="Canva Sans Bold"/>
              <a:sym typeface="Canva Sans Bold"/>
            </a:endParaRPr>
          </a:p>
          <a:p>
            <a:pPr>
              <a:lnSpc>
                <a:spcPts val="4760"/>
              </a:lnSpc>
            </a:pPr>
            <a:endParaRPr lang="en-US" sz="3200" dirty="0">
              <a:solidFill>
                <a:srgbClr val="231F20"/>
              </a:solidFill>
              <a:latin typeface="DM Sans" pitchFamily="2" charset="0"/>
              <a:ea typeface="Canva Sans Bold"/>
              <a:cs typeface="Canva Sans Bold"/>
              <a:sym typeface="Canva Sans Bold"/>
            </a:endParaRPr>
          </a:p>
        </p:txBody>
      </p:sp>
      <p:sp>
        <p:nvSpPr>
          <p:cNvPr id="5" name="Freeform 5">
            <a:extLst>
              <a:ext uri="{FF2B5EF4-FFF2-40B4-BE49-F238E27FC236}">
                <a16:creationId xmlns:a16="http://schemas.microsoft.com/office/drawing/2014/main" id="{4E1F2D8D-4226-3CAE-8359-5B88D1E8E708}"/>
              </a:ext>
            </a:extLst>
          </p:cNvPr>
          <p:cNvSpPr/>
          <p:nvPr/>
        </p:nvSpPr>
        <p:spPr>
          <a:xfrm rot="-4176364">
            <a:off x="662447" y="6194057"/>
            <a:ext cx="2615304" cy="4837751"/>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91230" t="-61552"/>
            </a:stretch>
          </a:blipFill>
        </p:spPr>
        <p:txBody>
          <a:bodyPr/>
          <a:lstStyle/>
          <a:p>
            <a:endParaRPr lang="en-IN" dirty="0"/>
          </a:p>
        </p:txBody>
      </p:sp>
      <p:pic>
        <p:nvPicPr>
          <p:cNvPr id="17" name="Picture 16">
            <a:extLst>
              <a:ext uri="{FF2B5EF4-FFF2-40B4-BE49-F238E27FC236}">
                <a16:creationId xmlns:a16="http://schemas.microsoft.com/office/drawing/2014/main" id="{BE441B01-F23D-2882-99DA-83201C4A0316}"/>
              </a:ext>
            </a:extLst>
          </p:cNvPr>
          <p:cNvPicPr>
            <a:picLocks noChangeAspect="1"/>
          </p:cNvPicPr>
          <p:nvPr/>
        </p:nvPicPr>
        <p:blipFill>
          <a:blip r:embed="rId5"/>
          <a:stretch>
            <a:fillRect/>
          </a:stretch>
        </p:blipFill>
        <p:spPr>
          <a:xfrm>
            <a:off x="244470" y="3388033"/>
            <a:ext cx="4948892" cy="5109180"/>
          </a:xfrm>
          <a:prstGeom prst="rect">
            <a:avLst/>
          </a:prstGeom>
        </p:spPr>
      </p:pic>
      <p:pic>
        <p:nvPicPr>
          <p:cNvPr id="19" name="Picture 18">
            <a:extLst>
              <a:ext uri="{FF2B5EF4-FFF2-40B4-BE49-F238E27FC236}">
                <a16:creationId xmlns:a16="http://schemas.microsoft.com/office/drawing/2014/main" id="{0915D3D2-FA6D-D41D-93D5-0D40A13A38A2}"/>
              </a:ext>
            </a:extLst>
          </p:cNvPr>
          <p:cNvPicPr>
            <a:picLocks noChangeAspect="1"/>
          </p:cNvPicPr>
          <p:nvPr/>
        </p:nvPicPr>
        <p:blipFill>
          <a:blip r:embed="rId6"/>
          <a:stretch>
            <a:fillRect/>
          </a:stretch>
        </p:blipFill>
        <p:spPr>
          <a:xfrm>
            <a:off x="12576380" y="3464244"/>
            <a:ext cx="5123202" cy="5032969"/>
          </a:xfrm>
          <a:prstGeom prst="rect">
            <a:avLst/>
          </a:prstGeom>
        </p:spPr>
      </p:pic>
      <p:sp>
        <p:nvSpPr>
          <p:cNvPr id="20" name="TextBox 15">
            <a:extLst>
              <a:ext uri="{FF2B5EF4-FFF2-40B4-BE49-F238E27FC236}">
                <a16:creationId xmlns:a16="http://schemas.microsoft.com/office/drawing/2014/main" id="{D1A27495-AF7B-FF22-ADDF-4D5941CAB899}"/>
              </a:ext>
            </a:extLst>
          </p:cNvPr>
          <p:cNvSpPr txBox="1"/>
          <p:nvPr/>
        </p:nvSpPr>
        <p:spPr>
          <a:xfrm>
            <a:off x="500324" y="1682191"/>
            <a:ext cx="16698463" cy="1810047"/>
          </a:xfrm>
          <a:prstGeom prst="rect">
            <a:avLst/>
          </a:prstGeom>
        </p:spPr>
        <p:txBody>
          <a:bodyPr wrap="square" lIns="0" tIns="0" rIns="0" bIns="0" rtlCol="0" anchor="t">
            <a:spAutoFit/>
          </a:bodyPr>
          <a:lstStyle/>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Build a </a:t>
            </a:r>
            <a:r>
              <a:rPr lang="en-US" sz="3200" dirty="0" err="1">
                <a:solidFill>
                  <a:srgbClr val="231F20"/>
                </a:solidFill>
                <a:latin typeface="DM Sans" pitchFamily="2" charset="0"/>
                <a:ea typeface="Canva Sans Bold"/>
                <a:cs typeface="Canva Sans Bold"/>
                <a:sym typeface="Canva Sans Bold"/>
              </a:rPr>
              <a:t>Tkinter</a:t>
            </a:r>
            <a:r>
              <a:rPr lang="en-US" sz="3200" dirty="0">
                <a:solidFill>
                  <a:srgbClr val="231F20"/>
                </a:solidFill>
                <a:latin typeface="DM Sans" pitchFamily="2" charset="0"/>
                <a:ea typeface="Canva Sans Bold"/>
                <a:cs typeface="Canva Sans Bold"/>
                <a:sym typeface="Canva Sans Bold"/>
              </a:rPr>
              <a:t> based GUI for predicting car prices using a pre trained ML model.</a:t>
            </a:r>
          </a:p>
          <a:p>
            <a:pPr marL="457200" indent="-457200">
              <a:lnSpc>
                <a:spcPts val="4760"/>
              </a:lnSpc>
              <a:buFont typeface="Arial" panose="020B0604020202020204" pitchFamily="34" charset="0"/>
              <a:buChar char="•"/>
            </a:pPr>
            <a:r>
              <a:rPr lang="en-US" sz="3200" dirty="0">
                <a:solidFill>
                  <a:srgbClr val="231F20"/>
                </a:solidFill>
                <a:latin typeface="DM Sans" pitchFamily="2" charset="0"/>
                <a:ea typeface="Canva Sans Bold"/>
                <a:cs typeface="Canva Sans Bold"/>
                <a:sym typeface="Canva Sans Bold"/>
              </a:rPr>
              <a:t>Features include- Input fields, dropdowns, a predict button, and a result display label.</a:t>
            </a:r>
          </a:p>
          <a:p>
            <a:pPr>
              <a:lnSpc>
                <a:spcPts val="4760"/>
              </a:lnSpc>
            </a:pPr>
            <a:endParaRPr lang="en-US" sz="3200" dirty="0">
              <a:solidFill>
                <a:srgbClr val="231F20"/>
              </a:solidFill>
              <a:latin typeface="DM Sans" pitchFamily="2" charset="0"/>
              <a:ea typeface="Canva Sans Bold"/>
              <a:cs typeface="Canva Sans Bold"/>
              <a:sym typeface="Canva Sans Bold"/>
            </a:endParaRPr>
          </a:p>
        </p:txBody>
      </p:sp>
    </p:spTree>
    <p:extLst>
      <p:ext uri="{BB962C8B-B14F-4D97-AF65-F5344CB8AC3E}">
        <p14:creationId xmlns:p14="http://schemas.microsoft.com/office/powerpoint/2010/main" val="426558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ea typeface="Oswald Bold"/>
                <a:cs typeface="Oswald Bold"/>
                <a:sym typeface="Oswald Bold"/>
              </a:rPr>
              <a:t>RESULT</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2020053" y="1616790"/>
            <a:ext cx="14612099" cy="7489110"/>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3200" dirty="0">
                <a:effectLst/>
                <a:latin typeface="Times New Roman" panose="02020603050405020304" pitchFamily="18" charset="0"/>
                <a:ea typeface="Times New Roman" panose="02020603050405020304" pitchFamily="18" charset="0"/>
              </a:rPr>
              <a:t>A scatter plot was created comparing the predicted car prices to the actual car prices. A straight diagonal line represents perfect predictions, and the closer the points are to this line, the better the model's performance. </a:t>
            </a:r>
          </a:p>
          <a:p>
            <a:pPr algn="just">
              <a:lnSpc>
                <a:spcPct val="150000"/>
              </a:lnSpc>
            </a:pPr>
            <a:endParaRPr lang="en-US" sz="3200" dirty="0">
              <a:effectLst/>
              <a:latin typeface="Times New Roman" panose="02020603050405020304" pitchFamily="18" charset="0"/>
              <a:ea typeface="Times New Roman" panose="02020603050405020304" pitchFamily="18" charset="0"/>
            </a:endParaRPr>
          </a:p>
          <a:p>
            <a:pPr algn="just">
              <a:lnSpc>
                <a:spcPct val="150000"/>
              </a:lnSpc>
            </a:pPr>
            <a:r>
              <a:rPr lang="en-US" sz="3200" dirty="0">
                <a:effectLst/>
                <a:latin typeface="Times New Roman" panose="02020603050405020304" pitchFamily="18" charset="0"/>
                <a:ea typeface="Times New Roman" panose="02020603050405020304" pitchFamily="18" charset="0"/>
              </a:rPr>
              <a:t>To assess the effectiveness of the Linear Regression model, the following performance metrics were calculated on the testing dataset:</a:t>
            </a:r>
            <a:r>
              <a:rPr lang="en-US" sz="3200" dirty="0">
                <a:effectLst/>
                <a:latin typeface="Calibri" panose="020F0502020204030204" pitchFamily="34" charset="0"/>
                <a:ea typeface="Calibri" panose="020F0502020204030204" pitchFamily="34" charset="0"/>
              </a:rPr>
              <a:t> </a:t>
            </a:r>
          </a:p>
          <a:p>
            <a:pPr algn="just">
              <a:lnSpc>
                <a:spcPct val="150000"/>
              </a:lnSpc>
            </a:pPr>
            <a:r>
              <a:rPr lang="en-US" sz="3200" dirty="0">
                <a:latin typeface="Calibri" panose="020F0502020204030204" pitchFamily="34" charset="0"/>
                <a:ea typeface="Calibri" panose="020F0502020204030204" pitchFamily="34" charset="0"/>
              </a:rPr>
              <a:t>Mean Absolute Error (MAE)</a:t>
            </a:r>
          </a:p>
          <a:p>
            <a:pPr algn="just">
              <a:lnSpc>
                <a:spcPct val="150000"/>
              </a:lnSpc>
            </a:pPr>
            <a:r>
              <a:rPr lang="en-US" sz="3200" dirty="0">
                <a:effectLst/>
                <a:latin typeface="Calibri" panose="020F0502020204030204" pitchFamily="34" charset="0"/>
                <a:ea typeface="Calibri" panose="020F0502020204030204" pitchFamily="34" charset="0"/>
              </a:rPr>
              <a:t>Mean Squared Error (MSE)</a:t>
            </a:r>
          </a:p>
          <a:p>
            <a:pPr algn="just">
              <a:lnSpc>
                <a:spcPct val="150000"/>
              </a:lnSpc>
            </a:pPr>
            <a:r>
              <a:rPr lang="en-US" sz="3200" dirty="0">
                <a:latin typeface="Calibri" panose="020F0502020204030204" pitchFamily="34" charset="0"/>
                <a:ea typeface="Calibri" panose="020F0502020204030204" pitchFamily="34" charset="0"/>
              </a:rPr>
              <a:t>Root Mean Squared Error (RMSE)</a:t>
            </a:r>
          </a:p>
          <a:p>
            <a:pPr algn="just">
              <a:lnSpc>
                <a:spcPct val="150000"/>
              </a:lnSpc>
            </a:pPr>
            <a:r>
              <a:rPr lang="en-US" sz="3200" dirty="0">
                <a:effectLst/>
                <a:latin typeface="Calibri" panose="020F0502020204030204" pitchFamily="34" charset="0"/>
                <a:ea typeface="Calibri" panose="020F0502020204030204" pitchFamily="34" charset="0"/>
              </a:rPr>
              <a:t>R-Squared (</a:t>
            </a:r>
            <a:r>
              <a:rPr lang="en-IN" sz="3200" dirty="0">
                <a:effectLst/>
                <a:latin typeface="Times New Roman" panose="02020603050405020304" pitchFamily="18" charset="0"/>
                <a:ea typeface="Times New Roman" panose="02020603050405020304" pitchFamily="18" charset="0"/>
              </a:rPr>
              <a:t>R</a:t>
            </a:r>
            <a:r>
              <a:rPr lang="en-IN" sz="3200" baseline="30000" dirty="0">
                <a:effectLst/>
                <a:latin typeface="Times New Roman" panose="02020603050405020304" pitchFamily="18" charset="0"/>
                <a:ea typeface="Times New Roman" panose="02020603050405020304" pitchFamily="18" charset="0"/>
              </a:rPr>
              <a:t>2</a:t>
            </a:r>
            <a:r>
              <a:rPr lang="en-US" sz="3200" dirty="0">
                <a:effectLst/>
                <a:latin typeface="Calibri" panose="020F0502020204030204" pitchFamily="34" charset="0"/>
                <a:ea typeface="Calibri" panose="020F0502020204030204" pitchFamily="34" charset="0"/>
              </a:rPr>
              <a:t>)</a:t>
            </a:r>
            <a:endParaRPr lang="en-IN" sz="3200" dirty="0">
              <a:effectLst/>
              <a:latin typeface="Calibri" panose="020F0502020204030204" pitchFamily="34" charset="0"/>
              <a:ea typeface="Calibri" panose="020F0502020204030204" pitchFamily="34" charset="0"/>
            </a:endParaRPr>
          </a:p>
          <a:p>
            <a:pPr algn="just">
              <a:lnSpc>
                <a:spcPct val="150000"/>
              </a:lnSpc>
            </a:pPr>
            <a:endParaRPr lang="en-IN" sz="2800" dirty="0">
              <a:effectLst/>
              <a:latin typeface="Calibri" panose="020F0502020204030204" pitchFamily="34" charset="0"/>
              <a:ea typeface="Calibri" panose="020F0502020204030204" pitchFamily="34" charset="0"/>
            </a:endParaRPr>
          </a:p>
          <a:p>
            <a:pPr algn="just">
              <a:lnSpc>
                <a:spcPct val="150000"/>
              </a:lnSpc>
            </a:pPr>
            <a:r>
              <a:rPr lang="en-US" sz="3200" dirty="0">
                <a:effectLst/>
                <a:latin typeface="Times New Roman" panose="02020603050405020304" pitchFamily="18" charset="0"/>
                <a:ea typeface="Calibri" panose="020F0502020204030204" pitchFamily="34" charset="0"/>
              </a:rPr>
              <a:t> </a:t>
            </a:r>
            <a:endParaRPr lang="en-IN" sz="3200" dirty="0">
              <a:effectLst/>
              <a:latin typeface="Times New Roman" panose="02020603050405020304" pitchFamily="18" charset="0"/>
              <a:ea typeface="Times New Roman" panose="02020603050405020304" pitchFamily="18" charset="0"/>
            </a:endParaRPr>
          </a:p>
          <a:p>
            <a:pPr algn="just">
              <a:lnSpc>
                <a:spcPct val="150000"/>
              </a:lnSpc>
            </a:pPr>
            <a:endParaRPr lang="en-US" altLang="zh-CN" sz="4400" dirty="0"/>
          </a:p>
        </p:txBody>
      </p:sp>
      <p:sp>
        <p:nvSpPr>
          <p:cNvPr id="5" name="Freeform 5"/>
          <p:cNvSpPr/>
          <p:nvPr/>
        </p:nvSpPr>
        <p:spPr>
          <a:xfrm rot="-4176364">
            <a:off x="827318" y="6305249"/>
            <a:ext cx="2527721" cy="4611958"/>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201321" t="-69462" r="1"/>
            </a:stretch>
          </a:blipFill>
        </p:spPr>
        <p:txBody>
          <a:bodyPr/>
          <a:lstStyle/>
          <a:p>
            <a:endParaRPr lang="en-IN" dirty="0"/>
          </a:p>
        </p:txBody>
      </p:sp>
    </p:spTree>
    <p:extLst>
      <p:ext uri="{BB962C8B-B14F-4D97-AF65-F5344CB8AC3E}">
        <p14:creationId xmlns:p14="http://schemas.microsoft.com/office/powerpoint/2010/main" val="71469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ea typeface="Oswald Bold"/>
                <a:cs typeface="Oswald Bold"/>
                <a:sym typeface="Oswald Bold"/>
              </a:rPr>
              <a:t>FUTURE WORK</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2020054" y="1826692"/>
            <a:ext cx="14612099" cy="6879509"/>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0614"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Experiment with advanced ML algorithms (e.g., Random Forest, Gradient Boosting) to improve accuracy and compare with Linear Regression.</a:t>
            </a:r>
          </a:p>
          <a:p>
            <a:pPr marL="340614"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Develop a web application for a user-friendly interface.</a:t>
            </a:r>
          </a:p>
          <a:p>
            <a:pPr marL="340614"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Deploy the model on cloud platforms for scalability and accessibility.</a:t>
            </a:r>
          </a:p>
          <a:p>
            <a:pPr marL="340614"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Create an API for real-time predictions and integration with e-commerce platforms.</a:t>
            </a:r>
          </a:p>
          <a:p>
            <a:pPr marL="340614"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Perform feature importance analysis to identify key factors influencing car prices.</a:t>
            </a:r>
            <a:endParaRPr lang="en-IN"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altLang="zh-CN" sz="5400" dirty="0">
              <a:latin typeface="Times New Roman" panose="02020603050405020304" pitchFamily="18" charset="0"/>
              <a:cs typeface="Times New Roman" panose="02020603050405020304" pitchFamily="18" charset="0"/>
            </a:endParaRPr>
          </a:p>
        </p:txBody>
      </p:sp>
      <p:sp>
        <p:nvSpPr>
          <p:cNvPr id="5" name="Freeform 5"/>
          <p:cNvSpPr/>
          <p:nvPr/>
        </p:nvSpPr>
        <p:spPr>
          <a:xfrm rot="-4176364">
            <a:off x="605061" y="6340708"/>
            <a:ext cx="2774625" cy="473098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74508" t="-65198"/>
            </a:stretch>
          </a:blipFill>
        </p:spPr>
        <p:txBody>
          <a:bodyPr/>
          <a:lstStyle/>
          <a:p>
            <a:endParaRPr lang="en-IN" dirty="0"/>
          </a:p>
        </p:txBody>
      </p:sp>
    </p:spTree>
    <p:extLst>
      <p:ext uri="{BB962C8B-B14F-4D97-AF65-F5344CB8AC3E}">
        <p14:creationId xmlns:p14="http://schemas.microsoft.com/office/powerpoint/2010/main" val="172050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10800000">
            <a:off x="11436042" y="319871"/>
            <a:ext cx="6851958" cy="9700427"/>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56716" r="-1"/>
            </a:stretch>
          </a:blipFill>
        </p:spPr>
        <p:txBody>
          <a:bodyPr/>
          <a:lstStyle/>
          <a:p>
            <a:endParaRPr lang="en-IN" dirty="0"/>
          </a:p>
        </p:txBody>
      </p:sp>
      <p:sp>
        <p:nvSpPr>
          <p:cNvPr id="4" name="TextBox 4"/>
          <p:cNvSpPr txBox="1"/>
          <p:nvPr/>
        </p:nvSpPr>
        <p:spPr>
          <a:xfrm>
            <a:off x="1574803" y="3294819"/>
            <a:ext cx="12105275" cy="2379148"/>
          </a:xfrm>
          <a:prstGeom prst="rect">
            <a:avLst/>
          </a:prstGeom>
        </p:spPr>
        <p:txBody>
          <a:bodyPr lIns="0" tIns="0" rIns="0" bIns="0" rtlCol="0" anchor="t">
            <a:spAutoFit/>
          </a:bodyPr>
          <a:lstStyle/>
          <a:p>
            <a:pPr marL="0" lvl="0" indent="0" algn="l">
              <a:lnSpc>
                <a:spcPts val="19457"/>
              </a:lnSpc>
              <a:spcBef>
                <a:spcPct val="0"/>
              </a:spcBef>
            </a:pPr>
            <a:r>
              <a:rPr lang="en-US" sz="14099" spc="1381">
                <a:solidFill>
                  <a:srgbClr val="231F20"/>
                </a:solidFill>
                <a:latin typeface="Oswald Bold"/>
                <a:ea typeface="Oswald Bold"/>
                <a:cs typeface="Oswald Bold"/>
                <a:sym typeface="Oswald Bold"/>
              </a:rPr>
              <a:t>THANKYOU</a:t>
            </a:r>
          </a:p>
        </p:txBody>
      </p:sp>
      <p:sp>
        <p:nvSpPr>
          <p:cNvPr id="5" name="Freeform 5"/>
          <p:cNvSpPr/>
          <p:nvPr/>
        </p:nvSpPr>
        <p:spPr>
          <a:xfrm flipH="1">
            <a:off x="0" y="6722522"/>
            <a:ext cx="101289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rcRect/>
            <a:stretch>
              <a:fillRect l="-1" r="-17302"/>
            </a:stretch>
          </a:blipFill>
        </p:spPr>
        <p:txBody>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501</Words>
  <Application>Microsoft Office PowerPoint</Application>
  <PresentationFormat>Custom</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Arial</vt:lpstr>
      <vt:lpstr>Canva Sans Bold</vt:lpstr>
      <vt:lpstr>Calibri</vt:lpstr>
      <vt:lpstr>DM Sans</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cp:lastModifiedBy>Suchika Raturi</cp:lastModifiedBy>
  <cp:revision>12</cp:revision>
  <dcterms:created xsi:type="dcterms:W3CDTF">2006-08-16T00:00:00Z</dcterms:created>
  <dcterms:modified xsi:type="dcterms:W3CDTF">2025-01-12T05:37:06Z</dcterms:modified>
  <dc:identifier>DAGK5O3Atb4</dc:identifier>
</cp:coreProperties>
</file>