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4" r:id="rId6"/>
    <p:sldId id="265" r:id="rId7"/>
    <p:sldId id="266" r:id="rId8"/>
    <p:sldId id="263" r:id="rId9"/>
  </p:sldIdLst>
  <p:sldSz cx="18288000" cy="10287000"/>
  <p:notesSz cx="6858000" cy="9144000"/>
  <p:embeddedFontLst>
    <p:embeddedFont>
      <p:font typeface="Canva Sans Bold" panose="020B0604020202020204" charset="0"/>
      <p:regular r:id="rId10"/>
    </p:embeddedFont>
    <p:embeddedFont>
      <p:font typeface="DM Sans" pitchFamily="2" charset="0"/>
      <p:regular r:id="rId11"/>
      <p:bold r:id="rId12"/>
      <p:italic r:id="rId13"/>
      <p:boldItalic r:id="rId14"/>
    </p:embeddedFont>
    <p:embeddedFont>
      <p:font typeface="Oswald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dirty="0"/>
          </a:p>
        </p:txBody>
      </p:sp>
      <p:sp>
        <p:nvSpPr>
          <p:cNvPr id="3" name="Freeform 3"/>
          <p:cNvSpPr/>
          <p:nvPr/>
        </p:nvSpPr>
        <p:spPr>
          <a:xfrm rot="7659121">
            <a:off x="12228152" y="6637965"/>
            <a:ext cx="6439716" cy="2776235"/>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15956" t="-181986" r="-2516" b="1"/>
            </a:stretch>
          </a:blipFill>
        </p:spPr>
      </p:sp>
      <p:sp>
        <p:nvSpPr>
          <p:cNvPr id="4" name="Freeform 4"/>
          <p:cNvSpPr/>
          <p:nvPr/>
        </p:nvSpPr>
        <p:spPr>
          <a:xfrm>
            <a:off x="-1" y="0"/>
            <a:ext cx="5764563" cy="462915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56518" t="-100000"/>
            </a:stretch>
          </a:blipFill>
        </p:spPr>
        <p:txBody>
          <a:bodyPr/>
          <a:lstStyle/>
          <a:p>
            <a:endParaRPr lang="en-IN" dirty="0"/>
          </a:p>
        </p:txBody>
      </p:sp>
      <p:grpSp>
        <p:nvGrpSpPr>
          <p:cNvPr id="5" name="Group 5"/>
          <p:cNvGrpSpPr/>
          <p:nvPr/>
        </p:nvGrpSpPr>
        <p:grpSpPr>
          <a:xfrm>
            <a:off x="3520973" y="3304864"/>
            <a:ext cx="11174938" cy="4106250"/>
            <a:chOff x="0" y="0"/>
            <a:chExt cx="2158062" cy="792984"/>
          </a:xfrm>
        </p:grpSpPr>
        <p:sp>
          <p:nvSpPr>
            <p:cNvPr id="6" name="Freeform 6"/>
            <p:cNvSpPr/>
            <p:nvPr/>
          </p:nvSpPr>
          <p:spPr>
            <a:xfrm>
              <a:off x="0" y="0"/>
              <a:ext cx="2158062" cy="792984"/>
            </a:xfrm>
            <a:custGeom>
              <a:avLst/>
              <a:gdLst/>
              <a:ahLst/>
              <a:cxnLst/>
              <a:rect l="l" t="t" r="r" b="b"/>
              <a:pathLst>
                <a:path w="2158062" h="792984">
                  <a:moveTo>
                    <a:pt x="0" y="0"/>
                  </a:moveTo>
                  <a:lnTo>
                    <a:pt x="2158062" y="0"/>
                  </a:lnTo>
                  <a:lnTo>
                    <a:pt x="2158062" y="792984"/>
                  </a:lnTo>
                  <a:lnTo>
                    <a:pt x="0" y="792984"/>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2158062" cy="812034"/>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4236347" y="4348786"/>
            <a:ext cx="9815307" cy="2766619"/>
          </a:xfrm>
          <a:prstGeom prst="rect">
            <a:avLst/>
          </a:prstGeom>
        </p:spPr>
        <p:txBody>
          <a:bodyPr lIns="0" tIns="0" rIns="0" bIns="0" rtlCol="0" anchor="t">
            <a:spAutoFit/>
          </a:bodyPr>
          <a:lstStyle/>
          <a:p>
            <a:pPr algn="ctr">
              <a:lnSpc>
                <a:spcPts val="22684"/>
              </a:lnSpc>
            </a:pPr>
            <a:r>
              <a:rPr lang="en-US" sz="16437" spc="1610">
                <a:solidFill>
                  <a:srgbClr val="231F20"/>
                </a:solidFill>
                <a:latin typeface="Oswald Bold"/>
                <a:ea typeface="Oswald Bold"/>
                <a:cs typeface="Oswald Bold"/>
                <a:sym typeface="Oswald Bold"/>
              </a:rPr>
              <a:t>PROJECT</a:t>
            </a:r>
          </a:p>
        </p:txBody>
      </p:sp>
      <p:sp>
        <p:nvSpPr>
          <p:cNvPr id="9" name="TextBox 9"/>
          <p:cNvSpPr txBox="1"/>
          <p:nvPr/>
        </p:nvSpPr>
        <p:spPr>
          <a:xfrm>
            <a:off x="4043946" y="3438109"/>
            <a:ext cx="10200108" cy="1186902"/>
          </a:xfrm>
          <a:prstGeom prst="rect">
            <a:avLst/>
          </a:prstGeom>
        </p:spPr>
        <p:txBody>
          <a:bodyPr lIns="0" tIns="0" rIns="0" bIns="0" rtlCol="0" anchor="t">
            <a:spAutoFit/>
          </a:bodyPr>
          <a:lstStyle/>
          <a:p>
            <a:pPr algn="ctr">
              <a:lnSpc>
                <a:spcPts val="9748"/>
              </a:lnSpc>
            </a:pPr>
            <a:r>
              <a:rPr lang="en-US" sz="7063" spc="692">
                <a:solidFill>
                  <a:srgbClr val="231F20"/>
                </a:solidFill>
                <a:latin typeface="Oswald Bold"/>
                <a:ea typeface="Oswald Bold"/>
                <a:cs typeface="Oswald Bold"/>
                <a:sym typeface="Oswald Bold"/>
              </a:rPr>
              <a:t>CURRENCY CONVERTER</a:t>
            </a:r>
          </a:p>
        </p:txBody>
      </p:sp>
      <p:sp>
        <p:nvSpPr>
          <p:cNvPr id="10" name="Subtitle 25">
            <a:extLst>
              <a:ext uri="{FF2B5EF4-FFF2-40B4-BE49-F238E27FC236}">
                <a16:creationId xmlns:a16="http://schemas.microsoft.com/office/drawing/2014/main" id="{87E9C10E-8469-D24B-2A8F-27B6A7EAFA58}"/>
              </a:ext>
            </a:extLst>
          </p:cNvPr>
          <p:cNvSpPr txBox="1">
            <a:spLocks/>
          </p:cNvSpPr>
          <p:nvPr/>
        </p:nvSpPr>
        <p:spPr>
          <a:xfrm>
            <a:off x="6229300" y="7791693"/>
            <a:ext cx="5229537" cy="180052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b="1" dirty="0"/>
              <a:t>Name         –</a:t>
            </a:r>
            <a:r>
              <a:rPr lang="en-US" sz="2800" dirty="0"/>
              <a:t>   Suchika Raturi</a:t>
            </a:r>
          </a:p>
          <a:p>
            <a:r>
              <a:rPr lang="en-US" sz="2800" b="1" dirty="0"/>
              <a:t>Uni. </a:t>
            </a:r>
            <a:r>
              <a:rPr lang="en-US" sz="2800" b="1" dirty="0" err="1"/>
              <a:t>R.No</a:t>
            </a:r>
            <a:r>
              <a:rPr lang="en-US" sz="2800" b="1" dirty="0"/>
              <a:t>.  –</a:t>
            </a:r>
            <a:r>
              <a:rPr lang="en-US" sz="2800" dirty="0"/>
              <a:t>   </a:t>
            </a:r>
          </a:p>
          <a:p>
            <a:r>
              <a:rPr lang="en-US" sz="2800" b="1" dirty="0"/>
              <a:t>Section      </a:t>
            </a:r>
            <a:r>
              <a:rPr lang="en-US" sz="2800" b="1"/>
              <a:t>–</a:t>
            </a:r>
            <a:r>
              <a:rPr lang="en-US" sz="2800"/>
              <a:t>   </a:t>
            </a:r>
            <a:endParaRPr lang="en-US" sz="2800" dirty="0"/>
          </a:p>
          <a:p>
            <a:endParaRPr lang="en-US" sz="2800" dirty="0"/>
          </a:p>
          <a:p>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6394818">
            <a:off x="1626646" y="4666270"/>
            <a:ext cx="2916621" cy="600059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r="-161580" b="-30464"/>
            </a:stretch>
          </a:blipFill>
        </p:spPr>
        <p:txBody>
          <a:bodyPr/>
          <a:lstStyle/>
          <a:p>
            <a:endParaRPr lang="en-IN" dirty="0"/>
          </a:p>
        </p:txBody>
      </p:sp>
      <p:grpSp>
        <p:nvGrpSpPr>
          <p:cNvPr id="3" name="Group 3"/>
          <p:cNvGrpSpPr/>
          <p:nvPr/>
        </p:nvGrpSpPr>
        <p:grpSpPr>
          <a:xfrm>
            <a:off x="5105045" y="3390900"/>
            <a:ext cx="1400485" cy="3661028"/>
            <a:chOff x="0" y="0"/>
            <a:chExt cx="368852" cy="1255742"/>
          </a:xfrm>
        </p:grpSpPr>
        <p:sp>
          <p:nvSpPr>
            <p:cNvPr id="4" name="Freeform 4"/>
            <p:cNvSpPr/>
            <p:nvPr/>
          </p:nvSpPr>
          <p:spPr>
            <a:xfrm>
              <a:off x="0" y="0"/>
              <a:ext cx="368852" cy="1255742"/>
            </a:xfrm>
            <a:custGeom>
              <a:avLst/>
              <a:gdLst/>
              <a:ahLst/>
              <a:cxnLst/>
              <a:rect l="l" t="t" r="r" b="b"/>
              <a:pathLst>
                <a:path w="368852" h="1255742">
                  <a:moveTo>
                    <a:pt x="0" y="0"/>
                  </a:moveTo>
                  <a:lnTo>
                    <a:pt x="368852" y="0"/>
                  </a:lnTo>
                  <a:lnTo>
                    <a:pt x="368852" y="1255742"/>
                  </a:lnTo>
                  <a:lnTo>
                    <a:pt x="0" y="1255742"/>
                  </a:lnTo>
                  <a:close/>
                </a:path>
              </a:pathLst>
            </a:custGeom>
            <a:solidFill>
              <a:srgbClr val="CCCCCC"/>
            </a:solidFill>
          </p:spPr>
        </p:sp>
        <p:sp>
          <p:nvSpPr>
            <p:cNvPr id="5" name="TextBox 5"/>
            <p:cNvSpPr txBox="1"/>
            <p:nvPr/>
          </p:nvSpPr>
          <p:spPr>
            <a:xfrm>
              <a:off x="0" y="-19050"/>
              <a:ext cx="368852" cy="1274792"/>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1036994"/>
            <a:ext cx="7416941"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ea typeface="Oswald Bold"/>
                <a:cs typeface="Oswald Bold"/>
                <a:sym typeface="Oswald Bold"/>
              </a:rPr>
              <a:t>CONTENT</a:t>
            </a:r>
          </a:p>
        </p:txBody>
      </p:sp>
      <p:sp>
        <p:nvSpPr>
          <p:cNvPr id="7" name="Freeform 7"/>
          <p:cNvSpPr/>
          <p:nvPr/>
        </p:nvSpPr>
        <p:spPr>
          <a:xfrm rot="2016048">
            <a:off x="10886222" y="1126450"/>
            <a:ext cx="8112869"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5336" t="3696" r="-37834" b="-3696"/>
            </a:stretch>
          </a:blipFill>
        </p:spPr>
        <p:txBody>
          <a:bodyPr/>
          <a:lstStyle/>
          <a:p>
            <a:endParaRPr lang="en-IN" dirty="0"/>
          </a:p>
        </p:txBody>
      </p:sp>
      <p:sp>
        <p:nvSpPr>
          <p:cNvPr id="8" name="TextBox 8"/>
          <p:cNvSpPr txBox="1"/>
          <p:nvPr/>
        </p:nvSpPr>
        <p:spPr>
          <a:xfrm>
            <a:off x="5317078" y="363476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ea typeface="Oswald Bold"/>
                <a:cs typeface="Oswald Bold"/>
                <a:sym typeface="Oswald Bold"/>
              </a:rPr>
              <a:t>01</a:t>
            </a:r>
          </a:p>
        </p:txBody>
      </p:sp>
      <p:sp>
        <p:nvSpPr>
          <p:cNvPr id="9" name="TextBox 9"/>
          <p:cNvSpPr txBox="1"/>
          <p:nvPr/>
        </p:nvSpPr>
        <p:spPr>
          <a:xfrm>
            <a:off x="5317078" y="4431879"/>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a:ea typeface="Oswald Bold"/>
                <a:cs typeface="Oswald Bold"/>
                <a:sym typeface="Oswald Bold"/>
              </a:rPr>
              <a:t>02</a:t>
            </a:r>
          </a:p>
        </p:txBody>
      </p:sp>
      <p:sp>
        <p:nvSpPr>
          <p:cNvPr id="10" name="TextBox 10"/>
          <p:cNvSpPr txBox="1"/>
          <p:nvPr/>
        </p:nvSpPr>
        <p:spPr>
          <a:xfrm>
            <a:off x="5317078" y="5313036"/>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ea typeface="Oswald Bold"/>
                <a:cs typeface="Oswald Bold"/>
                <a:sym typeface="Oswald Bold"/>
              </a:rPr>
              <a:t>03</a:t>
            </a:r>
          </a:p>
        </p:txBody>
      </p:sp>
      <p:sp>
        <p:nvSpPr>
          <p:cNvPr id="11" name="TextBox 11"/>
          <p:cNvSpPr txBox="1"/>
          <p:nvPr/>
        </p:nvSpPr>
        <p:spPr>
          <a:xfrm>
            <a:off x="5317078" y="611015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ea typeface="Oswald Bold"/>
                <a:cs typeface="Oswald Bold"/>
                <a:sym typeface="Oswald Bold"/>
              </a:rPr>
              <a:t>04</a:t>
            </a:r>
          </a:p>
        </p:txBody>
      </p:sp>
      <p:sp>
        <p:nvSpPr>
          <p:cNvPr id="13" name="TextBox 13"/>
          <p:cNvSpPr txBox="1"/>
          <p:nvPr/>
        </p:nvSpPr>
        <p:spPr>
          <a:xfrm>
            <a:off x="6693155" y="3742712"/>
            <a:ext cx="5790503" cy="418548"/>
          </a:xfrm>
          <a:prstGeom prst="rect">
            <a:avLst/>
          </a:prstGeom>
        </p:spPr>
        <p:txBody>
          <a:bodyPr lIns="0" tIns="0" rIns="0" bIns="0" rtlCol="0" anchor="t">
            <a:spAutoFit/>
          </a:bodyPr>
          <a:lstStyle/>
          <a:p>
            <a:pPr algn="l">
              <a:lnSpc>
                <a:spcPts val="3483"/>
              </a:lnSpc>
            </a:pPr>
            <a:r>
              <a:rPr lang="en-US" sz="2524" spc="247">
                <a:solidFill>
                  <a:srgbClr val="231F20"/>
                </a:solidFill>
                <a:latin typeface="DM Sans"/>
                <a:ea typeface="DM Sans"/>
                <a:cs typeface="DM Sans"/>
                <a:sym typeface="DM Sans"/>
              </a:rPr>
              <a:t>INTRODUCTION</a:t>
            </a:r>
          </a:p>
        </p:txBody>
      </p:sp>
      <p:sp>
        <p:nvSpPr>
          <p:cNvPr id="15" name="TextBox 15"/>
          <p:cNvSpPr txBox="1"/>
          <p:nvPr/>
        </p:nvSpPr>
        <p:spPr>
          <a:xfrm>
            <a:off x="6693154" y="4540015"/>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ea typeface="DM Sans"/>
                <a:cs typeface="DM Sans"/>
                <a:sym typeface="DM Sans"/>
              </a:rPr>
              <a:t>CODE IMPLEMENTATION</a:t>
            </a:r>
          </a:p>
        </p:txBody>
      </p:sp>
      <p:sp>
        <p:nvSpPr>
          <p:cNvPr id="16" name="TextBox 16"/>
          <p:cNvSpPr txBox="1"/>
          <p:nvPr/>
        </p:nvSpPr>
        <p:spPr>
          <a:xfrm>
            <a:off x="6693155" y="5377500"/>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ea typeface="DM Sans"/>
                <a:cs typeface="DM Sans"/>
                <a:sym typeface="DM Sans"/>
              </a:rPr>
              <a:t>RESULT</a:t>
            </a:r>
          </a:p>
        </p:txBody>
      </p:sp>
      <p:sp>
        <p:nvSpPr>
          <p:cNvPr id="17" name="TextBox 17"/>
          <p:cNvSpPr txBox="1"/>
          <p:nvPr/>
        </p:nvSpPr>
        <p:spPr>
          <a:xfrm>
            <a:off x="6693155" y="6229493"/>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ea typeface="DM Sans"/>
                <a:cs typeface="DM Sans"/>
                <a:sym typeface="DM Sans"/>
              </a:rPr>
              <a:t>FUTURE WORK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2142191" y="4828880"/>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4" name="Group 4"/>
          <p:cNvGrpSpPr/>
          <p:nvPr/>
        </p:nvGrpSpPr>
        <p:grpSpPr>
          <a:xfrm>
            <a:off x="1447314" y="3396305"/>
            <a:ext cx="9610044" cy="3945013"/>
            <a:chOff x="0" y="0"/>
            <a:chExt cx="3682024" cy="1511505"/>
          </a:xfrm>
        </p:grpSpPr>
        <p:sp>
          <p:nvSpPr>
            <p:cNvPr id="5" name="Freeform 5"/>
            <p:cNvSpPr/>
            <p:nvPr/>
          </p:nvSpPr>
          <p:spPr>
            <a:xfrm>
              <a:off x="0" y="0"/>
              <a:ext cx="3682024" cy="1511505"/>
            </a:xfrm>
            <a:custGeom>
              <a:avLst/>
              <a:gdLst/>
              <a:ahLst/>
              <a:cxnLst/>
              <a:rect l="l" t="t" r="r" b="b"/>
              <a:pathLst>
                <a:path w="3682024" h="1511505">
                  <a:moveTo>
                    <a:pt x="0" y="0"/>
                  </a:moveTo>
                  <a:lnTo>
                    <a:pt x="3682024" y="0"/>
                  </a:lnTo>
                  <a:lnTo>
                    <a:pt x="3682024" y="1511505"/>
                  </a:lnTo>
                  <a:lnTo>
                    <a:pt x="0" y="1511505"/>
                  </a:lnTo>
                  <a:close/>
                </a:path>
              </a:pathLst>
            </a:custGeom>
            <a:solidFill>
              <a:srgbClr val="EFEFEF"/>
            </a:solidFill>
          </p:spPr>
        </p:sp>
        <p:sp>
          <p:nvSpPr>
            <p:cNvPr id="6" name="TextBox 6"/>
            <p:cNvSpPr txBox="1"/>
            <p:nvPr/>
          </p:nvSpPr>
          <p:spPr>
            <a:xfrm>
              <a:off x="0" y="-19050"/>
              <a:ext cx="3682024" cy="1530555"/>
            </a:xfrm>
            <a:prstGeom prst="rect">
              <a:avLst/>
            </a:prstGeom>
          </p:spPr>
          <p:txBody>
            <a:bodyPr lIns="50800" tIns="50800" rIns="50800" bIns="50800" rtlCol="0" anchor="ctr"/>
            <a:lstStyle/>
            <a:p>
              <a:pPr algn="ctr">
                <a:lnSpc>
                  <a:spcPts val="2859"/>
                </a:lnSpc>
              </a:pPr>
              <a:endParaRPr/>
            </a:p>
          </p:txBody>
        </p:sp>
      </p:grpSp>
      <p:sp>
        <p:nvSpPr>
          <p:cNvPr id="7" name="Freeform 7"/>
          <p:cNvSpPr/>
          <p:nvPr/>
        </p:nvSpPr>
        <p:spPr>
          <a:xfrm>
            <a:off x="2142191" y="7210022"/>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sp>
        <p:nvSpPr>
          <p:cNvPr id="8" name="Freeform 8"/>
          <p:cNvSpPr/>
          <p:nvPr/>
        </p:nvSpPr>
        <p:spPr>
          <a:xfrm>
            <a:off x="0" y="7341319"/>
            <a:ext cx="4836979" cy="2945682"/>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57465" r="1" b="-165320"/>
            </a:stretch>
          </a:blipFill>
        </p:spPr>
        <p:txBody>
          <a:bodyPr/>
          <a:lstStyle/>
          <a:p>
            <a:endParaRPr lang="en-IN" dirty="0"/>
          </a:p>
        </p:txBody>
      </p:sp>
      <p:sp>
        <p:nvSpPr>
          <p:cNvPr id="9" name="Freeform 9"/>
          <p:cNvSpPr/>
          <p:nvPr/>
        </p:nvSpPr>
        <p:spPr>
          <a:xfrm>
            <a:off x="10591800" y="1614306"/>
            <a:ext cx="8126357" cy="7839913"/>
          </a:xfrm>
          <a:custGeom>
            <a:avLst/>
            <a:gdLst/>
            <a:ahLst/>
            <a:cxnLst/>
            <a:rect l="l" t="t" r="r" b="b"/>
            <a:pathLst>
              <a:path w="8421624" h="8412978">
                <a:moveTo>
                  <a:pt x="0" y="0"/>
                </a:moveTo>
                <a:lnTo>
                  <a:pt x="8421624" y="0"/>
                </a:lnTo>
                <a:lnTo>
                  <a:pt x="8421624" y="8412977"/>
                </a:lnTo>
                <a:lnTo>
                  <a:pt x="0" y="8412977"/>
                </a:lnTo>
                <a:lnTo>
                  <a:pt x="0" y="0"/>
                </a:lnTo>
                <a:close/>
              </a:path>
            </a:pathLst>
          </a:custGeom>
          <a:blipFill>
            <a:blip r:embed="rId6"/>
            <a:stretch>
              <a:fillRect/>
            </a:stretch>
          </a:blipFill>
        </p:spPr>
      </p:sp>
      <p:sp>
        <p:nvSpPr>
          <p:cNvPr id="10" name="TextBox 10"/>
          <p:cNvSpPr txBox="1"/>
          <p:nvPr/>
        </p:nvSpPr>
        <p:spPr>
          <a:xfrm>
            <a:off x="1504464" y="857250"/>
            <a:ext cx="10247771" cy="1686342"/>
          </a:xfrm>
          <a:prstGeom prst="rect">
            <a:avLst/>
          </a:prstGeom>
        </p:spPr>
        <p:txBody>
          <a:bodyPr lIns="0" tIns="0" rIns="0" bIns="0" rtlCol="0" anchor="t">
            <a:spAutoFit/>
          </a:bodyPr>
          <a:lstStyle/>
          <a:p>
            <a:pPr algn="l">
              <a:lnSpc>
                <a:spcPts val="13774"/>
              </a:lnSpc>
            </a:pPr>
            <a:r>
              <a:rPr lang="en-US" sz="9981" spc="978">
                <a:solidFill>
                  <a:srgbClr val="231F20"/>
                </a:solidFill>
                <a:latin typeface="Oswald Bold"/>
                <a:ea typeface="Oswald Bold"/>
                <a:cs typeface="Oswald Bold"/>
                <a:sym typeface="Oswald Bold"/>
              </a:rPr>
              <a:t>INTRODUCTION</a:t>
            </a:r>
          </a:p>
        </p:txBody>
      </p:sp>
      <p:sp>
        <p:nvSpPr>
          <p:cNvPr id="11" name="TextBox 11"/>
          <p:cNvSpPr txBox="1"/>
          <p:nvPr/>
        </p:nvSpPr>
        <p:spPr>
          <a:xfrm>
            <a:off x="1456839" y="3624745"/>
            <a:ext cx="9610044" cy="3495437"/>
          </a:xfrm>
          <a:prstGeom prst="rect">
            <a:avLst/>
          </a:prstGeom>
        </p:spPr>
        <p:txBody>
          <a:bodyPr lIns="0" tIns="0" rIns="0" bIns="0" rtlCol="0" anchor="t">
            <a:spAutoFit/>
          </a:bodyPr>
          <a:lstStyle/>
          <a:p>
            <a:pPr algn="l">
              <a:lnSpc>
                <a:spcPts val="3464"/>
              </a:lnSpc>
            </a:pPr>
            <a:r>
              <a:rPr lang="en-US" sz="2510" spc="246">
                <a:solidFill>
                  <a:srgbClr val="231F20"/>
                </a:solidFill>
                <a:latin typeface="DM Sans"/>
                <a:ea typeface="DM Sans"/>
                <a:cs typeface="DM Sans"/>
                <a:sym typeface="DM Sans"/>
              </a:rPr>
              <a:t>The currency converter in Java aims to design an algorithm that is simple, less complex, high speed and efficient. </a:t>
            </a:r>
          </a:p>
          <a:p>
            <a:pPr algn="l">
              <a:lnSpc>
                <a:spcPts val="3464"/>
              </a:lnSpc>
            </a:pPr>
            <a:r>
              <a:rPr lang="en-US" sz="2510" spc="246">
                <a:solidFill>
                  <a:srgbClr val="231F20"/>
                </a:solidFill>
                <a:latin typeface="DM Sans"/>
                <a:ea typeface="DM Sans"/>
                <a:cs typeface="DM Sans"/>
                <a:sym typeface="DM Sans"/>
              </a:rPr>
              <a:t>The main objective of this project is to create a “Currency Converter” so that people can easily change the amount of the currency that they want to change into another.</a:t>
            </a:r>
          </a:p>
          <a:p>
            <a:pPr marL="0" lvl="0" indent="0" algn="l">
              <a:lnSpc>
                <a:spcPts val="3464"/>
              </a:lnSpc>
              <a:spcBef>
                <a:spcPct val="0"/>
              </a:spcBef>
            </a:pPr>
            <a:endParaRPr lang="en-US" sz="2510" spc="246">
              <a:solidFill>
                <a:srgbClr val="231F20"/>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3179318" y="388159"/>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ea typeface="Oswald Bold"/>
                <a:cs typeface="Oswald Bold"/>
                <a:sym typeface="Oswald Bold"/>
              </a:rPr>
              <a:t>CODE IMPLEMENTATION</a:t>
            </a:r>
          </a:p>
        </p:txBody>
      </p:sp>
      <p:sp>
        <p:nvSpPr>
          <p:cNvPr id="4" name="Freeform 4"/>
          <p:cNvSpPr/>
          <p:nvPr/>
        </p:nvSpPr>
        <p:spPr>
          <a:xfrm>
            <a:off x="14479723" y="0"/>
            <a:ext cx="3808278" cy="298174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t="-162112" r="-100000" b="1"/>
            </a:stretch>
          </a:blipFill>
        </p:spPr>
      </p:sp>
      <p:grpSp>
        <p:nvGrpSpPr>
          <p:cNvPr id="6" name="Group 6"/>
          <p:cNvGrpSpPr/>
          <p:nvPr/>
        </p:nvGrpSpPr>
        <p:grpSpPr>
          <a:xfrm>
            <a:off x="15204154" y="2981747"/>
            <a:ext cx="2731087" cy="6686550"/>
            <a:chOff x="0" y="0"/>
            <a:chExt cx="719299" cy="1761067"/>
          </a:xfrm>
        </p:grpSpPr>
        <p:sp>
          <p:nvSpPr>
            <p:cNvPr id="7" name="Freeform 7"/>
            <p:cNvSpPr/>
            <p:nvPr/>
          </p:nvSpPr>
          <p:spPr>
            <a:xfrm>
              <a:off x="0" y="0"/>
              <a:ext cx="719299" cy="1761067"/>
            </a:xfrm>
            <a:custGeom>
              <a:avLst/>
              <a:gdLst/>
              <a:ahLst/>
              <a:cxnLst/>
              <a:rect l="l" t="t" r="r" b="b"/>
              <a:pathLst>
                <a:path w="719299" h="1761067">
                  <a:moveTo>
                    <a:pt x="144572" y="0"/>
                  </a:moveTo>
                  <a:lnTo>
                    <a:pt x="574727" y="0"/>
                  </a:lnTo>
                  <a:cubicBezTo>
                    <a:pt x="654572" y="0"/>
                    <a:pt x="719299" y="64727"/>
                    <a:pt x="719299" y="144572"/>
                  </a:cubicBezTo>
                  <a:lnTo>
                    <a:pt x="719299" y="1616495"/>
                  </a:lnTo>
                  <a:cubicBezTo>
                    <a:pt x="719299" y="1654838"/>
                    <a:pt x="704067" y="1691610"/>
                    <a:pt x="676954" y="1718723"/>
                  </a:cubicBezTo>
                  <a:cubicBezTo>
                    <a:pt x="649842" y="1745835"/>
                    <a:pt x="613070" y="1761067"/>
                    <a:pt x="574727" y="1761067"/>
                  </a:cubicBezTo>
                  <a:lnTo>
                    <a:pt x="144572" y="1761067"/>
                  </a:lnTo>
                  <a:cubicBezTo>
                    <a:pt x="106229" y="1761067"/>
                    <a:pt x="69457" y="1745835"/>
                    <a:pt x="42344" y="1718723"/>
                  </a:cubicBezTo>
                  <a:cubicBezTo>
                    <a:pt x="15232" y="1691610"/>
                    <a:pt x="0" y="1654838"/>
                    <a:pt x="0" y="1616495"/>
                  </a:cubicBezTo>
                  <a:lnTo>
                    <a:pt x="0" y="144572"/>
                  </a:lnTo>
                  <a:cubicBezTo>
                    <a:pt x="0" y="106229"/>
                    <a:pt x="15232" y="69457"/>
                    <a:pt x="42344" y="42344"/>
                  </a:cubicBezTo>
                  <a:cubicBezTo>
                    <a:pt x="69457" y="15232"/>
                    <a:pt x="106229" y="0"/>
                    <a:pt x="144572" y="0"/>
                  </a:cubicBezTo>
                  <a:close/>
                </a:path>
              </a:pathLst>
            </a:custGeom>
            <a:solidFill>
              <a:srgbClr val="727171"/>
            </a:solidFill>
          </p:spPr>
        </p:sp>
        <p:sp>
          <p:nvSpPr>
            <p:cNvPr id="8" name="TextBox 8"/>
            <p:cNvSpPr txBox="1"/>
            <p:nvPr/>
          </p:nvSpPr>
          <p:spPr>
            <a:xfrm>
              <a:off x="0" y="-19050"/>
              <a:ext cx="719299" cy="1780117"/>
            </a:xfrm>
            <a:prstGeom prst="rect">
              <a:avLst/>
            </a:prstGeom>
          </p:spPr>
          <p:txBody>
            <a:bodyPr lIns="50800" tIns="50800" rIns="50800" bIns="50800" rtlCol="0" anchor="ctr"/>
            <a:lstStyle/>
            <a:p>
              <a:pPr algn="ctr">
                <a:lnSpc>
                  <a:spcPts val="2859"/>
                </a:lnSpc>
              </a:pPr>
              <a:endParaRPr/>
            </a:p>
          </p:txBody>
        </p:sp>
      </p:grpSp>
      <p:sp>
        <p:nvSpPr>
          <p:cNvPr id="9" name="Freeform 9"/>
          <p:cNvSpPr/>
          <p:nvPr/>
        </p:nvSpPr>
        <p:spPr>
          <a:xfrm>
            <a:off x="11378595" y="3980620"/>
            <a:ext cx="6202253" cy="4770964"/>
          </a:xfrm>
          <a:custGeom>
            <a:avLst/>
            <a:gdLst/>
            <a:ahLst/>
            <a:cxnLst/>
            <a:rect l="l" t="t" r="r" b="b"/>
            <a:pathLst>
              <a:path w="6202253" h="4770964">
                <a:moveTo>
                  <a:pt x="0" y="0"/>
                </a:moveTo>
                <a:lnTo>
                  <a:pt x="6202253" y="0"/>
                </a:lnTo>
                <a:lnTo>
                  <a:pt x="6202253" y="4770963"/>
                </a:lnTo>
                <a:lnTo>
                  <a:pt x="0" y="4770963"/>
                </a:lnTo>
                <a:lnTo>
                  <a:pt x="0" y="0"/>
                </a:lnTo>
                <a:close/>
              </a:path>
            </a:pathLst>
          </a:custGeom>
          <a:blipFill>
            <a:blip r:embed="rId5"/>
            <a:stretch>
              <a:fillRect/>
            </a:stretch>
          </a:blipFill>
        </p:spPr>
      </p:sp>
      <p:grpSp>
        <p:nvGrpSpPr>
          <p:cNvPr id="10" name="Group 10"/>
          <p:cNvGrpSpPr/>
          <p:nvPr/>
        </p:nvGrpSpPr>
        <p:grpSpPr>
          <a:xfrm>
            <a:off x="448232" y="3022826"/>
            <a:ext cx="2731087" cy="6686550"/>
            <a:chOff x="0" y="0"/>
            <a:chExt cx="719299" cy="1761067"/>
          </a:xfrm>
        </p:grpSpPr>
        <p:sp>
          <p:nvSpPr>
            <p:cNvPr id="11" name="Freeform 11"/>
            <p:cNvSpPr/>
            <p:nvPr/>
          </p:nvSpPr>
          <p:spPr>
            <a:xfrm>
              <a:off x="0" y="0"/>
              <a:ext cx="719299" cy="1761067"/>
            </a:xfrm>
            <a:custGeom>
              <a:avLst/>
              <a:gdLst/>
              <a:ahLst/>
              <a:cxnLst/>
              <a:rect l="l" t="t" r="r" b="b"/>
              <a:pathLst>
                <a:path w="719299" h="1761067">
                  <a:moveTo>
                    <a:pt x="144572" y="0"/>
                  </a:moveTo>
                  <a:lnTo>
                    <a:pt x="574727" y="0"/>
                  </a:lnTo>
                  <a:cubicBezTo>
                    <a:pt x="654572" y="0"/>
                    <a:pt x="719299" y="64727"/>
                    <a:pt x="719299" y="144572"/>
                  </a:cubicBezTo>
                  <a:lnTo>
                    <a:pt x="719299" y="1616495"/>
                  </a:lnTo>
                  <a:cubicBezTo>
                    <a:pt x="719299" y="1654838"/>
                    <a:pt x="704067" y="1691610"/>
                    <a:pt x="676954" y="1718723"/>
                  </a:cubicBezTo>
                  <a:cubicBezTo>
                    <a:pt x="649842" y="1745835"/>
                    <a:pt x="613070" y="1761067"/>
                    <a:pt x="574727" y="1761067"/>
                  </a:cubicBezTo>
                  <a:lnTo>
                    <a:pt x="144572" y="1761067"/>
                  </a:lnTo>
                  <a:cubicBezTo>
                    <a:pt x="106229" y="1761067"/>
                    <a:pt x="69457" y="1745835"/>
                    <a:pt x="42344" y="1718723"/>
                  </a:cubicBezTo>
                  <a:cubicBezTo>
                    <a:pt x="15232" y="1691610"/>
                    <a:pt x="0" y="1654838"/>
                    <a:pt x="0" y="1616495"/>
                  </a:cubicBezTo>
                  <a:lnTo>
                    <a:pt x="0" y="144572"/>
                  </a:lnTo>
                  <a:cubicBezTo>
                    <a:pt x="0" y="106229"/>
                    <a:pt x="15232" y="69457"/>
                    <a:pt x="42344" y="42344"/>
                  </a:cubicBezTo>
                  <a:cubicBezTo>
                    <a:pt x="69457" y="15232"/>
                    <a:pt x="106229" y="0"/>
                    <a:pt x="144572" y="0"/>
                  </a:cubicBezTo>
                  <a:close/>
                </a:path>
              </a:pathLst>
            </a:custGeom>
            <a:solidFill>
              <a:srgbClr val="727171"/>
            </a:solidFill>
          </p:spPr>
        </p:sp>
        <p:sp>
          <p:nvSpPr>
            <p:cNvPr id="12" name="TextBox 12"/>
            <p:cNvSpPr txBox="1"/>
            <p:nvPr/>
          </p:nvSpPr>
          <p:spPr>
            <a:xfrm>
              <a:off x="0" y="-19050"/>
              <a:ext cx="719299" cy="1780117"/>
            </a:xfrm>
            <a:prstGeom prst="rect">
              <a:avLst/>
            </a:prstGeom>
          </p:spPr>
          <p:txBody>
            <a:bodyPr lIns="50800" tIns="50800" rIns="50800" bIns="50800" rtlCol="0" anchor="ctr"/>
            <a:lstStyle/>
            <a:p>
              <a:pPr algn="ctr">
                <a:lnSpc>
                  <a:spcPts val="2859"/>
                </a:lnSpc>
              </a:pPr>
              <a:endParaRPr/>
            </a:p>
          </p:txBody>
        </p:sp>
      </p:grpSp>
      <p:sp>
        <p:nvSpPr>
          <p:cNvPr id="13" name="Freeform 13"/>
          <p:cNvSpPr/>
          <p:nvPr/>
        </p:nvSpPr>
        <p:spPr>
          <a:xfrm>
            <a:off x="1206207" y="4189685"/>
            <a:ext cx="5766380" cy="4352832"/>
          </a:xfrm>
          <a:custGeom>
            <a:avLst/>
            <a:gdLst/>
            <a:ahLst/>
            <a:cxnLst/>
            <a:rect l="l" t="t" r="r" b="b"/>
            <a:pathLst>
              <a:path w="5766380" h="4352832">
                <a:moveTo>
                  <a:pt x="0" y="0"/>
                </a:moveTo>
                <a:lnTo>
                  <a:pt x="5766380" y="0"/>
                </a:lnTo>
                <a:lnTo>
                  <a:pt x="5766380" y="4352832"/>
                </a:lnTo>
                <a:lnTo>
                  <a:pt x="0" y="4352832"/>
                </a:lnTo>
                <a:lnTo>
                  <a:pt x="0" y="0"/>
                </a:lnTo>
                <a:close/>
              </a:path>
            </a:pathLst>
          </a:custGeom>
          <a:blipFill>
            <a:blip r:embed="rId6"/>
            <a:stretch>
              <a:fillRect/>
            </a:stretch>
          </a:blipFill>
        </p:spPr>
      </p:sp>
      <p:sp>
        <p:nvSpPr>
          <p:cNvPr id="14" name="TextBox 14"/>
          <p:cNvSpPr txBox="1"/>
          <p:nvPr/>
        </p:nvSpPr>
        <p:spPr>
          <a:xfrm>
            <a:off x="7333099" y="3558037"/>
            <a:ext cx="3684984" cy="5887735"/>
          </a:xfrm>
          <a:prstGeom prst="rect">
            <a:avLst/>
          </a:prstGeom>
        </p:spPr>
        <p:txBody>
          <a:bodyPr lIns="0" tIns="0" rIns="0" bIns="0" rtlCol="0" anchor="t">
            <a:spAutoFit/>
          </a:bodyPr>
          <a:lstStyle/>
          <a:p>
            <a:pPr algn="l">
              <a:lnSpc>
                <a:spcPts val="4654"/>
              </a:lnSpc>
            </a:pPr>
            <a:r>
              <a:rPr lang="en-US" sz="3324">
                <a:solidFill>
                  <a:srgbClr val="231F20"/>
                </a:solidFill>
                <a:latin typeface="Canva Sans Bold"/>
                <a:ea typeface="Canva Sans Bold"/>
                <a:cs typeface="Canva Sans Bold"/>
                <a:sym typeface="Canva Sans Bold"/>
              </a:rPr>
              <a:t>1)Jframe</a:t>
            </a:r>
          </a:p>
          <a:p>
            <a:pPr algn="l">
              <a:lnSpc>
                <a:spcPts val="4654"/>
              </a:lnSpc>
            </a:pPr>
            <a:r>
              <a:rPr lang="en-US" sz="3324">
                <a:solidFill>
                  <a:srgbClr val="231F20"/>
                </a:solidFill>
                <a:latin typeface="Canva Sans Bold"/>
                <a:ea typeface="Canva Sans Bold"/>
                <a:cs typeface="Canva Sans Bold"/>
                <a:sym typeface="Canva Sans Bold"/>
              </a:rPr>
              <a:t>2)JLabel</a:t>
            </a:r>
          </a:p>
          <a:p>
            <a:pPr algn="l">
              <a:lnSpc>
                <a:spcPts val="4654"/>
              </a:lnSpc>
            </a:pPr>
            <a:r>
              <a:rPr lang="en-US" sz="3324">
                <a:solidFill>
                  <a:srgbClr val="231F20"/>
                </a:solidFill>
                <a:latin typeface="Canva Sans Bold"/>
                <a:ea typeface="Canva Sans Bold"/>
                <a:cs typeface="Canva Sans Bold"/>
                <a:sym typeface="Canva Sans Bold"/>
              </a:rPr>
              <a:t>3)JTextField</a:t>
            </a:r>
          </a:p>
          <a:p>
            <a:pPr algn="l">
              <a:lnSpc>
                <a:spcPts val="4654"/>
              </a:lnSpc>
            </a:pPr>
            <a:r>
              <a:rPr lang="en-US" sz="3324">
                <a:solidFill>
                  <a:srgbClr val="231F20"/>
                </a:solidFill>
                <a:latin typeface="Canva Sans Bold"/>
                <a:ea typeface="Canva Sans Bold"/>
                <a:cs typeface="Canva Sans Bold"/>
                <a:sym typeface="Canva Sans Bold"/>
              </a:rPr>
              <a:t>4)JComboBox</a:t>
            </a:r>
          </a:p>
          <a:p>
            <a:pPr algn="l">
              <a:lnSpc>
                <a:spcPts val="4654"/>
              </a:lnSpc>
            </a:pPr>
            <a:r>
              <a:rPr lang="en-US" sz="3324">
                <a:solidFill>
                  <a:srgbClr val="231F20"/>
                </a:solidFill>
                <a:latin typeface="Canva Sans Bold"/>
                <a:ea typeface="Canva Sans Bold"/>
                <a:cs typeface="Canva Sans Bold"/>
                <a:sym typeface="Canva Sans Bold"/>
              </a:rPr>
              <a:t>5)Jbutton</a:t>
            </a:r>
          </a:p>
          <a:p>
            <a:pPr algn="l">
              <a:lnSpc>
                <a:spcPts val="4654"/>
              </a:lnSpc>
            </a:pPr>
            <a:r>
              <a:rPr lang="en-US" sz="3324">
                <a:solidFill>
                  <a:srgbClr val="231F20"/>
                </a:solidFill>
                <a:latin typeface="Canva Sans Bold"/>
                <a:ea typeface="Canva Sans Bold"/>
                <a:cs typeface="Canva Sans Bold"/>
                <a:sym typeface="Canva Sans Bold"/>
              </a:rPr>
              <a:t>6)Jpanel</a:t>
            </a:r>
          </a:p>
          <a:p>
            <a:pPr algn="l">
              <a:lnSpc>
                <a:spcPts val="4654"/>
              </a:lnSpc>
            </a:pPr>
            <a:r>
              <a:rPr lang="en-US" sz="3324">
                <a:solidFill>
                  <a:srgbClr val="231F20"/>
                </a:solidFill>
                <a:latin typeface="Canva Sans Bold"/>
                <a:ea typeface="Canva Sans Bold"/>
                <a:cs typeface="Canva Sans Bold"/>
                <a:sym typeface="Canva Sans Bold"/>
              </a:rPr>
              <a:t>7)SwingConstants</a:t>
            </a:r>
          </a:p>
          <a:p>
            <a:pPr algn="l">
              <a:lnSpc>
                <a:spcPts val="4654"/>
              </a:lnSpc>
            </a:pPr>
            <a:r>
              <a:rPr lang="en-US" sz="3324">
                <a:solidFill>
                  <a:srgbClr val="231F20"/>
                </a:solidFill>
                <a:latin typeface="Canva Sans Bold"/>
                <a:ea typeface="Canva Sans Bold"/>
                <a:cs typeface="Canva Sans Bold"/>
                <a:sym typeface="Canva Sans Bold"/>
              </a:rPr>
              <a:t>8)GridLayout</a:t>
            </a:r>
          </a:p>
          <a:p>
            <a:pPr algn="l">
              <a:lnSpc>
                <a:spcPts val="4654"/>
              </a:lnSpc>
            </a:pPr>
            <a:r>
              <a:rPr lang="en-US" sz="3324">
                <a:solidFill>
                  <a:srgbClr val="231F20"/>
                </a:solidFill>
                <a:latin typeface="Canva Sans Bold"/>
                <a:ea typeface="Canva Sans Bold"/>
                <a:cs typeface="Canva Sans Bold"/>
                <a:sym typeface="Canva Sans Bold"/>
              </a:rPr>
              <a:t>9)ActionListener</a:t>
            </a:r>
          </a:p>
          <a:p>
            <a:pPr algn="l">
              <a:lnSpc>
                <a:spcPts val="4654"/>
              </a:lnSpc>
            </a:pPr>
            <a:endParaRPr lang="en-US" sz="3324">
              <a:solidFill>
                <a:srgbClr val="231F20"/>
              </a:solidFill>
              <a:latin typeface="Canva Sans Bold"/>
              <a:ea typeface="Canva Sans Bold"/>
              <a:cs typeface="Canva Sans Bold"/>
              <a:sym typeface="Canva Sans Bold"/>
            </a:endParaRPr>
          </a:p>
        </p:txBody>
      </p:sp>
      <p:sp>
        <p:nvSpPr>
          <p:cNvPr id="15" name="TextBox 15"/>
          <p:cNvSpPr txBox="1"/>
          <p:nvPr/>
        </p:nvSpPr>
        <p:spPr>
          <a:xfrm>
            <a:off x="-296851" y="1844174"/>
            <a:ext cx="18726958" cy="1780539"/>
          </a:xfrm>
          <a:prstGeom prst="rect">
            <a:avLst/>
          </a:prstGeom>
        </p:spPr>
        <p:txBody>
          <a:bodyPr lIns="0" tIns="0" rIns="0" bIns="0" rtlCol="0" anchor="t">
            <a:spAutoFit/>
          </a:bodyPr>
          <a:lstStyle/>
          <a:p>
            <a:pPr algn="ctr">
              <a:lnSpc>
                <a:spcPts val="4760"/>
              </a:lnSpc>
            </a:pPr>
            <a:r>
              <a:rPr lang="en-US" sz="3400">
                <a:solidFill>
                  <a:srgbClr val="231F20"/>
                </a:solidFill>
                <a:latin typeface="Canva Sans Bold"/>
                <a:ea typeface="Canva Sans Bold"/>
                <a:cs typeface="Canva Sans Bold"/>
                <a:sym typeface="Canva Sans Bold"/>
              </a:rPr>
              <a:t>·GUI design : a graphical user interface for user to convert one currency to another. It contains -</a:t>
            </a:r>
          </a:p>
          <a:p>
            <a:pPr algn="ctr">
              <a:lnSpc>
                <a:spcPts val="4760"/>
              </a:lnSpc>
            </a:pPr>
            <a:endParaRPr lang="en-US" sz="3400">
              <a:solidFill>
                <a:srgbClr val="231F20"/>
              </a:solidFill>
              <a:latin typeface="Canva Sans Bold"/>
              <a:ea typeface="Canva Sans Bold"/>
              <a:cs typeface="Canva Sans Bold"/>
              <a:sym typeface="Canva Sans Bold"/>
            </a:endParaRPr>
          </a:p>
        </p:txBody>
      </p:sp>
      <p:sp>
        <p:nvSpPr>
          <p:cNvPr id="5" name="Freeform 5"/>
          <p:cNvSpPr/>
          <p:nvPr/>
        </p:nvSpPr>
        <p:spPr>
          <a:xfrm rot="-4176364">
            <a:off x="662447" y="6194057"/>
            <a:ext cx="2615304" cy="4837751"/>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191230" t="-61552"/>
            </a:stretch>
          </a:blipFill>
        </p:spPr>
        <p:txBody>
          <a:bodyPr/>
          <a:lstStyle/>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3179318" y="388159"/>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ea typeface="Oswald Bold"/>
                <a:cs typeface="Oswald Bold"/>
                <a:sym typeface="Oswald Bold"/>
              </a:rPr>
              <a:t>CODE IMPLEMENTATION</a:t>
            </a:r>
          </a:p>
        </p:txBody>
      </p:sp>
      <p:sp>
        <p:nvSpPr>
          <p:cNvPr id="4" name="Freeform 4"/>
          <p:cNvSpPr/>
          <p:nvPr/>
        </p:nvSpPr>
        <p:spPr>
          <a:xfrm>
            <a:off x="14479723" y="0"/>
            <a:ext cx="3808278" cy="298174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t="-162112" r="-100000" b="1"/>
            </a:stretch>
          </a:blipFill>
        </p:spPr>
      </p:sp>
      <p:grpSp>
        <p:nvGrpSpPr>
          <p:cNvPr id="6" name="Group 6"/>
          <p:cNvGrpSpPr/>
          <p:nvPr/>
        </p:nvGrpSpPr>
        <p:grpSpPr>
          <a:xfrm>
            <a:off x="15204154" y="2981747"/>
            <a:ext cx="2731087" cy="6686550"/>
            <a:chOff x="0" y="0"/>
            <a:chExt cx="719299" cy="1761067"/>
          </a:xfrm>
        </p:grpSpPr>
        <p:sp>
          <p:nvSpPr>
            <p:cNvPr id="7" name="Freeform 7"/>
            <p:cNvSpPr/>
            <p:nvPr/>
          </p:nvSpPr>
          <p:spPr>
            <a:xfrm>
              <a:off x="0" y="0"/>
              <a:ext cx="719299" cy="1761067"/>
            </a:xfrm>
            <a:custGeom>
              <a:avLst/>
              <a:gdLst/>
              <a:ahLst/>
              <a:cxnLst/>
              <a:rect l="l" t="t" r="r" b="b"/>
              <a:pathLst>
                <a:path w="719299" h="1761067">
                  <a:moveTo>
                    <a:pt x="144572" y="0"/>
                  </a:moveTo>
                  <a:lnTo>
                    <a:pt x="574727" y="0"/>
                  </a:lnTo>
                  <a:cubicBezTo>
                    <a:pt x="654572" y="0"/>
                    <a:pt x="719299" y="64727"/>
                    <a:pt x="719299" y="144572"/>
                  </a:cubicBezTo>
                  <a:lnTo>
                    <a:pt x="719299" y="1616495"/>
                  </a:lnTo>
                  <a:cubicBezTo>
                    <a:pt x="719299" y="1654838"/>
                    <a:pt x="704067" y="1691610"/>
                    <a:pt x="676954" y="1718723"/>
                  </a:cubicBezTo>
                  <a:cubicBezTo>
                    <a:pt x="649842" y="1745835"/>
                    <a:pt x="613070" y="1761067"/>
                    <a:pt x="574727" y="1761067"/>
                  </a:cubicBezTo>
                  <a:lnTo>
                    <a:pt x="144572" y="1761067"/>
                  </a:lnTo>
                  <a:cubicBezTo>
                    <a:pt x="106229" y="1761067"/>
                    <a:pt x="69457" y="1745835"/>
                    <a:pt x="42344" y="1718723"/>
                  </a:cubicBezTo>
                  <a:cubicBezTo>
                    <a:pt x="15232" y="1691610"/>
                    <a:pt x="0" y="1654838"/>
                    <a:pt x="0" y="1616495"/>
                  </a:cubicBezTo>
                  <a:lnTo>
                    <a:pt x="0" y="144572"/>
                  </a:lnTo>
                  <a:cubicBezTo>
                    <a:pt x="0" y="106229"/>
                    <a:pt x="15232" y="69457"/>
                    <a:pt x="42344" y="42344"/>
                  </a:cubicBezTo>
                  <a:cubicBezTo>
                    <a:pt x="69457" y="15232"/>
                    <a:pt x="106229" y="0"/>
                    <a:pt x="144572" y="0"/>
                  </a:cubicBezTo>
                  <a:close/>
                </a:path>
              </a:pathLst>
            </a:custGeom>
            <a:solidFill>
              <a:srgbClr val="727171"/>
            </a:solidFill>
          </p:spPr>
        </p:sp>
        <p:sp>
          <p:nvSpPr>
            <p:cNvPr id="8" name="TextBox 8"/>
            <p:cNvSpPr txBox="1"/>
            <p:nvPr/>
          </p:nvSpPr>
          <p:spPr>
            <a:xfrm>
              <a:off x="0" y="-19050"/>
              <a:ext cx="719299" cy="1780117"/>
            </a:xfrm>
            <a:prstGeom prst="rect">
              <a:avLst/>
            </a:prstGeom>
          </p:spPr>
          <p:txBody>
            <a:bodyPr lIns="50800" tIns="50800" rIns="50800" bIns="50800" rtlCol="0" anchor="ctr"/>
            <a:lstStyle/>
            <a:p>
              <a:pPr algn="ctr">
                <a:lnSpc>
                  <a:spcPts val="2859"/>
                </a:lnSpc>
              </a:pPr>
              <a:endParaRPr/>
            </a:p>
          </p:txBody>
        </p:sp>
      </p:grpSp>
      <p:grpSp>
        <p:nvGrpSpPr>
          <p:cNvPr id="10" name="Group 10"/>
          <p:cNvGrpSpPr/>
          <p:nvPr/>
        </p:nvGrpSpPr>
        <p:grpSpPr>
          <a:xfrm>
            <a:off x="448232" y="3022826"/>
            <a:ext cx="2731087" cy="6686550"/>
            <a:chOff x="0" y="0"/>
            <a:chExt cx="719299" cy="1761067"/>
          </a:xfrm>
        </p:grpSpPr>
        <p:sp>
          <p:nvSpPr>
            <p:cNvPr id="11" name="Freeform 11"/>
            <p:cNvSpPr/>
            <p:nvPr/>
          </p:nvSpPr>
          <p:spPr>
            <a:xfrm>
              <a:off x="0" y="0"/>
              <a:ext cx="719299" cy="1761067"/>
            </a:xfrm>
            <a:custGeom>
              <a:avLst/>
              <a:gdLst/>
              <a:ahLst/>
              <a:cxnLst/>
              <a:rect l="l" t="t" r="r" b="b"/>
              <a:pathLst>
                <a:path w="719299" h="1761067">
                  <a:moveTo>
                    <a:pt x="144572" y="0"/>
                  </a:moveTo>
                  <a:lnTo>
                    <a:pt x="574727" y="0"/>
                  </a:lnTo>
                  <a:cubicBezTo>
                    <a:pt x="654572" y="0"/>
                    <a:pt x="719299" y="64727"/>
                    <a:pt x="719299" y="144572"/>
                  </a:cubicBezTo>
                  <a:lnTo>
                    <a:pt x="719299" y="1616495"/>
                  </a:lnTo>
                  <a:cubicBezTo>
                    <a:pt x="719299" y="1654838"/>
                    <a:pt x="704067" y="1691610"/>
                    <a:pt x="676954" y="1718723"/>
                  </a:cubicBezTo>
                  <a:cubicBezTo>
                    <a:pt x="649842" y="1745835"/>
                    <a:pt x="613070" y="1761067"/>
                    <a:pt x="574727" y="1761067"/>
                  </a:cubicBezTo>
                  <a:lnTo>
                    <a:pt x="144572" y="1761067"/>
                  </a:lnTo>
                  <a:cubicBezTo>
                    <a:pt x="106229" y="1761067"/>
                    <a:pt x="69457" y="1745835"/>
                    <a:pt x="42344" y="1718723"/>
                  </a:cubicBezTo>
                  <a:cubicBezTo>
                    <a:pt x="15232" y="1691610"/>
                    <a:pt x="0" y="1654838"/>
                    <a:pt x="0" y="1616495"/>
                  </a:cubicBezTo>
                  <a:lnTo>
                    <a:pt x="0" y="144572"/>
                  </a:lnTo>
                  <a:cubicBezTo>
                    <a:pt x="0" y="106229"/>
                    <a:pt x="15232" y="69457"/>
                    <a:pt x="42344" y="42344"/>
                  </a:cubicBezTo>
                  <a:cubicBezTo>
                    <a:pt x="69457" y="15232"/>
                    <a:pt x="106229" y="0"/>
                    <a:pt x="144572" y="0"/>
                  </a:cubicBezTo>
                  <a:close/>
                </a:path>
              </a:pathLst>
            </a:custGeom>
            <a:solidFill>
              <a:srgbClr val="727171"/>
            </a:solidFill>
          </p:spPr>
        </p:sp>
        <p:sp>
          <p:nvSpPr>
            <p:cNvPr id="12" name="TextBox 12"/>
            <p:cNvSpPr txBox="1"/>
            <p:nvPr/>
          </p:nvSpPr>
          <p:spPr>
            <a:xfrm>
              <a:off x="0" y="-19050"/>
              <a:ext cx="719299" cy="1780117"/>
            </a:xfrm>
            <a:prstGeom prst="rect">
              <a:avLst/>
            </a:prstGeom>
          </p:spPr>
          <p:txBody>
            <a:bodyPr lIns="50800" tIns="50800" rIns="50800" bIns="50800" rtlCol="0" anchor="ctr"/>
            <a:lstStyle/>
            <a:p>
              <a:pPr algn="ctr">
                <a:lnSpc>
                  <a:spcPts val="2859"/>
                </a:lnSpc>
              </a:pPr>
              <a:endParaRPr/>
            </a:p>
          </p:txBody>
        </p:sp>
      </p:grpSp>
      <p:sp>
        <p:nvSpPr>
          <p:cNvPr id="16" name="Text Placeholder 10">
            <a:extLst>
              <a:ext uri="{FF2B5EF4-FFF2-40B4-BE49-F238E27FC236}">
                <a16:creationId xmlns:a16="http://schemas.microsoft.com/office/drawing/2014/main" id="{3AB04612-2ED9-9B91-DF29-532826ADE9AB}"/>
              </a:ext>
            </a:extLst>
          </p:cNvPr>
          <p:cNvSpPr txBox="1">
            <a:spLocks/>
          </p:cNvSpPr>
          <p:nvPr/>
        </p:nvSpPr>
        <p:spPr>
          <a:xfrm>
            <a:off x="2020053" y="1616790"/>
            <a:ext cx="14612099" cy="7779761"/>
          </a:xfrm>
          <a:prstGeom prst="rect">
            <a:avLst/>
          </a:prstGeom>
          <a:solidFill>
            <a:schemeClr val="bg1"/>
          </a:solidFill>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buFont typeface="Symbol" panose="05050102010706020507" pitchFamily="18" charset="2"/>
              <a:buChar char=""/>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Event Handling :It performs the conversion by clicking convert button it triggers </a:t>
            </a:r>
            <a:r>
              <a:rPr lang="en-IN" sz="3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 currency conversion process.</a:t>
            </a:r>
          </a:p>
          <a:p>
            <a:pPr>
              <a:lnSpc>
                <a:spcPct val="150000"/>
              </a:lnSpc>
            </a:pPr>
            <a:endParaRPr lang="en-IN" sz="3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Logic for currency converter: Using the exchange rates of currency we can convert currencies . Get the amount from </a:t>
            </a:r>
            <a:r>
              <a:rPr lang="en-IN" sz="3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JTextField</a:t>
            </a: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select currency from </a:t>
            </a:r>
            <a:r>
              <a:rPr lang="en-IN" sz="3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JComboBox</a:t>
            </a: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calculate the converted amount.</a:t>
            </a:r>
          </a:p>
          <a:p>
            <a:pPr lvl="0">
              <a:lnSpc>
                <a:spcPct val="150000"/>
              </a:lnSpc>
            </a:pPr>
            <a:endParaRPr lang="en-IN" sz="3600" dirty="0">
              <a:effectLst/>
              <a:latin typeface="Times New Roman" panose="02020603050405020304" pitchFamily="18" charset="0"/>
              <a:ea typeface="Times New Roman" panose="02020603050405020304" pitchFamily="18" charset="0"/>
            </a:endParaRPr>
          </a:p>
          <a:p>
            <a:pPr>
              <a:lnSpc>
                <a:spcPct val="150000"/>
              </a:lnSpc>
            </a:pPr>
            <a:r>
              <a:rPr lang="en-IN" sz="3600" dirty="0">
                <a:solidFill>
                  <a:srgbClr val="000000"/>
                </a:solidFill>
                <a:effectLst/>
                <a:latin typeface="Times New Roman" panose="02020603050405020304" pitchFamily="18" charset="0"/>
                <a:ea typeface="Times New Roman" panose="02020603050405020304" pitchFamily="18" charset="0"/>
              </a:rPr>
              <a:t>This is a simple method to convert currency using a simple GUI application with ActionListener and integrating them together.</a:t>
            </a:r>
            <a:endParaRPr lang="en-IN" sz="3600" dirty="0">
              <a:effectLst/>
              <a:latin typeface="Times New Roman" panose="02020603050405020304" pitchFamily="18" charset="0"/>
              <a:ea typeface="Times New Roman" panose="02020603050405020304" pitchFamily="18" charset="0"/>
            </a:endParaRPr>
          </a:p>
          <a:p>
            <a:pPr>
              <a:lnSpc>
                <a:spcPct val="150000"/>
              </a:lnSpc>
            </a:pPr>
            <a:endParaRPr lang="en-IN" sz="3600" dirty="0">
              <a:effectLst/>
              <a:latin typeface="Times New Roman" panose="02020603050405020304" pitchFamily="18" charset="0"/>
              <a:ea typeface="Times New Roman" panose="02020603050405020304" pitchFamily="18" charset="0"/>
            </a:endParaRPr>
          </a:p>
          <a:p>
            <a:pPr>
              <a:lnSpc>
                <a:spcPct val="150000"/>
              </a:lnSpc>
            </a:pPr>
            <a:endParaRPr lang="en-US" altLang="zh-CN" sz="4800" dirty="0"/>
          </a:p>
        </p:txBody>
      </p:sp>
      <p:sp>
        <p:nvSpPr>
          <p:cNvPr id="5" name="Freeform 5"/>
          <p:cNvSpPr/>
          <p:nvPr/>
        </p:nvSpPr>
        <p:spPr>
          <a:xfrm rot="-4176364">
            <a:off x="563129" y="6283530"/>
            <a:ext cx="2776814" cy="4817314"/>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174291" t="-62238"/>
            </a:stretch>
          </a:blipFill>
        </p:spPr>
        <p:txBody>
          <a:bodyPr/>
          <a:lstStyle/>
          <a:p>
            <a:endParaRPr lang="en-IN" dirty="0"/>
          </a:p>
        </p:txBody>
      </p:sp>
    </p:spTree>
    <p:extLst>
      <p:ext uri="{BB962C8B-B14F-4D97-AF65-F5344CB8AC3E}">
        <p14:creationId xmlns:p14="http://schemas.microsoft.com/office/powerpoint/2010/main" val="402129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3179318" y="388159"/>
            <a:ext cx="11552977" cy="1166783"/>
          </a:xfrm>
          <a:prstGeom prst="rect">
            <a:avLst/>
          </a:prstGeom>
        </p:spPr>
        <p:txBody>
          <a:bodyPr lIns="0" tIns="0" rIns="0" bIns="0" rtlCol="0" anchor="t">
            <a:spAutoFit/>
          </a:bodyPr>
          <a:lstStyle/>
          <a:p>
            <a:pPr algn="ctr">
              <a:lnSpc>
                <a:spcPts val="9587"/>
              </a:lnSpc>
            </a:pPr>
            <a:r>
              <a:rPr lang="en-US" sz="6947" spc="368" dirty="0">
                <a:solidFill>
                  <a:srgbClr val="231F20"/>
                </a:solidFill>
                <a:latin typeface="Oswald Bold"/>
                <a:ea typeface="Oswald Bold"/>
                <a:cs typeface="Oswald Bold"/>
                <a:sym typeface="Oswald Bold"/>
              </a:rPr>
              <a:t>RESULT</a:t>
            </a:r>
          </a:p>
        </p:txBody>
      </p:sp>
      <p:sp>
        <p:nvSpPr>
          <p:cNvPr id="4" name="Freeform 4"/>
          <p:cNvSpPr/>
          <p:nvPr/>
        </p:nvSpPr>
        <p:spPr>
          <a:xfrm>
            <a:off x="14479723" y="0"/>
            <a:ext cx="3808278" cy="298174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t="-162112" r="-100000" b="1"/>
            </a:stretch>
          </a:blipFill>
        </p:spPr>
      </p:sp>
      <p:grpSp>
        <p:nvGrpSpPr>
          <p:cNvPr id="6" name="Group 6"/>
          <p:cNvGrpSpPr/>
          <p:nvPr/>
        </p:nvGrpSpPr>
        <p:grpSpPr>
          <a:xfrm>
            <a:off x="15204154" y="2981747"/>
            <a:ext cx="2731087" cy="6686550"/>
            <a:chOff x="0" y="0"/>
            <a:chExt cx="719299" cy="1761067"/>
          </a:xfrm>
        </p:grpSpPr>
        <p:sp>
          <p:nvSpPr>
            <p:cNvPr id="7" name="Freeform 7"/>
            <p:cNvSpPr/>
            <p:nvPr/>
          </p:nvSpPr>
          <p:spPr>
            <a:xfrm>
              <a:off x="0" y="0"/>
              <a:ext cx="719299" cy="1761067"/>
            </a:xfrm>
            <a:custGeom>
              <a:avLst/>
              <a:gdLst/>
              <a:ahLst/>
              <a:cxnLst/>
              <a:rect l="l" t="t" r="r" b="b"/>
              <a:pathLst>
                <a:path w="719299" h="1761067">
                  <a:moveTo>
                    <a:pt x="144572" y="0"/>
                  </a:moveTo>
                  <a:lnTo>
                    <a:pt x="574727" y="0"/>
                  </a:lnTo>
                  <a:cubicBezTo>
                    <a:pt x="654572" y="0"/>
                    <a:pt x="719299" y="64727"/>
                    <a:pt x="719299" y="144572"/>
                  </a:cubicBezTo>
                  <a:lnTo>
                    <a:pt x="719299" y="1616495"/>
                  </a:lnTo>
                  <a:cubicBezTo>
                    <a:pt x="719299" y="1654838"/>
                    <a:pt x="704067" y="1691610"/>
                    <a:pt x="676954" y="1718723"/>
                  </a:cubicBezTo>
                  <a:cubicBezTo>
                    <a:pt x="649842" y="1745835"/>
                    <a:pt x="613070" y="1761067"/>
                    <a:pt x="574727" y="1761067"/>
                  </a:cubicBezTo>
                  <a:lnTo>
                    <a:pt x="144572" y="1761067"/>
                  </a:lnTo>
                  <a:cubicBezTo>
                    <a:pt x="106229" y="1761067"/>
                    <a:pt x="69457" y="1745835"/>
                    <a:pt x="42344" y="1718723"/>
                  </a:cubicBezTo>
                  <a:cubicBezTo>
                    <a:pt x="15232" y="1691610"/>
                    <a:pt x="0" y="1654838"/>
                    <a:pt x="0" y="1616495"/>
                  </a:cubicBezTo>
                  <a:lnTo>
                    <a:pt x="0" y="144572"/>
                  </a:lnTo>
                  <a:cubicBezTo>
                    <a:pt x="0" y="106229"/>
                    <a:pt x="15232" y="69457"/>
                    <a:pt x="42344" y="42344"/>
                  </a:cubicBezTo>
                  <a:cubicBezTo>
                    <a:pt x="69457" y="15232"/>
                    <a:pt x="106229" y="0"/>
                    <a:pt x="144572" y="0"/>
                  </a:cubicBezTo>
                  <a:close/>
                </a:path>
              </a:pathLst>
            </a:custGeom>
            <a:solidFill>
              <a:srgbClr val="727171"/>
            </a:solidFill>
          </p:spPr>
        </p:sp>
        <p:sp>
          <p:nvSpPr>
            <p:cNvPr id="8" name="TextBox 8"/>
            <p:cNvSpPr txBox="1"/>
            <p:nvPr/>
          </p:nvSpPr>
          <p:spPr>
            <a:xfrm>
              <a:off x="0" y="-19050"/>
              <a:ext cx="719299" cy="1780117"/>
            </a:xfrm>
            <a:prstGeom prst="rect">
              <a:avLst/>
            </a:prstGeom>
          </p:spPr>
          <p:txBody>
            <a:bodyPr lIns="50800" tIns="50800" rIns="50800" bIns="50800" rtlCol="0" anchor="ctr"/>
            <a:lstStyle/>
            <a:p>
              <a:pPr algn="ctr">
                <a:lnSpc>
                  <a:spcPts val="2859"/>
                </a:lnSpc>
              </a:pPr>
              <a:endParaRPr/>
            </a:p>
          </p:txBody>
        </p:sp>
      </p:grpSp>
      <p:grpSp>
        <p:nvGrpSpPr>
          <p:cNvPr id="10" name="Group 10"/>
          <p:cNvGrpSpPr/>
          <p:nvPr/>
        </p:nvGrpSpPr>
        <p:grpSpPr>
          <a:xfrm>
            <a:off x="448232" y="3022826"/>
            <a:ext cx="2731087" cy="6686550"/>
            <a:chOff x="0" y="0"/>
            <a:chExt cx="719299" cy="1761067"/>
          </a:xfrm>
        </p:grpSpPr>
        <p:sp>
          <p:nvSpPr>
            <p:cNvPr id="11" name="Freeform 11"/>
            <p:cNvSpPr/>
            <p:nvPr/>
          </p:nvSpPr>
          <p:spPr>
            <a:xfrm>
              <a:off x="0" y="0"/>
              <a:ext cx="719299" cy="1761067"/>
            </a:xfrm>
            <a:custGeom>
              <a:avLst/>
              <a:gdLst/>
              <a:ahLst/>
              <a:cxnLst/>
              <a:rect l="l" t="t" r="r" b="b"/>
              <a:pathLst>
                <a:path w="719299" h="1761067">
                  <a:moveTo>
                    <a:pt x="144572" y="0"/>
                  </a:moveTo>
                  <a:lnTo>
                    <a:pt x="574727" y="0"/>
                  </a:lnTo>
                  <a:cubicBezTo>
                    <a:pt x="654572" y="0"/>
                    <a:pt x="719299" y="64727"/>
                    <a:pt x="719299" y="144572"/>
                  </a:cubicBezTo>
                  <a:lnTo>
                    <a:pt x="719299" y="1616495"/>
                  </a:lnTo>
                  <a:cubicBezTo>
                    <a:pt x="719299" y="1654838"/>
                    <a:pt x="704067" y="1691610"/>
                    <a:pt x="676954" y="1718723"/>
                  </a:cubicBezTo>
                  <a:cubicBezTo>
                    <a:pt x="649842" y="1745835"/>
                    <a:pt x="613070" y="1761067"/>
                    <a:pt x="574727" y="1761067"/>
                  </a:cubicBezTo>
                  <a:lnTo>
                    <a:pt x="144572" y="1761067"/>
                  </a:lnTo>
                  <a:cubicBezTo>
                    <a:pt x="106229" y="1761067"/>
                    <a:pt x="69457" y="1745835"/>
                    <a:pt x="42344" y="1718723"/>
                  </a:cubicBezTo>
                  <a:cubicBezTo>
                    <a:pt x="15232" y="1691610"/>
                    <a:pt x="0" y="1654838"/>
                    <a:pt x="0" y="1616495"/>
                  </a:cubicBezTo>
                  <a:lnTo>
                    <a:pt x="0" y="144572"/>
                  </a:lnTo>
                  <a:cubicBezTo>
                    <a:pt x="0" y="106229"/>
                    <a:pt x="15232" y="69457"/>
                    <a:pt x="42344" y="42344"/>
                  </a:cubicBezTo>
                  <a:cubicBezTo>
                    <a:pt x="69457" y="15232"/>
                    <a:pt x="106229" y="0"/>
                    <a:pt x="144572" y="0"/>
                  </a:cubicBezTo>
                  <a:close/>
                </a:path>
              </a:pathLst>
            </a:custGeom>
            <a:solidFill>
              <a:srgbClr val="727171"/>
            </a:solidFill>
          </p:spPr>
        </p:sp>
        <p:sp>
          <p:nvSpPr>
            <p:cNvPr id="12" name="TextBox 12"/>
            <p:cNvSpPr txBox="1"/>
            <p:nvPr/>
          </p:nvSpPr>
          <p:spPr>
            <a:xfrm>
              <a:off x="0" y="-19050"/>
              <a:ext cx="719299" cy="1780117"/>
            </a:xfrm>
            <a:prstGeom prst="rect">
              <a:avLst/>
            </a:prstGeom>
          </p:spPr>
          <p:txBody>
            <a:bodyPr lIns="50800" tIns="50800" rIns="50800" bIns="50800" rtlCol="0" anchor="ctr"/>
            <a:lstStyle/>
            <a:p>
              <a:pPr algn="ctr">
                <a:lnSpc>
                  <a:spcPts val="2859"/>
                </a:lnSpc>
              </a:pPr>
              <a:endParaRPr/>
            </a:p>
          </p:txBody>
        </p:sp>
      </p:grpSp>
      <p:sp>
        <p:nvSpPr>
          <p:cNvPr id="16" name="Text Placeholder 10">
            <a:extLst>
              <a:ext uri="{FF2B5EF4-FFF2-40B4-BE49-F238E27FC236}">
                <a16:creationId xmlns:a16="http://schemas.microsoft.com/office/drawing/2014/main" id="{3AB04612-2ED9-9B91-DF29-532826ADE9AB}"/>
              </a:ext>
            </a:extLst>
          </p:cNvPr>
          <p:cNvSpPr txBox="1">
            <a:spLocks/>
          </p:cNvSpPr>
          <p:nvPr/>
        </p:nvSpPr>
        <p:spPr>
          <a:xfrm>
            <a:off x="2020053" y="1616790"/>
            <a:ext cx="14612099" cy="7779761"/>
          </a:xfrm>
          <a:prstGeom prst="rect">
            <a:avLst/>
          </a:prstGeom>
          <a:solidFill>
            <a:schemeClr val="bg1"/>
          </a:solidFill>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4400" dirty="0">
                <a:effectLst/>
                <a:latin typeface="Times New Roman" panose="02020603050405020304" pitchFamily="18" charset="0"/>
                <a:ea typeface="Calibri" panose="020F0502020204030204" pitchFamily="34" charset="0"/>
              </a:rPr>
              <a:t>The currency converter application developed using Java's AWT and Swing frameworks successfully meets the project objectives. The application provides a user-friendly interface that allows users to select the source and target currencies from dropdown menus and input the amount to be converted. Upon clicking the "Convert" button, the application fetches  exchange rates and displays the converted amount instantly. </a:t>
            </a:r>
            <a:endParaRPr lang="en-IN" sz="4400" dirty="0">
              <a:effectLst/>
              <a:latin typeface="Calibri" panose="020F0502020204030204" pitchFamily="34" charset="0"/>
              <a:ea typeface="Calibri" panose="020F0502020204030204" pitchFamily="34" charset="0"/>
            </a:endParaRPr>
          </a:p>
          <a:p>
            <a:pPr>
              <a:lnSpc>
                <a:spcPct val="150000"/>
              </a:lnSpc>
            </a:pPr>
            <a:endParaRPr lang="en-IN" sz="4400" dirty="0">
              <a:effectLst/>
              <a:latin typeface="Times New Roman" panose="02020603050405020304" pitchFamily="18" charset="0"/>
              <a:ea typeface="Times New Roman" panose="02020603050405020304" pitchFamily="18" charset="0"/>
            </a:endParaRPr>
          </a:p>
          <a:p>
            <a:pPr>
              <a:lnSpc>
                <a:spcPct val="150000"/>
              </a:lnSpc>
            </a:pPr>
            <a:endParaRPr lang="en-US" altLang="zh-CN" sz="6000" dirty="0"/>
          </a:p>
        </p:txBody>
      </p:sp>
      <p:sp>
        <p:nvSpPr>
          <p:cNvPr id="5" name="Freeform 5"/>
          <p:cNvSpPr/>
          <p:nvPr/>
        </p:nvSpPr>
        <p:spPr>
          <a:xfrm rot="-4176364">
            <a:off x="827318" y="6305249"/>
            <a:ext cx="2527721" cy="4611958"/>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201321" t="-69462" r="1"/>
            </a:stretch>
          </a:blipFill>
        </p:spPr>
        <p:txBody>
          <a:bodyPr/>
          <a:lstStyle/>
          <a:p>
            <a:endParaRPr lang="en-IN" dirty="0"/>
          </a:p>
        </p:txBody>
      </p:sp>
    </p:spTree>
    <p:extLst>
      <p:ext uri="{BB962C8B-B14F-4D97-AF65-F5344CB8AC3E}">
        <p14:creationId xmlns:p14="http://schemas.microsoft.com/office/powerpoint/2010/main" val="714699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3179318" y="388159"/>
            <a:ext cx="11552977" cy="1166783"/>
          </a:xfrm>
          <a:prstGeom prst="rect">
            <a:avLst/>
          </a:prstGeom>
        </p:spPr>
        <p:txBody>
          <a:bodyPr lIns="0" tIns="0" rIns="0" bIns="0" rtlCol="0" anchor="t">
            <a:spAutoFit/>
          </a:bodyPr>
          <a:lstStyle/>
          <a:p>
            <a:pPr algn="ctr">
              <a:lnSpc>
                <a:spcPts val="9587"/>
              </a:lnSpc>
            </a:pPr>
            <a:r>
              <a:rPr lang="en-US" sz="6947" spc="368" dirty="0">
                <a:solidFill>
                  <a:srgbClr val="231F20"/>
                </a:solidFill>
                <a:latin typeface="Oswald Bold"/>
                <a:ea typeface="Oswald Bold"/>
                <a:cs typeface="Oswald Bold"/>
                <a:sym typeface="Oswald Bold"/>
              </a:rPr>
              <a:t>FUTURE WORK</a:t>
            </a:r>
          </a:p>
        </p:txBody>
      </p:sp>
      <p:sp>
        <p:nvSpPr>
          <p:cNvPr id="4" name="Freeform 4"/>
          <p:cNvSpPr/>
          <p:nvPr/>
        </p:nvSpPr>
        <p:spPr>
          <a:xfrm>
            <a:off x="14479723" y="0"/>
            <a:ext cx="3808278" cy="298174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t="-162112" r="-100000" b="1"/>
            </a:stretch>
          </a:blipFill>
        </p:spPr>
      </p:sp>
      <p:grpSp>
        <p:nvGrpSpPr>
          <p:cNvPr id="6" name="Group 6"/>
          <p:cNvGrpSpPr/>
          <p:nvPr/>
        </p:nvGrpSpPr>
        <p:grpSpPr>
          <a:xfrm>
            <a:off x="15204154" y="2981747"/>
            <a:ext cx="2731087" cy="6686550"/>
            <a:chOff x="0" y="0"/>
            <a:chExt cx="719299" cy="1761067"/>
          </a:xfrm>
        </p:grpSpPr>
        <p:sp>
          <p:nvSpPr>
            <p:cNvPr id="7" name="Freeform 7"/>
            <p:cNvSpPr/>
            <p:nvPr/>
          </p:nvSpPr>
          <p:spPr>
            <a:xfrm>
              <a:off x="0" y="0"/>
              <a:ext cx="719299" cy="1761067"/>
            </a:xfrm>
            <a:custGeom>
              <a:avLst/>
              <a:gdLst/>
              <a:ahLst/>
              <a:cxnLst/>
              <a:rect l="l" t="t" r="r" b="b"/>
              <a:pathLst>
                <a:path w="719299" h="1761067">
                  <a:moveTo>
                    <a:pt x="144572" y="0"/>
                  </a:moveTo>
                  <a:lnTo>
                    <a:pt x="574727" y="0"/>
                  </a:lnTo>
                  <a:cubicBezTo>
                    <a:pt x="654572" y="0"/>
                    <a:pt x="719299" y="64727"/>
                    <a:pt x="719299" y="144572"/>
                  </a:cubicBezTo>
                  <a:lnTo>
                    <a:pt x="719299" y="1616495"/>
                  </a:lnTo>
                  <a:cubicBezTo>
                    <a:pt x="719299" y="1654838"/>
                    <a:pt x="704067" y="1691610"/>
                    <a:pt x="676954" y="1718723"/>
                  </a:cubicBezTo>
                  <a:cubicBezTo>
                    <a:pt x="649842" y="1745835"/>
                    <a:pt x="613070" y="1761067"/>
                    <a:pt x="574727" y="1761067"/>
                  </a:cubicBezTo>
                  <a:lnTo>
                    <a:pt x="144572" y="1761067"/>
                  </a:lnTo>
                  <a:cubicBezTo>
                    <a:pt x="106229" y="1761067"/>
                    <a:pt x="69457" y="1745835"/>
                    <a:pt x="42344" y="1718723"/>
                  </a:cubicBezTo>
                  <a:cubicBezTo>
                    <a:pt x="15232" y="1691610"/>
                    <a:pt x="0" y="1654838"/>
                    <a:pt x="0" y="1616495"/>
                  </a:cubicBezTo>
                  <a:lnTo>
                    <a:pt x="0" y="144572"/>
                  </a:lnTo>
                  <a:cubicBezTo>
                    <a:pt x="0" y="106229"/>
                    <a:pt x="15232" y="69457"/>
                    <a:pt x="42344" y="42344"/>
                  </a:cubicBezTo>
                  <a:cubicBezTo>
                    <a:pt x="69457" y="15232"/>
                    <a:pt x="106229" y="0"/>
                    <a:pt x="144572" y="0"/>
                  </a:cubicBezTo>
                  <a:close/>
                </a:path>
              </a:pathLst>
            </a:custGeom>
            <a:solidFill>
              <a:srgbClr val="727171"/>
            </a:solidFill>
          </p:spPr>
        </p:sp>
        <p:sp>
          <p:nvSpPr>
            <p:cNvPr id="8" name="TextBox 8"/>
            <p:cNvSpPr txBox="1"/>
            <p:nvPr/>
          </p:nvSpPr>
          <p:spPr>
            <a:xfrm>
              <a:off x="0" y="-19050"/>
              <a:ext cx="719299" cy="1780117"/>
            </a:xfrm>
            <a:prstGeom prst="rect">
              <a:avLst/>
            </a:prstGeom>
          </p:spPr>
          <p:txBody>
            <a:bodyPr lIns="50800" tIns="50800" rIns="50800" bIns="50800" rtlCol="0" anchor="ctr"/>
            <a:lstStyle/>
            <a:p>
              <a:pPr algn="ctr">
                <a:lnSpc>
                  <a:spcPts val="2859"/>
                </a:lnSpc>
              </a:pPr>
              <a:endParaRPr/>
            </a:p>
          </p:txBody>
        </p:sp>
      </p:grpSp>
      <p:grpSp>
        <p:nvGrpSpPr>
          <p:cNvPr id="10" name="Group 10"/>
          <p:cNvGrpSpPr/>
          <p:nvPr/>
        </p:nvGrpSpPr>
        <p:grpSpPr>
          <a:xfrm>
            <a:off x="448232" y="3022826"/>
            <a:ext cx="2731087" cy="6686550"/>
            <a:chOff x="0" y="0"/>
            <a:chExt cx="719299" cy="1761067"/>
          </a:xfrm>
        </p:grpSpPr>
        <p:sp>
          <p:nvSpPr>
            <p:cNvPr id="11" name="Freeform 11"/>
            <p:cNvSpPr/>
            <p:nvPr/>
          </p:nvSpPr>
          <p:spPr>
            <a:xfrm>
              <a:off x="0" y="0"/>
              <a:ext cx="719299" cy="1761067"/>
            </a:xfrm>
            <a:custGeom>
              <a:avLst/>
              <a:gdLst/>
              <a:ahLst/>
              <a:cxnLst/>
              <a:rect l="l" t="t" r="r" b="b"/>
              <a:pathLst>
                <a:path w="719299" h="1761067">
                  <a:moveTo>
                    <a:pt x="144572" y="0"/>
                  </a:moveTo>
                  <a:lnTo>
                    <a:pt x="574727" y="0"/>
                  </a:lnTo>
                  <a:cubicBezTo>
                    <a:pt x="654572" y="0"/>
                    <a:pt x="719299" y="64727"/>
                    <a:pt x="719299" y="144572"/>
                  </a:cubicBezTo>
                  <a:lnTo>
                    <a:pt x="719299" y="1616495"/>
                  </a:lnTo>
                  <a:cubicBezTo>
                    <a:pt x="719299" y="1654838"/>
                    <a:pt x="704067" y="1691610"/>
                    <a:pt x="676954" y="1718723"/>
                  </a:cubicBezTo>
                  <a:cubicBezTo>
                    <a:pt x="649842" y="1745835"/>
                    <a:pt x="613070" y="1761067"/>
                    <a:pt x="574727" y="1761067"/>
                  </a:cubicBezTo>
                  <a:lnTo>
                    <a:pt x="144572" y="1761067"/>
                  </a:lnTo>
                  <a:cubicBezTo>
                    <a:pt x="106229" y="1761067"/>
                    <a:pt x="69457" y="1745835"/>
                    <a:pt x="42344" y="1718723"/>
                  </a:cubicBezTo>
                  <a:cubicBezTo>
                    <a:pt x="15232" y="1691610"/>
                    <a:pt x="0" y="1654838"/>
                    <a:pt x="0" y="1616495"/>
                  </a:cubicBezTo>
                  <a:lnTo>
                    <a:pt x="0" y="144572"/>
                  </a:lnTo>
                  <a:cubicBezTo>
                    <a:pt x="0" y="106229"/>
                    <a:pt x="15232" y="69457"/>
                    <a:pt x="42344" y="42344"/>
                  </a:cubicBezTo>
                  <a:cubicBezTo>
                    <a:pt x="69457" y="15232"/>
                    <a:pt x="106229" y="0"/>
                    <a:pt x="144572" y="0"/>
                  </a:cubicBezTo>
                  <a:close/>
                </a:path>
              </a:pathLst>
            </a:custGeom>
            <a:solidFill>
              <a:srgbClr val="727171"/>
            </a:solidFill>
          </p:spPr>
        </p:sp>
        <p:sp>
          <p:nvSpPr>
            <p:cNvPr id="12" name="TextBox 12"/>
            <p:cNvSpPr txBox="1"/>
            <p:nvPr/>
          </p:nvSpPr>
          <p:spPr>
            <a:xfrm>
              <a:off x="0" y="-19050"/>
              <a:ext cx="719299" cy="1780117"/>
            </a:xfrm>
            <a:prstGeom prst="rect">
              <a:avLst/>
            </a:prstGeom>
          </p:spPr>
          <p:txBody>
            <a:bodyPr lIns="50800" tIns="50800" rIns="50800" bIns="50800" rtlCol="0" anchor="ctr"/>
            <a:lstStyle/>
            <a:p>
              <a:pPr algn="ctr">
                <a:lnSpc>
                  <a:spcPts val="2859"/>
                </a:lnSpc>
              </a:pPr>
              <a:endParaRPr/>
            </a:p>
          </p:txBody>
        </p:sp>
      </p:grpSp>
      <p:sp>
        <p:nvSpPr>
          <p:cNvPr id="16" name="Text Placeholder 10">
            <a:extLst>
              <a:ext uri="{FF2B5EF4-FFF2-40B4-BE49-F238E27FC236}">
                <a16:creationId xmlns:a16="http://schemas.microsoft.com/office/drawing/2014/main" id="{3AB04612-2ED9-9B91-DF29-532826ADE9AB}"/>
              </a:ext>
            </a:extLst>
          </p:cNvPr>
          <p:cNvSpPr txBox="1">
            <a:spLocks/>
          </p:cNvSpPr>
          <p:nvPr/>
        </p:nvSpPr>
        <p:spPr>
          <a:xfrm>
            <a:off x="2020053" y="1616790"/>
            <a:ext cx="14612099" cy="7779761"/>
          </a:xfrm>
          <a:prstGeom prst="rect">
            <a:avLst/>
          </a:prstGeom>
          <a:solidFill>
            <a:schemeClr val="bg1"/>
          </a:solidFill>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0614" indent="-285750" algn="just">
              <a:lnSpc>
                <a:spcPct val="150000"/>
              </a:lnSpc>
              <a:buFont typeface="Arial" panose="020B0604020202020204" pitchFamily="34" charset="0"/>
              <a:buChar char="•"/>
            </a:pPr>
            <a:r>
              <a:rPr lang="en-IN" sz="4000" dirty="0">
                <a:effectLst/>
                <a:latin typeface="Times New Roman" panose="02020603050405020304" pitchFamily="18" charset="0"/>
                <a:ea typeface="Times New Roman" panose="02020603050405020304" pitchFamily="18" charset="0"/>
              </a:rPr>
              <a:t>Integrating APIs to fetch real-time exchange rates will improve the accuracy and reliability of the Currency Converter.</a:t>
            </a:r>
          </a:p>
          <a:p>
            <a:pPr algn="just">
              <a:lnSpc>
                <a:spcPct val="150000"/>
              </a:lnSpc>
            </a:pPr>
            <a:r>
              <a:rPr lang="en-IN" sz="4000" dirty="0">
                <a:effectLst/>
                <a:latin typeface="Times New Roman" panose="02020603050405020304" pitchFamily="18" charset="0"/>
                <a:ea typeface="Times New Roman" panose="02020603050405020304" pitchFamily="18" charset="0"/>
              </a:rPr>
              <a:t> </a:t>
            </a:r>
            <a:endParaRPr lang="en-IN" sz="4000" dirty="0">
              <a:effectLst/>
              <a:latin typeface="Calibri" panose="020F0502020204030204" pitchFamily="34" charset="0"/>
              <a:ea typeface="Calibri" panose="020F0502020204030204" pitchFamily="34" charset="0"/>
            </a:endParaRPr>
          </a:p>
          <a:p>
            <a:pPr marL="340614" indent="-285750" algn="just">
              <a:buFont typeface="Arial" panose="020B0604020202020204" pitchFamily="34" charset="0"/>
              <a:buChar char="•"/>
            </a:pPr>
            <a:r>
              <a:rPr lang="en-IN" sz="4000" dirty="0">
                <a:effectLst/>
                <a:latin typeface="Times New Roman" panose="02020603050405020304" pitchFamily="18" charset="0"/>
                <a:ea typeface="Times New Roman" panose="02020603050405020304" pitchFamily="18" charset="0"/>
              </a:rPr>
              <a:t>Enhancing the graphical user interface (GUI) with advanced features such as dynamic dropdown menus with autocomplete functionality for currency selection will enhance user experience.</a:t>
            </a:r>
          </a:p>
          <a:p>
            <a:pPr algn="just"/>
            <a:endParaRPr lang="en-IN" sz="4000" dirty="0">
              <a:effectLst/>
              <a:latin typeface="Calibri" panose="020F0502020204030204" pitchFamily="34" charset="0"/>
              <a:ea typeface="Calibri" panose="020F0502020204030204" pitchFamily="34" charset="0"/>
            </a:endParaRPr>
          </a:p>
          <a:p>
            <a:pPr marL="340614" indent="-285750" algn="just">
              <a:buFont typeface="Arial" panose="020B0604020202020204" pitchFamily="34" charset="0"/>
              <a:buChar char="•"/>
            </a:pPr>
            <a:r>
              <a:rPr lang="en-IN" sz="4000" dirty="0">
                <a:effectLst/>
                <a:latin typeface="Times New Roman" panose="02020603050405020304" pitchFamily="18" charset="0"/>
                <a:ea typeface="Times New Roman" panose="02020603050405020304" pitchFamily="18" charset="0"/>
              </a:rPr>
              <a:t>Implementing a feature such that it contains local language which will broaden the application's usability on a global scale.</a:t>
            </a:r>
            <a:endParaRPr lang="en-IN" sz="4000" dirty="0">
              <a:effectLst/>
              <a:latin typeface="Calibri" panose="020F0502020204030204" pitchFamily="34" charset="0"/>
              <a:ea typeface="Calibri" panose="020F0502020204030204" pitchFamily="34" charset="0"/>
            </a:endParaRPr>
          </a:p>
          <a:p>
            <a:pPr>
              <a:lnSpc>
                <a:spcPct val="150000"/>
              </a:lnSpc>
            </a:pPr>
            <a:endParaRPr lang="en-IN" sz="4000" dirty="0">
              <a:effectLst/>
              <a:latin typeface="Times New Roman" panose="02020603050405020304" pitchFamily="18" charset="0"/>
              <a:ea typeface="Times New Roman" panose="02020603050405020304" pitchFamily="18" charset="0"/>
            </a:endParaRPr>
          </a:p>
          <a:p>
            <a:pPr>
              <a:lnSpc>
                <a:spcPct val="150000"/>
              </a:lnSpc>
            </a:pPr>
            <a:endParaRPr lang="en-US" altLang="zh-CN" sz="5400" dirty="0"/>
          </a:p>
        </p:txBody>
      </p:sp>
      <p:sp>
        <p:nvSpPr>
          <p:cNvPr id="5" name="Freeform 5"/>
          <p:cNvSpPr/>
          <p:nvPr/>
        </p:nvSpPr>
        <p:spPr>
          <a:xfrm rot="-4176364">
            <a:off x="605061" y="6340708"/>
            <a:ext cx="2774625" cy="473098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174508" t="-65198"/>
            </a:stretch>
          </a:blipFill>
        </p:spPr>
        <p:txBody>
          <a:bodyPr/>
          <a:lstStyle/>
          <a:p>
            <a:endParaRPr lang="en-IN" dirty="0"/>
          </a:p>
        </p:txBody>
      </p:sp>
    </p:spTree>
    <p:extLst>
      <p:ext uri="{BB962C8B-B14F-4D97-AF65-F5344CB8AC3E}">
        <p14:creationId xmlns:p14="http://schemas.microsoft.com/office/powerpoint/2010/main" val="1720500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dirty="0"/>
          </a:p>
        </p:txBody>
      </p:sp>
      <p:sp>
        <p:nvSpPr>
          <p:cNvPr id="3" name="Freeform 3"/>
          <p:cNvSpPr/>
          <p:nvPr/>
        </p:nvSpPr>
        <p:spPr>
          <a:xfrm rot="10800000">
            <a:off x="11436042" y="319871"/>
            <a:ext cx="6851958" cy="9700427"/>
          </a:xfrm>
          <a:custGeom>
            <a:avLst/>
            <a:gdLst/>
            <a:ahLst/>
            <a:cxnLst/>
            <a:rect l="l" t="t" r="r" b="b"/>
            <a:pathLst>
              <a:path w="24036383" h="24664199">
                <a:moveTo>
                  <a:pt x="0" y="0"/>
                </a:moveTo>
                <a:lnTo>
                  <a:pt x="24036383" y="0"/>
                </a:lnTo>
                <a:lnTo>
                  <a:pt x="24036383"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l="-56716" r="-1"/>
            </a:stretch>
          </a:blipFill>
        </p:spPr>
        <p:txBody>
          <a:bodyPr/>
          <a:lstStyle/>
          <a:p>
            <a:endParaRPr lang="en-IN" dirty="0"/>
          </a:p>
        </p:txBody>
      </p:sp>
      <p:sp>
        <p:nvSpPr>
          <p:cNvPr id="4" name="TextBox 4"/>
          <p:cNvSpPr txBox="1"/>
          <p:nvPr/>
        </p:nvSpPr>
        <p:spPr>
          <a:xfrm>
            <a:off x="1574803" y="3294819"/>
            <a:ext cx="12105275" cy="2379148"/>
          </a:xfrm>
          <a:prstGeom prst="rect">
            <a:avLst/>
          </a:prstGeom>
        </p:spPr>
        <p:txBody>
          <a:bodyPr lIns="0" tIns="0" rIns="0" bIns="0" rtlCol="0" anchor="t">
            <a:spAutoFit/>
          </a:bodyPr>
          <a:lstStyle/>
          <a:p>
            <a:pPr marL="0" lvl="0" indent="0" algn="l">
              <a:lnSpc>
                <a:spcPts val="19457"/>
              </a:lnSpc>
              <a:spcBef>
                <a:spcPct val="0"/>
              </a:spcBef>
            </a:pPr>
            <a:r>
              <a:rPr lang="en-US" sz="14099" spc="1381">
                <a:solidFill>
                  <a:srgbClr val="231F20"/>
                </a:solidFill>
                <a:latin typeface="Oswald Bold"/>
                <a:ea typeface="Oswald Bold"/>
                <a:cs typeface="Oswald Bold"/>
                <a:sym typeface="Oswald Bold"/>
              </a:rPr>
              <a:t>THANKYOU</a:t>
            </a:r>
          </a:p>
        </p:txBody>
      </p:sp>
      <p:sp>
        <p:nvSpPr>
          <p:cNvPr id="5" name="Freeform 5"/>
          <p:cNvSpPr/>
          <p:nvPr/>
        </p:nvSpPr>
        <p:spPr>
          <a:xfrm flipH="1">
            <a:off x="0" y="6722522"/>
            <a:ext cx="101289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rcRect/>
            <a:stretch>
              <a:fillRect l="-1" r="-17302"/>
            </a:stretch>
          </a:blipFill>
        </p:spPr>
        <p:txBody>
          <a:bodyPr/>
          <a:lstStyle/>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338</Words>
  <Application>Microsoft Office PowerPoint</Application>
  <PresentationFormat>Custom</PresentationFormat>
  <Paragraphs>43</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Canva Sans Bold</vt:lpstr>
      <vt:lpstr>Oswald Bold</vt:lpstr>
      <vt:lpstr>Times New Roman</vt:lpstr>
      <vt:lpstr>Symbol</vt:lpstr>
      <vt:lpstr>Calibri</vt:lpstr>
      <vt:lpstr>Arial</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currency converter</dc:title>
  <cp:lastModifiedBy>Suchika Raturi</cp:lastModifiedBy>
  <cp:revision>10</cp:revision>
  <dcterms:created xsi:type="dcterms:W3CDTF">2006-08-16T00:00:00Z</dcterms:created>
  <dcterms:modified xsi:type="dcterms:W3CDTF">2024-08-02T22:50:35Z</dcterms:modified>
  <dc:identifier>DAGK5O3Atb4</dc:identifier>
</cp:coreProperties>
</file>