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L3V9CRW3dJQraSbpupy7rtdm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1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14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b="0"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" name="Google Shape;49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Google Shape;50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0" name="Google Shape;60;p20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1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8" name="Google Shape;68;p21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21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3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2" name="Google Shape;82;p23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4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2D2D2"/>
          </a:solidFill>
          <a:ln>
            <a:noFill/>
          </a:ln>
        </p:spPr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4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s in the car park"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15413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"/>
          <p:cNvSpPr txBox="1"/>
          <p:nvPr>
            <p:ph type="ctrTitle"/>
          </p:nvPr>
        </p:nvSpPr>
        <p:spPr>
          <a:xfrm>
            <a:off x="1771132" y="2091263"/>
            <a:ext cx="8649738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/>
              <a:t>CORPORATE AND BUSINESS STRATEGY 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771130" y="4682062"/>
            <a:ext cx="8652788" cy="60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70C0"/>
                </a:solidFill>
              </a:rPr>
              <a:t>By Suchitra Subramani</a:t>
            </a:r>
            <a:endParaRPr/>
          </a:p>
        </p:txBody>
      </p:sp>
      <p:sp>
        <p:nvSpPr>
          <p:cNvPr id="130" name="Google Shape;130;p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"/>
          <p:cNvCxnSpPr/>
          <p:nvPr/>
        </p:nvCxnSpPr>
        <p:spPr>
          <a:xfrm>
            <a:off x="5250180" y="1267730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1"/>
          <p:cNvCxnSpPr/>
          <p:nvPr/>
        </p:nvCxnSpPr>
        <p:spPr>
          <a:xfrm>
            <a:off x="6941820" y="1267730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"/>
          <p:cNvCxnSpPr/>
          <p:nvPr/>
        </p:nvCxnSpPr>
        <p:spPr>
          <a:xfrm>
            <a:off x="5250180" y="1913025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1066800" y="2014194"/>
            <a:ext cx="10058400" cy="42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Focus on the top 20 branches that are making the most profit.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Eliminate/ move the low performing vehicles from these branches.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Identify the most popular vehicles in Lariat’s fleet in these branches.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Invest in the fleet by adding most popular and top performing vehicles in these locations so Lariat’s 65% of the fleet is available for rental in these branches.    This rearrangement  enables Lariat’s revenue and profits to increase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By further investing in fleet line, as we saw in the model today by adding 25% to the roster, we have seen a remarkable increase in revenue and profits.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Recommendations, a call to action!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1066800" y="2014194"/>
            <a:ext cx="10058400" cy="393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Lariat can meet its corporate business goal to maximize its revenue and profits and minimize its costs by</a:t>
            </a:r>
            <a:endParaRPr sz="2200"/>
          </a:p>
          <a:p>
            <a:pPr indent="-182879" lvl="2" marL="73152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00"/>
              <a:buChar char="◦"/>
            </a:pPr>
            <a:r>
              <a:rPr lang="en-US" sz="2100"/>
              <a:t> Focusing on the top performing branches and providing these branch locations with a bigger roster for higher fleet utilization that will convert to higher profits and revenue.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In the future, Lariat can continue to assess branch locations and invest in adding more rental branches based on the demand, revenue and profits generated in these locations.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>
            <a:alpha val="60000"/>
          </a:srgbClr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"/>
          <p:cNvSpPr txBox="1"/>
          <p:nvPr>
            <p:ph type="ctrTitle"/>
          </p:nvPr>
        </p:nvSpPr>
        <p:spPr>
          <a:xfrm>
            <a:off x="1209038" y="1479595"/>
            <a:ext cx="9860547" cy="300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THANK YOU!</a:t>
            </a:r>
            <a:endParaRPr/>
          </a:p>
        </p:txBody>
      </p:sp>
      <p:sp>
        <p:nvSpPr>
          <p:cNvPr id="224" name="Google Shape;224;p12"/>
          <p:cNvSpPr txBox="1"/>
          <p:nvPr>
            <p:ph idx="1" type="subTitle"/>
          </p:nvPr>
        </p:nvSpPr>
        <p:spPr>
          <a:xfrm>
            <a:off x="1209039" y="4386146"/>
            <a:ext cx="9860547" cy="1246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solidFill>
                  <a:srgbClr val="92D050"/>
                </a:solidFill>
              </a:rPr>
              <a:t>Questions?</a:t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12"/>
          <p:cNvCxnSpPr/>
          <p:nvPr/>
        </p:nvCxnSpPr>
        <p:spPr>
          <a:xfrm>
            <a:off x="5250180" y="455369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12"/>
          <p:cNvCxnSpPr/>
          <p:nvPr/>
        </p:nvCxnSpPr>
        <p:spPr>
          <a:xfrm>
            <a:off x="6941820" y="455369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12"/>
          <p:cNvCxnSpPr/>
          <p:nvPr/>
        </p:nvCxnSpPr>
        <p:spPr>
          <a:xfrm>
            <a:off x="5250180" y="1100664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>
            <p:ph type="title"/>
          </p:nvPr>
        </p:nvSpPr>
        <p:spPr>
          <a:xfrm>
            <a:off x="553637" y="642592"/>
            <a:ext cx="6890151" cy="236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</a:pPr>
            <a:r>
              <a:rPr lang="en-US" sz="3000"/>
              <a:t>Business Objective is to recommend strategies that minimize cost and maximize revenue. 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868680" y="3339369"/>
            <a:ext cx="6281928" cy="2695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600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Lariat 2018 Business Summary </a:t>
            </a:r>
            <a:endParaRPr/>
          </a:p>
          <a:p>
            <a:pPr indent="0" lvl="0" marL="16002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Garamond"/>
              <a:buChar char="◦"/>
            </a:pPr>
            <a:r>
              <a:rPr b="0" i="0" lang="en-US" sz="2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50 different locations</a:t>
            </a:r>
            <a:endParaRPr/>
          </a:p>
          <a:p>
            <a:pPr indent="-18288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Garamond"/>
              <a:buChar char="◦"/>
            </a:pPr>
            <a:r>
              <a:rPr b="0" i="0" lang="en-US" sz="2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Fleet of 4000 vehicles </a:t>
            </a:r>
            <a:endParaRPr/>
          </a:p>
          <a:p>
            <a:pPr indent="-18288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Garamond"/>
              <a:buChar char="◦"/>
            </a:pPr>
            <a:r>
              <a:rPr b="0" i="0" lang="en-US" sz="2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60.4 million in Revenue*</a:t>
            </a:r>
            <a:endParaRPr/>
          </a:p>
          <a:p>
            <a:pPr indent="-18288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Garamond"/>
              <a:buChar char="◦"/>
            </a:pPr>
            <a:r>
              <a:rPr b="0" i="0" lang="en-US" sz="2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27.3  million in Profits*</a:t>
            </a:r>
            <a:endParaRPr/>
          </a:p>
          <a:p>
            <a:pPr indent="-30479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242" y="2677965"/>
            <a:ext cx="3322121" cy="1503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 txBox="1"/>
          <p:nvPr/>
        </p:nvSpPr>
        <p:spPr>
          <a:xfrm>
            <a:off x="1437685" y="6211962"/>
            <a:ext cx="519669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*Expected Profits derived from data for 10.5 months extrapolated to 12 months for FY 2018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None/>
            </a:pPr>
            <a:r>
              <a:rPr lang="en-US" sz="4800"/>
              <a:t>AGENDA </a:t>
            </a:r>
            <a:endParaRPr/>
          </a:p>
        </p:txBody>
      </p:sp>
      <p:sp>
        <p:nvSpPr>
          <p:cNvPr id="154" name="Google Shape;154;p3"/>
          <p:cNvSpPr txBox="1"/>
          <p:nvPr>
            <p:ph idx="1" type="body"/>
          </p:nvPr>
        </p:nvSpPr>
        <p:spPr>
          <a:xfrm>
            <a:off x="1066800" y="1843668"/>
            <a:ext cx="10058400" cy="4109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Discussion of  three strategies to grow revenue, reduce costs and maximize profit.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Combination of all three strategies to meet the business objective.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In conclusion to predict revenue and profits expected in FY 2019.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Recommendations to implement the strategy.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740978" y="463917"/>
            <a:ext cx="10893973" cy="98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63636"/>
              <a:buFont typeface="Arial"/>
              <a:buNone/>
            </a:pPr>
            <a:r>
              <a:rPr lang="en-US"/>
              <a:t>Strategy 1</a:t>
            </a:r>
            <a:br>
              <a:rPr lang="en-US"/>
            </a:br>
            <a:r>
              <a:rPr i="1" lang="en-US" sz="2700"/>
              <a:t>Increase the Fleet size in the Top 20 performing locations  from 44% to 65%.</a:t>
            </a:r>
            <a:endParaRPr i="1" sz="2200"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740978" y="1923522"/>
            <a:ext cx="4232465" cy="35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Identify the top 20 profit making branches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Top 20 branches based on profits made from Jan 2018 to Dec 2018, has just over 44% of the fleet of vehicles.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Top 20 of profit-making branches should have at least 65% of the fleet ready at its disposal.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685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4260" y="1923522"/>
            <a:ext cx="5654291" cy="4237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938212" y="536028"/>
            <a:ext cx="10279610" cy="2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n-US" sz="3200"/>
              <a:t>Strategy 1</a:t>
            </a:r>
            <a:br>
              <a:rPr lang="en-US" sz="3200"/>
            </a:br>
            <a:br>
              <a:rPr lang="en-US"/>
            </a:br>
            <a:br>
              <a:rPr lang="en-US" sz="2000"/>
            </a:br>
            <a:r>
              <a:rPr lang="en-US" sz="2200"/>
              <a:t>Increasing fleet size from 44% to 65%, leads to 45% increase in profits. </a:t>
            </a:r>
            <a:br>
              <a:rPr lang="en-US" sz="2200"/>
            </a:br>
            <a:br>
              <a:rPr lang="en-US" sz="1050"/>
            </a:br>
            <a:r>
              <a:rPr lang="en-US" sz="2200"/>
              <a:t>The revenue and costs increase by 45% as well.</a:t>
            </a:r>
            <a:endParaRPr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8403" y="2995865"/>
            <a:ext cx="5529419" cy="320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312" y="3766912"/>
            <a:ext cx="3225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1066800" y="420414"/>
            <a:ext cx="10058400" cy="1418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n-US" sz="3200"/>
              <a:t>Strategy 2</a:t>
            </a:r>
            <a:br>
              <a:rPr lang="en-US" sz="3200"/>
            </a:br>
            <a:r>
              <a:rPr i="1" lang="en-US" sz="2400"/>
              <a:t>Replacing/ Phasing out bottom 100 cars and replacing it with 100 of Top 5 profit-making cars 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1066800" y="2112579"/>
            <a:ext cx="5848350" cy="3993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Lariat’s fleet has four vehicles that have a higher cost in maintenance than the revenue they bring in. 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In the Bottom 100 of the least profit-making cars, most cars have been used for under 2 months and some under 3 months through the entire year of 2018.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The Bottom 100 of Lariat’s Fleet have significantly lower profit percentage when compared to the entire fleet.</a:t>
            </a:r>
            <a:endParaRPr/>
          </a:p>
          <a:p>
            <a:pPr indent="-685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5062" y="2892425"/>
            <a:ext cx="3937000" cy="17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1066800" y="642594"/>
            <a:ext cx="10058400" cy="1081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n-US" sz="3200"/>
              <a:t>Strategy 2</a:t>
            </a:r>
            <a:br>
              <a:rPr lang="en-US" sz="3200"/>
            </a:br>
            <a:endParaRPr sz="3200"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1066800" y="2408644"/>
            <a:ext cx="4819650" cy="3277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By replacing/ phasing out  about 100 of the bottom profit-making cars with 110 of the top five cars, increase the profit percentage by 0.24%  or $332,733.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There is no significant change in the profits or revenue when the 100 low-profit making cars are replaced by a similar number of top profit-making cars.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0825" y="2145982"/>
            <a:ext cx="4660296" cy="380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1066799" y="642594"/>
            <a:ext cx="10605247" cy="87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/>
              <a:t>Strategy 3</a:t>
            </a:r>
            <a:br>
              <a:rPr lang="en-US"/>
            </a:br>
            <a:r>
              <a:rPr i="1" lang="en-US" sz="2700"/>
              <a:t>Investing in 25% increase in fleet size with top 25 profit-generating vehicles</a:t>
            </a:r>
            <a:endParaRPr/>
          </a:p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778325" y="1776541"/>
            <a:ext cx="10893721" cy="87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 Key KPIs on investing in expanding the fleet line by 25%.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 By investing with the Top 25 profit-generating vehicles, a higher percentage of returns.</a:t>
            </a:r>
            <a:endParaRPr/>
          </a:p>
          <a:p>
            <a:pPr indent="-812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517" y="3117729"/>
            <a:ext cx="4680858" cy="312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117729"/>
            <a:ext cx="4945483" cy="310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849854" y="360638"/>
            <a:ext cx="10607040" cy="1446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Combined Strategy</a:t>
            </a:r>
            <a:br>
              <a:rPr lang="en-US"/>
            </a:br>
            <a:br>
              <a:rPr lang="en-US" sz="1200"/>
            </a:br>
            <a:r>
              <a:rPr i="1" lang="en-US" sz="2400"/>
              <a:t>Identify the Top 20 profit-generating Branches, eliminating its under performing fleet and adding 25% to its fleet line with 25 Top performing  cars.</a:t>
            </a:r>
            <a:endParaRPr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840889" y="2289951"/>
            <a:ext cx="10510221" cy="1226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lang="en-US"/>
              <a:t>By moving top performing cars to Top 20 locations,  65% of the cars are available for utilization, the profits and revenue go up to 46%.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◦"/>
            </a:pPr>
            <a:r>
              <a:rPr lang="en-US"/>
              <a:t>By investing in Lariat further with the identified top performing cars,  there is a remarkable increase in revenue and the profits as well. </a:t>
            </a:r>
            <a:endParaRPr/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986" y="3676258"/>
            <a:ext cx="3946258" cy="265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3018" y="3676259"/>
            <a:ext cx="3946262" cy="265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2022-01-06T03:30:03Z</dcterms:created>
  <dc:creator>Suchitra Subramani</dc:creator>
</cp:coreProperties>
</file>