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  <p:sldMasterId id="2147483688" r:id="rId5"/>
  </p:sldMasterIdLst>
  <p:sldIdLst>
    <p:sldId id="420" r:id="rId6"/>
    <p:sldId id="301" r:id="rId7"/>
    <p:sldId id="430" r:id="rId8"/>
    <p:sldId id="431" r:id="rId9"/>
    <p:sldId id="423" r:id="rId10"/>
    <p:sldId id="426" r:id="rId11"/>
    <p:sldId id="428" r:id="rId12"/>
    <p:sldId id="429" r:id="rId13"/>
    <p:sldId id="432" r:id="rId14"/>
    <p:sldId id="384" r:id="rId15"/>
    <p:sldId id="435" r:id="rId16"/>
    <p:sldId id="436" r:id="rId17"/>
    <p:sldId id="437" r:id="rId18"/>
    <p:sldId id="438" r:id="rId19"/>
    <p:sldId id="439" r:id="rId20"/>
    <p:sldId id="440" r:id="rId21"/>
    <p:sldId id="433" r:id="rId22"/>
    <p:sldId id="441" r:id="rId23"/>
    <p:sldId id="442" r:id="rId24"/>
    <p:sldId id="31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>
        <p:scale>
          <a:sx n="75" d="100"/>
          <a:sy n="75" d="100"/>
        </p:scale>
        <p:origin x="173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4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4601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6550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418774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77000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1/19/2025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96832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1/19/2025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76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91017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84122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916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5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167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0432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618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1/19/2025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224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1/19/2025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0613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426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870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1966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6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26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09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1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1/19/2025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77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1/19/2025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96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1/19/2025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6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90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60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38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Lead Scoring</a:t>
            </a:r>
            <a:b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507545"/>
            <a:ext cx="3205640" cy="1086648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>
                    <a:lumMod val="75000"/>
                  </a:schemeClr>
                </a:solidFill>
              </a:rPr>
              <a:t>Suchindran varadaraj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>
                    <a:lumMod val="75000"/>
                  </a:schemeClr>
                </a:solidFill>
              </a:rPr>
              <a:t>Umang Malhotra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>
                    <a:lumMod val="75000"/>
                  </a:schemeClr>
                </a:solidFill>
              </a:rPr>
              <a:t>Vikas tripathi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7456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38BF-B144-E9DC-873C-A20B1FF8D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40280" cy="839369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Univariate Analysis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sz="2500" dirty="0">
                <a:solidFill>
                  <a:schemeClr val="accent2"/>
                </a:solidFill>
              </a:rPr>
              <a:t>– Outlier: ‘TotalVisits’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72A90-A0D1-F78E-8E65-A2E99E024A4A}"/>
              </a:ext>
            </a:extLst>
          </p:cNvPr>
          <p:cNvSpPr txBox="1"/>
          <p:nvPr/>
        </p:nvSpPr>
        <p:spPr>
          <a:xfrm>
            <a:off x="385183" y="5695122"/>
            <a:ext cx="1142163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FFC000"/>
                </a:solidFill>
              </a:rPr>
              <a:t>‘TotalVisits’ feature indicated presence of outliers, which got treated well by limiting the values within 150.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751B20-86E1-24CF-BD0F-372D9A0C4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84" y="1292087"/>
            <a:ext cx="5022344" cy="42837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A362D9-A5A3-64BC-E06D-715A7E6D5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474" y="1292086"/>
            <a:ext cx="5022343" cy="428376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5ED2BFB0-07E1-5047-19F1-77343B7B5779}"/>
              </a:ext>
            </a:extLst>
          </p:cNvPr>
          <p:cNvSpPr/>
          <p:nvPr/>
        </p:nvSpPr>
        <p:spPr>
          <a:xfrm>
            <a:off x="5615608" y="2867439"/>
            <a:ext cx="1033669" cy="1123122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983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091A0-3AF8-8F37-4E3B-BE5F248B7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EA5BA-7D0B-571C-EB96-7FFD85C66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40280" cy="839369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Univariate Analysis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sz="2500" dirty="0">
                <a:solidFill>
                  <a:schemeClr val="accent2"/>
                </a:solidFill>
              </a:rPr>
              <a:t>– Outlier: 'Page Views Per Visit'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593B46-DF3D-665A-21A4-E9C005E4F2AE}"/>
              </a:ext>
            </a:extLst>
          </p:cNvPr>
          <p:cNvSpPr txBox="1"/>
          <p:nvPr/>
        </p:nvSpPr>
        <p:spPr>
          <a:xfrm>
            <a:off x="385183" y="5695122"/>
            <a:ext cx="1142163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FFC000"/>
                </a:solidFill>
              </a:rPr>
              <a:t>'Page Views Per Visit' feature has some outliers too, which were treated by keeping the values within 20.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6041D9-7BA1-69F4-A536-5FCDB1CDA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83" y="1292088"/>
            <a:ext cx="5031643" cy="42670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F8C2A0-D589-15C8-700C-56E33FF82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649" y="1292087"/>
            <a:ext cx="4976167" cy="4267032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1EFF327F-11F2-A7E0-3526-511FE6288113}"/>
              </a:ext>
            </a:extLst>
          </p:cNvPr>
          <p:cNvSpPr/>
          <p:nvPr/>
        </p:nvSpPr>
        <p:spPr>
          <a:xfrm>
            <a:off x="5615608" y="2867439"/>
            <a:ext cx="1033669" cy="1123122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2809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87355-4B1B-433C-86E3-204820944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42C2-A792-A28F-F274-33041708E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40280" cy="839369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Univariate Analysis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sz="2500" dirty="0">
                <a:solidFill>
                  <a:schemeClr val="accent2"/>
                </a:solidFill>
              </a:rPr>
              <a:t>– Single Category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1B9DEE-9BA4-9411-1FCF-B14DE8DD588D}"/>
              </a:ext>
            </a:extLst>
          </p:cNvPr>
          <p:cNvSpPr txBox="1"/>
          <p:nvPr/>
        </p:nvSpPr>
        <p:spPr>
          <a:xfrm>
            <a:off x="331653" y="4861708"/>
            <a:ext cx="1142163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FFC000"/>
                </a:solidFill>
              </a:rPr>
              <a:t>Some categorical features had only one categorical value. These would not make sense for the ML modeling, so dropped.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FFC000"/>
                </a:solidFill>
              </a:rPr>
              <a:t>‘Magazine’,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FFC000"/>
                </a:solidFill>
              </a:rPr>
              <a:t>‘Receive More Updates About Our Courses’,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FFC000"/>
                </a:solidFill>
              </a:rPr>
              <a:t>‘Update m on Supply Chain Content’,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FFC000"/>
                </a:solidFill>
              </a:rPr>
              <a:t>‘Get updates on DM Content’,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FFC000"/>
                </a:solidFill>
              </a:rPr>
              <a:t>‘I agree to pay the amount through cheque’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830557-C148-ADE3-12E0-BE972F30A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01" y="1275954"/>
            <a:ext cx="3950791" cy="15450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4146E6-249F-930E-5F65-10483B37D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02" y="2987695"/>
            <a:ext cx="3955226" cy="15280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BC6F3F-8EEC-80E8-AB82-D59603B75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521" y="1277207"/>
            <a:ext cx="3885457" cy="15206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5BA146-9418-6E6C-077B-026858712A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2290" y="2987695"/>
            <a:ext cx="3951073" cy="152068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EE88C68-279D-3432-A01C-CE214A4EE4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6807" y="1295323"/>
            <a:ext cx="3953786" cy="152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28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29D41-FFCC-A834-1B4F-FA200543E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E0EC-EB1F-D276-51AB-F4BDF7759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40280" cy="839369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Bivariate Analysis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sz="2500" dirty="0">
                <a:solidFill>
                  <a:schemeClr val="accent2"/>
                </a:solidFill>
              </a:rPr>
              <a:t>– ‘</a:t>
            </a:r>
            <a:r>
              <a:rPr lang="en-US" sz="2400" dirty="0">
                <a:solidFill>
                  <a:schemeClr val="accent2"/>
                </a:solidFill>
              </a:rPr>
              <a:t>Total Time Spent on Website</a:t>
            </a:r>
            <a:r>
              <a:rPr lang="en-IN" sz="2500" dirty="0">
                <a:solidFill>
                  <a:schemeClr val="accent2"/>
                </a:solidFill>
              </a:rPr>
              <a:t>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C3C8EE-0CC8-4A39-DED4-16610DA65173}"/>
              </a:ext>
            </a:extLst>
          </p:cNvPr>
          <p:cNvSpPr txBox="1"/>
          <p:nvPr/>
        </p:nvSpPr>
        <p:spPr>
          <a:xfrm>
            <a:off x="385183" y="5741288"/>
            <a:ext cx="1142163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FFC000"/>
                </a:solidFill>
              </a:rPr>
              <a:t>‘Total Time Spent on Website' feature is seen having a good correlation with the target ‘Converted’.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B01354-0188-C488-E8D1-DA26EF3D2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82" y="1292087"/>
            <a:ext cx="6005679" cy="42026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A1CCC1-72F6-AD40-57C1-67ADF8B7C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790" y="1292086"/>
            <a:ext cx="5155026" cy="420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31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544F8-A860-6DB3-F23F-0A64BFDCC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9920B-10D2-8047-8F18-9592B4EBB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40280" cy="839369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Bivariate Analysis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sz="2500" dirty="0">
                <a:solidFill>
                  <a:schemeClr val="accent2"/>
                </a:solidFill>
              </a:rPr>
              <a:t>– ‘Occupation’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0B6619-7955-C226-B6FC-BC734490F63C}"/>
              </a:ext>
            </a:extLst>
          </p:cNvPr>
          <p:cNvSpPr txBox="1"/>
          <p:nvPr/>
        </p:nvSpPr>
        <p:spPr>
          <a:xfrm>
            <a:off x="385183" y="5741288"/>
            <a:ext cx="1142163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FFC000"/>
                </a:solidFill>
              </a:rPr>
              <a:t>‘Working Professionals’ are observed to have quite high chances of lead conversion.</a:t>
            </a:r>
          </a:p>
          <a:p>
            <a:r>
              <a:rPr lang="en-US" sz="1700" dirty="0">
                <a:solidFill>
                  <a:srgbClr val="FFC000"/>
                </a:solidFill>
              </a:rPr>
              <a:t>Housewife and Businessman also indicate a good correlation with target ‘Converted’.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42266-B565-C2B6-E134-62B73B225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82" y="1292087"/>
            <a:ext cx="10211451" cy="429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4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029C3-7CF0-3113-BF1D-7DC61F501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3D18-9DF1-00CC-6CDA-7BEFA7D58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40280" cy="839369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Bivariate Analysis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sz="2500" dirty="0">
                <a:solidFill>
                  <a:schemeClr val="accent2"/>
                </a:solidFill>
              </a:rPr>
              <a:t>– ‘Last Notable Activity’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30EE08-C8D1-6286-1FEE-2361EBB1BC64}"/>
              </a:ext>
            </a:extLst>
          </p:cNvPr>
          <p:cNvSpPr txBox="1"/>
          <p:nvPr/>
        </p:nvSpPr>
        <p:spPr>
          <a:xfrm>
            <a:off x="385183" y="5741288"/>
            <a:ext cx="1142163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FFC000"/>
                </a:solidFill>
              </a:rPr>
              <a:t>‘Leads who had a phone conversation lately’ have quite fair chances of lead conversion.</a:t>
            </a:r>
          </a:p>
          <a:p>
            <a:r>
              <a:rPr lang="en-US" sz="1700" dirty="0">
                <a:solidFill>
                  <a:srgbClr val="FFC000"/>
                </a:solidFill>
              </a:rPr>
              <a:t>Among others, ‘SMS Sent’ &amp; ‘Resubscribed to emails’ also indicate a good correlation with ‘Converted’.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55507B-0C05-0FC7-ACAE-C93E53D90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83" y="1292087"/>
            <a:ext cx="9671359" cy="429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44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3F68B-60DD-3F8B-E96B-161CDF93E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72EC-E9EC-1396-DA73-D76E106C1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40280" cy="839369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Bivariate Analysis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sz="2500" dirty="0">
                <a:solidFill>
                  <a:schemeClr val="accent2"/>
                </a:solidFill>
              </a:rPr>
              <a:t>– ‘Lead Source’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47D61-A600-7AF9-7E24-1E8330938A30}"/>
              </a:ext>
            </a:extLst>
          </p:cNvPr>
          <p:cNvSpPr txBox="1"/>
          <p:nvPr/>
        </p:nvSpPr>
        <p:spPr>
          <a:xfrm>
            <a:off x="385183" y="5840385"/>
            <a:ext cx="11690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Leads who approached from Welingak website, WeLearn or References show a good chance of lead conversion.</a:t>
            </a:r>
          </a:p>
          <a:p>
            <a:r>
              <a:rPr lang="en-US" sz="1600" dirty="0">
                <a:solidFill>
                  <a:srgbClr val="FFC000"/>
                </a:solidFill>
              </a:rPr>
              <a:t>Leads who were found on ‘Live chat’ or ‘Click2call’ options, also indicate good correlation with ‘Converted’.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BAAB6C-F0F2-C417-1E37-72190B15F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83" y="1292087"/>
            <a:ext cx="10460194" cy="429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69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35D98-87CF-3B1D-B215-EF987F93B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8C5B70C-0B28-4A3D-7567-1A2FFEBD2AFD}"/>
              </a:ext>
            </a:extLst>
          </p:cNvPr>
          <p:cNvSpPr/>
          <p:nvPr/>
        </p:nvSpPr>
        <p:spPr>
          <a:xfrm>
            <a:off x="622386" y="2828835"/>
            <a:ext cx="1094722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200" b="1" dirty="0">
                <a:ln/>
                <a:solidFill>
                  <a:schemeClr val="accent3"/>
                </a:solidFill>
              </a:rPr>
              <a:t>Results in Business Terms</a:t>
            </a:r>
          </a:p>
        </p:txBody>
      </p:sp>
    </p:spTree>
    <p:extLst>
      <p:ext uri="{BB962C8B-B14F-4D97-AF65-F5344CB8AC3E}">
        <p14:creationId xmlns:p14="http://schemas.microsoft.com/office/powerpoint/2010/main" val="246666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3A80D-7990-E548-D865-8B0E13341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727E0-B587-2553-FD42-E9354A920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Business Insights</a:t>
            </a:r>
            <a:br>
              <a:rPr lang="en-IN" dirty="0">
                <a:solidFill>
                  <a:schemeClr val="accent2"/>
                </a:solidFill>
              </a:rPr>
            </a:b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D60B1-828F-4EC0-E8EE-327782D8A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32452"/>
            <a:ext cx="10754071" cy="453672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Key Findings:</a:t>
            </a:r>
            <a:endParaRPr lang="en-US" dirty="0">
              <a:solidFill>
                <a:schemeClr val="accent3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The most influencing factors behind a lead conversion are total visits to and time spent on website.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Leads visiting Welingak website have high chances of getting converted.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Direct traffic on X Education website and platforms such as google or </a:t>
            </a:r>
            <a:r>
              <a:rPr lang="en-US" dirty="0" err="1">
                <a:solidFill>
                  <a:schemeClr val="accent3"/>
                </a:solidFill>
              </a:rPr>
              <a:t>facebook</a:t>
            </a:r>
            <a:r>
              <a:rPr lang="en-US" dirty="0">
                <a:solidFill>
                  <a:schemeClr val="accent3"/>
                </a:solidFill>
              </a:rPr>
              <a:t> have negative influence on the lead conversion.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Working professionals among occupation categories are the highest potential leads to buy a course with X Education.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Student and Unemployed leads have fairly good influence on lead conversion.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Leads whose recent engagement has been a phone call have high chances of conversion.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Leads with recent interaction in form of SMS have fairly good chance of conversion.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Leads who didn’t opt for email, are very less likely to get converted.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Leads contacting through Olark chat platform have negative impact on the lead conversion.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422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12083-2C48-14F7-819A-068C25476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8839-9879-1F9A-F5F5-35094E002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Business Recommendations</a:t>
            </a:r>
            <a:br>
              <a:rPr lang="en-IN" dirty="0">
                <a:solidFill>
                  <a:schemeClr val="accent2"/>
                </a:solidFill>
              </a:rPr>
            </a:b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2A406-2026-4B08-CD6A-3EC9E34AC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32452"/>
            <a:ext cx="10754071" cy="5552947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0" indent="0">
              <a:buNone/>
            </a:pPr>
            <a:r>
              <a:rPr lang="en-IN" sz="6800" dirty="0">
                <a:solidFill>
                  <a:srgbClr val="FF0000"/>
                </a:solidFill>
              </a:rPr>
              <a:t>Key Actions:</a:t>
            </a:r>
            <a:endParaRPr lang="en-US" sz="68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5800" dirty="0">
                <a:solidFill>
                  <a:srgbClr val="FFC000"/>
                </a:solidFill>
              </a:rPr>
              <a:t>Enhance website content and user experience to encourage longer visits and more interactions.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5800" dirty="0">
                <a:solidFill>
                  <a:srgbClr val="FFC000"/>
                </a:solidFill>
              </a:rPr>
              <a:t>Prioritize marketing efforts for leads visiting the Welingak website.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5800" dirty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5800" dirty="0">
                <a:solidFill>
                  <a:srgbClr val="FFC000"/>
                </a:solidFill>
              </a:rPr>
              <a:t>Shift marketing budget away from direct traffic sources (Google/Facebook) to more productive channels.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5800" dirty="0">
                <a:solidFill>
                  <a:srgbClr val="FFC000"/>
                </a:solidFill>
              </a:rPr>
              <a:t>Develop targeted campaigns for working professionals as they show the highest conversion potential.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5800" dirty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5800" dirty="0">
                <a:solidFill>
                  <a:srgbClr val="FFC000"/>
                </a:solidFill>
              </a:rPr>
              <a:t>Prioritize working professionals and students/unemployed leads for proactive outreach.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5800" dirty="0">
                <a:solidFill>
                  <a:srgbClr val="FFC000"/>
                </a:solidFill>
              </a:rPr>
              <a:t>Use automated engagement for leads with lower likelihoods.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5800" dirty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5800" dirty="0">
                <a:solidFill>
                  <a:srgbClr val="FFC000"/>
                </a:solidFill>
              </a:rPr>
              <a:t>Prioritize phone calls for recent interactions as they have the highest conversion likelihood.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5800" dirty="0">
                <a:solidFill>
                  <a:srgbClr val="FFC000"/>
                </a:solidFill>
              </a:rPr>
              <a:t>Increase SMS engagement strategies for nurturing leads.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5800" dirty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5800" dirty="0">
                <a:solidFill>
                  <a:srgbClr val="FFC000"/>
                </a:solidFill>
              </a:rPr>
              <a:t>Encourage leads to opt-in for emails through incentives.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5800" dirty="0">
                <a:solidFill>
                  <a:srgbClr val="FFC000"/>
                </a:solidFill>
              </a:rPr>
              <a:t>Personalize email campaigns to improve conversion rates.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5800" dirty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5800" dirty="0">
                <a:solidFill>
                  <a:srgbClr val="FFC000"/>
                </a:solidFill>
              </a:rPr>
              <a:t>Reassess the effectiveness of Olark chat and explore alternative communication tools.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5800" dirty="0">
                <a:solidFill>
                  <a:srgbClr val="FFC000"/>
                </a:solidFill>
              </a:rPr>
              <a:t>Identify reasons behind the negative impact and refine chat engagement strategies.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38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6D1C196-0229-04FD-C608-2A6D55436E8B}"/>
              </a:ext>
            </a:extLst>
          </p:cNvPr>
          <p:cNvSpPr/>
          <p:nvPr/>
        </p:nvSpPr>
        <p:spPr>
          <a:xfrm>
            <a:off x="1292441" y="2767280"/>
            <a:ext cx="960711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000" b="1" dirty="0">
                <a:ln/>
                <a:solidFill>
                  <a:schemeClr val="accent3"/>
                </a:solidFill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025258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537B608-26B1-FE2F-B62F-45FCFE51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0" y="2602410"/>
            <a:ext cx="8825660" cy="1653180"/>
          </a:xfrm>
        </p:spPr>
        <p:txBody>
          <a:bodyPr anchor="ctr"/>
          <a:lstStyle/>
          <a:p>
            <a:pPr algn="ctr"/>
            <a:r>
              <a:rPr lang="en-IN" sz="13800" dirty="0">
                <a:solidFill>
                  <a:schemeClr val="bg2">
                    <a:lumMod val="50000"/>
                  </a:schemeClr>
                </a:solidFill>
                <a:latin typeface="Monotype Corsiva" panose="03010101010201010101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43372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BC5EF-BF02-BED7-3378-1CD4D1C4A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57D6-8C59-5974-E554-21B8D6F2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Problem Statement</a:t>
            </a:r>
            <a:br>
              <a:rPr lang="en-IN" dirty="0">
                <a:solidFill>
                  <a:schemeClr val="accent2"/>
                </a:solidFill>
              </a:rPr>
            </a:b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A7DC0-B954-CC76-A11B-4B0A59DB2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18" y="1555961"/>
            <a:ext cx="10754071" cy="4536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Background:</a:t>
            </a:r>
            <a:endParaRPr lang="en-US" dirty="0">
              <a:solidFill>
                <a:schemeClr val="accent3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X Education company sells online courses and gets its initial leads from various modes of online marketing.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The company wishes to identify Hot Leads, who have high chances of conversion.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It would help sales team focus on nurturing hot leads rather than all available ones.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Their present lead conversion rate is 30% and their target is 80%.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Goal: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3"/>
                </a:solidFill>
              </a:rPr>
              <a:t>An ML model to assign lead score from 0 to 100 to each lead.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3"/>
                </a:solidFill>
              </a:rPr>
              <a:t>Higher the lead score, higher are the chances of lead conversion.</a:t>
            </a:r>
            <a:endParaRPr lang="en-IN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5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F5046-25DE-78B3-575D-A2BE923FC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D5B6C5D-39EF-07C1-F1FF-D2F50E2289EB}"/>
              </a:ext>
            </a:extLst>
          </p:cNvPr>
          <p:cNvSpPr/>
          <p:nvPr/>
        </p:nvSpPr>
        <p:spPr>
          <a:xfrm>
            <a:off x="1785364" y="2828835"/>
            <a:ext cx="862127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200" b="1" dirty="0">
                <a:ln/>
                <a:solidFill>
                  <a:schemeClr val="accent3"/>
                </a:solidFill>
              </a:rPr>
              <a:t>Analysis Approach</a:t>
            </a:r>
          </a:p>
        </p:txBody>
      </p:sp>
    </p:spTree>
    <p:extLst>
      <p:ext uri="{BB962C8B-B14F-4D97-AF65-F5344CB8AC3E}">
        <p14:creationId xmlns:p14="http://schemas.microsoft.com/office/powerpoint/2010/main" val="1374877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94ED2-CFA9-11CF-8917-1FEDC30F6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0A5A-7B83-018B-63F9-0604CC20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Data Analysis</a:t>
            </a:r>
            <a:br>
              <a:rPr lang="en-IN" dirty="0">
                <a:solidFill>
                  <a:schemeClr val="accent2"/>
                </a:solidFill>
              </a:rPr>
            </a:b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130E1-4A34-9920-48DD-99F5C54E3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18" y="1555961"/>
            <a:ext cx="10754071" cy="4536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Data Cleaning: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Drop features with &gt;40% null values (including ‘Select’)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Impute remaining categorical null values with ‘Not Provided’ string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Imputing with mode would impact data distribution in such columns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Impute remaining numerical null values with respective median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Exploratory Data Analysis: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Univariate Analysis: Histograms, Boxplots and Bar plots to see distribution and remove outliers and single category variables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Bivariate/Multivariate Analysis: Boxplots, Heatmap and Stacked Bar plots to visualize correlation of various features with lead conversion.</a:t>
            </a:r>
          </a:p>
        </p:txBody>
      </p:sp>
    </p:spTree>
    <p:extLst>
      <p:ext uri="{BB962C8B-B14F-4D97-AF65-F5344CB8AC3E}">
        <p14:creationId xmlns:p14="http://schemas.microsoft.com/office/powerpoint/2010/main" val="281709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FBC31-6AB5-5D30-7D6E-F2BC85CDF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1514-4549-220D-1926-A33EA68A9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ML Modeling</a:t>
            </a:r>
            <a:br>
              <a:rPr lang="en-IN" dirty="0">
                <a:solidFill>
                  <a:schemeClr val="accent2"/>
                </a:solidFill>
              </a:rPr>
            </a:b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1D229-71D8-6BC0-0C3E-E280C4502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18" y="1555961"/>
            <a:ext cx="10754071" cy="4536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Feature Engineering: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Dummy variables creation for categorical features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This gives higher number of attributes to model on compared to Label Encoding.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Model Building: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Min-Max Scaling to bring all numerical values in similar range (sklearn).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Scaling make numerical data better fit and helps improve model accuracy.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Feature selection using RFE on Logistic Regression (sklearn).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Statistical summary based on the recommended features from RFE (statsmodels).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Feature elimination based on p-values and VIF scores of different features.</a:t>
            </a:r>
          </a:p>
        </p:txBody>
      </p:sp>
    </p:spTree>
    <p:extLst>
      <p:ext uri="{BB962C8B-B14F-4D97-AF65-F5344CB8AC3E}">
        <p14:creationId xmlns:p14="http://schemas.microsoft.com/office/powerpoint/2010/main" val="173296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C6465-8247-505F-55EF-969AACC7E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BA4A1-8288-EB69-4D4A-B2DB3094E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Model Evaluation</a:t>
            </a:r>
            <a:br>
              <a:rPr lang="en-IN" dirty="0">
                <a:solidFill>
                  <a:schemeClr val="accent2"/>
                </a:solidFill>
              </a:rPr>
            </a:b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B1606-93F7-EDC6-8D7E-726CC22A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18" y="1555961"/>
            <a:ext cx="10754071" cy="45367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Training Dataset: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Evaluation of model on training data with various metrics (sklearn)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Accuracy Score: 81.57% &amp; ROC-AUC Score: 88.97%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Precision: 79% accurate on conversion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Recall: 71% accurate on conversion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Area under ROC curve: 89%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Test Dataset: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Evaluation of model on test data with various metrics (sklearn)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Accuracy Score: 81.85%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Precision: 80% accurate on conversion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Recall: 71% accurate on conversion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Confusion Matrix: TP: 762, TN: 1507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063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E9FB5-D287-3411-839A-FE7F589FA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A582-E5CD-C236-C727-50866AF0D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Lead Scores &amp; Key Points</a:t>
            </a:r>
            <a:br>
              <a:rPr lang="en-IN" dirty="0">
                <a:solidFill>
                  <a:schemeClr val="accent2"/>
                </a:solidFill>
              </a:rPr>
            </a:b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C793F-F31D-2A26-D96F-1CF4C5480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18" y="1555961"/>
            <a:ext cx="10754071" cy="45367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Generating Scores: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Based on test data probability information, scores fall between 0 to 100.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Scores beyond 80 can be considered the leads with highest chances of conversion.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Score between 50 to 80 can be considered the leads with moderate chances.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Score below 50 can be considered the leads with lowest chances of conversion.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Key Points: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Identified a few (among others) top predictors contributing in lead conversion.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Welingak Website as Lead Source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Total Time Spent on Website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Working Professionals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Lead Add Form as Lead Origin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</a:rPr>
              <a:t>Phone Conversation as Last Notable Activity</a:t>
            </a:r>
          </a:p>
        </p:txBody>
      </p:sp>
    </p:spTree>
    <p:extLst>
      <p:ext uri="{BB962C8B-B14F-4D97-AF65-F5344CB8AC3E}">
        <p14:creationId xmlns:p14="http://schemas.microsoft.com/office/powerpoint/2010/main" val="2728187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A824C-49FB-54FE-F62C-B65631260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7DE6C9-FF90-1237-1487-9CE0F199E338}"/>
              </a:ext>
            </a:extLst>
          </p:cNvPr>
          <p:cNvSpPr/>
          <p:nvPr/>
        </p:nvSpPr>
        <p:spPr>
          <a:xfrm>
            <a:off x="723375" y="2828835"/>
            <a:ext cx="1074525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200" b="1" dirty="0">
                <a:ln/>
                <a:solidFill>
                  <a:schemeClr val="accent3"/>
                </a:solidFill>
              </a:rPr>
              <a:t>Important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3454869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71af3243-3dd4-4a8d-8c0d-dd76da1f02a5"/>
    <ds:schemaRef ds:uri="http://schemas.microsoft.com/sharepoint/v3"/>
    <ds:schemaRef ds:uri="http://purl.org/dc/dcmitype/"/>
    <ds:schemaRef ds:uri="http://purl.org/dc/terms/"/>
    <ds:schemaRef ds:uri="16c05727-aa75-4e4a-9b5f-8a80a1165891"/>
    <ds:schemaRef ds:uri="http://schemas.microsoft.com/office/infopath/2007/PartnerControls"/>
    <ds:schemaRef ds:uri="230e9df3-be65-4c73-a93b-d1236ebd677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1866</TotalTime>
  <Words>1075</Words>
  <Application>Microsoft Office PowerPoint</Application>
  <PresentationFormat>Widescreen</PresentationFormat>
  <Paragraphs>116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Bookman Old Style</vt:lpstr>
      <vt:lpstr>Calibri</vt:lpstr>
      <vt:lpstr>Century Gothic</vt:lpstr>
      <vt:lpstr>Franklin Gothic Book</vt:lpstr>
      <vt:lpstr>Monotype Corsiva</vt:lpstr>
      <vt:lpstr>Wingdings</vt:lpstr>
      <vt:lpstr>Wingdings 3</vt:lpstr>
      <vt:lpstr>Ion</vt:lpstr>
      <vt:lpstr>Custom</vt:lpstr>
      <vt:lpstr>Lead Scoring Case Study</vt:lpstr>
      <vt:lpstr>PowerPoint Presentation</vt:lpstr>
      <vt:lpstr>Problem Statement </vt:lpstr>
      <vt:lpstr>PowerPoint Presentation</vt:lpstr>
      <vt:lpstr>Data Analysis </vt:lpstr>
      <vt:lpstr>ML Modeling </vt:lpstr>
      <vt:lpstr>Model Evaluation </vt:lpstr>
      <vt:lpstr>Lead Scores &amp; Key Points </vt:lpstr>
      <vt:lpstr>PowerPoint Presentation</vt:lpstr>
      <vt:lpstr>Univariate Analysis – Outlier: ‘TotalVisits’</vt:lpstr>
      <vt:lpstr>Univariate Analysis – Outlier: 'Page Views Per Visit'</vt:lpstr>
      <vt:lpstr>Univariate Analysis – Single Category Features</vt:lpstr>
      <vt:lpstr>Bivariate Analysis – ‘Total Time Spent on Website’</vt:lpstr>
      <vt:lpstr>Bivariate Analysis – ‘Occupation’</vt:lpstr>
      <vt:lpstr>Bivariate Analysis – ‘Last Notable Activity’</vt:lpstr>
      <vt:lpstr>Bivariate Analysis – ‘Lead Source’</vt:lpstr>
      <vt:lpstr>PowerPoint Presentation</vt:lpstr>
      <vt:lpstr>Business Insights </vt:lpstr>
      <vt:lpstr>Business Recommendations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Umang Malhotra</dc:creator>
  <cp:lastModifiedBy>Umang Malhotra</cp:lastModifiedBy>
  <cp:revision>13</cp:revision>
  <cp:lastPrinted>2024-10-08T07:18:14Z</cp:lastPrinted>
  <dcterms:created xsi:type="dcterms:W3CDTF">2024-10-01T05:40:37Z</dcterms:created>
  <dcterms:modified xsi:type="dcterms:W3CDTF">2025-01-20T10:27:41Z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