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88" r:id="rId5"/>
  </p:sldMasterIdLst>
  <p:sldIdLst>
    <p:sldId id="420" r:id="rId6"/>
    <p:sldId id="301" r:id="rId7"/>
    <p:sldId id="430" r:id="rId8"/>
    <p:sldId id="431" r:id="rId9"/>
    <p:sldId id="423" r:id="rId10"/>
    <p:sldId id="426" r:id="rId11"/>
    <p:sldId id="428" r:id="rId12"/>
    <p:sldId id="429" r:id="rId13"/>
    <p:sldId id="432" r:id="rId14"/>
    <p:sldId id="384" r:id="rId15"/>
    <p:sldId id="435" r:id="rId16"/>
    <p:sldId id="436" r:id="rId17"/>
    <p:sldId id="437" r:id="rId18"/>
    <p:sldId id="438" r:id="rId19"/>
    <p:sldId id="439" r:id="rId20"/>
    <p:sldId id="440" r:id="rId21"/>
    <p:sldId id="433" r:id="rId22"/>
    <p:sldId id="441" r:id="rId23"/>
    <p:sldId id="442" r:id="rId24"/>
    <p:sldId id="31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6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55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187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00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68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0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412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1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1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1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2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1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42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6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6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Lead Scoring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507545"/>
            <a:ext cx="3205640" cy="108664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Suchindran varadaraj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Umang Malhotra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Vikash KR. </a:t>
            </a:r>
            <a:r>
              <a:rPr lang="en-US" sz="1600" b="1">
                <a:solidFill>
                  <a:schemeClr val="tx1">
                    <a:lumMod val="75000"/>
                  </a:schemeClr>
                </a:solidFill>
              </a:rPr>
              <a:t>tripathi</a:t>
            </a:r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45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38BF-B144-E9DC-873C-A20B1FF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Outlier: ‘TotalVisits’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2A90-A0D1-F78E-8E65-A2E99E024A4A}"/>
              </a:ext>
            </a:extLst>
          </p:cNvPr>
          <p:cNvSpPr txBox="1"/>
          <p:nvPr/>
        </p:nvSpPr>
        <p:spPr>
          <a:xfrm>
            <a:off x="385183" y="5695122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‘TotalVisits’ feature indicated presence of outliers, which got treated well by limiting the values within 150.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51B20-86E1-24CF-BD0F-372D9A0C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4" y="1292087"/>
            <a:ext cx="5022344" cy="4283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362D9-A5A3-64BC-E06D-715A7E6D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74" y="1292086"/>
            <a:ext cx="5022343" cy="42837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D2BFB0-07E1-5047-19F1-77343B7B5779}"/>
              </a:ext>
            </a:extLst>
          </p:cNvPr>
          <p:cNvSpPr/>
          <p:nvPr/>
        </p:nvSpPr>
        <p:spPr>
          <a:xfrm>
            <a:off x="5615608" y="2867439"/>
            <a:ext cx="1033669" cy="112312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8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91A0-3AF8-8F37-4E3B-BE5F248B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5BA-7D0B-571C-EB96-7FFD85C6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Outlier: 'Page Views Per Visit'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3B46-DF3D-665A-21A4-E9C005E4F2AE}"/>
              </a:ext>
            </a:extLst>
          </p:cNvPr>
          <p:cNvSpPr txBox="1"/>
          <p:nvPr/>
        </p:nvSpPr>
        <p:spPr>
          <a:xfrm>
            <a:off x="385183" y="5695122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'Page Views Per Visit' feature has some outliers too, which were treated by keeping the values within 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041D9-7BA1-69F4-A536-5FCDB1CD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8"/>
            <a:ext cx="5031643" cy="426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8C2A0-D589-15C8-700C-56E33FF8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9" y="1292087"/>
            <a:ext cx="4976167" cy="426703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EFF327F-11F2-A7E0-3526-511FE6288113}"/>
              </a:ext>
            </a:extLst>
          </p:cNvPr>
          <p:cNvSpPr/>
          <p:nvPr/>
        </p:nvSpPr>
        <p:spPr>
          <a:xfrm>
            <a:off x="5615608" y="2867439"/>
            <a:ext cx="1033669" cy="112312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0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7355-4B1B-433C-86E3-20482094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C2-A792-A28F-F274-33041708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Single Category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B9DEE-9BA4-9411-1FCF-B14DE8DD588D}"/>
              </a:ext>
            </a:extLst>
          </p:cNvPr>
          <p:cNvSpPr txBox="1"/>
          <p:nvPr/>
        </p:nvSpPr>
        <p:spPr>
          <a:xfrm>
            <a:off x="331653" y="4861708"/>
            <a:ext cx="11421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Some categorical features had only one categorical value. These would not make sense for the ML modeling, so dropped.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‘Magazine’,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‘Receive More Updates About Our Courses’,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‘Update m on Supply Chain Content’,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‘Get updates on DM Content’,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‘I agree to pay the amount through cheque’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30557-C148-ADE3-12E0-BE972F30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1" y="1275954"/>
            <a:ext cx="3950791" cy="1545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146E6-249F-930E-5F65-10483B37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2" y="2987695"/>
            <a:ext cx="3955226" cy="1528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C6F3F-8EEC-80E8-AB82-D59603B7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21" y="1277207"/>
            <a:ext cx="3885457" cy="1520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5BA146-9418-6E6C-077B-02685871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90" y="2987695"/>
            <a:ext cx="3951073" cy="1520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88C68-279D-3432-A01C-CE214A4EE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807" y="1295323"/>
            <a:ext cx="3953786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9D41-FFCC-A834-1B4F-FA200543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0EC-EB1F-D276-51AB-F4BDF775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</a:t>
            </a:r>
            <a:r>
              <a:rPr lang="en-US" sz="2400" dirty="0">
                <a:solidFill>
                  <a:schemeClr val="accent2"/>
                </a:solidFill>
              </a:rPr>
              <a:t>Total Time Spent on Website</a:t>
            </a:r>
            <a:r>
              <a:rPr lang="en-IN" sz="2500" dirty="0">
                <a:solidFill>
                  <a:schemeClr val="accent2"/>
                </a:solidFill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3C8EE-0CC8-4A39-DED4-16610DA65173}"/>
              </a:ext>
            </a:extLst>
          </p:cNvPr>
          <p:cNvSpPr txBox="1"/>
          <p:nvPr/>
        </p:nvSpPr>
        <p:spPr>
          <a:xfrm>
            <a:off x="385183" y="5741288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‘Total Time Spent on Website' feature is seen having a good correlation with the target ‘Converted’.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1354-0188-C488-E8D1-DA26EF3D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2" y="1292087"/>
            <a:ext cx="6005679" cy="4202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A1CCC1-72F6-AD40-57C1-67ADF8B7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0" y="1292086"/>
            <a:ext cx="5155026" cy="42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544F8-A860-6DB3-F23F-0A64BFDCC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920B-10D2-8047-8F18-9592B4EB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‘Occupation’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B6619-7955-C226-B6FC-BC734490F63C}"/>
              </a:ext>
            </a:extLst>
          </p:cNvPr>
          <p:cNvSpPr txBox="1"/>
          <p:nvPr/>
        </p:nvSpPr>
        <p:spPr>
          <a:xfrm>
            <a:off x="385183" y="5741288"/>
            <a:ext cx="11421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‘Working Professionals’ are observed to have quite high chances of lead conversion.</a:t>
            </a:r>
          </a:p>
          <a:p>
            <a:r>
              <a:rPr lang="en-US" sz="1700" dirty="0">
                <a:solidFill>
                  <a:srgbClr val="FFC000"/>
                </a:solidFill>
              </a:rPr>
              <a:t>Housewife and Businessman also indicate a good correlation with target ‘Converted’.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2266-B565-C2B6-E134-62B73B22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2" y="1292087"/>
            <a:ext cx="10211451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029C3-7CF0-3113-BF1D-7DC61F50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3D18-9DF1-00CC-6CDA-7BEFA7D5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‘Last Notable Activity’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0EE08-C8D1-6286-1FEE-2361EBB1BC64}"/>
              </a:ext>
            </a:extLst>
          </p:cNvPr>
          <p:cNvSpPr txBox="1"/>
          <p:nvPr/>
        </p:nvSpPr>
        <p:spPr>
          <a:xfrm>
            <a:off x="385183" y="5741288"/>
            <a:ext cx="11421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‘Leads who had a phone conversation lately’ have quite fair chances of lead conversion.</a:t>
            </a:r>
          </a:p>
          <a:p>
            <a:r>
              <a:rPr lang="en-US" sz="1700" dirty="0">
                <a:solidFill>
                  <a:srgbClr val="FFC000"/>
                </a:solidFill>
              </a:rPr>
              <a:t>Among others, ‘SMS Sent’ &amp; ‘Resubscribed to emails’ also indicate a good correlation with ‘Converted’.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5507B-0C05-0FC7-ACAE-C93E53D9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7"/>
            <a:ext cx="9671359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F68B-60DD-3F8B-E96B-161CDF93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72EC-E9EC-1396-DA73-D76E106C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‘Lead Source’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47D61-A600-7AF9-7E24-1E8330938A30}"/>
              </a:ext>
            </a:extLst>
          </p:cNvPr>
          <p:cNvSpPr txBox="1"/>
          <p:nvPr/>
        </p:nvSpPr>
        <p:spPr>
          <a:xfrm>
            <a:off x="385183" y="5840385"/>
            <a:ext cx="1169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Leads who approached from Welingak website, WeLearn or References show a good chance of lead conversion.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Leads who were found on ‘Live chat’ or ‘Click2call’ options, also indicate good correlation with ‘Converted’.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AAB6C-F0F2-C417-1E37-72190B15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7"/>
            <a:ext cx="10460194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5D98-87CF-3B1D-B215-EF987F93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C5B70C-0B28-4A3D-7567-1A2FFEBD2AFD}"/>
              </a:ext>
            </a:extLst>
          </p:cNvPr>
          <p:cNvSpPr/>
          <p:nvPr/>
        </p:nvSpPr>
        <p:spPr>
          <a:xfrm>
            <a:off x="622386" y="2828835"/>
            <a:ext cx="109472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Results in Business Terms</a:t>
            </a:r>
          </a:p>
        </p:txBody>
      </p:sp>
    </p:spTree>
    <p:extLst>
      <p:ext uri="{BB962C8B-B14F-4D97-AF65-F5344CB8AC3E}">
        <p14:creationId xmlns:p14="http://schemas.microsoft.com/office/powerpoint/2010/main" val="24666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3A80D-7990-E548-D865-8B0E1334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27E0-B587-2553-FD42-E9354A92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Business Insights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60B1-828F-4EC0-E8EE-327782D8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32452"/>
            <a:ext cx="10754071" cy="4536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Key Findings: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 most influencing factors behind a lead conversion are total visits to and time spent on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visiting Welingak website have high chances of getting converted.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Direct traffic on X Education website and platforms such as google or </a:t>
            </a:r>
            <a:r>
              <a:rPr lang="en-US" dirty="0" err="1">
                <a:solidFill>
                  <a:schemeClr val="accent3"/>
                </a:solidFill>
              </a:rPr>
              <a:t>facebook</a:t>
            </a:r>
            <a:r>
              <a:rPr lang="en-US" dirty="0">
                <a:solidFill>
                  <a:schemeClr val="accent3"/>
                </a:solidFill>
              </a:rPr>
              <a:t> have negative influence on the lead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Working professionals among occupation categories are the highest potential leads to buy a course with X Education.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Student and Unemployed leads have fairly good influence on lead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whose recent engagement has been a phone call have high chances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with recent interaction in form of SMS have fairly good chance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who didn’t opt for email, are very less likely to get converted.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contacting through Olark chat platform have negative impact on the lead conversion.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2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12083-2C48-14F7-819A-068C2547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839-9879-1F9A-F5F5-35094E00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Business Recommendations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A406-2026-4B08-CD6A-3EC9E34A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32452"/>
            <a:ext cx="10754071" cy="555294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IN" sz="6800" dirty="0">
                <a:solidFill>
                  <a:srgbClr val="FF0000"/>
                </a:solidFill>
              </a:rPr>
              <a:t>Key Actions:</a:t>
            </a:r>
            <a:endParaRPr lang="en-US" sz="6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Enhance website content and user experience to encourage longer visits and more interactions.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marketing efforts for leads visiting the Welingak website.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Shift marketing budget away from direct traffic sources (Google/Facebook) to more productive channels.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Develop targeted campaigns for working professionals as they show the highest conversion potential.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working professionals and students/unemployed leads for proactive outreach.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Use automated engagement for leads with lower likelihoods.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phone calls for recent interactions as they have the highest conversion likelihood.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Increase SMS engagement strategies for nurturing leads.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Encourage leads to opt-in for emails through incentives.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Personalize email campaigns to improve conversion rates.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Reassess the effectiveness of Olark chat and explore alternative communication tools.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Identify reasons behind the negative impact and refine chat engagement strategies.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8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C196-0229-04FD-C608-2A6D55436E8B}"/>
              </a:ext>
            </a:extLst>
          </p:cNvPr>
          <p:cNvSpPr/>
          <p:nvPr/>
        </p:nvSpPr>
        <p:spPr>
          <a:xfrm>
            <a:off x="1292441" y="2767280"/>
            <a:ext cx="96071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2525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7B608-26B1-FE2F-B62F-45FCFE5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602410"/>
            <a:ext cx="8825660" cy="1653180"/>
          </a:xfrm>
        </p:spPr>
        <p:txBody>
          <a:bodyPr anchor="ctr"/>
          <a:lstStyle/>
          <a:p>
            <a:pPr algn="ctr"/>
            <a:r>
              <a:rPr lang="en-IN" sz="13800" dirty="0">
                <a:solidFill>
                  <a:schemeClr val="bg2">
                    <a:lumMod val="50000"/>
                  </a:schemeClr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33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C5EF-BF02-BED7-3378-1CD4D1C4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7D6-8C59-5974-E554-21B8D6F2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Problem Statement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7DC0-B954-CC76-A11B-4B0A59DB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Background: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X Education company sells online courses and gets its initial leads from various modes of online marketing.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 company wishes to identify Hot Leads, who have high chances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It would help sales team focus on nurturing hot leads rather than all available 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Their present lead conversion rate is 30% and their target is 80%.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Goal: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/>
                </a:solidFill>
              </a:rPr>
              <a:t>An ML model to assign lead score from 0 to 100 to each lead.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/>
                </a:solidFill>
              </a:rPr>
              <a:t>Higher the lead score, higher are the chances of lead conversion.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F5046-25DE-78B3-575D-A2BE923FC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6C5D-39EF-07C1-F1FF-D2F50E2289EB}"/>
              </a:ext>
            </a:extLst>
          </p:cNvPr>
          <p:cNvSpPr/>
          <p:nvPr/>
        </p:nvSpPr>
        <p:spPr>
          <a:xfrm>
            <a:off x="1785364" y="2828835"/>
            <a:ext cx="8621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13748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4ED2-CFA9-11CF-8917-1FEDC30F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A5A-7B83-018B-63F9-0604CC20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Analysis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30E1-4A34-9920-48DD-99F5C54E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Cleaning: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Drop features with &gt;40% null values (including ‘Select’)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Impute remaining categorical null values with ‘Not Provided’ string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Imputing with mode would impact data distribution in such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Impute remaining numerical null values with respective median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Exploratory Data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Univariate Analysis: Histograms, Boxplots and Bar plots to see distribution and remove outliers and single category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Bivariate/Multivariate Analysis: Boxplots, Heatmap and Stacked Bar plots to visualize correlation of various features with lead conversion.</a:t>
            </a:r>
          </a:p>
        </p:txBody>
      </p:sp>
    </p:spTree>
    <p:extLst>
      <p:ext uri="{BB962C8B-B14F-4D97-AF65-F5344CB8AC3E}">
        <p14:creationId xmlns:p14="http://schemas.microsoft.com/office/powerpoint/2010/main" val="28170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C31-6AB5-5D30-7D6E-F2BC85CD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1514-4549-220D-1926-A33EA68A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ML Modeling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D229-71D8-6BC0-0C3E-E280C450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 Engineering: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Dummy variables creation for categorical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This gives higher number of attributes to model on compared to Label Encoding.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Model Building: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Min-Max Scaling to bring all numerical values in similar range (sklearn).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Scaling make numerical data better fit and helps improve model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Feature selection using RFE on Logistic Regression (sklearn).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Statistical summary based on the recommended features from RFE (statsmodels).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Feature elimination based on p-values and VIF scores of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17329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6465-8247-505F-55EF-969AACC7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4A1-8288-EB69-4D4A-B2DB3094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Model Evaluation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606-93F7-EDC6-8D7E-726CC22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Training Dataset: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Evaluation of model on training data with various metrics (sklearn)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Accuracy Score: 81.57% &amp; ROC-AUC Score: 88.97%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Precision: 79%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Recall: 71%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Area under ROC curve: 89%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Test Dataset: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Evaluation of model on test data with various metrics (sklearn)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Accuracy Score: 81.85%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Precision: 80%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Recall: 71%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Confusion Matrix: TP: 762, TN: 1507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E9FB5-D287-3411-839A-FE7F589F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582-E5CD-C236-C727-50866AF0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Lead Scores &amp; Key Points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93F-F31D-2A26-D96F-1CF4C548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Generating Scores: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Based on test data probability information, scores fall between 0 to 100.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Scores beyond 80 can be considered the leads with highest chances of conversion.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 between 50 to 80 can be considered the leads with moderate chances.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 below 50 can be considered the leads with lowest chances of conversion.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 Points: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Identified a few (among others) top predictors contributing in lead conversion.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Welingak Website as Lead Source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Total Time Spent on Website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Working Professionals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 Add Form as Lead Origin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Phone Conversation as Last Notable Activity</a:t>
            </a:r>
          </a:p>
        </p:txBody>
      </p:sp>
    </p:spTree>
    <p:extLst>
      <p:ext uri="{BB962C8B-B14F-4D97-AF65-F5344CB8AC3E}">
        <p14:creationId xmlns:p14="http://schemas.microsoft.com/office/powerpoint/2010/main" val="27281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824C-49FB-54FE-F62C-B6563126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7DE6C9-FF90-1237-1487-9CE0F199E338}"/>
              </a:ext>
            </a:extLst>
          </p:cNvPr>
          <p:cNvSpPr/>
          <p:nvPr/>
        </p:nvSpPr>
        <p:spPr>
          <a:xfrm>
            <a:off x="723375" y="2828835"/>
            <a:ext cx="107452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Important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45486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71af3243-3dd4-4a8d-8c0d-dd76da1f02a5"/>
    <ds:schemaRef ds:uri="http://schemas.microsoft.com/sharepoint/v3"/>
    <ds:schemaRef ds:uri="http://purl.org/dc/dcmitype/"/>
    <ds:schemaRef ds:uri="http://purl.org/dc/terms/"/>
    <ds:schemaRef ds:uri="16c05727-aa75-4e4a-9b5f-8a80a1165891"/>
    <ds:schemaRef ds:uri="http://schemas.microsoft.com/office/infopath/2007/PartnerControls"/>
    <ds:schemaRef ds:uri="230e9df3-be65-4c73-a93b-d1236ebd677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1077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Bookman Old Style</vt:lpstr>
      <vt:lpstr>Calibri</vt:lpstr>
      <vt:lpstr>Century Gothic</vt:lpstr>
      <vt:lpstr>Franklin Gothic Book</vt:lpstr>
      <vt:lpstr>Monotype Corsiva</vt:lpstr>
      <vt:lpstr>Wingdings</vt:lpstr>
      <vt:lpstr>Wingdings 3</vt:lpstr>
      <vt:lpstr>Ion</vt:lpstr>
      <vt:lpstr>Custom</vt:lpstr>
      <vt:lpstr>Lead Scoring Case Study</vt:lpstr>
      <vt:lpstr>PowerPoint Presentation</vt:lpstr>
      <vt:lpstr>Problem Statement </vt:lpstr>
      <vt:lpstr>PowerPoint Presentation</vt:lpstr>
      <vt:lpstr>Data Analysis </vt:lpstr>
      <vt:lpstr>ML Modeling </vt:lpstr>
      <vt:lpstr>Model Evaluation </vt:lpstr>
      <vt:lpstr>Lead Scores &amp; Key Points </vt:lpstr>
      <vt:lpstr>PowerPoint Presentation</vt:lpstr>
      <vt:lpstr>Univariate Analysis – Outlier: ‘TotalVisits’</vt:lpstr>
      <vt:lpstr>Univariate Analysis – Outlier: 'Page Views Per Visit'</vt:lpstr>
      <vt:lpstr>Univariate Analysis – Single Category Features</vt:lpstr>
      <vt:lpstr>Bivariate Analysis – ‘Total Time Spent on Website’</vt:lpstr>
      <vt:lpstr>Bivariate Analysis – ‘Occupation’</vt:lpstr>
      <vt:lpstr>Bivariate Analysis – ‘Last Notable Activity’</vt:lpstr>
      <vt:lpstr>Bivariate Analysis – ‘Lead Source’</vt:lpstr>
      <vt:lpstr>PowerPoint Presentation</vt:lpstr>
      <vt:lpstr>Business Insights </vt:lpstr>
      <vt:lpstr>Business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Umang Malhotra</dc:creator>
  <cp:lastModifiedBy>Umang Malhotra</cp:lastModifiedBy>
  <cp:revision>14</cp:revision>
  <cp:lastPrinted>2024-10-08T07:18:14Z</cp:lastPrinted>
  <dcterms:created xsi:type="dcterms:W3CDTF">2024-10-01T05:40:37Z</dcterms:created>
  <dcterms:modified xsi:type="dcterms:W3CDTF">2025-01-20T13:37:01Z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