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5" r:id="rId1"/>
  </p:sldMasterIdLst>
  <p:notesMasterIdLst>
    <p:notesMasterId r:id="rId25"/>
  </p:notesMasterIdLst>
  <p:sldIdLst>
    <p:sldId id="811" r:id="rId2"/>
    <p:sldId id="812" r:id="rId3"/>
    <p:sldId id="894" r:id="rId4"/>
    <p:sldId id="912" r:id="rId5"/>
    <p:sldId id="913" r:id="rId6"/>
    <p:sldId id="897" r:id="rId7"/>
    <p:sldId id="915" r:id="rId8"/>
    <p:sldId id="892" r:id="rId9"/>
    <p:sldId id="901" r:id="rId10"/>
    <p:sldId id="902" r:id="rId11"/>
    <p:sldId id="903" r:id="rId12"/>
    <p:sldId id="914" r:id="rId13"/>
    <p:sldId id="904" r:id="rId14"/>
    <p:sldId id="916" r:id="rId15"/>
    <p:sldId id="917" r:id="rId16"/>
    <p:sldId id="918" r:id="rId17"/>
    <p:sldId id="906" r:id="rId18"/>
    <p:sldId id="919" r:id="rId19"/>
    <p:sldId id="920" r:id="rId20"/>
    <p:sldId id="908" r:id="rId21"/>
    <p:sldId id="909" r:id="rId22"/>
    <p:sldId id="910" r:id="rId23"/>
    <p:sldId id="911" r:id="rId2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00" autoAdjust="0"/>
  </p:normalViewPr>
  <p:slideViewPr>
    <p:cSldViewPr>
      <p:cViewPr varScale="1">
        <p:scale>
          <a:sx n="80" d="100"/>
          <a:sy n="80" d="100"/>
        </p:scale>
        <p:origin x="1522" y="6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7838"/>
          </a:xfrm>
          <a:prstGeom prst="rect">
            <a:avLst/>
          </a:prstGeom>
          <a:noFill/>
          <a:ln>
            <a:noFill/>
          </a:ln>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p:cNvSpPr>
            <a:spLocks noGrp="1" noChangeArrowheads="1"/>
          </p:cNvSpPr>
          <p:nvPr>
            <p:ph type="dt" idx="1"/>
          </p:nvPr>
        </p:nvSpPr>
        <p:spPr bwMode="auto">
          <a:xfrm>
            <a:off x="4143375" y="0"/>
            <a:ext cx="3170238" cy="477838"/>
          </a:xfrm>
          <a:prstGeom prst="rect">
            <a:avLst/>
          </a:prstGeom>
          <a:noFill/>
          <a:ln>
            <a:noFill/>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21508" name="Rectangle 4"/>
          <p:cNvSpPr>
            <a:spLocks noGrp="1" noRot="1" noChangeAspect="1" noChangeArrowheads="1"/>
          </p:cNvSpPr>
          <p:nvPr>
            <p:ph type="sldImg" idx="2"/>
          </p:nvPr>
        </p:nvSpPr>
        <p:spPr bwMode="auto">
          <a:xfrm>
            <a:off x="1255713" y="719138"/>
            <a:ext cx="4802187" cy="3600450"/>
          </a:xfrm>
          <a:prstGeom prst="rect">
            <a:avLst/>
          </a:prstGeom>
          <a:noFill/>
          <a:ln w="9525">
            <a:noFill/>
            <a:miter lim="800000"/>
            <a:headEnd/>
            <a:tailEnd/>
          </a:ln>
        </p:spPr>
      </p:sp>
      <p:sp>
        <p:nvSpPr>
          <p:cNvPr id="6149" name="Rectangle 5"/>
          <p:cNvSpPr>
            <a:spLocks noGrp="1" noChangeArrowheads="1"/>
          </p:cNvSpPr>
          <p:nvPr>
            <p:ph type="body" sz="quarter" idx="3"/>
          </p:nvPr>
        </p:nvSpPr>
        <p:spPr bwMode="auto">
          <a:xfrm>
            <a:off x="730250" y="4559300"/>
            <a:ext cx="5853113" cy="4321175"/>
          </a:xfrm>
          <a:prstGeom prst="rect">
            <a:avLst/>
          </a:prstGeom>
          <a:noFill/>
          <a:ln>
            <a:noFill/>
          </a:ln>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68650" cy="481013"/>
          </a:xfrm>
          <a:prstGeom prst="rect">
            <a:avLst/>
          </a:prstGeom>
          <a:noFill/>
          <a:ln>
            <a:noFill/>
          </a:ln>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p:cNvSpPr>
            <a:spLocks noGrp="1" noChangeArrowheads="1"/>
          </p:cNvSpPr>
          <p:nvPr>
            <p:ph type="sldNum" sz="quarter" idx="5"/>
          </p:nvPr>
        </p:nvSpPr>
        <p:spPr bwMode="auto">
          <a:xfrm>
            <a:off x="4143375" y="9118600"/>
            <a:ext cx="3170238" cy="481013"/>
          </a:xfrm>
          <a:prstGeom prst="rect">
            <a:avLst/>
          </a:prstGeom>
          <a:noFill/>
          <a:ln>
            <a:noFill/>
          </a:ln>
        </p:spPr>
        <p:txBody>
          <a:bodyPr vert="horz" wrap="square" lIns="96661" tIns="48331" rIns="96661" bIns="48331" numCol="1" anchor="b" anchorCtr="0" compatLnSpc="1">
            <a:prstTxWarp prst="textNoShape">
              <a:avLst/>
            </a:prstTxWarp>
          </a:bodyPr>
          <a:lstStyle>
            <a:lvl1pPr algn="r" defTabSz="966788" eaLnBrk="1" hangingPunct="1">
              <a:buFont typeface="Arial" charset="0"/>
              <a:buNone/>
              <a:defRPr sz="1300"/>
            </a:lvl1pPr>
          </a:lstStyle>
          <a:p>
            <a:pPr>
              <a:defRPr/>
            </a:pPr>
            <a:fld id="{FEA573A0-8081-4044-B6A2-D67CAB00FEC1}" type="slidenum">
              <a:rPr lang="en-US" altLang="en-US"/>
              <a:pPr>
                <a:defRPr/>
              </a:pPr>
              <a:t>‹#›</a:t>
            </a:fld>
            <a:endParaRPr lang="en-US" altLang="en-US"/>
          </a:p>
        </p:txBody>
      </p:sp>
    </p:spTree>
    <p:extLst>
      <p:ext uri="{BB962C8B-B14F-4D97-AF65-F5344CB8AC3E}">
        <p14:creationId xmlns:p14="http://schemas.microsoft.com/office/powerpoint/2010/main" val="26495877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a:solidFill>
              <a:srgbClr val="000000"/>
            </a:solidFill>
          </a:ln>
        </p:spPr>
      </p:sp>
      <p:sp>
        <p:nvSpPr>
          <p:cNvPr id="22531" name="Notes Placeholder 2"/>
          <p:cNvSpPr>
            <a:spLocks noGrp="1"/>
          </p:cNvSpPr>
          <p:nvPr>
            <p:ph type="body" idx="1"/>
          </p:nvPr>
        </p:nvSpPr>
        <p:spPr>
          <a:noFill/>
        </p:spPr>
        <p:txBody>
          <a:bodyPr anchor="t"/>
          <a:lstStyle/>
          <a:p>
            <a:pPr eaLnBrk="1" hangingPunct="1">
              <a:spcBef>
                <a:spcPct val="0"/>
              </a:spcBef>
            </a:pPr>
            <a:endParaRPr lang="en-US" altLang="en-US"/>
          </a:p>
        </p:txBody>
      </p:sp>
      <p:sp>
        <p:nvSpPr>
          <p:cNvPr id="22532" name="Slide Number Placeholder 3"/>
          <p:cNvSpPr>
            <a:spLocks noGrp="1"/>
          </p:cNvSpPr>
          <p:nvPr>
            <p:ph type="sldNum" sz="quarter" idx="5"/>
          </p:nvPr>
        </p:nvSpPr>
        <p:spPr>
          <a:noFill/>
          <a:ln>
            <a:miter lim="800000"/>
            <a:headEnd/>
            <a:tailEnd/>
          </a:ln>
        </p:spPr>
        <p:txBody>
          <a:bodyPr/>
          <a:lstStyle/>
          <a:p>
            <a:pPr>
              <a:buFontTx/>
              <a:buNone/>
            </a:pPr>
            <a:fld id="{0B9644BC-37B4-44F4-9C75-D6796B01F8E2}" type="slidenum">
              <a:rPr lang="en-US" altLang="en-US" smtClean="0">
                <a:latin typeface="Calibri" pitchFamily="34" charset="0"/>
                <a:cs typeface="Arial" charset="0"/>
              </a:rPr>
              <a:pPr>
                <a:buFontTx/>
                <a:buNone/>
              </a:pPr>
              <a:t>1</a:t>
            </a:fld>
            <a:endParaRPr lang="en-US" altLang="en-US">
              <a:latin typeface="Calibri" pitchFamily="34" charset="0"/>
              <a:cs typeface="Arial" charset="0"/>
            </a:endParaRPr>
          </a:p>
        </p:txBody>
      </p:sp>
    </p:spTree>
    <p:extLst>
      <p:ext uri="{BB962C8B-B14F-4D97-AF65-F5344CB8AC3E}">
        <p14:creationId xmlns:p14="http://schemas.microsoft.com/office/powerpoint/2010/main" val="3218391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
          <p:cNvSpPr>
            <a:spLocks noGrp="1" noChangeArrowheads="1"/>
          </p:cNvSpPr>
          <p:nvPr>
            <p:ph type="dt" sz="half" idx="10"/>
          </p:nvPr>
        </p:nvSpPr>
        <p:spPr>
          <a:xfrm>
            <a:off x="0" y="6400800"/>
            <a:ext cx="1905000" cy="457200"/>
          </a:xfrm>
        </p:spPr>
        <p:txBody>
          <a:bodyPr/>
          <a:lstStyle>
            <a:lvl1pPr>
              <a:defRPr/>
            </a:lvl1pPr>
          </a:lstStyle>
          <a:p>
            <a:pPr>
              <a:defRPr/>
            </a:pPr>
            <a:fld id="{B19F7135-D08F-41A2-8B05-A4CEEB38D978}" type="datetime1">
              <a:rPr lang="en-US"/>
              <a:pPr>
                <a:defRPr/>
              </a:pPr>
              <a:t>8/8/2020</a:t>
            </a:fld>
            <a:endParaRPr lang="en-US"/>
          </a:p>
        </p:txBody>
      </p:sp>
      <p:sp>
        <p:nvSpPr>
          <p:cNvPr id="5" name="Rectangle 11"/>
          <p:cNvSpPr>
            <a:spLocks noGrp="1" noChangeArrowheads="1"/>
          </p:cNvSpPr>
          <p:nvPr>
            <p:ph type="ftr" sz="quarter" idx="11"/>
          </p:nvPr>
        </p:nvSpPr>
        <p:spPr>
          <a:xfrm>
            <a:off x="3048000" y="5835650"/>
            <a:ext cx="2895600" cy="457200"/>
          </a:xfrm>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7B8C1474-E15A-4CFC-922E-AEF239A6D309}"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10DE78CE-294D-418D-84E2-10F59A93DCCF}" type="datetime1">
              <a:rPr lang="en-US"/>
              <a:pPr>
                <a:defRPr/>
              </a:pPr>
              <a:t>8/8/2020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0F7BAC54-5407-4EDA-BDEC-4C689AAF9BB5}"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05693EE2-79BD-41BA-96B1-B8D29E4DEFF4}" type="datetime1">
              <a:rPr lang="en-US"/>
              <a:pPr>
                <a:defRPr/>
              </a:pPr>
              <a:t>8/8/2020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BAEB857B-96E5-44AB-8DF1-E1FF6E3924BB}"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9FA9B71A-3303-4F4B-8125-D974C6909A4D}" type="datetime1">
              <a:rPr lang="en-US"/>
              <a:pPr>
                <a:defRPr/>
              </a:pPr>
              <a:t>8/8/2020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8349FC16-193C-46B1-84EA-B7E42195D646}"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10"/>
          <p:cNvSpPr>
            <a:spLocks noGrp="1" noChangeArrowheads="1"/>
          </p:cNvSpPr>
          <p:nvPr>
            <p:ph type="dt" sz="half" idx="10"/>
          </p:nvPr>
        </p:nvSpPr>
        <p:spPr>
          <a:ln/>
        </p:spPr>
        <p:txBody>
          <a:bodyPr/>
          <a:lstStyle>
            <a:lvl1pPr>
              <a:defRPr/>
            </a:lvl1pPr>
          </a:lstStyle>
          <a:p>
            <a:pPr>
              <a:defRPr/>
            </a:pPr>
            <a:fld id="{3A78E256-84C9-4425-A3BC-E13124805220}" type="datetime1">
              <a:rPr lang="en-US"/>
              <a:pPr>
                <a:defRPr/>
              </a:pPr>
              <a:t>8/8/2020</a:t>
            </a:fld>
            <a:endParaRPr lang="en-US"/>
          </a:p>
        </p:txBody>
      </p:sp>
      <p:sp>
        <p:nvSpPr>
          <p:cNvPr id="7" name="Rectangle 11"/>
          <p:cNvSpPr>
            <a:spLocks noGrp="1" noChangeArrowheads="1"/>
          </p:cNvSpPr>
          <p:nvPr>
            <p:ph type="ftr" sz="quarter" idx="11"/>
          </p:nvPr>
        </p:nvSpPr>
        <p:spPr>
          <a:ln/>
        </p:spPr>
        <p:txBody>
          <a:bodyPr/>
          <a:lstStyle>
            <a:lvl1pPr>
              <a:defRPr/>
            </a:lvl1pPr>
          </a:lstStyle>
          <a:p>
            <a:pPr>
              <a:defRPr/>
            </a:pPr>
            <a:endParaRPr lang="en-US"/>
          </a:p>
        </p:txBody>
      </p:sp>
      <p:sp>
        <p:nvSpPr>
          <p:cNvPr id="8" name="Rectangle 12"/>
          <p:cNvSpPr>
            <a:spLocks noGrp="1" noChangeArrowheads="1"/>
          </p:cNvSpPr>
          <p:nvPr>
            <p:ph type="sldNum" sz="quarter" idx="12"/>
          </p:nvPr>
        </p:nvSpPr>
        <p:spPr>
          <a:ln/>
        </p:spPr>
        <p:txBody>
          <a:bodyPr/>
          <a:lstStyle>
            <a:lvl1pPr>
              <a:defRPr/>
            </a:lvl1pPr>
          </a:lstStyle>
          <a:p>
            <a:pPr>
              <a:defRPr/>
            </a:pPr>
            <a:fld id="{CE5D10B5-0D23-4C94-8526-D79ADB3E2A01}"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6408154A-4AAD-4B02-8DAF-157BA046479E}" type="datetime1">
              <a:rPr lang="en-US"/>
              <a:pPr>
                <a:defRPr/>
              </a:pPr>
              <a:t>8/8/2020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DC7722C7-0AC6-4F43-AAC3-9C6177304445}"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61A1BBB0-2F72-411E-8D06-3EB586C9B1CD}" type="datetime1">
              <a:rPr lang="en-US"/>
              <a:pPr>
                <a:defRPr/>
              </a:pPr>
              <a:t>8/8/2020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AF2EB915-CE51-4B44-ADF8-D909C6B69956}"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5AF0CC9A-C837-4F02-9963-378C3FC76F02}" type="datetime1">
              <a:rPr lang="en-US"/>
              <a:pPr>
                <a:defRPr/>
              </a:pPr>
              <a:t>8/8/2020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6C3EC2CA-986F-402E-BDC4-C668193EAFBB}"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
          <p:cNvSpPr>
            <a:spLocks noGrp="1" noChangeArrowheads="1"/>
          </p:cNvSpPr>
          <p:nvPr>
            <p:ph type="dt" sz="half" idx="10"/>
          </p:nvPr>
        </p:nvSpPr>
        <p:spPr>
          <a:ln/>
        </p:spPr>
        <p:txBody>
          <a:bodyPr/>
          <a:lstStyle>
            <a:lvl1pPr>
              <a:defRPr/>
            </a:lvl1pPr>
          </a:lstStyle>
          <a:p>
            <a:pPr>
              <a:defRPr/>
            </a:pPr>
            <a:fld id="{43FB39FC-3C68-46A3-97D4-E3A2BEB9630C}" type="datetime1">
              <a:rPr lang="en-US"/>
              <a:pPr>
                <a:defRPr/>
              </a:pPr>
              <a:t>8/8/2020</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a:p>
        </p:txBody>
      </p:sp>
      <p:sp>
        <p:nvSpPr>
          <p:cNvPr id="9" name="Rectangle 12"/>
          <p:cNvSpPr>
            <a:spLocks noGrp="1" noChangeArrowheads="1"/>
          </p:cNvSpPr>
          <p:nvPr>
            <p:ph type="sldNum" sz="quarter" idx="12"/>
          </p:nvPr>
        </p:nvSpPr>
        <p:spPr>
          <a:ln/>
        </p:spPr>
        <p:txBody>
          <a:bodyPr/>
          <a:lstStyle>
            <a:lvl1pPr>
              <a:defRPr/>
            </a:lvl1pPr>
          </a:lstStyle>
          <a:p>
            <a:pPr>
              <a:defRPr/>
            </a:pPr>
            <a:fld id="{D8267229-C92D-4101-A5B9-33277C1AA48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
          <p:cNvSpPr>
            <a:spLocks noGrp="1" noChangeArrowheads="1"/>
          </p:cNvSpPr>
          <p:nvPr>
            <p:ph type="dt" sz="half" idx="10"/>
          </p:nvPr>
        </p:nvSpPr>
        <p:spPr>
          <a:ln/>
        </p:spPr>
        <p:txBody>
          <a:bodyPr/>
          <a:lstStyle>
            <a:lvl1pPr>
              <a:defRPr/>
            </a:lvl1pPr>
          </a:lstStyle>
          <a:p>
            <a:pPr>
              <a:defRPr/>
            </a:pPr>
            <a:fld id="{8C5C10FF-F7B4-4A71-8095-18E1ECE45713}" type="datetime1">
              <a:rPr lang="en-US"/>
              <a:pPr>
                <a:defRPr/>
              </a:pPr>
              <a:t>8/8/2020</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a:p>
        </p:txBody>
      </p:sp>
      <p:sp>
        <p:nvSpPr>
          <p:cNvPr id="5" name="Rectangle 12"/>
          <p:cNvSpPr>
            <a:spLocks noGrp="1" noChangeArrowheads="1"/>
          </p:cNvSpPr>
          <p:nvPr>
            <p:ph type="sldNum" sz="quarter" idx="12"/>
          </p:nvPr>
        </p:nvSpPr>
        <p:spPr>
          <a:ln/>
        </p:spPr>
        <p:txBody>
          <a:bodyPr/>
          <a:lstStyle>
            <a:lvl1pPr>
              <a:defRPr/>
            </a:lvl1pPr>
          </a:lstStyle>
          <a:p>
            <a:pPr>
              <a:defRPr/>
            </a:pPr>
            <a:fld id="{1626B8BF-4C87-4A34-B857-DBEFE4B9C63E}"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86E26476-2ECB-4493-B989-EB59BCB8B50D}" type="datetime1">
              <a:rPr lang="en-US"/>
              <a:pPr>
                <a:defRPr/>
              </a:pPr>
              <a:t>8/8/2020</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a:p>
        </p:txBody>
      </p:sp>
      <p:sp>
        <p:nvSpPr>
          <p:cNvPr id="4" name="Rectangle 12"/>
          <p:cNvSpPr>
            <a:spLocks noGrp="1" noChangeArrowheads="1"/>
          </p:cNvSpPr>
          <p:nvPr>
            <p:ph type="sldNum" sz="quarter" idx="12"/>
          </p:nvPr>
        </p:nvSpPr>
        <p:spPr>
          <a:ln/>
        </p:spPr>
        <p:txBody>
          <a:bodyPr/>
          <a:lstStyle>
            <a:lvl1pPr>
              <a:defRPr/>
            </a:lvl1pPr>
          </a:lstStyle>
          <a:p>
            <a:pPr>
              <a:defRPr/>
            </a:pPr>
            <a:fld id="{4BCD9A17-9AA0-44B3-9D97-867AF70E2D53}"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60920981-7253-4B99-9D4D-FE73BB86A47F}" type="datetime1">
              <a:rPr lang="en-US"/>
              <a:pPr>
                <a:defRPr/>
              </a:pPr>
              <a:t>8/8/2020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1BF0F933-7E9F-4214-92E4-FC26C3FB42CB}"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1DCDE1B4-1C72-4ADE-9FF8-78872D040474}" type="datetime1">
              <a:rPr lang="en-US"/>
              <a:pPr>
                <a:defRPr/>
              </a:pPr>
              <a:t>8/8/2020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5CA592E2-DDDC-4C7A-A6D4-0DE1489ADAE7}"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27" name="Line 13"/>
          <p:cNvSpPr>
            <a:spLocks noChangeShapeType="1"/>
          </p:cNvSpPr>
          <p:nvPr userDrawn="1"/>
        </p:nvSpPr>
        <p:spPr bwMode="auto">
          <a:xfrm>
            <a:off x="0" y="696913"/>
            <a:ext cx="9144000" cy="0"/>
          </a:xfrm>
          <a:prstGeom prst="line">
            <a:avLst/>
          </a:prstGeom>
          <a:noFill/>
          <a:ln w="28575">
            <a:solidFill>
              <a:srgbClr val="FF0000"/>
            </a:solidFill>
            <a:round/>
            <a:headEnd/>
            <a:tailEnd/>
          </a:ln>
        </p:spPr>
        <p:txBody>
          <a:bodyPr/>
          <a:lstStyle/>
          <a:p>
            <a:pPr>
              <a:defRPr/>
            </a:pPr>
            <a:endParaRPr lang="en-US"/>
          </a:p>
        </p:txBody>
      </p:sp>
      <p:sp>
        <p:nvSpPr>
          <p:cNvPr id="1028" name="Text Box 14"/>
          <p:cNvSpPr txBox="1">
            <a:spLocks noChangeArrowheads="1"/>
          </p:cNvSpPr>
          <p:nvPr userDrawn="1"/>
        </p:nvSpPr>
        <p:spPr bwMode="auto">
          <a:xfrm>
            <a:off x="1524000" y="6324600"/>
            <a:ext cx="6477000" cy="3048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a:solidFill>
                  <a:srgbClr val="0000FF"/>
                </a:solidFill>
              </a:rPr>
              <a:t>  Dept. of ECE, New Horizon College of Engineering, Bengaluru</a:t>
            </a:r>
          </a:p>
        </p:txBody>
      </p:sp>
      <p:sp>
        <p:nvSpPr>
          <p:cNvPr id="1029" name="Rectangle 15"/>
          <p:cNvSpPr>
            <a:spLocks noChangeArrowheads="1"/>
          </p:cNvSpPr>
          <p:nvPr userDrawn="1"/>
        </p:nvSpPr>
        <p:spPr bwMode="auto">
          <a:xfrm>
            <a:off x="4003675" y="3033713"/>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0" name="Rectangle 17"/>
          <p:cNvSpPr>
            <a:spLocks noChangeArrowheads="1"/>
          </p:cNvSpPr>
          <p:nvPr userDrawn="1"/>
        </p:nvSpPr>
        <p:spPr bwMode="auto">
          <a:xfrm>
            <a:off x="4279900" y="3024188"/>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1" name="Line 18"/>
          <p:cNvSpPr>
            <a:spLocks noChangeShapeType="1"/>
          </p:cNvSpPr>
          <p:nvPr userDrawn="1"/>
        </p:nvSpPr>
        <p:spPr bwMode="auto">
          <a:xfrm>
            <a:off x="0" y="6389688"/>
            <a:ext cx="9144000" cy="0"/>
          </a:xfrm>
          <a:prstGeom prst="line">
            <a:avLst/>
          </a:prstGeom>
          <a:noFill/>
          <a:ln w="19050">
            <a:solidFill>
              <a:srgbClr val="FF0000"/>
            </a:solidFill>
            <a:round/>
            <a:headEnd/>
            <a:tailEnd/>
          </a:ln>
        </p:spPr>
        <p:txBody>
          <a:bodyPr/>
          <a:lstStyle/>
          <a:p>
            <a:pPr>
              <a:defRPr/>
            </a:pPr>
            <a:endParaRPr lang="en-US"/>
          </a:p>
        </p:txBody>
      </p:sp>
      <p:sp>
        <p:nvSpPr>
          <p:cNvPr id="1032" name="Rectangle 8"/>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p:cNvSpPr>
            <a:spLocks noGrp="1" noChangeArrowheads="1"/>
          </p:cNvSpPr>
          <p:nvPr>
            <p:ph type="dt" sz="half" idx="2"/>
          </p:nvPr>
        </p:nvSpPr>
        <p:spPr bwMode="auto">
          <a:xfrm>
            <a:off x="0" y="6315075"/>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0F477F58-DB12-4CC5-9AA9-4E2BA2FD07D7}" type="datetime1">
              <a:rPr lang="en-US"/>
              <a:pPr>
                <a:defRPr/>
              </a:pPr>
              <a:t>8/8/2020</a:t>
            </a:fld>
            <a:endParaRPr lang="en-US"/>
          </a:p>
        </p:txBody>
      </p:sp>
      <p:sp>
        <p:nvSpPr>
          <p:cNvPr id="1035" name="Rectangle 11"/>
          <p:cNvSpPr>
            <a:spLocks noGrp="1" noChangeArrowheads="1"/>
          </p:cNvSpPr>
          <p:nvPr>
            <p:ph type="ftr" sz="quarter" idx="3"/>
          </p:nvPr>
        </p:nvSpPr>
        <p:spPr bwMode="auto">
          <a:xfrm>
            <a:off x="2959100" y="54371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
        <p:nvSpPr>
          <p:cNvPr id="1036" name="Rectangle 12"/>
          <p:cNvSpPr>
            <a:spLocks noGrp="1" noChangeArrowheads="1"/>
          </p:cNvSpPr>
          <p:nvPr>
            <p:ph type="sldNum" sz="quarter" idx="4"/>
          </p:nvPr>
        </p:nvSpPr>
        <p:spPr bwMode="auto">
          <a:xfrm>
            <a:off x="7204075" y="63627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charset="0"/>
              <a:buNone/>
              <a:defRPr sz="1400"/>
            </a:lvl1pPr>
          </a:lstStyle>
          <a:p>
            <a:pPr>
              <a:defRPr/>
            </a:pPr>
            <a:fld id="{FFD6B2CF-1C6F-47D2-84B2-B8ADF28D8BC6}" type="slidenum">
              <a:rPr lang="en-US" altLang="en-US"/>
              <a:pPr>
                <a:defRPr/>
              </a:pPr>
              <a:t>‹#›</a:t>
            </a:fld>
            <a:endParaRPr lang="en-US" altLang="en-US"/>
          </a:p>
        </p:txBody>
      </p:sp>
      <p:pic>
        <p:nvPicPr>
          <p:cNvPr id="1037" name="Picture 12" descr="new horizon college of engineering logo க்கான பட முடிவு"/>
          <p:cNvPicPr>
            <a:picLocks noChangeAspect="1" noChangeArrowheads="1"/>
          </p:cNvPicPr>
          <p:nvPr userDrawn="1"/>
        </p:nvPicPr>
        <p:blipFill>
          <a:blip r:embed="rId15"/>
          <a:srcRect/>
          <a:stretch>
            <a:fillRect/>
          </a:stretch>
        </p:blipFill>
        <p:spPr bwMode="auto">
          <a:xfrm>
            <a:off x="0" y="0"/>
            <a:ext cx="1905000"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70"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228600" y="971550"/>
            <a:ext cx="8686800" cy="781050"/>
          </a:xfrm>
        </p:spPr>
        <p:txBody>
          <a:bodyPr/>
          <a:lstStyle/>
          <a:p>
            <a:r>
              <a:rPr lang="en-US" altLang="en-US" sz="2800" b="1" dirty="0">
                <a:cs typeface="Times New Roman" pitchFamily="18" charset="0"/>
              </a:rPr>
              <a:t>“</a:t>
            </a:r>
            <a:r>
              <a:rPr lang="en-IN" altLang="en-US" sz="2800" b="1" dirty="0">
                <a:solidFill>
                  <a:schemeClr val="accent2"/>
                </a:solidFill>
                <a:cs typeface="Times New Roman" pitchFamily="18" charset="0"/>
              </a:rPr>
              <a:t>Digital Image Processing using Filters in MATLAB </a:t>
            </a:r>
            <a:r>
              <a:rPr lang="en-US" altLang="en-US" sz="2800" b="1" dirty="0">
                <a:cs typeface="Times New Roman" pitchFamily="18" charset="0"/>
              </a:rPr>
              <a:t>”</a:t>
            </a:r>
            <a:endParaRPr lang="en-US" altLang="en-US" sz="2800" dirty="0">
              <a:cs typeface="Times New Roman" pitchFamily="18" charset="0"/>
            </a:endParaRPr>
          </a:p>
        </p:txBody>
      </p:sp>
      <p:sp>
        <p:nvSpPr>
          <p:cNvPr id="3076" name="Slide Number Placeholder 4"/>
          <p:cNvSpPr>
            <a:spLocks noGrp="1"/>
          </p:cNvSpPr>
          <p:nvPr>
            <p:ph type="sldNum" sz="quarter" idx="12"/>
          </p:nvPr>
        </p:nvSpPr>
        <p:spPr>
          <a:noFill/>
          <a:ln>
            <a:miter lim="800000"/>
            <a:headEnd/>
            <a:tailEnd/>
          </a:ln>
        </p:spPr>
        <p:txBody>
          <a:bodyPr/>
          <a:lstStyle/>
          <a:p>
            <a:pPr>
              <a:buFontTx/>
              <a:buNone/>
            </a:pPr>
            <a:fld id="{E80BDA7A-9ABE-4E40-95E8-6347FAF25663}" type="slidenum">
              <a:rPr lang="en-US" altLang="en-US" smtClean="0"/>
              <a:pPr>
                <a:buFontTx/>
                <a:buNone/>
              </a:pPr>
              <a:t>1</a:t>
            </a:fld>
            <a:endParaRPr lang="en-US" altLang="en-US"/>
          </a:p>
        </p:txBody>
      </p:sp>
      <p:sp>
        <p:nvSpPr>
          <p:cNvPr id="3077" name="Rectangle 4"/>
          <p:cNvSpPr>
            <a:spLocks noChangeArrowheads="1"/>
          </p:cNvSpPr>
          <p:nvPr/>
        </p:nvSpPr>
        <p:spPr bwMode="auto">
          <a:xfrm>
            <a:off x="1295400" y="4343400"/>
            <a:ext cx="7381875" cy="1477328"/>
          </a:xfrm>
          <a:prstGeom prst="rect">
            <a:avLst/>
          </a:prstGeom>
          <a:noFill/>
          <a:ln w="9525">
            <a:noFill/>
            <a:miter lim="800000"/>
            <a:headEnd/>
            <a:tailEnd/>
          </a:ln>
        </p:spPr>
        <p:txBody>
          <a:bodyPr>
            <a:spAutoFit/>
          </a:bodyPr>
          <a:lstStyle/>
          <a:p>
            <a:pPr algn="r"/>
            <a:r>
              <a:rPr lang="en-US" altLang="en-US" sz="2200" b="1" dirty="0" err="1"/>
              <a:t>Mrs.Monika</a:t>
            </a:r>
            <a:r>
              <a:rPr lang="en-US" altLang="en-US" sz="2200" b="1" dirty="0"/>
              <a:t> Gupta</a:t>
            </a:r>
            <a:r>
              <a:rPr lang="en-US" altLang="en-US" dirty="0"/>
              <a:t> </a:t>
            </a:r>
          </a:p>
          <a:p>
            <a:pPr algn="r"/>
            <a:r>
              <a:rPr lang="en-US" altLang="en-US" sz="2200" dirty="0"/>
              <a:t>Senior Assistant Professor</a:t>
            </a:r>
          </a:p>
          <a:p>
            <a:pPr algn="r"/>
            <a:r>
              <a:rPr lang="en-US" altLang="en-US" sz="2200" dirty="0"/>
              <a:t>Dept. of ECE</a:t>
            </a:r>
          </a:p>
          <a:p>
            <a:pPr algn="r"/>
            <a:r>
              <a:rPr lang="en-US" altLang="en-US" sz="2200" dirty="0"/>
              <a:t>New Horizon College of Engineering, Bengaluru</a:t>
            </a:r>
            <a:endParaRPr lang="en-IN" altLang="en-US" sz="2200" dirty="0"/>
          </a:p>
        </p:txBody>
      </p:sp>
      <p:sp>
        <p:nvSpPr>
          <p:cNvPr id="3078" name="Rectangle 5"/>
          <p:cNvSpPr>
            <a:spLocks noChangeArrowheads="1"/>
          </p:cNvSpPr>
          <p:nvPr/>
        </p:nvSpPr>
        <p:spPr bwMode="auto">
          <a:xfrm>
            <a:off x="7198985" y="4017963"/>
            <a:ext cx="1478290" cy="430887"/>
          </a:xfrm>
          <a:prstGeom prst="rect">
            <a:avLst/>
          </a:prstGeom>
          <a:noFill/>
          <a:ln w="9525">
            <a:noFill/>
            <a:miter lim="800000"/>
            <a:headEnd/>
            <a:tailEnd/>
          </a:ln>
        </p:spPr>
        <p:txBody>
          <a:bodyPr wrap="none">
            <a:spAutoFit/>
          </a:bodyPr>
          <a:lstStyle/>
          <a:p>
            <a:pPr algn="r"/>
            <a:r>
              <a:rPr lang="en-US" altLang="en-US" sz="2200" b="1" dirty="0"/>
              <a:t>Guided By</a:t>
            </a:r>
            <a:endParaRPr lang="en-IN" altLang="en-US" sz="2200" b="1" dirty="0"/>
          </a:p>
        </p:txBody>
      </p:sp>
      <p:sp>
        <p:nvSpPr>
          <p:cNvPr id="3079" name="TextBox 1"/>
          <p:cNvSpPr txBox="1">
            <a:spLocks noChangeArrowheads="1"/>
          </p:cNvSpPr>
          <p:nvPr/>
        </p:nvSpPr>
        <p:spPr bwMode="auto">
          <a:xfrm>
            <a:off x="1132065" y="1749326"/>
            <a:ext cx="6781622" cy="2308324"/>
          </a:xfrm>
          <a:prstGeom prst="rect">
            <a:avLst/>
          </a:prstGeom>
          <a:noFill/>
          <a:ln w="9525">
            <a:noFill/>
            <a:miter lim="800000"/>
            <a:headEnd/>
            <a:tailEnd/>
          </a:ln>
        </p:spPr>
        <p:txBody>
          <a:bodyPr wrap="square">
            <a:spAutoFit/>
          </a:bodyPr>
          <a:lstStyle/>
          <a:p>
            <a:pPr>
              <a:buFontTx/>
              <a:buNone/>
            </a:pPr>
            <a:r>
              <a:rPr lang="en-IN" altLang="en-US" b="1" u="sng" dirty="0"/>
              <a:t>By:</a:t>
            </a:r>
            <a:endParaRPr lang="en-US" altLang="en-US" u="sng" dirty="0"/>
          </a:p>
          <a:p>
            <a:pPr marL="342900" indent="-342900">
              <a:buFont typeface="Arial" panose="020B0604020202020204" pitchFamily="34" charset="0"/>
              <a:buChar char="•"/>
            </a:pPr>
            <a:r>
              <a:rPr lang="en-IN" altLang="en-US" dirty="0">
                <a:cs typeface="Times New Roman" panose="02020603050405020304" pitchFamily="18" charset="0"/>
              </a:rPr>
              <a:t> Lokesh Y                                 1NH18EC061</a:t>
            </a:r>
            <a:endParaRPr lang="en-US" altLang="en-US" dirty="0">
              <a:cs typeface="Times New Roman" panose="02020603050405020304" pitchFamily="18" charset="0"/>
            </a:endParaRPr>
          </a:p>
          <a:p>
            <a:pPr marL="342900" indent="-342900">
              <a:buFont typeface="Arial" panose="020B0604020202020204" pitchFamily="34" charset="0"/>
              <a:buChar char="•"/>
            </a:pPr>
            <a:r>
              <a:rPr lang="en-IN" altLang="en-US" dirty="0">
                <a:cs typeface="Times New Roman" panose="02020603050405020304" pitchFamily="18" charset="0"/>
              </a:rPr>
              <a:t> </a:t>
            </a:r>
            <a:r>
              <a:rPr lang="en-IN" altLang="en-US" dirty="0" err="1">
                <a:cs typeface="Times New Roman" panose="02020603050405020304" pitchFamily="18" charset="0"/>
              </a:rPr>
              <a:t>Madala</a:t>
            </a:r>
            <a:r>
              <a:rPr lang="en-IN" altLang="en-US" dirty="0">
                <a:cs typeface="Times New Roman" panose="02020603050405020304" pitchFamily="18" charset="0"/>
              </a:rPr>
              <a:t> Bhanu Prakash            1NH18EC064</a:t>
            </a:r>
            <a:endParaRPr lang="en-US" altLang="en-US" dirty="0">
              <a:cs typeface="Times New Roman" panose="02020603050405020304" pitchFamily="18" charset="0"/>
            </a:endParaRPr>
          </a:p>
          <a:p>
            <a:pPr marL="342900" indent="-342900">
              <a:buFont typeface="Arial" panose="020B0604020202020204" pitchFamily="34" charset="0"/>
              <a:buChar char="•"/>
            </a:pPr>
            <a:r>
              <a:rPr lang="en-IN" altLang="en-US" dirty="0">
                <a:cs typeface="Times New Roman" panose="02020603050405020304" pitchFamily="18" charset="0"/>
              </a:rPr>
              <a:t> M Suchith                                1NH18EC063</a:t>
            </a:r>
            <a:endParaRPr lang="en-US" altLang="en-US" dirty="0">
              <a:cs typeface="Times New Roman" panose="02020603050405020304" pitchFamily="18" charset="0"/>
            </a:endParaRPr>
          </a:p>
          <a:p>
            <a:pPr marL="342900" indent="-342900">
              <a:buFont typeface="Arial" panose="020B0604020202020204" pitchFamily="34" charset="0"/>
              <a:buChar char="•"/>
            </a:pPr>
            <a:r>
              <a:rPr lang="en-IN" altLang="en-US" dirty="0">
                <a:cs typeface="Times New Roman" panose="02020603050405020304" pitchFamily="18" charset="0"/>
              </a:rPr>
              <a:t> Santhosh Gowda M                 1NH18EC102</a:t>
            </a:r>
            <a:endParaRPr lang="en-US" altLang="en-US" dirty="0">
              <a:cs typeface="Times New Roman" panose="02020603050405020304" pitchFamily="18" charset="0"/>
            </a:endParaRPr>
          </a:p>
          <a:p>
            <a:endParaRPr lang="en-US" altLang="en-US" dirty="0"/>
          </a:p>
        </p:txBody>
      </p:sp>
      <p:sp>
        <p:nvSpPr>
          <p:cNvPr id="3080" name="TextBox 3"/>
          <p:cNvSpPr txBox="1">
            <a:spLocks noChangeArrowheads="1"/>
          </p:cNvSpPr>
          <p:nvPr/>
        </p:nvSpPr>
        <p:spPr bwMode="auto">
          <a:xfrm>
            <a:off x="466725" y="76200"/>
            <a:ext cx="8448675" cy="584200"/>
          </a:xfrm>
          <a:prstGeom prst="rect">
            <a:avLst/>
          </a:prstGeom>
          <a:noFill/>
          <a:ln w="9525">
            <a:noFill/>
            <a:miter lim="800000"/>
            <a:headEnd/>
            <a:tailEnd/>
          </a:ln>
        </p:spPr>
        <p:txBody>
          <a:bodyPr>
            <a:spAutoFit/>
          </a:bodyPr>
          <a:lstStyle/>
          <a:p>
            <a:pPr algn="ctr" eaLnBrk="1" hangingPunct="1"/>
            <a:r>
              <a:rPr lang="en-US" altLang="en-US" sz="3200" dirty="0">
                <a:cs typeface="Times New Roman" pitchFamily="18" charset="0"/>
              </a:rPr>
              <a:t>Mini Project - II</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Software Specification</a:t>
            </a:r>
          </a:p>
        </p:txBody>
      </p:sp>
      <p:sp>
        <p:nvSpPr>
          <p:cNvPr id="11268"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153C9628-405C-4B2C-9E55-EC4650A35DC4}" type="slidenum">
              <a:rPr lang="en-US" altLang="en-US" smtClean="0"/>
              <a:pPr>
                <a:buFontTx/>
                <a:buNone/>
              </a:pPr>
              <a:t>10</a:t>
            </a:fld>
            <a:endParaRPr lang="en-US" altLang="en-US"/>
          </a:p>
        </p:txBody>
      </p:sp>
      <p:sp>
        <p:nvSpPr>
          <p:cNvPr id="2" name="TextBox 1">
            <a:extLst>
              <a:ext uri="{FF2B5EF4-FFF2-40B4-BE49-F238E27FC236}">
                <a16:creationId xmlns:a16="http://schemas.microsoft.com/office/drawing/2014/main" id="{7CCDB94E-56C4-4226-97C6-A9025DB7C384}"/>
              </a:ext>
            </a:extLst>
          </p:cNvPr>
          <p:cNvSpPr txBox="1"/>
          <p:nvPr/>
        </p:nvSpPr>
        <p:spPr>
          <a:xfrm>
            <a:off x="152516" y="990664"/>
            <a:ext cx="8762770" cy="5170646"/>
          </a:xfrm>
          <a:prstGeom prst="rect">
            <a:avLst/>
          </a:prstGeom>
          <a:noFill/>
        </p:spPr>
        <p:txBody>
          <a:bodyPr wrap="square" rtlCol="0">
            <a:spAutoFit/>
          </a:bodyPr>
          <a:lstStyle/>
          <a:p>
            <a:pPr marL="342900" indent="-342900">
              <a:buFont typeface="Arial" panose="020B0604020202020204" pitchFamily="34" charset="0"/>
              <a:buChar char="•"/>
            </a:pPr>
            <a:r>
              <a:rPr lang="en-US" sz="2200" b="1" dirty="0"/>
              <a:t>MATLAB</a:t>
            </a:r>
            <a:r>
              <a:rPr lang="en-US" sz="2200" dirty="0"/>
              <a:t> (matrix laboratory) is a multi-paradigm numerical computing environment and proprietary programming language developed by MathWorks. </a:t>
            </a:r>
          </a:p>
          <a:p>
            <a:pPr marL="342900" indent="-342900">
              <a:buFont typeface="Arial" panose="020B0604020202020204" pitchFamily="34" charset="0"/>
              <a:buChar char="•"/>
            </a:pPr>
            <a:r>
              <a:rPr lang="en-US" sz="2200" dirty="0"/>
              <a:t>It allows matrix manipulations, plotting of functions and data, implementation of algorithms, creation of user interfaces, and interfacing with programs written in other languages.</a:t>
            </a:r>
          </a:p>
          <a:p>
            <a:pPr marL="342900" indent="-342900">
              <a:buFont typeface="Arial" panose="020B0604020202020204" pitchFamily="34" charset="0"/>
              <a:buChar char="•"/>
            </a:pPr>
            <a:r>
              <a:rPr lang="en-US" sz="2200" dirty="0"/>
              <a:t>Although MATLAB is intended primarily for numerical computing Simulink, adds graphical multi-domain simulation and model-based design for dynamic and embedded systems.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b="1" dirty="0"/>
              <a:t>DESIGNED BY</a:t>
            </a:r>
            <a:r>
              <a:rPr lang="en-US" sz="2200" dirty="0"/>
              <a:t>: Cleve Barry </a:t>
            </a:r>
            <a:r>
              <a:rPr lang="en-US" sz="2200" dirty="0" err="1"/>
              <a:t>Moler</a:t>
            </a:r>
            <a:r>
              <a:rPr lang="en-US" sz="2200" dirty="0"/>
              <a:t> is an American mathematician and computer programmer specializing in numerical analysis.</a:t>
            </a:r>
          </a:p>
          <a:p>
            <a:pPr marL="342900" indent="-342900">
              <a:buFont typeface="Arial" panose="020B0604020202020204" pitchFamily="34" charset="0"/>
              <a:buChar char="•"/>
            </a:pPr>
            <a:r>
              <a:rPr lang="en-US" sz="2200" b="1" dirty="0"/>
              <a:t>DEVELOPER</a:t>
            </a:r>
            <a:r>
              <a:rPr lang="en-US" sz="2200" dirty="0"/>
              <a:t> : </a:t>
            </a:r>
            <a:r>
              <a:rPr lang="en-US" sz="2200" dirty="0" err="1"/>
              <a:t>Mathworks</a:t>
            </a:r>
            <a:endParaRPr lang="en-US" sz="2200" dirty="0"/>
          </a:p>
          <a:p>
            <a:endParaRPr lang="en-US" sz="2200" dirty="0"/>
          </a:p>
          <a:p>
            <a:pPr marL="342900" indent="-342900">
              <a:buFont typeface="Arial" panose="020B0604020202020204" pitchFamily="34" charset="0"/>
              <a:buChar char="•"/>
            </a:pPr>
            <a:r>
              <a:rPr lang="en-US" sz="2200" b="1" dirty="0"/>
              <a:t>SOFTWARE VERSION USED </a:t>
            </a:r>
            <a:r>
              <a:rPr lang="en-US" sz="2200" dirty="0"/>
              <a:t>: </a:t>
            </a:r>
            <a:r>
              <a:rPr lang="en-US" sz="2200" dirty="0" err="1"/>
              <a:t>Matlab</a:t>
            </a:r>
            <a:r>
              <a:rPr lang="en-US" sz="2200" dirty="0"/>
              <a:t> 16.0</a:t>
            </a:r>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Working</a:t>
            </a:r>
          </a:p>
        </p:txBody>
      </p:sp>
      <p:sp>
        <p:nvSpPr>
          <p:cNvPr id="12292"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EF0F2246-86E5-41AE-808D-EA0CBF7A57E7}" type="slidenum">
              <a:rPr lang="en-US" altLang="en-US" smtClean="0"/>
              <a:pPr>
                <a:buFontTx/>
                <a:buNone/>
              </a:pPr>
              <a:t>11</a:t>
            </a:fld>
            <a:endParaRPr lang="en-US" altLang="en-US"/>
          </a:p>
        </p:txBody>
      </p:sp>
      <p:sp>
        <p:nvSpPr>
          <p:cNvPr id="2" name="TextBox 1">
            <a:extLst>
              <a:ext uri="{FF2B5EF4-FFF2-40B4-BE49-F238E27FC236}">
                <a16:creationId xmlns:a16="http://schemas.microsoft.com/office/drawing/2014/main" id="{39FEA68A-EDEE-41E1-A3D8-61016042BF5A}"/>
              </a:ext>
            </a:extLst>
          </p:cNvPr>
          <p:cNvSpPr txBox="1"/>
          <p:nvPr/>
        </p:nvSpPr>
        <p:spPr>
          <a:xfrm>
            <a:off x="184070" y="762070"/>
            <a:ext cx="8610374" cy="5109860"/>
          </a:xfrm>
          <a:prstGeom prst="rect">
            <a:avLst/>
          </a:prstGeom>
          <a:noFill/>
        </p:spPr>
        <p:txBody>
          <a:bodyPr wrap="square" rtlCol="0">
            <a:spAutoFit/>
          </a:bodyPr>
          <a:lstStyle/>
          <a:p>
            <a:pPr>
              <a:lnSpc>
                <a:spcPct val="150000"/>
              </a:lnSpc>
            </a:pPr>
            <a:r>
              <a:rPr lang="en-US" sz="2200" b="1" dirty="0"/>
              <a:t>Working concept</a:t>
            </a:r>
            <a:endParaRPr lang="en-IN" sz="2200" b="1" dirty="0"/>
          </a:p>
          <a:p>
            <a:pPr marL="342900" indent="-342900">
              <a:lnSpc>
                <a:spcPct val="150000"/>
              </a:lnSpc>
              <a:buFont typeface="Arial" panose="020B0604020202020204" pitchFamily="34" charset="0"/>
              <a:buChar char="•"/>
            </a:pPr>
            <a:r>
              <a:rPr lang="en-US" sz="2200" dirty="0"/>
              <a:t>Initially first the code is written to read the image using inbuilt library function (‘</a:t>
            </a:r>
            <a:r>
              <a:rPr lang="en-US" sz="2200" dirty="0" err="1"/>
              <a:t>imread</a:t>
            </a:r>
            <a:r>
              <a:rPr lang="en-US" sz="2200" dirty="0"/>
              <a:t>’).Then the percentage of noise (salt and pepper) is added to the signal using another inbuilt library function(‘</a:t>
            </a:r>
            <a:r>
              <a:rPr lang="en-US" sz="2200" dirty="0" err="1"/>
              <a:t>imnoise</a:t>
            </a:r>
            <a:r>
              <a:rPr lang="en-US" sz="2200" dirty="0"/>
              <a:t>’).</a:t>
            </a:r>
            <a:endParaRPr lang="en-IN" sz="2200" dirty="0"/>
          </a:p>
          <a:p>
            <a:pPr marL="342900" indent="-342900">
              <a:lnSpc>
                <a:spcPct val="150000"/>
              </a:lnSpc>
              <a:buFont typeface="Arial" panose="020B0604020202020204" pitchFamily="34" charset="0"/>
              <a:buChar char="•"/>
            </a:pPr>
            <a:r>
              <a:rPr lang="en-US" sz="2200" dirty="0"/>
              <a:t>After </a:t>
            </a:r>
            <a:r>
              <a:rPr lang="en-US" sz="2200" dirty="0" err="1"/>
              <a:t>ploting</a:t>
            </a:r>
            <a:r>
              <a:rPr lang="en-US" sz="2200" dirty="0"/>
              <a:t> the above two images the filtering action is performed.</a:t>
            </a:r>
            <a:endParaRPr lang="en-IN" sz="2200" dirty="0"/>
          </a:p>
          <a:p>
            <a:pPr marL="342900" indent="-342900">
              <a:lnSpc>
                <a:spcPct val="150000"/>
              </a:lnSpc>
              <a:buFont typeface="Arial" panose="020B0604020202020204" pitchFamily="34" charset="0"/>
              <a:buChar char="•"/>
            </a:pPr>
            <a:r>
              <a:rPr lang="en-US" sz="2200" dirty="0"/>
              <a:t>In this project we have </a:t>
            </a:r>
            <a:r>
              <a:rPr lang="en-US" sz="2200" dirty="0" err="1"/>
              <a:t>analysed</a:t>
            </a:r>
            <a:r>
              <a:rPr lang="en-US" sz="2200" dirty="0"/>
              <a:t> or processed the noised image using three filters namely:</a:t>
            </a:r>
            <a:endParaRPr lang="en-IN" sz="2200" dirty="0"/>
          </a:p>
          <a:p>
            <a:pPr marL="457200" lvl="0" indent="-457200">
              <a:lnSpc>
                <a:spcPct val="150000"/>
              </a:lnSpc>
              <a:buFont typeface="+mj-lt"/>
              <a:buAutoNum type="arabicPeriod"/>
            </a:pPr>
            <a:r>
              <a:rPr lang="en-US" sz="2200" dirty="0"/>
              <a:t>MEAN FILTER</a:t>
            </a:r>
            <a:endParaRPr lang="en-IN" sz="2200" dirty="0"/>
          </a:p>
          <a:p>
            <a:pPr marL="457200" lvl="0" indent="-457200">
              <a:lnSpc>
                <a:spcPct val="150000"/>
              </a:lnSpc>
              <a:buFont typeface="+mj-lt"/>
              <a:buAutoNum type="arabicPeriod"/>
            </a:pPr>
            <a:r>
              <a:rPr lang="en-US" sz="2200" dirty="0"/>
              <a:t>MEDIAN FILTER</a:t>
            </a:r>
            <a:endParaRPr lang="en-IN" sz="2200" dirty="0"/>
          </a:p>
          <a:p>
            <a:pPr marL="457200" lvl="0" indent="-457200">
              <a:lnSpc>
                <a:spcPct val="150000"/>
              </a:lnSpc>
              <a:buFont typeface="+mj-lt"/>
              <a:buAutoNum type="arabicPeriod"/>
            </a:pPr>
            <a:r>
              <a:rPr lang="en-US" sz="2200" dirty="0"/>
              <a:t>ADAPTIVE MEDIAN FILTER</a:t>
            </a:r>
            <a:endParaRPr lang="en-IN"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28D7F9-CD77-4255-90DE-8A95F3CBBAC4}"/>
              </a:ext>
            </a:extLst>
          </p:cNvPr>
          <p:cNvSpPr>
            <a:spLocks noGrp="1"/>
          </p:cNvSpPr>
          <p:nvPr>
            <p:ph type="sldNum" sz="quarter" idx="12"/>
          </p:nvPr>
        </p:nvSpPr>
        <p:spPr/>
        <p:txBody>
          <a:bodyPr/>
          <a:lstStyle/>
          <a:p>
            <a:pPr>
              <a:defRPr/>
            </a:pPr>
            <a:fld id="{4BCD9A17-9AA0-44B3-9D97-867AF70E2D53}" type="slidenum">
              <a:rPr lang="en-US" altLang="en-US" smtClean="0"/>
              <a:pPr>
                <a:defRPr/>
              </a:pPr>
              <a:t>12</a:t>
            </a:fld>
            <a:endParaRPr lang="en-US" altLang="en-US"/>
          </a:p>
        </p:txBody>
      </p:sp>
      <p:sp>
        <p:nvSpPr>
          <p:cNvPr id="4" name="TextBox 3">
            <a:extLst>
              <a:ext uri="{FF2B5EF4-FFF2-40B4-BE49-F238E27FC236}">
                <a16:creationId xmlns:a16="http://schemas.microsoft.com/office/drawing/2014/main" id="{DDEB178E-D404-4AB1-BDB9-2E2A1848A698}"/>
              </a:ext>
            </a:extLst>
          </p:cNvPr>
          <p:cNvSpPr txBox="1"/>
          <p:nvPr/>
        </p:nvSpPr>
        <p:spPr>
          <a:xfrm>
            <a:off x="304912" y="838268"/>
            <a:ext cx="8534176" cy="249299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After the filtering actions are done, for each filtered image PSNR and MSE is found and the images are </a:t>
            </a:r>
            <a:r>
              <a:rPr lang="en-US" sz="2200" dirty="0" err="1"/>
              <a:t>analysed</a:t>
            </a:r>
            <a:r>
              <a:rPr lang="en-US" sz="2200" dirty="0"/>
              <a:t>.</a:t>
            </a:r>
            <a:endParaRPr lang="en-IN" sz="2200" dirty="0"/>
          </a:p>
          <a:p>
            <a:pPr marL="342900" indent="-342900">
              <a:lnSpc>
                <a:spcPct val="150000"/>
              </a:lnSpc>
              <a:buFont typeface="Arial" panose="020B0604020202020204" pitchFamily="34" charset="0"/>
              <a:buChar char="•"/>
            </a:pPr>
            <a:r>
              <a:rPr lang="en-US" sz="2200" dirty="0"/>
              <a:t>We are displaying the PSNR and MSE values on the command window.</a:t>
            </a:r>
            <a:endParaRPr lang="en-IN" sz="2200" dirty="0"/>
          </a:p>
          <a:p>
            <a:endParaRPr lang="en-IN" dirty="0"/>
          </a:p>
        </p:txBody>
      </p:sp>
    </p:spTree>
    <p:extLst>
      <p:ext uri="{BB962C8B-B14F-4D97-AF65-F5344CB8AC3E}">
        <p14:creationId xmlns:p14="http://schemas.microsoft.com/office/powerpoint/2010/main" val="418914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27780" y="60632"/>
            <a:ext cx="9109075" cy="584200"/>
          </a:xfrm>
          <a:prstGeom prst="rect">
            <a:avLst/>
          </a:prstGeom>
          <a:noFill/>
          <a:ln w="9525">
            <a:noFill/>
            <a:miter lim="800000"/>
            <a:headEnd/>
            <a:tailEnd/>
          </a:ln>
        </p:spPr>
        <p:txBody>
          <a:bodyPr>
            <a:spAutoFit/>
          </a:bodyPr>
          <a:lstStyle/>
          <a:p>
            <a:pPr algn="ctr"/>
            <a:r>
              <a:rPr lang="en-US" altLang="en-US" sz="3200" b="1" dirty="0"/>
              <a:t>Algorithm</a:t>
            </a:r>
          </a:p>
        </p:txBody>
      </p:sp>
      <p:sp>
        <p:nvSpPr>
          <p:cNvPr id="13316"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A2AAE53B-7CCE-4F62-B631-A83174DE913A}" type="slidenum">
              <a:rPr lang="en-US" altLang="en-US" smtClean="0"/>
              <a:pPr>
                <a:buFontTx/>
                <a:buNone/>
              </a:pPr>
              <a:t>13</a:t>
            </a:fld>
            <a:endParaRPr lang="en-US" altLang="en-US"/>
          </a:p>
        </p:txBody>
      </p:sp>
      <p:sp>
        <p:nvSpPr>
          <p:cNvPr id="2" name="TextBox 1">
            <a:extLst>
              <a:ext uri="{FF2B5EF4-FFF2-40B4-BE49-F238E27FC236}">
                <a16:creationId xmlns:a16="http://schemas.microsoft.com/office/drawing/2014/main" id="{7B30C18E-881F-495C-8F6A-809ECFC2CC4F}"/>
              </a:ext>
            </a:extLst>
          </p:cNvPr>
          <p:cNvSpPr txBox="1"/>
          <p:nvPr/>
        </p:nvSpPr>
        <p:spPr>
          <a:xfrm>
            <a:off x="401747" y="714037"/>
            <a:ext cx="8361143" cy="6524863"/>
          </a:xfrm>
          <a:prstGeom prst="rect">
            <a:avLst/>
          </a:prstGeom>
          <a:noFill/>
        </p:spPr>
        <p:txBody>
          <a:bodyPr wrap="square" rtlCol="0">
            <a:spAutoFit/>
          </a:bodyPr>
          <a:lstStyle/>
          <a:p>
            <a:r>
              <a:rPr lang="en-US" sz="2000" b="1" dirty="0"/>
              <a:t>Algorithm Used in Adaptive Median filter</a:t>
            </a:r>
            <a:r>
              <a:rPr lang="en-US" sz="1900" dirty="0"/>
              <a:t>: </a:t>
            </a:r>
          </a:p>
          <a:p>
            <a:r>
              <a:rPr lang="en-US" sz="1900" dirty="0"/>
              <a:t> </a:t>
            </a:r>
          </a:p>
          <a:p>
            <a:r>
              <a:rPr lang="en-US" sz="1900" dirty="0"/>
              <a:t>Step 1: Set window size, </a:t>
            </a:r>
            <a:r>
              <a:rPr lang="en-US" sz="1900" dirty="0" err="1"/>
              <a:t>ws</a:t>
            </a:r>
            <a:r>
              <a:rPr lang="en-US" sz="1900" dirty="0"/>
              <a:t>=3,      </a:t>
            </a:r>
            <a:r>
              <a:rPr lang="en-US" sz="1900" dirty="0" err="1"/>
              <a:t>wsmax</a:t>
            </a:r>
            <a:r>
              <a:rPr lang="en-US" sz="1900" dirty="0"/>
              <a:t>=21 </a:t>
            </a:r>
          </a:p>
          <a:p>
            <a:r>
              <a:rPr lang="en-US" sz="1900" dirty="0"/>
              <a:t>Step 2: </a:t>
            </a:r>
            <a:r>
              <a:rPr lang="en-US" sz="1900" dirty="0" err="1"/>
              <a:t>m,n</a:t>
            </a:r>
            <a:r>
              <a:rPr lang="en-US" sz="1900" dirty="0"/>
              <a:t>- row and column index of the noised image. </a:t>
            </a:r>
          </a:p>
          <a:p>
            <a:r>
              <a:rPr lang="en-US" sz="1900" dirty="0"/>
              <a:t>Step 3: Read neighboring pixel values w.r.t </a:t>
            </a:r>
            <a:r>
              <a:rPr lang="en-US" sz="1900" dirty="0" err="1"/>
              <a:t>m,n</a:t>
            </a:r>
            <a:r>
              <a:rPr lang="en-US" sz="1900" dirty="0"/>
              <a:t> and </a:t>
            </a:r>
            <a:r>
              <a:rPr lang="en-US" sz="1900" dirty="0" err="1"/>
              <a:t>ws</a:t>
            </a:r>
            <a:r>
              <a:rPr lang="en-US" sz="1900" dirty="0"/>
              <a:t>. </a:t>
            </a:r>
          </a:p>
          <a:p>
            <a:r>
              <a:rPr lang="en-US" sz="1900" dirty="0"/>
              <a:t>Step 4: Find S1, S2, and S3. </a:t>
            </a:r>
          </a:p>
          <a:p>
            <a:r>
              <a:rPr lang="en-US" sz="1900" dirty="0"/>
              <a:t>Where S1=min(neighboring pixel) </a:t>
            </a:r>
          </a:p>
          <a:p>
            <a:r>
              <a:rPr lang="en-US" sz="1900" dirty="0"/>
              <a:t>           S2=median(neighboring pixel) </a:t>
            </a:r>
          </a:p>
          <a:p>
            <a:r>
              <a:rPr lang="en-US" sz="1900" dirty="0"/>
              <a:t>           S3=max(neighboring pixel) </a:t>
            </a:r>
          </a:p>
          <a:p>
            <a:r>
              <a:rPr lang="en-US" sz="1900" dirty="0"/>
              <a:t>Step 5: A1 = S2   -   S1 </a:t>
            </a:r>
          </a:p>
          <a:p>
            <a:r>
              <a:rPr lang="en-US" sz="1900" dirty="0"/>
              <a:t>               A2 = S2    -   S3 </a:t>
            </a:r>
          </a:p>
          <a:p>
            <a:r>
              <a:rPr lang="en-US" sz="1900" dirty="0"/>
              <a:t>               If   A1 &gt; 0  and  A2 &lt; 0, Go to Step 6 </a:t>
            </a:r>
          </a:p>
          <a:p>
            <a:r>
              <a:rPr lang="en-US" sz="1900" dirty="0"/>
              <a:t>               Else increase the window size by 2 </a:t>
            </a:r>
          </a:p>
          <a:p>
            <a:r>
              <a:rPr lang="en-US" sz="1900" dirty="0"/>
              <a:t>               If window size &lt;= </a:t>
            </a:r>
            <a:r>
              <a:rPr lang="en-US" sz="1900" dirty="0" err="1"/>
              <a:t>wsmax</a:t>
            </a:r>
            <a:r>
              <a:rPr lang="en-US" sz="1900" dirty="0"/>
              <a:t> repeat Step 5 </a:t>
            </a:r>
          </a:p>
          <a:p>
            <a:r>
              <a:rPr lang="en-US" sz="1900" dirty="0"/>
              <a:t>               Else output S2 </a:t>
            </a:r>
          </a:p>
          <a:p>
            <a:r>
              <a:rPr lang="en-US" sz="1900" dirty="0"/>
              <a:t>Step 6: B1 = pixel(</a:t>
            </a:r>
            <a:r>
              <a:rPr lang="en-US" sz="1900" dirty="0" err="1"/>
              <a:t>m,n</a:t>
            </a:r>
            <a:r>
              <a:rPr lang="en-US" sz="1900" dirty="0"/>
              <a:t>) - S1 </a:t>
            </a:r>
          </a:p>
          <a:p>
            <a:r>
              <a:rPr lang="en-US" sz="1900" dirty="0"/>
              <a:t>               B2 = pixel(</a:t>
            </a:r>
            <a:r>
              <a:rPr lang="en-US" sz="1900" dirty="0" err="1"/>
              <a:t>m,n</a:t>
            </a:r>
            <a:r>
              <a:rPr lang="en-US" sz="1900" dirty="0"/>
              <a:t>) - S3 </a:t>
            </a:r>
          </a:p>
          <a:p>
            <a:r>
              <a:rPr lang="en-US" sz="1900" dirty="0"/>
              <a:t>               If B1 &gt; 0 and B2 &lt; 0, output pixel(</a:t>
            </a:r>
            <a:r>
              <a:rPr lang="en-US" sz="1900" dirty="0" err="1"/>
              <a:t>m,n</a:t>
            </a:r>
            <a:r>
              <a:rPr lang="en-US" sz="1900" dirty="0"/>
              <a:t>) </a:t>
            </a:r>
          </a:p>
          <a:p>
            <a:r>
              <a:rPr lang="en-US" sz="1900" dirty="0"/>
              <a:t>               Else output S2 </a:t>
            </a:r>
          </a:p>
          <a:p>
            <a:r>
              <a:rPr lang="en-US" sz="1900" dirty="0"/>
              <a:t> </a:t>
            </a:r>
          </a:p>
          <a:p>
            <a:r>
              <a:rPr lang="en-US" sz="1900" dirty="0"/>
              <a:t> </a:t>
            </a:r>
          </a:p>
          <a:p>
            <a:r>
              <a:rPr lang="en-US" sz="1900" dirty="0"/>
              <a:t> </a:t>
            </a:r>
            <a:endParaRPr lang="en-IN"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defRPr/>
            </a:pPr>
            <a:fld id="{4BCD9A17-9AA0-44B3-9D97-867AF70E2D53}" type="slidenum">
              <a:rPr lang="en-US" altLang="en-US" smtClean="0"/>
              <a:pPr algn="ctr">
                <a:defRPr/>
              </a:pPr>
              <a:t>14</a:t>
            </a:fld>
            <a:endParaRPr lang="en-US" altLang="en-US"/>
          </a:p>
        </p:txBody>
      </p:sp>
      <p:sp>
        <p:nvSpPr>
          <p:cNvPr id="4" name="TextBox 3"/>
          <p:cNvSpPr txBox="1"/>
          <p:nvPr/>
        </p:nvSpPr>
        <p:spPr>
          <a:xfrm>
            <a:off x="0" y="42203"/>
            <a:ext cx="9143999" cy="584775"/>
          </a:xfrm>
          <a:prstGeom prst="rect">
            <a:avLst/>
          </a:prstGeom>
          <a:noFill/>
        </p:spPr>
        <p:txBody>
          <a:bodyPr wrap="square" rtlCol="0">
            <a:spAutoFit/>
          </a:bodyPr>
          <a:lstStyle/>
          <a:p>
            <a:pPr algn="ctr"/>
            <a:r>
              <a:rPr lang="en-US" altLang="en-US" sz="3200" b="1" dirty="0"/>
              <a:t>Flow Chart</a:t>
            </a:r>
            <a:endParaRPr lang="en-US" sz="3200" dirty="0"/>
          </a:p>
        </p:txBody>
      </p:sp>
      <p:sp>
        <p:nvSpPr>
          <p:cNvPr id="6" name="TextBox 5"/>
          <p:cNvSpPr txBox="1"/>
          <p:nvPr/>
        </p:nvSpPr>
        <p:spPr>
          <a:xfrm>
            <a:off x="304912" y="838269"/>
            <a:ext cx="8534176" cy="461665"/>
          </a:xfrm>
          <a:prstGeom prst="rect">
            <a:avLst/>
          </a:prstGeom>
          <a:noFill/>
        </p:spPr>
        <p:txBody>
          <a:bodyPr wrap="square" rtlCol="0">
            <a:spAutoFit/>
          </a:bodyPr>
          <a:lstStyle/>
          <a:p>
            <a:pPr algn="ctr"/>
            <a:r>
              <a:rPr lang="en-US" dirty="0"/>
              <a:t>Flowchart of Adaptive Median Filter</a:t>
            </a:r>
          </a:p>
        </p:txBody>
      </p:sp>
      <p:pic>
        <p:nvPicPr>
          <p:cNvPr id="7" name="Picture 6"/>
          <p:cNvPicPr/>
          <p:nvPr/>
        </p:nvPicPr>
        <p:blipFill>
          <a:blip r:embed="rId2"/>
          <a:stretch>
            <a:fillRect/>
          </a:stretch>
        </p:blipFill>
        <p:spPr>
          <a:xfrm>
            <a:off x="1143090" y="1299934"/>
            <a:ext cx="6934018" cy="5062766"/>
          </a:xfrm>
          <a:prstGeom prst="rect">
            <a:avLst/>
          </a:prstGeom>
        </p:spPr>
      </p:pic>
    </p:spTree>
    <p:extLst>
      <p:ext uri="{BB962C8B-B14F-4D97-AF65-F5344CB8AC3E}">
        <p14:creationId xmlns:p14="http://schemas.microsoft.com/office/powerpoint/2010/main" val="1834816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BCD9A17-9AA0-44B3-9D97-867AF70E2D53}" type="slidenum">
              <a:rPr lang="en-US" altLang="en-US" smtClean="0"/>
              <a:pPr>
                <a:defRPr/>
              </a:pPr>
              <a:t>15</a:t>
            </a:fld>
            <a:endParaRPr lang="en-US" altLang="en-US"/>
          </a:p>
        </p:txBody>
      </p:sp>
      <p:sp>
        <p:nvSpPr>
          <p:cNvPr id="5" name="TextBox 4"/>
          <p:cNvSpPr txBox="1"/>
          <p:nvPr/>
        </p:nvSpPr>
        <p:spPr>
          <a:xfrm>
            <a:off x="24624" y="76288"/>
            <a:ext cx="9144000" cy="584775"/>
          </a:xfrm>
          <a:prstGeom prst="rect">
            <a:avLst/>
          </a:prstGeom>
          <a:noFill/>
        </p:spPr>
        <p:txBody>
          <a:bodyPr wrap="square" rtlCol="0">
            <a:spAutoFit/>
          </a:bodyPr>
          <a:lstStyle/>
          <a:p>
            <a:pPr algn="ctr"/>
            <a:r>
              <a:rPr lang="en-US" altLang="en-US" b="1" dirty="0"/>
              <a:t> </a:t>
            </a:r>
            <a:r>
              <a:rPr lang="en-US" altLang="en-US" sz="3200" b="1" dirty="0"/>
              <a:t>Results &amp; Discussion</a:t>
            </a:r>
            <a:endParaRPr lang="en-US" sz="3200" dirty="0"/>
          </a:p>
        </p:txBody>
      </p:sp>
      <p:sp>
        <p:nvSpPr>
          <p:cNvPr id="6" name="TextBox 5"/>
          <p:cNvSpPr txBox="1"/>
          <p:nvPr/>
        </p:nvSpPr>
        <p:spPr>
          <a:xfrm>
            <a:off x="152516" y="838268"/>
            <a:ext cx="8610374" cy="1107996"/>
          </a:xfrm>
          <a:prstGeom prst="rect">
            <a:avLst/>
          </a:prstGeom>
          <a:noFill/>
        </p:spPr>
        <p:txBody>
          <a:bodyPr wrap="square" rtlCol="0">
            <a:spAutoFit/>
          </a:bodyPr>
          <a:lstStyle/>
          <a:p>
            <a:r>
              <a:rPr lang="en-US" sz="2200" dirty="0"/>
              <a:t>The Software Project, Digital Image Processing using Filters is working perfectly as per our objectives. It takes image input and filtering action is done on the noised image and Filtered output is show on figure window. </a:t>
            </a:r>
          </a:p>
        </p:txBody>
      </p:sp>
      <p:pic>
        <p:nvPicPr>
          <p:cNvPr id="8" name="Picture 7"/>
          <p:cNvPicPr/>
          <p:nvPr/>
        </p:nvPicPr>
        <p:blipFill>
          <a:blip r:embed="rId2"/>
          <a:stretch>
            <a:fillRect/>
          </a:stretch>
        </p:blipFill>
        <p:spPr>
          <a:xfrm>
            <a:off x="1512887" y="1989890"/>
            <a:ext cx="6118225" cy="4372810"/>
          </a:xfrm>
          <a:prstGeom prst="rect">
            <a:avLst/>
          </a:prstGeom>
        </p:spPr>
      </p:pic>
    </p:spTree>
    <p:extLst>
      <p:ext uri="{BB962C8B-B14F-4D97-AF65-F5344CB8AC3E}">
        <p14:creationId xmlns:p14="http://schemas.microsoft.com/office/powerpoint/2010/main" val="3602772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BCD9A17-9AA0-44B3-9D97-867AF70E2D53}" type="slidenum">
              <a:rPr lang="en-US" altLang="en-US" smtClean="0"/>
              <a:pPr>
                <a:defRPr/>
              </a:pPr>
              <a:t>16</a:t>
            </a:fld>
            <a:endParaRPr lang="en-US" altLang="en-US"/>
          </a:p>
        </p:txBody>
      </p:sp>
      <p:sp>
        <p:nvSpPr>
          <p:cNvPr id="4" name="TextBox 3"/>
          <p:cNvSpPr txBox="1"/>
          <p:nvPr/>
        </p:nvSpPr>
        <p:spPr>
          <a:xfrm>
            <a:off x="841566" y="1143060"/>
            <a:ext cx="7616532" cy="461665"/>
          </a:xfrm>
          <a:prstGeom prst="rect">
            <a:avLst/>
          </a:prstGeom>
          <a:noFill/>
        </p:spPr>
        <p:txBody>
          <a:bodyPr wrap="square" rtlCol="0">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1471153"/>
              </p:ext>
            </p:extLst>
          </p:nvPr>
        </p:nvGraphicFramePr>
        <p:xfrm>
          <a:off x="1413409" y="1167765"/>
          <a:ext cx="5754370" cy="1155065"/>
        </p:xfrm>
        <a:graphic>
          <a:graphicData uri="http://schemas.openxmlformats.org/drawingml/2006/table">
            <a:tbl>
              <a:tblPr firstRow="1" firstCol="1" bandRow="1">
                <a:tableStyleId>{5C22544A-7EE6-4342-B048-85BDC9FD1C3A}</a:tableStyleId>
              </a:tblPr>
              <a:tblGrid>
                <a:gridCol w="692150">
                  <a:extLst>
                    <a:ext uri="{9D8B030D-6E8A-4147-A177-3AD203B41FA5}">
                      <a16:colId xmlns:a16="http://schemas.microsoft.com/office/drawing/2014/main" val="20000"/>
                    </a:ext>
                  </a:extLst>
                </a:gridCol>
                <a:gridCol w="2203374">
                  <a:extLst>
                    <a:ext uri="{9D8B030D-6E8A-4147-A177-3AD203B41FA5}">
                      <a16:colId xmlns:a16="http://schemas.microsoft.com/office/drawing/2014/main" val="20001"/>
                    </a:ext>
                  </a:extLst>
                </a:gridCol>
                <a:gridCol w="1421206">
                  <a:extLst>
                    <a:ext uri="{9D8B030D-6E8A-4147-A177-3AD203B41FA5}">
                      <a16:colId xmlns:a16="http://schemas.microsoft.com/office/drawing/2014/main" val="20002"/>
                    </a:ext>
                  </a:extLst>
                </a:gridCol>
                <a:gridCol w="1437640">
                  <a:extLst>
                    <a:ext uri="{9D8B030D-6E8A-4147-A177-3AD203B41FA5}">
                      <a16:colId xmlns:a16="http://schemas.microsoft.com/office/drawing/2014/main" val="20003"/>
                    </a:ext>
                  </a:extLst>
                </a:gridCol>
              </a:tblGrid>
              <a:tr h="294640">
                <a:tc>
                  <a:txBody>
                    <a:bodyPr/>
                    <a:lstStyle/>
                    <a:p>
                      <a:pPr marL="0" marR="0" indent="0" algn="ctr">
                        <a:lnSpc>
                          <a:spcPct val="115000"/>
                        </a:lnSpc>
                        <a:spcBef>
                          <a:spcPts val="0"/>
                        </a:spcBef>
                        <a:spcAft>
                          <a:spcPts val="0"/>
                        </a:spcAft>
                      </a:pPr>
                      <a:r>
                        <a:rPr lang="en-US" sz="1200" dirty="0">
                          <a:effectLst/>
                        </a:rPr>
                        <a:t>SL.NO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Name of the Filter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PSNR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MSE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0"/>
                  </a:ext>
                </a:extLst>
              </a:tr>
              <a:tr h="288925">
                <a:tc>
                  <a:txBody>
                    <a:bodyPr/>
                    <a:lstStyle/>
                    <a:p>
                      <a:pPr marL="0" marR="0" indent="0" algn="ctr">
                        <a:lnSpc>
                          <a:spcPct val="115000"/>
                        </a:lnSpc>
                        <a:spcBef>
                          <a:spcPts val="0"/>
                        </a:spcBef>
                        <a:spcAft>
                          <a:spcPts val="0"/>
                        </a:spcAft>
                      </a:pPr>
                      <a:r>
                        <a:rPr lang="en-US" sz="1200">
                          <a:effectLst/>
                        </a:rPr>
                        <a:t>1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Mean Filter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45.2712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1.9318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1"/>
                  </a:ext>
                </a:extLst>
              </a:tr>
              <a:tr h="286385">
                <a:tc>
                  <a:txBody>
                    <a:bodyPr/>
                    <a:lstStyle/>
                    <a:p>
                      <a:pPr marL="0" marR="0" indent="0" algn="ctr">
                        <a:lnSpc>
                          <a:spcPct val="115000"/>
                        </a:lnSpc>
                        <a:spcBef>
                          <a:spcPts val="0"/>
                        </a:spcBef>
                        <a:spcAft>
                          <a:spcPts val="0"/>
                        </a:spcAft>
                      </a:pPr>
                      <a:r>
                        <a:rPr lang="en-US" sz="1200">
                          <a:effectLst/>
                        </a:rPr>
                        <a:t>2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Median Filter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48.1856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0.9875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2"/>
                  </a:ext>
                </a:extLst>
              </a:tr>
              <a:tr h="285115">
                <a:tc>
                  <a:txBody>
                    <a:bodyPr/>
                    <a:lstStyle/>
                    <a:p>
                      <a:pPr marL="0" marR="0" indent="0" algn="ctr">
                        <a:lnSpc>
                          <a:spcPct val="115000"/>
                        </a:lnSpc>
                        <a:spcBef>
                          <a:spcPts val="0"/>
                        </a:spcBef>
                        <a:spcAft>
                          <a:spcPts val="0"/>
                        </a:spcAft>
                      </a:pPr>
                      <a:r>
                        <a:rPr lang="en-US" sz="1200">
                          <a:effectLst/>
                        </a:rPr>
                        <a:t>3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Adaptive Median Filter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54.3200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0.2405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77970" y="730728"/>
            <a:ext cx="3809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n-lt"/>
                <a:ea typeface="Calibri" panose="020F0502020204030204" pitchFamily="34" charset="0"/>
              </a:rPr>
              <a:t>For 5% Salt and Pepper noise </a:t>
            </a:r>
            <a:endParaRPr kumimoji="0" lang="en-US" sz="2200" b="0" i="0" u="none" strike="noStrike" cap="none" normalizeH="0" baseline="0" dirty="0">
              <a:ln>
                <a:noFill/>
              </a:ln>
              <a:solidFill>
                <a:schemeClr val="tx1"/>
              </a:solidFill>
              <a:effectLst/>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1256484912"/>
              </p:ext>
            </p:extLst>
          </p:nvPr>
        </p:nvGraphicFramePr>
        <p:xfrm>
          <a:off x="1371684" y="3756798"/>
          <a:ext cx="5754370" cy="285115"/>
        </p:xfrm>
        <a:graphic>
          <a:graphicData uri="http://schemas.openxmlformats.org/drawingml/2006/table">
            <a:tbl>
              <a:tblPr firstRow="1" firstCol="1" bandRow="1">
                <a:tableStyleId>{5C22544A-7EE6-4342-B048-85BDC9FD1C3A}</a:tableStyleId>
              </a:tblPr>
              <a:tblGrid>
                <a:gridCol w="69215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437640">
                  <a:extLst>
                    <a:ext uri="{9D8B030D-6E8A-4147-A177-3AD203B41FA5}">
                      <a16:colId xmlns:a16="http://schemas.microsoft.com/office/drawing/2014/main" val="20003"/>
                    </a:ext>
                  </a:extLst>
                </a:gridCol>
              </a:tblGrid>
              <a:tr h="285115">
                <a:tc>
                  <a:txBody>
                    <a:bodyPr/>
                    <a:lstStyle/>
                    <a:p>
                      <a:pPr marL="0" marR="0" indent="0" algn="ctr">
                        <a:lnSpc>
                          <a:spcPct val="115000"/>
                        </a:lnSpc>
                        <a:spcBef>
                          <a:spcPts val="0"/>
                        </a:spcBef>
                        <a:spcAft>
                          <a:spcPts val="0"/>
                        </a:spcAft>
                      </a:pPr>
                      <a:r>
                        <a:rPr lang="en-US" sz="1200">
                          <a:effectLst/>
                        </a:rPr>
                        <a:t>3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Adaptive Median Filter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51.7501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0.4346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74836616"/>
              </p:ext>
            </p:extLst>
          </p:nvPr>
        </p:nvGraphicFramePr>
        <p:xfrm>
          <a:off x="1371684" y="2909278"/>
          <a:ext cx="5754370" cy="869950"/>
        </p:xfrm>
        <a:graphic>
          <a:graphicData uri="http://schemas.openxmlformats.org/drawingml/2006/table">
            <a:tbl>
              <a:tblPr firstRow="1" firstCol="1" bandRow="1">
                <a:tableStyleId>{5C22544A-7EE6-4342-B048-85BDC9FD1C3A}</a:tableStyleId>
              </a:tblPr>
              <a:tblGrid>
                <a:gridCol w="69215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437640">
                  <a:extLst>
                    <a:ext uri="{9D8B030D-6E8A-4147-A177-3AD203B41FA5}">
                      <a16:colId xmlns:a16="http://schemas.microsoft.com/office/drawing/2014/main" val="20003"/>
                    </a:ext>
                  </a:extLst>
                </a:gridCol>
              </a:tblGrid>
              <a:tr h="294640">
                <a:tc>
                  <a:txBody>
                    <a:bodyPr/>
                    <a:lstStyle/>
                    <a:p>
                      <a:pPr marL="0" marR="0" indent="0" algn="ctr">
                        <a:lnSpc>
                          <a:spcPct val="115000"/>
                        </a:lnSpc>
                        <a:spcBef>
                          <a:spcPts val="0"/>
                        </a:spcBef>
                        <a:spcAft>
                          <a:spcPts val="0"/>
                        </a:spcAft>
                      </a:pPr>
                      <a:r>
                        <a:rPr lang="en-US" sz="1200" dirty="0">
                          <a:effectLst/>
                        </a:rPr>
                        <a:t>SL.NO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Name of the Filter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PSNR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MSE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0"/>
                  </a:ext>
                </a:extLst>
              </a:tr>
              <a:tr h="288925">
                <a:tc>
                  <a:txBody>
                    <a:bodyPr/>
                    <a:lstStyle/>
                    <a:p>
                      <a:pPr marL="0" marR="0" indent="0" algn="ctr">
                        <a:lnSpc>
                          <a:spcPct val="115000"/>
                        </a:lnSpc>
                        <a:spcBef>
                          <a:spcPts val="0"/>
                        </a:spcBef>
                        <a:spcAft>
                          <a:spcPts val="0"/>
                        </a:spcAft>
                      </a:pPr>
                      <a:r>
                        <a:rPr lang="en-US" sz="1200">
                          <a:effectLst/>
                        </a:rPr>
                        <a:t>1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Mean Filter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45.2712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1.9318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1"/>
                  </a:ext>
                </a:extLst>
              </a:tr>
              <a:tr h="286385">
                <a:tc>
                  <a:txBody>
                    <a:bodyPr/>
                    <a:lstStyle/>
                    <a:p>
                      <a:pPr marL="0" marR="0" indent="0" algn="ctr">
                        <a:lnSpc>
                          <a:spcPct val="115000"/>
                        </a:lnSpc>
                        <a:spcBef>
                          <a:spcPts val="0"/>
                        </a:spcBef>
                        <a:spcAft>
                          <a:spcPts val="0"/>
                        </a:spcAft>
                      </a:pPr>
                      <a:r>
                        <a:rPr lang="en-US" sz="1200" dirty="0">
                          <a:effectLst/>
                        </a:rPr>
                        <a:t>2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Median Filter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46.3185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1.5179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2"/>
                  </a:ext>
                </a:extLst>
              </a:tr>
            </a:tbl>
          </a:graphicData>
        </a:graphic>
      </p:graphicFrame>
      <p:sp>
        <p:nvSpPr>
          <p:cNvPr id="11" name="Rectangle 2"/>
          <p:cNvSpPr>
            <a:spLocks noChangeArrowheads="1"/>
          </p:cNvSpPr>
          <p:nvPr/>
        </p:nvSpPr>
        <p:spPr bwMode="auto">
          <a:xfrm>
            <a:off x="304912" y="2387433"/>
            <a:ext cx="374333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n-lt"/>
                <a:ea typeface="Calibri" panose="020F0502020204030204" pitchFamily="34" charset="0"/>
              </a:rPr>
              <a:t>For 10% Salt and Pepper noise </a:t>
            </a:r>
            <a:endParaRPr kumimoji="0" lang="en-US" sz="2200" b="0" i="0" u="none" strike="noStrike" cap="none" normalizeH="0" baseline="0" dirty="0">
              <a:ln>
                <a:noFill/>
              </a:ln>
              <a:solidFill>
                <a:schemeClr val="tx1"/>
              </a:solidFill>
              <a:effectLst/>
              <a:latin typeface="+mn-lt"/>
            </a:endParaRPr>
          </a:p>
        </p:txBody>
      </p:sp>
      <p:graphicFrame>
        <p:nvGraphicFramePr>
          <p:cNvPr id="13" name="Table 12"/>
          <p:cNvGraphicFramePr>
            <a:graphicFrameLocks noGrp="1"/>
          </p:cNvGraphicFramePr>
          <p:nvPr>
            <p:extLst>
              <p:ext uri="{D42A27DB-BD31-4B8C-83A1-F6EECF244321}">
                <p14:modId xmlns:p14="http://schemas.microsoft.com/office/powerpoint/2010/main" val="4105980693"/>
              </p:ext>
            </p:extLst>
          </p:nvPr>
        </p:nvGraphicFramePr>
        <p:xfrm>
          <a:off x="1371684" y="4640874"/>
          <a:ext cx="5754370" cy="1155065"/>
        </p:xfrm>
        <a:graphic>
          <a:graphicData uri="http://schemas.openxmlformats.org/drawingml/2006/table">
            <a:tbl>
              <a:tblPr firstRow="1" firstCol="1" bandRow="1">
                <a:tableStyleId>{5C22544A-7EE6-4342-B048-85BDC9FD1C3A}</a:tableStyleId>
              </a:tblPr>
              <a:tblGrid>
                <a:gridCol w="69215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437640">
                  <a:extLst>
                    <a:ext uri="{9D8B030D-6E8A-4147-A177-3AD203B41FA5}">
                      <a16:colId xmlns:a16="http://schemas.microsoft.com/office/drawing/2014/main" val="20003"/>
                    </a:ext>
                  </a:extLst>
                </a:gridCol>
              </a:tblGrid>
              <a:tr h="294640">
                <a:tc>
                  <a:txBody>
                    <a:bodyPr/>
                    <a:lstStyle/>
                    <a:p>
                      <a:pPr marL="0" marR="0" indent="0" algn="ctr">
                        <a:lnSpc>
                          <a:spcPct val="115000"/>
                        </a:lnSpc>
                        <a:spcBef>
                          <a:spcPts val="0"/>
                        </a:spcBef>
                        <a:spcAft>
                          <a:spcPts val="0"/>
                        </a:spcAft>
                      </a:pPr>
                      <a:r>
                        <a:rPr lang="en-US" sz="1200" dirty="0">
                          <a:effectLst/>
                        </a:rPr>
                        <a:t>SL.NO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Name of the Filter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PSNR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MSE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0"/>
                  </a:ext>
                </a:extLst>
              </a:tr>
              <a:tr h="288925">
                <a:tc>
                  <a:txBody>
                    <a:bodyPr/>
                    <a:lstStyle/>
                    <a:p>
                      <a:pPr marL="0" marR="0" indent="0" algn="ctr">
                        <a:lnSpc>
                          <a:spcPct val="115000"/>
                        </a:lnSpc>
                        <a:spcBef>
                          <a:spcPts val="0"/>
                        </a:spcBef>
                        <a:spcAft>
                          <a:spcPts val="0"/>
                        </a:spcAft>
                      </a:pPr>
                      <a:r>
                        <a:rPr lang="en-US" sz="1200">
                          <a:effectLst/>
                        </a:rPr>
                        <a:t>1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Mean Filter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45.2712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1.9318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1"/>
                  </a:ext>
                </a:extLst>
              </a:tr>
              <a:tr h="285115">
                <a:tc>
                  <a:txBody>
                    <a:bodyPr/>
                    <a:lstStyle/>
                    <a:p>
                      <a:pPr marL="0" marR="0" indent="0" algn="ctr">
                        <a:lnSpc>
                          <a:spcPct val="115000"/>
                        </a:lnSpc>
                        <a:spcBef>
                          <a:spcPts val="0"/>
                        </a:spcBef>
                        <a:spcAft>
                          <a:spcPts val="0"/>
                        </a:spcAft>
                      </a:pPr>
                      <a:r>
                        <a:rPr lang="en-US" sz="1200">
                          <a:effectLst/>
                        </a:rPr>
                        <a:t>2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Median Filter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43.2428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3.0818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2"/>
                  </a:ext>
                </a:extLst>
              </a:tr>
              <a:tr h="286385">
                <a:tc>
                  <a:txBody>
                    <a:bodyPr/>
                    <a:lstStyle/>
                    <a:p>
                      <a:pPr marL="0" marR="0" indent="0" algn="ctr">
                        <a:lnSpc>
                          <a:spcPct val="115000"/>
                        </a:lnSpc>
                        <a:spcBef>
                          <a:spcPts val="0"/>
                        </a:spcBef>
                        <a:spcAft>
                          <a:spcPts val="0"/>
                        </a:spcAft>
                      </a:pPr>
                      <a:r>
                        <a:rPr lang="en-US" sz="1200">
                          <a:effectLst/>
                        </a:rPr>
                        <a:t>3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Adaptive Median Filter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a:effectLst/>
                        </a:rPr>
                        <a:t>47.6034 </a:t>
                      </a:r>
                      <a:endParaRPr lang="en-US"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0" marR="0" indent="0" algn="ctr">
                        <a:lnSpc>
                          <a:spcPct val="115000"/>
                        </a:lnSpc>
                        <a:spcBef>
                          <a:spcPts val="0"/>
                        </a:spcBef>
                        <a:spcAft>
                          <a:spcPts val="0"/>
                        </a:spcAft>
                      </a:pPr>
                      <a:r>
                        <a:rPr lang="en-US" sz="1200" dirty="0">
                          <a:effectLst/>
                        </a:rPr>
                        <a:t>1.1291 </a:t>
                      </a:r>
                      <a:endPar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3"/>
                  </a:ext>
                </a:extLst>
              </a:tr>
            </a:tbl>
          </a:graphicData>
        </a:graphic>
      </p:graphicFrame>
      <p:sp>
        <p:nvSpPr>
          <p:cNvPr id="14" name="Rectangle 3"/>
          <p:cNvSpPr>
            <a:spLocks noChangeArrowheads="1"/>
          </p:cNvSpPr>
          <p:nvPr/>
        </p:nvSpPr>
        <p:spPr bwMode="auto">
          <a:xfrm>
            <a:off x="281778" y="4075850"/>
            <a:ext cx="374333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n-lt"/>
                <a:ea typeface="Calibri" panose="020F0502020204030204" pitchFamily="34" charset="0"/>
              </a:rPr>
              <a:t>For 20% Salt and Pepper noise </a:t>
            </a:r>
            <a:endParaRPr kumimoji="0" lang="en-US" sz="2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20371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Advantages</a:t>
            </a:r>
          </a:p>
        </p:txBody>
      </p:sp>
      <p:sp>
        <p:nvSpPr>
          <p:cNvPr id="1536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066CF000-2626-439C-9688-E552AC54D137}" type="slidenum">
              <a:rPr lang="en-US" altLang="en-US" smtClean="0"/>
              <a:pPr>
                <a:buFontTx/>
                <a:buNone/>
              </a:pPr>
              <a:t>17</a:t>
            </a:fld>
            <a:endParaRPr lang="en-US" altLang="en-US"/>
          </a:p>
        </p:txBody>
      </p:sp>
      <p:sp>
        <p:nvSpPr>
          <p:cNvPr id="2" name="TextBox 1">
            <a:extLst>
              <a:ext uri="{FF2B5EF4-FFF2-40B4-BE49-F238E27FC236}">
                <a16:creationId xmlns:a16="http://schemas.microsoft.com/office/drawing/2014/main" id="{D3EF5385-FB01-43B8-B457-FB856EE18526}"/>
              </a:ext>
            </a:extLst>
          </p:cNvPr>
          <p:cNvSpPr txBox="1"/>
          <p:nvPr/>
        </p:nvSpPr>
        <p:spPr>
          <a:xfrm>
            <a:off x="287449" y="660400"/>
            <a:ext cx="8534176" cy="6063198"/>
          </a:xfrm>
          <a:prstGeom prst="rect">
            <a:avLst/>
          </a:prstGeom>
          <a:noFill/>
        </p:spPr>
        <p:txBody>
          <a:bodyPr wrap="square" rtlCol="0">
            <a:spAutoFit/>
          </a:bodyPr>
          <a:lstStyle/>
          <a:p>
            <a:pPr>
              <a:lnSpc>
                <a:spcPct val="150000"/>
              </a:lnSpc>
            </a:pPr>
            <a:r>
              <a:rPr lang="en-US" sz="2200" b="1" dirty="0"/>
              <a:t>Advantage of Adaptive Median Filter:</a:t>
            </a:r>
          </a:p>
          <a:p>
            <a:pPr marL="342900" indent="-342900">
              <a:lnSpc>
                <a:spcPct val="150000"/>
              </a:lnSpc>
              <a:buFont typeface="Arial" panose="020B0604020202020204" pitchFamily="34" charset="0"/>
              <a:buChar char="•"/>
            </a:pPr>
            <a:r>
              <a:rPr lang="en-US" dirty="0"/>
              <a:t> </a:t>
            </a:r>
            <a:r>
              <a:rPr lang="en-US" sz="2200" dirty="0"/>
              <a:t>Remove impulse noise.</a:t>
            </a:r>
          </a:p>
          <a:p>
            <a:pPr marL="342900" indent="-342900">
              <a:lnSpc>
                <a:spcPct val="150000"/>
              </a:lnSpc>
              <a:buFont typeface="Arial" panose="020B0604020202020204" pitchFamily="34" charset="0"/>
              <a:buChar char="•"/>
            </a:pPr>
            <a:r>
              <a:rPr lang="en-US" sz="2200" dirty="0"/>
              <a:t> Smoothing of other noise.</a:t>
            </a:r>
          </a:p>
          <a:p>
            <a:pPr marL="342900" indent="-342900">
              <a:lnSpc>
                <a:spcPct val="150000"/>
              </a:lnSpc>
              <a:buFont typeface="Arial" panose="020B0604020202020204" pitchFamily="34" charset="0"/>
              <a:buChar char="•"/>
            </a:pPr>
            <a:r>
              <a:rPr lang="en-US" sz="2200" dirty="0"/>
              <a:t> Reduce distortion, like excessive thinning or thickening of object boundaries.</a:t>
            </a:r>
          </a:p>
          <a:p>
            <a:pPr marL="342900" indent="-342900">
              <a:lnSpc>
                <a:spcPct val="150000"/>
              </a:lnSpc>
              <a:buFont typeface="Arial" panose="020B0604020202020204" pitchFamily="34" charset="0"/>
              <a:buChar char="•"/>
            </a:pPr>
            <a:r>
              <a:rPr lang="en-US" sz="2200" dirty="0"/>
              <a:t>The standard median filter does not perform well when impulse noise is</a:t>
            </a:r>
          </a:p>
          <a:p>
            <a:pPr>
              <a:lnSpc>
                <a:spcPct val="150000"/>
              </a:lnSpc>
            </a:pPr>
            <a:r>
              <a:rPr lang="en-US" sz="2200" dirty="0"/>
              <a:t>a. Greater than 0.2, while the adaptive median filter can better handle    these noises.</a:t>
            </a:r>
          </a:p>
          <a:p>
            <a:pPr>
              <a:lnSpc>
                <a:spcPct val="150000"/>
              </a:lnSpc>
            </a:pPr>
            <a:r>
              <a:rPr lang="en-US" sz="2200" dirty="0"/>
              <a:t>b. The adaptive median filter preserves detail and smooth non-impulsive noise, while the standard median filter does not.</a:t>
            </a:r>
          </a:p>
          <a:p>
            <a:pPr marL="342900" indent="-342900">
              <a:buFont typeface="Arial" panose="020B0604020202020204" pitchFamily="34" charset="0"/>
              <a:buChar char="•"/>
            </a:pP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BCD9A17-9AA0-44B3-9D97-867AF70E2D53}" type="slidenum">
              <a:rPr lang="en-US" altLang="en-US" smtClean="0"/>
              <a:pPr>
                <a:defRPr/>
              </a:pPr>
              <a:t>18</a:t>
            </a:fld>
            <a:endParaRPr lang="en-US" altLang="en-US"/>
          </a:p>
        </p:txBody>
      </p:sp>
      <p:sp>
        <p:nvSpPr>
          <p:cNvPr id="4" name="TextBox 3"/>
          <p:cNvSpPr txBox="1"/>
          <p:nvPr/>
        </p:nvSpPr>
        <p:spPr>
          <a:xfrm>
            <a:off x="12905" y="76288"/>
            <a:ext cx="9144000" cy="584775"/>
          </a:xfrm>
          <a:prstGeom prst="rect">
            <a:avLst/>
          </a:prstGeom>
          <a:noFill/>
        </p:spPr>
        <p:txBody>
          <a:bodyPr wrap="square" rtlCol="0">
            <a:spAutoFit/>
          </a:bodyPr>
          <a:lstStyle/>
          <a:p>
            <a:pPr algn="ctr"/>
            <a:r>
              <a:rPr lang="en-US" altLang="en-US" sz="3200" b="1" dirty="0"/>
              <a:t> Conclusion </a:t>
            </a:r>
            <a:endParaRPr lang="en-US" sz="3200" dirty="0"/>
          </a:p>
        </p:txBody>
      </p:sp>
      <p:sp>
        <p:nvSpPr>
          <p:cNvPr id="5" name="TextBox 4"/>
          <p:cNvSpPr txBox="1"/>
          <p:nvPr/>
        </p:nvSpPr>
        <p:spPr>
          <a:xfrm>
            <a:off x="381110" y="762070"/>
            <a:ext cx="8381780" cy="5509200"/>
          </a:xfrm>
          <a:prstGeom prst="rect">
            <a:avLst/>
          </a:prstGeom>
          <a:noFill/>
        </p:spPr>
        <p:txBody>
          <a:bodyPr wrap="square" rtlCol="0">
            <a:spAutoFit/>
          </a:bodyPr>
          <a:lstStyle/>
          <a:p>
            <a:pPr marL="342900" indent="-342900">
              <a:buFont typeface="Arial" panose="020B0604020202020204" pitchFamily="34" charset="0"/>
              <a:buChar char="•"/>
            </a:pPr>
            <a:r>
              <a:rPr lang="en-US" sz="2200" dirty="0"/>
              <a:t>When the Filtered Image has high PSNR value and low MSE value w.r.t a Noised image, than that image is better in details, least noise in it. Seeing the results of our project the PSNR and MSE values for Mean Filter do not vary with increase or decrease in noise content of the image. </a:t>
            </a:r>
          </a:p>
          <a:p>
            <a:endParaRPr lang="en-US" sz="2200" dirty="0"/>
          </a:p>
          <a:p>
            <a:pPr marL="342900" indent="-342900">
              <a:buFont typeface="Arial" panose="020B0604020202020204" pitchFamily="34" charset="0"/>
              <a:buChar char="•"/>
            </a:pPr>
            <a:r>
              <a:rPr lang="en-US" sz="2200" dirty="0"/>
              <a:t>The Median Filter performs well only till certain noise content, once the noise content is increased it will have poor filtering effect on the image, where as the Adaptive Median Filter will work very well in maintaining the details of the image and removing the noise, even when the noise content is high. </a:t>
            </a:r>
          </a:p>
          <a:p>
            <a:endParaRPr lang="en-US" sz="2200" dirty="0"/>
          </a:p>
          <a:p>
            <a:pPr marL="342900" indent="-342900">
              <a:buFont typeface="Arial" panose="020B0604020202020204" pitchFamily="34" charset="0"/>
              <a:buChar char="•"/>
            </a:pPr>
            <a:r>
              <a:rPr lang="en-US" sz="2200" dirty="0"/>
              <a:t>So we can conclude that the Adaptive Median Filter among the other two filters works very well, it is one of the best Filtering techniques that can be implemented in Image restoration. </a:t>
            </a:r>
          </a:p>
          <a:p>
            <a:r>
              <a:rPr lang="en-US" sz="2200" dirty="0"/>
              <a:t> </a:t>
            </a:r>
          </a:p>
        </p:txBody>
      </p:sp>
    </p:spTree>
    <p:extLst>
      <p:ext uri="{BB962C8B-B14F-4D97-AF65-F5344CB8AC3E}">
        <p14:creationId xmlns:p14="http://schemas.microsoft.com/office/powerpoint/2010/main" val="122091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BCD9A17-9AA0-44B3-9D97-867AF70E2D53}" type="slidenum">
              <a:rPr lang="en-US" altLang="en-US" smtClean="0"/>
              <a:pPr>
                <a:defRPr/>
              </a:pPr>
              <a:t>19</a:t>
            </a:fld>
            <a:endParaRPr lang="en-US" altLang="en-US"/>
          </a:p>
        </p:txBody>
      </p:sp>
      <p:sp>
        <p:nvSpPr>
          <p:cNvPr id="4" name="TextBox 3"/>
          <p:cNvSpPr txBox="1"/>
          <p:nvPr/>
        </p:nvSpPr>
        <p:spPr>
          <a:xfrm>
            <a:off x="-34925" y="56271"/>
            <a:ext cx="9144000" cy="954107"/>
          </a:xfrm>
          <a:prstGeom prst="rect">
            <a:avLst/>
          </a:prstGeom>
          <a:noFill/>
        </p:spPr>
        <p:txBody>
          <a:bodyPr wrap="square" rtlCol="0">
            <a:spAutoFit/>
          </a:bodyPr>
          <a:lstStyle/>
          <a:p>
            <a:pPr algn="ctr"/>
            <a:r>
              <a:rPr lang="en-US" altLang="en-US" sz="3200" b="1" dirty="0"/>
              <a:t>Future Scope</a:t>
            </a:r>
          </a:p>
          <a:p>
            <a:pPr algn="ctr"/>
            <a:endParaRPr lang="en-US" dirty="0"/>
          </a:p>
        </p:txBody>
      </p:sp>
      <p:sp>
        <p:nvSpPr>
          <p:cNvPr id="5" name="TextBox 4"/>
          <p:cNvSpPr txBox="1"/>
          <p:nvPr/>
        </p:nvSpPr>
        <p:spPr>
          <a:xfrm>
            <a:off x="308086" y="1010378"/>
            <a:ext cx="8457978" cy="35863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t>To overcome the disadvantages and looking for implementing it into a proper software Application.</a:t>
            </a:r>
          </a:p>
          <a:p>
            <a:pPr marL="342900" indent="-342900">
              <a:lnSpc>
                <a:spcPct val="150000"/>
              </a:lnSpc>
              <a:buFont typeface="Arial" panose="020B0604020202020204" pitchFamily="34" charset="0"/>
              <a:buChar char="•"/>
            </a:pPr>
            <a:r>
              <a:rPr lang="en-US" sz="2200" dirty="0"/>
              <a:t>To implement this software into the hardware components like digital image sensors and make the image quality much better.</a:t>
            </a:r>
          </a:p>
          <a:p>
            <a:pPr marL="342900" indent="-342900">
              <a:lnSpc>
                <a:spcPct val="150000"/>
              </a:lnSpc>
              <a:buFont typeface="Arial" panose="020B0604020202020204" pitchFamily="34" charset="0"/>
              <a:buChar char="•"/>
            </a:pPr>
            <a:r>
              <a:rPr lang="en-US" sz="2200" dirty="0"/>
              <a:t>To implement this project on colored images as well.</a:t>
            </a:r>
          </a:p>
          <a:p>
            <a:pPr marL="342900" indent="-342900">
              <a:lnSpc>
                <a:spcPct val="150000"/>
              </a:lnSpc>
              <a:buFont typeface="Arial" panose="020B0604020202020204" pitchFamily="34" charset="0"/>
              <a:buChar char="•"/>
            </a:pPr>
            <a:r>
              <a:rPr lang="en-US" sz="2200" dirty="0"/>
              <a:t>To implement this and use in some mobile application to add some filtered effect to the image.</a:t>
            </a:r>
          </a:p>
        </p:txBody>
      </p:sp>
    </p:spTree>
    <p:extLst>
      <p:ext uri="{BB962C8B-B14F-4D97-AF65-F5344CB8AC3E}">
        <p14:creationId xmlns:p14="http://schemas.microsoft.com/office/powerpoint/2010/main" val="190645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Contents</a:t>
            </a:r>
            <a:endParaRPr lang="en-IN" altLang="en-US" sz="3200" b="1"/>
          </a:p>
        </p:txBody>
      </p:sp>
      <p:sp>
        <p:nvSpPr>
          <p:cNvPr id="4099" name="Rectangle 2"/>
          <p:cNvSpPr>
            <a:spLocks noChangeArrowheads="1"/>
          </p:cNvSpPr>
          <p:nvPr/>
        </p:nvSpPr>
        <p:spPr bwMode="auto">
          <a:xfrm>
            <a:off x="287337" y="914466"/>
            <a:ext cx="8534400" cy="5262979"/>
          </a:xfrm>
          <a:prstGeom prst="rect">
            <a:avLst/>
          </a:prstGeom>
          <a:noFill/>
          <a:ln w="9525">
            <a:noFill/>
            <a:miter lim="800000"/>
            <a:headEnd/>
            <a:tailEnd/>
          </a:ln>
        </p:spPr>
        <p:txBody>
          <a:bodyPr>
            <a:spAutoFit/>
          </a:bodyPr>
          <a:lstStyle/>
          <a:p>
            <a:pPr marL="342900" indent="-342900">
              <a:buFont typeface="Courier New" pitchFamily="49" charset="0"/>
              <a:buChar char="o"/>
            </a:pPr>
            <a:r>
              <a:rPr lang="en-US" dirty="0">
                <a:cs typeface="Times New Roman" pitchFamily="18" charset="0"/>
              </a:rPr>
              <a:t>Introduction </a:t>
            </a:r>
          </a:p>
          <a:p>
            <a:pPr marL="342900" indent="-342900">
              <a:buFont typeface="Courier New" pitchFamily="49" charset="0"/>
              <a:buChar char="o"/>
            </a:pPr>
            <a:r>
              <a:rPr lang="en-US" dirty="0">
                <a:cs typeface="Times New Roman" pitchFamily="18" charset="0"/>
              </a:rPr>
              <a:t>Literature Review </a:t>
            </a:r>
          </a:p>
          <a:p>
            <a:pPr marL="342900" indent="-342900">
              <a:buFont typeface="Courier New" pitchFamily="49" charset="0"/>
              <a:buChar char="o"/>
            </a:pPr>
            <a:r>
              <a:rPr lang="en-US" dirty="0">
                <a:cs typeface="Times New Roman" pitchFamily="18" charset="0"/>
              </a:rPr>
              <a:t>Existing System</a:t>
            </a:r>
          </a:p>
          <a:p>
            <a:pPr marL="342900" indent="-342900">
              <a:buFont typeface="Courier New" pitchFamily="49" charset="0"/>
              <a:buChar char="o"/>
            </a:pPr>
            <a:r>
              <a:rPr lang="en-US" dirty="0">
                <a:cs typeface="Times New Roman" pitchFamily="18" charset="0"/>
              </a:rPr>
              <a:t>Problem Statement &amp; Objectives </a:t>
            </a:r>
          </a:p>
          <a:p>
            <a:pPr marL="342900" indent="-342900">
              <a:buFont typeface="Courier New" pitchFamily="49" charset="0"/>
              <a:buChar char="o"/>
            </a:pPr>
            <a:r>
              <a:rPr lang="en-US" dirty="0">
                <a:cs typeface="Times New Roman" pitchFamily="18" charset="0"/>
              </a:rPr>
              <a:t>Block Diagram </a:t>
            </a:r>
          </a:p>
          <a:p>
            <a:pPr marL="342900" indent="-342900">
              <a:buFont typeface="Courier New" pitchFamily="49" charset="0"/>
              <a:buChar char="o"/>
            </a:pPr>
            <a:r>
              <a:rPr lang="en-US" dirty="0">
                <a:cs typeface="Times New Roman" pitchFamily="18" charset="0"/>
              </a:rPr>
              <a:t>Software Specification</a:t>
            </a:r>
          </a:p>
          <a:p>
            <a:pPr marL="342900" indent="-342900">
              <a:buFont typeface="Courier New" pitchFamily="49" charset="0"/>
              <a:buChar char="o"/>
            </a:pPr>
            <a:r>
              <a:rPr lang="en-US" dirty="0">
                <a:cs typeface="Times New Roman" pitchFamily="18" charset="0"/>
              </a:rPr>
              <a:t>Working</a:t>
            </a:r>
          </a:p>
          <a:p>
            <a:pPr marL="342900" indent="-342900">
              <a:buFont typeface="Courier New" pitchFamily="49" charset="0"/>
              <a:buChar char="o"/>
            </a:pPr>
            <a:r>
              <a:rPr lang="en-US" dirty="0">
                <a:cs typeface="Times New Roman" pitchFamily="18" charset="0"/>
              </a:rPr>
              <a:t>Algorithm &amp; Flowchart</a:t>
            </a:r>
          </a:p>
          <a:p>
            <a:pPr marL="342900" indent="-342900">
              <a:buFont typeface="Courier New" pitchFamily="49" charset="0"/>
              <a:buChar char="o"/>
            </a:pPr>
            <a:r>
              <a:rPr lang="en-US" dirty="0">
                <a:cs typeface="Times New Roman" pitchFamily="18" charset="0"/>
              </a:rPr>
              <a:t>Results &amp; Discussion</a:t>
            </a:r>
          </a:p>
          <a:p>
            <a:pPr marL="342900" indent="-342900">
              <a:buFont typeface="Courier New" pitchFamily="49" charset="0"/>
              <a:buChar char="o"/>
            </a:pPr>
            <a:r>
              <a:rPr lang="en-US" dirty="0">
                <a:cs typeface="Times New Roman" pitchFamily="18" charset="0"/>
              </a:rPr>
              <a:t>Advantages</a:t>
            </a:r>
          </a:p>
          <a:p>
            <a:pPr marL="342900" indent="-342900">
              <a:buFont typeface="Courier New" pitchFamily="49" charset="0"/>
              <a:buChar char="o"/>
            </a:pPr>
            <a:r>
              <a:rPr lang="en-US" dirty="0">
                <a:cs typeface="Times New Roman" pitchFamily="18" charset="0"/>
              </a:rPr>
              <a:t>Conclusion &amp; Future Scope</a:t>
            </a:r>
          </a:p>
          <a:p>
            <a:pPr marL="342900" indent="-342900">
              <a:buFont typeface="Courier New" pitchFamily="49" charset="0"/>
              <a:buChar char="o"/>
            </a:pPr>
            <a:r>
              <a:rPr lang="en-US" dirty="0">
                <a:cs typeface="Times New Roman" pitchFamily="18" charset="0"/>
              </a:rPr>
              <a:t>References</a:t>
            </a:r>
          </a:p>
          <a:p>
            <a:pPr marL="342900" indent="-342900">
              <a:buFont typeface="Courier New" pitchFamily="49" charset="0"/>
              <a:buChar char="o"/>
            </a:pPr>
            <a:r>
              <a:rPr lang="en-US" dirty="0">
                <a:cs typeface="Times New Roman" pitchFamily="18" charset="0"/>
              </a:rPr>
              <a:t>Progress Work  </a:t>
            </a:r>
          </a:p>
          <a:p>
            <a:pPr marL="342900" indent="-342900">
              <a:buFont typeface="Courier New" pitchFamily="49" charset="0"/>
              <a:buChar char="o"/>
            </a:pPr>
            <a:r>
              <a:rPr lang="en-US" dirty="0">
                <a:cs typeface="Times New Roman" pitchFamily="18" charset="0"/>
              </a:rPr>
              <a:t>Milestones/Schedule </a:t>
            </a:r>
          </a:p>
        </p:txBody>
      </p:sp>
      <p:sp>
        <p:nvSpPr>
          <p:cNvPr id="4101"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C17B701C-770A-40A1-9088-2D0BC39D5D24}" type="slidenum">
              <a:rPr lang="en-US" altLang="en-US" smtClean="0"/>
              <a:pPr>
                <a:buFontTx/>
                <a:buNone/>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0" y="101600"/>
            <a:ext cx="9109075" cy="584200"/>
          </a:xfrm>
          <a:prstGeom prst="rect">
            <a:avLst/>
          </a:prstGeom>
          <a:noFill/>
          <a:ln w="9525">
            <a:noFill/>
            <a:miter lim="800000"/>
            <a:headEnd/>
            <a:tailEnd/>
          </a:ln>
        </p:spPr>
        <p:txBody>
          <a:bodyPr>
            <a:spAutoFit/>
          </a:bodyPr>
          <a:lstStyle/>
          <a:p>
            <a:pPr algn="ctr"/>
            <a:r>
              <a:rPr lang="en-US" altLang="en-US" sz="3200" b="1"/>
              <a:t>      References</a:t>
            </a:r>
          </a:p>
        </p:txBody>
      </p:sp>
      <p:sp>
        <p:nvSpPr>
          <p:cNvPr id="17411" name="Date Placeholder 1"/>
          <p:cNvSpPr>
            <a:spLocks noGrp="1"/>
          </p:cNvSpPr>
          <p:nvPr>
            <p:ph type="dt" sz="quarter" idx="10"/>
          </p:nvPr>
        </p:nvSpPr>
        <p:spPr>
          <a:xfrm>
            <a:off x="0" y="6400800"/>
            <a:ext cx="1905000" cy="457200"/>
          </a:xfrm>
          <a:noFill/>
          <a:ln>
            <a:miter lim="800000"/>
            <a:headEnd/>
            <a:tailEnd/>
          </a:ln>
        </p:spPr>
        <p:txBody>
          <a:bodyPr/>
          <a:lstStyle/>
          <a:p>
            <a:endParaRPr lang="en-US" altLang="en-US" dirty="0"/>
          </a:p>
          <a:p>
            <a:pPr>
              <a:buFontTx/>
              <a:buNone/>
            </a:pPr>
            <a:endParaRPr lang="en-US" altLang="en-US" dirty="0"/>
          </a:p>
        </p:txBody>
      </p:sp>
      <p:sp>
        <p:nvSpPr>
          <p:cNvPr id="17412"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788EB75-F922-4E5D-AC02-76AE13ACFABE}" type="slidenum">
              <a:rPr lang="en-US" altLang="en-US" smtClean="0"/>
              <a:pPr>
                <a:buFontTx/>
                <a:buNone/>
              </a:pPr>
              <a:t>20</a:t>
            </a:fld>
            <a:endParaRPr lang="en-US" altLang="en-US"/>
          </a:p>
        </p:txBody>
      </p:sp>
      <p:sp>
        <p:nvSpPr>
          <p:cNvPr id="17413" name="TextBox 1"/>
          <p:cNvSpPr txBox="1">
            <a:spLocks noChangeArrowheads="1"/>
          </p:cNvSpPr>
          <p:nvPr/>
        </p:nvSpPr>
        <p:spPr bwMode="auto">
          <a:xfrm>
            <a:off x="6350" y="1143000"/>
            <a:ext cx="9109075" cy="4247317"/>
          </a:xfrm>
          <a:prstGeom prst="rect">
            <a:avLst/>
          </a:prstGeom>
          <a:noFill/>
          <a:ln w="9525">
            <a:noFill/>
            <a:miter lim="800000"/>
            <a:headEnd/>
            <a:tailEnd/>
          </a:ln>
        </p:spPr>
        <p:txBody>
          <a:bodyPr>
            <a:spAutoFit/>
          </a:bodyPr>
          <a:lstStyle/>
          <a:p>
            <a:pPr>
              <a:lnSpc>
                <a:spcPct val="150000"/>
              </a:lnSpc>
            </a:pPr>
            <a:r>
              <a:rPr lang="en-US" altLang="en-US" sz="1600" b="1" dirty="0"/>
              <a:t> </a:t>
            </a:r>
            <a:r>
              <a:rPr lang="en-US" altLang="en-US" sz="1800" b="1" dirty="0"/>
              <a:t>[1</a:t>
            </a:r>
            <a:r>
              <a:rPr lang="en-US" altLang="en-US" sz="1800" dirty="0"/>
              <a:t>] </a:t>
            </a:r>
            <a:r>
              <a:rPr lang="en-US" sz="1800" dirty="0"/>
              <a:t>Lim, Jae S.,</a:t>
            </a:r>
            <a:r>
              <a:rPr lang="en-US" sz="1800" b="1" dirty="0"/>
              <a:t> ”</a:t>
            </a:r>
            <a:r>
              <a:rPr lang="en-US" sz="1800" b="1" i="1" dirty="0"/>
              <a:t>Two-Dimensional Signal and Image Processing”</a:t>
            </a:r>
            <a:r>
              <a:rPr lang="en-US" sz="1800" b="1" dirty="0"/>
              <a:t>, </a:t>
            </a:r>
            <a:r>
              <a:rPr lang="en-US" sz="1800" dirty="0"/>
              <a:t>Englewood Cliffs, NJ,   Prentice Hall, 1990, pp. 469-476.</a:t>
            </a:r>
          </a:p>
          <a:p>
            <a:pPr>
              <a:lnSpc>
                <a:spcPct val="150000"/>
              </a:lnSpc>
            </a:pPr>
            <a:r>
              <a:rPr lang="en-US" altLang="en-US" sz="1800" b="1" dirty="0"/>
              <a:t> [2] </a:t>
            </a:r>
            <a:r>
              <a:rPr lang="en-US" sz="1800" dirty="0"/>
              <a:t>Kenneth R. Castleman, </a:t>
            </a:r>
            <a:r>
              <a:rPr lang="en-US" sz="1800" b="1" dirty="0"/>
              <a:t>”</a:t>
            </a:r>
            <a:r>
              <a:rPr lang="en-US" sz="1800" b="1" i="1" dirty="0"/>
              <a:t>Digital Image Processing”</a:t>
            </a:r>
            <a:r>
              <a:rPr lang="en-US" sz="1800" b="1" dirty="0"/>
              <a:t>, </a:t>
            </a:r>
          </a:p>
          <a:p>
            <a:pPr>
              <a:lnSpc>
                <a:spcPct val="150000"/>
              </a:lnSpc>
            </a:pPr>
            <a:r>
              <a:rPr lang="en-US" sz="1800" dirty="0"/>
              <a:t>Prentice-Hall, 1996. ISBN 0-13-211467-4</a:t>
            </a:r>
          </a:p>
          <a:p>
            <a:pPr>
              <a:lnSpc>
                <a:spcPct val="150000"/>
              </a:lnSpc>
            </a:pPr>
            <a:r>
              <a:rPr lang="en-US" altLang="en-US" sz="1800" b="1" dirty="0"/>
              <a:t> [3] </a:t>
            </a:r>
            <a:r>
              <a:rPr lang="en-US" sz="1800" dirty="0"/>
              <a:t>A. Marion</a:t>
            </a:r>
            <a:r>
              <a:rPr lang="en-US" sz="1800" b="1" dirty="0"/>
              <a:t>,</a:t>
            </a:r>
            <a:r>
              <a:rPr lang="en-US" sz="1800" dirty="0"/>
              <a:t> </a:t>
            </a:r>
            <a:r>
              <a:rPr lang="en-US" sz="1800" b="1" dirty="0"/>
              <a:t>”</a:t>
            </a:r>
            <a:r>
              <a:rPr lang="en-US" sz="1800" b="1" i="1" dirty="0"/>
              <a:t>An Introduction to Image Processing”</a:t>
            </a:r>
            <a:r>
              <a:rPr lang="en-US" sz="1800" b="1" dirty="0"/>
              <a:t>, </a:t>
            </a:r>
            <a:r>
              <a:rPr lang="en-US" sz="1800" dirty="0"/>
              <a:t>Chapman and Hall, 1991, p 274.</a:t>
            </a:r>
          </a:p>
          <a:p>
            <a:pPr>
              <a:lnSpc>
                <a:spcPct val="150000"/>
              </a:lnSpc>
            </a:pPr>
            <a:r>
              <a:rPr lang="en-US" altLang="en-US" sz="1800" b="1" dirty="0"/>
              <a:t> [4] </a:t>
            </a:r>
            <a:r>
              <a:rPr lang="en-US" altLang="en-US" sz="1800" dirty="0"/>
              <a:t>R.E. </a:t>
            </a:r>
            <a:r>
              <a:rPr lang="en-US" altLang="en-US" sz="1800" dirty="0" err="1"/>
              <a:t>Twogood</a:t>
            </a:r>
            <a:r>
              <a:rPr lang="en-US" altLang="en-US" sz="1800" dirty="0"/>
              <a:t> and F. Graham </a:t>
            </a:r>
            <a:r>
              <a:rPr lang="en-US" altLang="en-US" sz="1800" dirty="0" err="1"/>
              <a:t>Sommer</a:t>
            </a:r>
            <a:r>
              <a:rPr lang="en-US" altLang="en-US" sz="1800" dirty="0"/>
              <a:t> </a:t>
            </a:r>
            <a:r>
              <a:rPr lang="en-US" altLang="en-US" sz="1800" b="1" dirty="0"/>
              <a:t>,” Digital Image Processing”, </a:t>
            </a:r>
            <a:r>
              <a:rPr lang="en-US" altLang="en-US" sz="1800" dirty="0"/>
              <a:t>IEEE, IEEE </a:t>
            </a:r>
          </a:p>
          <a:p>
            <a:pPr>
              <a:lnSpc>
                <a:spcPct val="150000"/>
              </a:lnSpc>
            </a:pPr>
            <a:r>
              <a:rPr lang="en-US" altLang="en-US" sz="1800" dirty="0"/>
              <a:t>Transactions on Nuclear Science, Volume: 29, 1982. </a:t>
            </a:r>
          </a:p>
          <a:p>
            <a:pPr>
              <a:lnSpc>
                <a:spcPct val="150000"/>
              </a:lnSpc>
            </a:pPr>
            <a:r>
              <a:rPr lang="en-US" altLang="en-US" sz="1800" b="1" dirty="0"/>
              <a:t> [5] </a:t>
            </a:r>
            <a:r>
              <a:rPr lang="en-US" altLang="en-US" sz="1800" dirty="0" err="1"/>
              <a:t>Jasvinder</a:t>
            </a:r>
            <a:r>
              <a:rPr lang="en-US" altLang="en-US" sz="1800" dirty="0"/>
              <a:t> Singh and </a:t>
            </a:r>
            <a:r>
              <a:rPr lang="en-US" altLang="en-US" sz="1800" dirty="0" err="1"/>
              <a:t>Navin</a:t>
            </a:r>
            <a:r>
              <a:rPr lang="en-US" altLang="en-US" sz="1800" dirty="0"/>
              <a:t> </a:t>
            </a:r>
            <a:r>
              <a:rPr lang="en-US" altLang="en-US" sz="1800" dirty="0" err="1"/>
              <a:t>Rajpal</a:t>
            </a:r>
            <a:r>
              <a:rPr lang="en-US" altLang="en-US" sz="1800" dirty="0"/>
              <a:t> </a:t>
            </a:r>
            <a:r>
              <a:rPr lang="en-US" altLang="en-US" sz="1800" b="1" dirty="0"/>
              <a:t>,” Comparative analysis of image filtering   techniques”, </a:t>
            </a:r>
            <a:r>
              <a:rPr lang="en-US" altLang="en-US" sz="1800" dirty="0"/>
              <a:t>IEEE, 2015. </a:t>
            </a:r>
          </a:p>
          <a:p>
            <a:pPr>
              <a:lnSpc>
                <a:spcPct val="150000"/>
              </a:lnSpc>
            </a:pPr>
            <a:r>
              <a:rPr lang="en-US" altLang="en-US" sz="1800" b="1" dirty="0"/>
              <a:t> [6] </a:t>
            </a:r>
            <a:r>
              <a:rPr lang="en-US" altLang="en-US" sz="1800" dirty="0"/>
              <a:t>G. </a:t>
            </a:r>
            <a:r>
              <a:rPr lang="en-US" altLang="en-US" sz="1800" dirty="0" err="1"/>
              <a:t>Devarajan</a:t>
            </a:r>
            <a:r>
              <a:rPr lang="en-US" altLang="en-US" sz="1800" dirty="0"/>
              <a:t> and C.S. Sridhar </a:t>
            </a:r>
            <a:r>
              <a:rPr lang="en-US" altLang="en-US" sz="1800" b="1" dirty="0"/>
              <a:t>,” Analysis of Median Filter”, </a:t>
            </a:r>
            <a:r>
              <a:rPr lang="en-US" altLang="en-US" sz="1800" dirty="0"/>
              <a:t>IEEE, 1991.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Progress Work  </a:t>
            </a:r>
          </a:p>
        </p:txBody>
      </p:sp>
      <p:sp>
        <p:nvSpPr>
          <p:cNvPr id="18435" name="Date Placeholder 1"/>
          <p:cNvSpPr>
            <a:spLocks noGrp="1"/>
          </p:cNvSpPr>
          <p:nvPr>
            <p:ph type="dt" sz="quarter" idx="10"/>
          </p:nvPr>
        </p:nvSpPr>
        <p:spPr>
          <a:xfrm>
            <a:off x="0" y="6400800"/>
            <a:ext cx="1905000" cy="457200"/>
          </a:xfrm>
          <a:noFill/>
          <a:ln>
            <a:miter lim="800000"/>
            <a:headEnd/>
            <a:tailEnd/>
          </a:ln>
        </p:spPr>
        <p:txBody>
          <a:bodyPr/>
          <a:lstStyle/>
          <a:p>
            <a:endParaRPr lang="en-US" altLang="en-US" dirty="0"/>
          </a:p>
          <a:p>
            <a:pPr>
              <a:buFontTx/>
              <a:buNone/>
            </a:pPr>
            <a:endParaRPr lang="en-US" altLang="en-US" dirty="0"/>
          </a:p>
        </p:txBody>
      </p:sp>
      <p:sp>
        <p:nvSpPr>
          <p:cNvPr id="18436"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7C3AB795-5B31-4295-9AE7-46BB2401A214}" type="slidenum">
              <a:rPr lang="en-US" altLang="en-US" smtClean="0"/>
              <a:pPr>
                <a:buFontTx/>
                <a:buNone/>
              </a:pPr>
              <a:t>21</a:t>
            </a:fld>
            <a:endParaRPr lang="en-US" altLang="en-US"/>
          </a:p>
        </p:txBody>
      </p:sp>
      <p:sp>
        <p:nvSpPr>
          <p:cNvPr id="2" name="TextBox 1">
            <a:extLst>
              <a:ext uri="{FF2B5EF4-FFF2-40B4-BE49-F238E27FC236}">
                <a16:creationId xmlns:a16="http://schemas.microsoft.com/office/drawing/2014/main" id="{14F0AC9E-8AAA-4DC4-AE81-EC2B94C0AA72}"/>
              </a:ext>
            </a:extLst>
          </p:cNvPr>
          <p:cNvSpPr txBox="1"/>
          <p:nvPr/>
        </p:nvSpPr>
        <p:spPr>
          <a:xfrm>
            <a:off x="381110" y="1066862"/>
            <a:ext cx="8305582" cy="51098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200" b="1" dirty="0"/>
              <a:t>20 Feb: </a:t>
            </a:r>
            <a:r>
              <a:rPr lang="en-US" altLang="en-US" sz="2200" dirty="0"/>
              <a:t>Mini Project topics were </a:t>
            </a:r>
            <a:r>
              <a:rPr lang="en-US" altLang="en-US" sz="2200" dirty="0" err="1"/>
              <a:t>suitted</a:t>
            </a:r>
            <a:r>
              <a:rPr lang="en-US" altLang="en-US" sz="2200" dirty="0"/>
              <a:t> for consideration.</a:t>
            </a:r>
          </a:p>
          <a:p>
            <a:pPr marL="342900" indent="-342900">
              <a:lnSpc>
                <a:spcPct val="150000"/>
              </a:lnSpc>
              <a:buFont typeface="Arial" panose="020B0604020202020204" pitchFamily="34" charset="0"/>
              <a:buChar char="•"/>
            </a:pPr>
            <a:r>
              <a:rPr lang="en-US" sz="2200" b="1" dirty="0"/>
              <a:t>26 Feb: </a:t>
            </a:r>
            <a:r>
              <a:rPr lang="en-US" altLang="en-US" sz="2200" dirty="0"/>
              <a:t>Mini project topic was finalized as </a:t>
            </a:r>
            <a:r>
              <a:rPr lang="en-US" altLang="en-US" sz="2200" b="1" dirty="0"/>
              <a:t>Digital Image Processing using Filters in </a:t>
            </a:r>
            <a:r>
              <a:rPr lang="en-US" altLang="en-US" sz="2200" b="1" dirty="0" err="1"/>
              <a:t>Matlab</a:t>
            </a:r>
            <a:r>
              <a:rPr lang="en-US" altLang="en-US" sz="2200" b="1" dirty="0"/>
              <a:t>.</a:t>
            </a:r>
          </a:p>
          <a:p>
            <a:pPr marL="342900" indent="-342900">
              <a:lnSpc>
                <a:spcPct val="150000"/>
              </a:lnSpc>
              <a:buFont typeface="Arial" panose="020B0604020202020204" pitchFamily="34" charset="0"/>
              <a:buChar char="•"/>
            </a:pPr>
            <a:r>
              <a:rPr lang="en-US" altLang="en-US" sz="2200" b="1" dirty="0"/>
              <a:t>07 Mar: </a:t>
            </a:r>
            <a:r>
              <a:rPr lang="en-US" altLang="en-US" sz="2200" dirty="0"/>
              <a:t>Software Installation process was done.</a:t>
            </a:r>
          </a:p>
          <a:p>
            <a:pPr marL="342900" indent="-342900">
              <a:lnSpc>
                <a:spcPct val="150000"/>
              </a:lnSpc>
              <a:buFont typeface="Arial" panose="020B0604020202020204" pitchFamily="34" charset="0"/>
              <a:buChar char="•"/>
            </a:pPr>
            <a:r>
              <a:rPr lang="en-US" altLang="en-US" sz="2200" b="1" dirty="0"/>
              <a:t>10 Mar: </a:t>
            </a:r>
            <a:r>
              <a:rPr lang="en-US" altLang="en-US" sz="2200" dirty="0"/>
              <a:t>Started to write the project code.</a:t>
            </a:r>
          </a:p>
          <a:p>
            <a:pPr marL="342900" indent="-342900">
              <a:lnSpc>
                <a:spcPct val="150000"/>
              </a:lnSpc>
              <a:buFont typeface="Arial" panose="020B0604020202020204" pitchFamily="34" charset="0"/>
              <a:buChar char="•"/>
            </a:pPr>
            <a:r>
              <a:rPr lang="en-US" altLang="en-US" sz="2200" b="1" dirty="0"/>
              <a:t>12 Mar: </a:t>
            </a:r>
            <a:r>
              <a:rPr lang="en-US" altLang="en-US" sz="2200" dirty="0"/>
              <a:t>50% of project code is complete.</a:t>
            </a:r>
          </a:p>
          <a:p>
            <a:pPr marL="342900" indent="-342900">
              <a:lnSpc>
                <a:spcPct val="150000"/>
              </a:lnSpc>
              <a:buFont typeface="Arial" panose="020B0604020202020204" pitchFamily="34" charset="0"/>
              <a:buChar char="•"/>
            </a:pPr>
            <a:r>
              <a:rPr lang="en-US" altLang="en-US" sz="2200" b="1" dirty="0"/>
              <a:t>14 Mar: </a:t>
            </a:r>
            <a:r>
              <a:rPr lang="en-US" altLang="en-US" sz="2200" dirty="0"/>
              <a:t>Working on Presentation commenced.</a:t>
            </a:r>
          </a:p>
          <a:p>
            <a:pPr marL="342900" indent="-342900">
              <a:lnSpc>
                <a:spcPct val="150000"/>
              </a:lnSpc>
              <a:buFont typeface="Arial" panose="020B0604020202020204" pitchFamily="34" charset="0"/>
              <a:buChar char="•"/>
            </a:pPr>
            <a:r>
              <a:rPr lang="en-US" altLang="en-US" sz="2200" b="1" dirty="0"/>
              <a:t>01 Apr: </a:t>
            </a:r>
            <a:r>
              <a:rPr lang="en-US" altLang="en-US" sz="2200" dirty="0"/>
              <a:t>Working on Report commenced.</a:t>
            </a:r>
          </a:p>
          <a:p>
            <a:pPr marL="342900" indent="-342900">
              <a:lnSpc>
                <a:spcPct val="150000"/>
              </a:lnSpc>
              <a:buFont typeface="Arial" panose="020B0604020202020204" pitchFamily="34" charset="0"/>
              <a:buChar char="•"/>
            </a:pPr>
            <a:r>
              <a:rPr lang="en-US" altLang="en-US" sz="2200" b="1" dirty="0"/>
              <a:t>30 Apr: </a:t>
            </a:r>
            <a:r>
              <a:rPr lang="en-US" altLang="en-US" sz="2200" dirty="0"/>
              <a:t>Power-point Presentation completed </a:t>
            </a:r>
          </a:p>
          <a:p>
            <a:pPr marL="342900" indent="-342900">
              <a:lnSpc>
                <a:spcPct val="150000"/>
              </a:lnSpc>
              <a:buFont typeface="Arial" panose="020B0604020202020204" pitchFamily="34" charset="0"/>
              <a:buChar char="•"/>
            </a:pPr>
            <a:r>
              <a:rPr lang="en-US" altLang="en-US" sz="2200" b="1" dirty="0"/>
              <a:t>01 May: </a:t>
            </a:r>
            <a:r>
              <a:rPr lang="en-US" altLang="en-US" sz="2200" dirty="0"/>
              <a:t>Report completed.</a:t>
            </a:r>
            <a:endParaRPr lang="en-US" altLang="en-US" sz="22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Milestones/Schedule</a:t>
            </a:r>
          </a:p>
        </p:txBody>
      </p:sp>
      <p:sp>
        <p:nvSpPr>
          <p:cNvPr id="19459" name="Date Placeholder 1"/>
          <p:cNvSpPr>
            <a:spLocks noGrp="1"/>
          </p:cNvSpPr>
          <p:nvPr>
            <p:ph type="dt" sz="quarter" idx="10"/>
          </p:nvPr>
        </p:nvSpPr>
        <p:spPr>
          <a:xfrm>
            <a:off x="0" y="6400800"/>
            <a:ext cx="1905000" cy="457200"/>
          </a:xfrm>
          <a:noFill/>
          <a:ln>
            <a:miter lim="800000"/>
            <a:headEnd/>
            <a:tailEnd/>
          </a:ln>
        </p:spPr>
        <p:txBody>
          <a:bodyPr/>
          <a:lstStyle/>
          <a:p>
            <a:endParaRPr lang="en-US" altLang="en-US" dirty="0"/>
          </a:p>
          <a:p>
            <a:pPr>
              <a:buFontTx/>
              <a:buNone/>
            </a:pPr>
            <a:endParaRPr lang="en-US" altLang="en-US" dirty="0"/>
          </a:p>
        </p:txBody>
      </p:sp>
      <p:sp>
        <p:nvSpPr>
          <p:cNvPr id="19460"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591C0EF-1CE9-4676-AE6E-288AC26D6D47}" type="slidenum">
              <a:rPr lang="en-US" altLang="en-US" smtClean="0"/>
              <a:pPr>
                <a:buFontTx/>
                <a:buNone/>
              </a:pPr>
              <a:t>22</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617025013"/>
              </p:ext>
            </p:extLst>
          </p:nvPr>
        </p:nvGraphicFramePr>
        <p:xfrm>
          <a:off x="228600" y="1066800"/>
          <a:ext cx="8672513" cy="3587202"/>
        </p:xfrm>
        <a:graphic>
          <a:graphicData uri="http://schemas.openxmlformats.org/drawingml/2006/table">
            <a:tbl>
              <a:tblPr firstRow="1" firstCol="1" bandRow="1">
                <a:tableStyleId>{2D5ABB26-0587-4C30-8999-92F81FD0307C}</a:tableStyleId>
              </a:tblPr>
              <a:tblGrid>
                <a:gridCol w="3267803">
                  <a:extLst>
                    <a:ext uri="{9D8B030D-6E8A-4147-A177-3AD203B41FA5}">
                      <a16:colId xmlns:a16="http://schemas.microsoft.com/office/drawing/2014/main" val="20000"/>
                    </a:ext>
                  </a:extLst>
                </a:gridCol>
                <a:gridCol w="1772662">
                  <a:extLst>
                    <a:ext uri="{9D8B030D-6E8A-4147-A177-3AD203B41FA5}">
                      <a16:colId xmlns:a16="http://schemas.microsoft.com/office/drawing/2014/main" val="20001"/>
                    </a:ext>
                  </a:extLst>
                </a:gridCol>
                <a:gridCol w="1500345">
                  <a:extLst>
                    <a:ext uri="{9D8B030D-6E8A-4147-A177-3AD203B41FA5}">
                      <a16:colId xmlns:a16="http://schemas.microsoft.com/office/drawing/2014/main" val="20002"/>
                    </a:ext>
                  </a:extLst>
                </a:gridCol>
                <a:gridCol w="2131703">
                  <a:extLst>
                    <a:ext uri="{9D8B030D-6E8A-4147-A177-3AD203B41FA5}">
                      <a16:colId xmlns:a16="http://schemas.microsoft.com/office/drawing/2014/main" val="20003"/>
                    </a:ext>
                  </a:extLst>
                </a:gridCol>
              </a:tblGrid>
              <a:tr h="533386">
                <a:tc>
                  <a:txBody>
                    <a:bodyPr/>
                    <a:lstStyle/>
                    <a:p>
                      <a:pPr algn="ctr">
                        <a:lnSpc>
                          <a:spcPct val="107000"/>
                        </a:lnSpc>
                        <a:spcBef>
                          <a:spcPts val="300"/>
                        </a:spcBef>
                        <a:spcAft>
                          <a:spcPts val="300"/>
                        </a:spcAft>
                      </a:pPr>
                      <a:r>
                        <a:rPr lang="en-AU" sz="1600" dirty="0">
                          <a:effectLst/>
                        </a:rPr>
                        <a:t>Milestone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Baseline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Target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Achievement</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63454">
                <a:tc>
                  <a:txBody>
                    <a:bodyPr/>
                    <a:lstStyle/>
                    <a:p>
                      <a:pPr algn="ctr">
                        <a:lnSpc>
                          <a:spcPct val="107000"/>
                        </a:lnSpc>
                        <a:spcBef>
                          <a:spcPts val="300"/>
                        </a:spcBef>
                        <a:spcAft>
                          <a:spcPts val="300"/>
                        </a:spcAft>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Installation</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07/03/2020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07/03/2020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Successful </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3454">
                <a:tc>
                  <a:txBody>
                    <a:bodyPr/>
                    <a:lstStyle/>
                    <a:p>
                      <a:pPr algn="ctr">
                        <a:lnSpc>
                          <a:spcPct val="107000"/>
                        </a:lnSpc>
                        <a:spcBef>
                          <a:spcPts val="300"/>
                        </a:spcBef>
                        <a:spcAft>
                          <a:spcPts val="300"/>
                        </a:spcAft>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Writing of Project code</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10/03/2020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12/03/2020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Done</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2277481"/>
                  </a:ext>
                </a:extLst>
              </a:tr>
              <a:tr h="763454">
                <a:tc>
                  <a:txBody>
                    <a:bodyPr/>
                    <a:lstStyle/>
                    <a:p>
                      <a:pPr algn="ctr">
                        <a:lnSpc>
                          <a:spcPct val="107000"/>
                        </a:lnSpc>
                        <a:spcBef>
                          <a:spcPts val="300"/>
                        </a:spcBef>
                        <a:spcAft>
                          <a:spcPts val="300"/>
                        </a:spcAft>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Power-point presentation</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14/03/2020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30/04/2020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Done</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42624"/>
                  </a:ext>
                </a:extLst>
              </a:tr>
              <a:tr h="763454">
                <a:tc>
                  <a:txBody>
                    <a:bodyPr/>
                    <a:lstStyle/>
                    <a:p>
                      <a:pPr algn="ctr">
                        <a:lnSpc>
                          <a:spcPct val="107000"/>
                        </a:lnSpc>
                        <a:spcBef>
                          <a:spcPts val="300"/>
                        </a:spcBef>
                        <a:spcAft>
                          <a:spcPts val="300"/>
                        </a:spcAft>
                      </a:pP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Report</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01/04/2020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01/05/2020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Done</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475129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xfrm>
            <a:off x="42409" y="6415474"/>
            <a:ext cx="1905000" cy="457200"/>
          </a:xfrm>
          <a:noFill/>
          <a:ln>
            <a:miter lim="800000"/>
            <a:headEnd/>
            <a:tailEnd/>
          </a:ln>
        </p:spPr>
        <p:txBody>
          <a:bodyPr/>
          <a:lstStyle/>
          <a:p>
            <a:pPr>
              <a:buFont typeface="Arial" charset="0"/>
              <a:buNone/>
            </a:pPr>
            <a:r>
              <a:rPr lang="en-US" altLang="en-US" dirty="0"/>
              <a:t>11-Apr-2020</a:t>
            </a:r>
          </a:p>
        </p:txBody>
      </p:sp>
      <p:sp>
        <p:nvSpPr>
          <p:cNvPr id="20483" name="Slide Number Placeholder 2"/>
          <p:cNvSpPr>
            <a:spLocks noGrp="1"/>
          </p:cNvSpPr>
          <p:nvPr>
            <p:ph type="sldNum" sz="quarter" idx="12"/>
          </p:nvPr>
        </p:nvSpPr>
        <p:spPr>
          <a:noFill/>
          <a:ln>
            <a:miter lim="800000"/>
            <a:headEnd/>
            <a:tailEnd/>
          </a:ln>
        </p:spPr>
        <p:txBody>
          <a:bodyPr/>
          <a:lstStyle/>
          <a:p>
            <a:fld id="{A130B197-E787-48CC-9952-020D82AC962A}" type="slidenum">
              <a:rPr lang="en-US" altLang="en-US" smtClean="0"/>
              <a:pPr/>
              <a:t>23</a:t>
            </a:fld>
            <a:endParaRPr lang="en-US" altLang="en-US"/>
          </a:p>
        </p:txBody>
      </p:sp>
      <p:sp>
        <p:nvSpPr>
          <p:cNvPr id="4" name="Rectangle 3"/>
          <p:cNvSpPr/>
          <p:nvPr/>
        </p:nvSpPr>
        <p:spPr>
          <a:xfrm>
            <a:off x="2438400" y="2967038"/>
            <a:ext cx="4267200" cy="923925"/>
          </a:xfrm>
          <a:prstGeom prst="rect">
            <a:avLst/>
          </a:prstGeom>
          <a:noFill/>
        </p:spPr>
        <p:txBody>
          <a:bodyPr>
            <a:spAutoFit/>
          </a:bodyPr>
          <a:lstStyle/>
          <a:p>
            <a:pPr algn="ctr">
              <a:defRPr/>
            </a:pPr>
            <a:r>
              <a:rPr lang="en-US" sz="5400" dirty="0">
                <a:ln w="0"/>
                <a:effectLst>
                  <a:outerShdw blurRad="38100" dist="19050" dir="2700000" algn="tl" rotWithShape="0">
                    <a:schemeClr val="dk1">
                      <a:alpha val="40000"/>
                    </a:scheme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Introduction</a:t>
            </a:r>
          </a:p>
        </p:txBody>
      </p:sp>
      <p:sp>
        <p:nvSpPr>
          <p:cNvPr id="512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AA58A7E9-A6FD-4927-A316-B678627276D2}" type="slidenum">
              <a:rPr lang="en-US" altLang="en-US" smtClean="0"/>
              <a:pPr>
                <a:buFontTx/>
                <a:buNone/>
              </a:pPr>
              <a:t>3</a:t>
            </a:fld>
            <a:endParaRPr lang="en-US" altLang="en-US" dirty="0"/>
          </a:p>
        </p:txBody>
      </p:sp>
      <p:sp>
        <p:nvSpPr>
          <p:cNvPr id="4" name="TextBox 3">
            <a:extLst>
              <a:ext uri="{FF2B5EF4-FFF2-40B4-BE49-F238E27FC236}">
                <a16:creationId xmlns:a16="http://schemas.microsoft.com/office/drawing/2014/main" id="{E9B23EE0-DCDB-4443-8FB5-FB77FFE4C91A}"/>
              </a:ext>
            </a:extLst>
          </p:cNvPr>
          <p:cNvSpPr txBox="1"/>
          <p:nvPr/>
        </p:nvSpPr>
        <p:spPr>
          <a:xfrm>
            <a:off x="304912" y="660400"/>
            <a:ext cx="8534176" cy="60170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b="1" dirty="0"/>
              <a:t>Digital image processing </a:t>
            </a:r>
            <a:r>
              <a:rPr lang="en-US" sz="2200" dirty="0"/>
              <a:t>is the use of computer algorithms to create, process, communicate, and display digital images. </a:t>
            </a:r>
            <a:endParaRPr lang="en-US" sz="2200" b="1" i="1" dirty="0"/>
          </a:p>
          <a:p>
            <a:pPr>
              <a:lnSpc>
                <a:spcPct val="150000"/>
              </a:lnSpc>
            </a:pPr>
            <a:r>
              <a:rPr lang="en-US" sz="2200" b="1" dirty="0"/>
              <a:t>Digital image processing algorithms can be used to:</a:t>
            </a:r>
          </a:p>
          <a:p>
            <a:pPr marL="457200" indent="-457200">
              <a:lnSpc>
                <a:spcPct val="150000"/>
              </a:lnSpc>
              <a:buFont typeface="+mj-lt"/>
              <a:buAutoNum type="arabicPeriod"/>
            </a:pPr>
            <a:r>
              <a:rPr lang="en-US" sz="2200" dirty="0"/>
              <a:t>Convert signals from an image sensor into digital images.</a:t>
            </a:r>
          </a:p>
          <a:p>
            <a:pPr marL="457200" indent="-457200">
              <a:lnSpc>
                <a:spcPct val="150000"/>
              </a:lnSpc>
              <a:buFont typeface="+mj-lt"/>
              <a:buAutoNum type="arabicPeriod"/>
            </a:pPr>
            <a:r>
              <a:rPr lang="en-US" sz="2200" dirty="0"/>
              <a:t>Improve clarity, and remove noise and other artifacts.</a:t>
            </a:r>
          </a:p>
          <a:p>
            <a:pPr marL="457200" indent="-457200">
              <a:lnSpc>
                <a:spcPct val="150000"/>
              </a:lnSpc>
              <a:buFont typeface="+mj-lt"/>
              <a:buAutoNum type="arabicPeriod"/>
            </a:pPr>
            <a:r>
              <a:rPr lang="en-US" sz="2200" dirty="0"/>
              <a:t>Extract the size, scale, or number of objects in a scene.</a:t>
            </a:r>
          </a:p>
          <a:p>
            <a:pPr marL="342900" indent="-342900">
              <a:lnSpc>
                <a:spcPct val="150000"/>
              </a:lnSpc>
              <a:buFont typeface="Arial" panose="020B0604020202020204" pitchFamily="34" charset="0"/>
              <a:buChar char="•"/>
            </a:pPr>
            <a:r>
              <a:rPr lang="en-US" sz="2200" b="1" dirty="0"/>
              <a:t>Digital image processing has many advantages over analog image processing.</a:t>
            </a:r>
          </a:p>
          <a:p>
            <a:pPr marL="342900" indent="-342900">
              <a:lnSpc>
                <a:spcPct val="150000"/>
              </a:lnSpc>
              <a:buFont typeface="Arial" panose="020B0604020202020204" pitchFamily="34" charset="0"/>
              <a:buChar char="•"/>
            </a:pPr>
            <a:r>
              <a:rPr lang="en-US" sz="2200" b="1" dirty="0"/>
              <a:t>It allows a much wider range of algorithms to be applied to the input data and can avoid problems such as the build-up of noise and distortion during processing</a:t>
            </a:r>
            <a:r>
              <a:rPr lang="en-US" sz="2200" dirty="0"/>
              <a:t>.</a:t>
            </a:r>
            <a:endParaRPr lang="en-US" sz="2200" b="1" dirty="0"/>
          </a:p>
          <a:p>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A89D10-13C4-4155-A332-DACBEE172E57}"/>
              </a:ext>
            </a:extLst>
          </p:cNvPr>
          <p:cNvSpPr>
            <a:spLocks noGrp="1"/>
          </p:cNvSpPr>
          <p:nvPr>
            <p:ph type="sldNum" sz="quarter" idx="12"/>
          </p:nvPr>
        </p:nvSpPr>
        <p:spPr/>
        <p:txBody>
          <a:bodyPr/>
          <a:lstStyle/>
          <a:p>
            <a:pPr>
              <a:defRPr/>
            </a:pPr>
            <a:fld id="{4BCD9A17-9AA0-44B3-9D97-867AF70E2D53}" type="slidenum">
              <a:rPr lang="en-US" altLang="en-US" smtClean="0"/>
              <a:pPr>
                <a:defRPr/>
              </a:pPr>
              <a:t>4</a:t>
            </a:fld>
            <a:endParaRPr lang="en-US" altLang="en-US"/>
          </a:p>
        </p:txBody>
      </p:sp>
      <p:sp>
        <p:nvSpPr>
          <p:cNvPr id="4" name="Rectangle 3">
            <a:extLst>
              <a:ext uri="{FF2B5EF4-FFF2-40B4-BE49-F238E27FC236}">
                <a16:creationId xmlns:a16="http://schemas.microsoft.com/office/drawing/2014/main" id="{48E8AF5F-6761-4614-89A9-8B1F8C1267D6}"/>
              </a:ext>
            </a:extLst>
          </p:cNvPr>
          <p:cNvSpPr/>
          <p:nvPr/>
        </p:nvSpPr>
        <p:spPr>
          <a:xfrm>
            <a:off x="152516" y="838268"/>
            <a:ext cx="8457978" cy="5201424"/>
          </a:xfrm>
          <a:prstGeom prst="rect">
            <a:avLst/>
          </a:prstGeom>
        </p:spPr>
        <p:txBody>
          <a:bodyPr wrap="square">
            <a:spAutoFit/>
          </a:bodyPr>
          <a:lstStyle/>
          <a:p>
            <a:r>
              <a:rPr lang="en-IN" b="1" dirty="0"/>
              <a:t>Filtering</a:t>
            </a:r>
          </a:p>
          <a:p>
            <a:endParaRPr lang="en-IN" sz="2200" b="1" i="1" dirty="0"/>
          </a:p>
          <a:p>
            <a:pPr marL="342900" indent="-342900">
              <a:lnSpc>
                <a:spcPct val="150000"/>
              </a:lnSpc>
              <a:buFont typeface="Arial" panose="020B0604020202020204" pitchFamily="34" charset="0"/>
              <a:buChar char="•"/>
            </a:pPr>
            <a:r>
              <a:rPr lang="en-IN" sz="2200" dirty="0"/>
              <a:t>Filtering is a technique used for modifying or enhancing an image like highlight certain features or remove other features.</a:t>
            </a:r>
          </a:p>
          <a:p>
            <a:pPr marL="457200" indent="-457200">
              <a:lnSpc>
                <a:spcPct val="150000"/>
              </a:lnSpc>
              <a:buFont typeface="Arial" panose="020B0604020202020204" pitchFamily="34" charset="0"/>
              <a:buChar char="•"/>
            </a:pPr>
            <a:r>
              <a:rPr lang="en-IN" sz="2200" dirty="0"/>
              <a:t>Image filtering include Smoothing of image, Sharpening of image, Edge enhancement of image.</a:t>
            </a:r>
          </a:p>
          <a:p>
            <a:pPr>
              <a:lnSpc>
                <a:spcPct val="150000"/>
              </a:lnSpc>
            </a:pPr>
            <a:r>
              <a:rPr lang="en-IN" sz="2200" dirty="0"/>
              <a:t>The filters used in the project are:</a:t>
            </a:r>
          </a:p>
          <a:p>
            <a:pPr marL="342900" indent="-342900">
              <a:lnSpc>
                <a:spcPct val="150000"/>
              </a:lnSpc>
              <a:buFont typeface="Arial" panose="020B0604020202020204" pitchFamily="34" charset="0"/>
              <a:buChar char="•"/>
            </a:pPr>
            <a:r>
              <a:rPr lang="en-IN" sz="2200" dirty="0"/>
              <a:t>Mean filter</a:t>
            </a:r>
          </a:p>
          <a:p>
            <a:pPr marL="342900" indent="-342900">
              <a:lnSpc>
                <a:spcPct val="150000"/>
              </a:lnSpc>
              <a:buFont typeface="Arial" panose="020B0604020202020204" pitchFamily="34" charset="0"/>
              <a:buChar char="•"/>
            </a:pPr>
            <a:r>
              <a:rPr lang="en-IN" sz="2200" dirty="0"/>
              <a:t>Median filter</a:t>
            </a:r>
          </a:p>
          <a:p>
            <a:pPr marL="342900" indent="-342900">
              <a:lnSpc>
                <a:spcPct val="150000"/>
              </a:lnSpc>
              <a:buFont typeface="Arial" panose="020B0604020202020204" pitchFamily="34" charset="0"/>
              <a:buChar char="•"/>
            </a:pPr>
            <a:r>
              <a:rPr lang="en-IN" sz="2200" dirty="0"/>
              <a:t>Adaptive median filter</a:t>
            </a:r>
          </a:p>
          <a:p>
            <a:endParaRPr lang="en-IN" dirty="0"/>
          </a:p>
        </p:txBody>
      </p:sp>
    </p:spTree>
    <p:extLst>
      <p:ext uri="{BB962C8B-B14F-4D97-AF65-F5344CB8AC3E}">
        <p14:creationId xmlns:p14="http://schemas.microsoft.com/office/powerpoint/2010/main" val="203796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CC2A68-5E7E-462A-965A-30C31620FF4D}"/>
              </a:ext>
            </a:extLst>
          </p:cNvPr>
          <p:cNvSpPr>
            <a:spLocks noGrp="1"/>
          </p:cNvSpPr>
          <p:nvPr>
            <p:ph type="sldNum" sz="quarter" idx="12"/>
          </p:nvPr>
        </p:nvSpPr>
        <p:spPr/>
        <p:txBody>
          <a:bodyPr/>
          <a:lstStyle/>
          <a:p>
            <a:pPr>
              <a:defRPr/>
            </a:pPr>
            <a:fld id="{4BCD9A17-9AA0-44B3-9D97-867AF70E2D53}" type="slidenum">
              <a:rPr lang="en-US" altLang="en-US" smtClean="0"/>
              <a:pPr>
                <a:defRPr/>
              </a:pPr>
              <a:t>5</a:t>
            </a:fld>
            <a:endParaRPr lang="en-US" altLang="en-US"/>
          </a:p>
        </p:txBody>
      </p:sp>
      <p:sp>
        <p:nvSpPr>
          <p:cNvPr id="4" name="TextBox 3">
            <a:extLst>
              <a:ext uri="{FF2B5EF4-FFF2-40B4-BE49-F238E27FC236}">
                <a16:creationId xmlns:a16="http://schemas.microsoft.com/office/drawing/2014/main" id="{BBA02411-25A0-4A5C-8866-53C73A966C50}"/>
              </a:ext>
            </a:extLst>
          </p:cNvPr>
          <p:cNvSpPr txBox="1"/>
          <p:nvPr/>
        </p:nvSpPr>
        <p:spPr>
          <a:xfrm>
            <a:off x="304912" y="1066862"/>
            <a:ext cx="8534176" cy="2462213"/>
          </a:xfrm>
          <a:prstGeom prst="rect">
            <a:avLst/>
          </a:prstGeom>
          <a:noFill/>
        </p:spPr>
        <p:txBody>
          <a:bodyPr wrap="square" rtlCol="0">
            <a:spAutoFit/>
          </a:bodyPr>
          <a:lstStyle/>
          <a:p>
            <a:pPr>
              <a:lnSpc>
                <a:spcPct val="150000"/>
              </a:lnSpc>
            </a:pPr>
            <a:r>
              <a:rPr lang="en-IN" sz="2200" dirty="0"/>
              <a:t>The parameters used to compare the results of the different Filtering techniques are:</a:t>
            </a:r>
          </a:p>
          <a:p>
            <a:pPr marL="342900" indent="-342900">
              <a:lnSpc>
                <a:spcPct val="150000"/>
              </a:lnSpc>
              <a:buFont typeface="Arial" panose="020B0604020202020204" pitchFamily="34" charset="0"/>
              <a:buChar char="•"/>
            </a:pPr>
            <a:r>
              <a:rPr lang="en-IN" sz="2200" dirty="0"/>
              <a:t>Peak </a:t>
            </a:r>
            <a:r>
              <a:rPr lang="en-IN" sz="2200"/>
              <a:t>Signal-to-noise ratio </a:t>
            </a:r>
            <a:r>
              <a:rPr lang="en-IN" sz="2200" dirty="0"/>
              <a:t>(PSNR)</a:t>
            </a:r>
          </a:p>
          <a:p>
            <a:pPr marL="342900" indent="-342900">
              <a:lnSpc>
                <a:spcPct val="150000"/>
              </a:lnSpc>
              <a:buFont typeface="Arial" panose="020B0604020202020204" pitchFamily="34" charset="0"/>
              <a:buChar char="•"/>
            </a:pPr>
            <a:r>
              <a:rPr lang="en-IN" sz="2200" dirty="0"/>
              <a:t>Mean Square Error (MSE)</a:t>
            </a:r>
          </a:p>
          <a:p>
            <a:pPr marL="342900" indent="-342900">
              <a:buFont typeface="Arial" panose="020B0604020202020204" pitchFamily="34" charset="0"/>
              <a:buChar char="•"/>
            </a:pPr>
            <a:endParaRPr lang="en-IN" sz="2200" dirty="0"/>
          </a:p>
        </p:txBody>
      </p:sp>
    </p:spTree>
    <p:extLst>
      <p:ext uri="{BB962C8B-B14F-4D97-AF65-F5344CB8AC3E}">
        <p14:creationId xmlns:p14="http://schemas.microsoft.com/office/powerpoint/2010/main" val="118944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dirty="0">
                <a:cs typeface="Times New Roman" pitchFamily="18" charset="0"/>
              </a:rPr>
              <a:t>Literature Review </a:t>
            </a:r>
          </a:p>
        </p:txBody>
      </p:sp>
      <p:sp>
        <p:nvSpPr>
          <p:cNvPr id="6148"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62581EF-0176-436D-B71A-0140DD47846A}" type="slidenum">
              <a:rPr lang="en-US" altLang="en-US" smtClean="0"/>
              <a:pPr>
                <a:buFontTx/>
                <a:buNone/>
              </a:pPr>
              <a:t>6</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522292228"/>
              </p:ext>
            </p:extLst>
          </p:nvPr>
        </p:nvGraphicFramePr>
        <p:xfrm>
          <a:off x="629974" y="990664"/>
          <a:ext cx="7849126" cy="4343286"/>
        </p:xfrm>
        <a:graphic>
          <a:graphicData uri="http://schemas.openxmlformats.org/drawingml/2006/table">
            <a:tbl>
              <a:tblPr firstRow="1" firstCol="1" bandRow="1">
                <a:tableStyleId>{616DA210-FB5B-4158-B5E0-FEB733F419BA}</a:tableStyleId>
              </a:tblPr>
              <a:tblGrid>
                <a:gridCol w="1752554">
                  <a:extLst>
                    <a:ext uri="{9D8B030D-6E8A-4147-A177-3AD203B41FA5}">
                      <a16:colId xmlns:a16="http://schemas.microsoft.com/office/drawing/2014/main" val="20000"/>
                    </a:ext>
                  </a:extLst>
                </a:gridCol>
                <a:gridCol w="2544416">
                  <a:extLst>
                    <a:ext uri="{9D8B030D-6E8A-4147-A177-3AD203B41FA5}">
                      <a16:colId xmlns:a16="http://schemas.microsoft.com/office/drawing/2014/main" val="20001"/>
                    </a:ext>
                  </a:extLst>
                </a:gridCol>
                <a:gridCol w="1909680">
                  <a:extLst>
                    <a:ext uri="{9D8B030D-6E8A-4147-A177-3AD203B41FA5}">
                      <a16:colId xmlns:a16="http://schemas.microsoft.com/office/drawing/2014/main" val="20002"/>
                    </a:ext>
                  </a:extLst>
                </a:gridCol>
                <a:gridCol w="1642476">
                  <a:extLst>
                    <a:ext uri="{9D8B030D-6E8A-4147-A177-3AD203B41FA5}">
                      <a16:colId xmlns:a16="http://schemas.microsoft.com/office/drawing/2014/main" val="20003"/>
                    </a:ext>
                  </a:extLst>
                </a:gridCol>
              </a:tblGrid>
              <a:tr h="761980">
                <a:tc>
                  <a:txBody>
                    <a:bodyPr/>
                    <a:lstStyle/>
                    <a:p>
                      <a:pPr algn="ctr">
                        <a:lnSpc>
                          <a:spcPct val="107000"/>
                        </a:lnSpc>
                        <a:spcAft>
                          <a:spcPts val="0"/>
                        </a:spcAft>
                      </a:pPr>
                      <a:r>
                        <a:rPr lang="en-IN" sz="1400" dirty="0">
                          <a:effectLst/>
                        </a:rPr>
                        <a:t>Title</a:t>
                      </a:r>
                      <a:r>
                        <a:rPr lang="en-IN" sz="1400" baseline="0" dirty="0">
                          <a:effectLst/>
                        </a:rPr>
                        <a:t> of the paper</a:t>
                      </a:r>
                      <a:r>
                        <a:rPr lang="en-IN" sz="1400" dirty="0">
                          <a:effectLst/>
                        </a:rPr>
                        <a:t> </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kern="1200" dirty="0">
                          <a:effectLst/>
                        </a:rPr>
                        <a:t>Author &amp; Year of Publication </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Outcome</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Limitation</a:t>
                      </a:r>
                      <a:endParaRPr lang="en-IN" sz="1400" kern="1200" dirty="0">
                        <a:effectLst/>
                      </a:endParaRPr>
                    </a:p>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42970">
                <a:tc>
                  <a:txBody>
                    <a:bodyPr/>
                    <a:lstStyle/>
                    <a:p>
                      <a:pPr algn="ctr">
                        <a:lnSpc>
                          <a:spcPct val="107000"/>
                        </a:lnSpc>
                        <a:spcAft>
                          <a:spcPts val="0"/>
                        </a:spcAft>
                      </a:pPr>
                      <a:r>
                        <a:rPr lang="en-IN" sz="1400" dirty="0">
                          <a:solidFill>
                            <a:schemeClr val="tx1"/>
                          </a:solidFill>
                          <a:effectLst/>
                          <a:latin typeface="+mj-lt"/>
                          <a:ea typeface="Calibri" panose="020F0502020204030204" pitchFamily="34" charset="0"/>
                          <a:cs typeface="Times New Roman" panose="02020603050405020304" pitchFamily="18" charset="0"/>
                        </a:rPr>
                        <a:t>Comparative Analysis of image filtering techniques</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J Singh (2015)</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effectLst/>
                          <a:latin typeface="+mj-lt"/>
                          <a:ea typeface="Calibri" panose="020F0502020204030204" pitchFamily="34" charset="0"/>
                          <a:cs typeface="Times New Roman" panose="02020603050405020304" pitchFamily="18" charset="0"/>
                        </a:rPr>
                        <a:t>various image processing techniques have been discussed n explained</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Time consuming</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95366">
                <a:tc>
                  <a:txBody>
                    <a:bodyPr/>
                    <a:lstStyle/>
                    <a:p>
                      <a:pPr algn="ctr">
                        <a:lnSpc>
                          <a:spcPct val="107000"/>
                        </a:lnSpc>
                        <a:spcAft>
                          <a:spcPts val="0"/>
                        </a:spcAft>
                      </a:pPr>
                      <a:r>
                        <a:rPr lang="en-US" sz="1400" dirty="0">
                          <a:solidFill>
                            <a:schemeClr val="tx1"/>
                          </a:solidFill>
                          <a:effectLst/>
                          <a:latin typeface="+mj-lt"/>
                          <a:ea typeface="Calibri" panose="020F0502020204030204" pitchFamily="34" charset="0"/>
                          <a:cs typeface="Times New Roman" panose="02020603050405020304" pitchFamily="18" charset="0"/>
                        </a:rPr>
                        <a:t> Application of </a:t>
                      </a:r>
                      <a:r>
                        <a:rPr lang="en-US" sz="1400" dirty="0" err="1">
                          <a:solidFill>
                            <a:schemeClr val="tx1"/>
                          </a:solidFill>
                          <a:effectLst/>
                          <a:latin typeface="+mj-lt"/>
                          <a:ea typeface="Calibri" panose="020F0502020204030204" pitchFamily="34" charset="0"/>
                          <a:cs typeface="Times New Roman" panose="02020603050405020304" pitchFamily="18" charset="0"/>
                        </a:rPr>
                        <a:t>matlab</a:t>
                      </a:r>
                      <a:r>
                        <a:rPr lang="en-US" sz="1400" dirty="0">
                          <a:solidFill>
                            <a:schemeClr val="tx1"/>
                          </a:solidFill>
                          <a:effectLst/>
                          <a:latin typeface="+mj-lt"/>
                          <a:ea typeface="Calibri" panose="020F0502020204030204" pitchFamily="34" charset="0"/>
                          <a:cs typeface="Times New Roman" panose="02020603050405020304" pitchFamily="18" charset="0"/>
                        </a:rPr>
                        <a:t> image processing technology</a:t>
                      </a: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 H Cao (2009)</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effectLst/>
                          <a:latin typeface="+mj-lt"/>
                          <a:ea typeface="Calibri" panose="020F0502020204030204" pitchFamily="34" charset="0"/>
                          <a:cs typeface="Times New Roman" panose="02020603050405020304" pitchFamily="18" charset="0"/>
                        </a:rPr>
                        <a:t>easy understanding of need and application of </a:t>
                      </a:r>
                      <a:r>
                        <a:rPr lang="en-US" sz="1400" dirty="0" err="1">
                          <a:effectLst/>
                          <a:latin typeface="+mj-lt"/>
                          <a:ea typeface="Calibri" panose="020F0502020204030204" pitchFamily="34" charset="0"/>
                          <a:cs typeface="Times New Roman" panose="02020603050405020304" pitchFamily="18" charset="0"/>
                        </a:rPr>
                        <a:t>matlab</a:t>
                      </a:r>
                      <a:r>
                        <a:rPr lang="en-US" sz="1400" dirty="0">
                          <a:effectLst/>
                          <a:latin typeface="+mj-lt"/>
                          <a:ea typeface="Calibri" panose="020F0502020204030204" pitchFamily="34" charset="0"/>
                          <a:cs typeface="Times New Roman" panose="02020603050405020304" pitchFamily="18" charset="0"/>
                        </a:rPr>
                        <a:t> features in image processing</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Lack of qualified professional</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2988037"/>
                  </a:ext>
                </a:extLst>
              </a:tr>
              <a:tr h="1142970">
                <a:tc>
                  <a:txBody>
                    <a:bodyPr/>
                    <a:lstStyle/>
                    <a:p>
                      <a:pPr algn="ctr">
                        <a:lnSpc>
                          <a:spcPct val="107000"/>
                        </a:lnSpc>
                        <a:spcAft>
                          <a:spcPts val="0"/>
                        </a:spcAft>
                      </a:pPr>
                      <a:r>
                        <a:rPr lang="en-US" sz="1400" dirty="0">
                          <a:solidFill>
                            <a:schemeClr val="tx1"/>
                          </a:solidFill>
                          <a:effectLst/>
                          <a:latin typeface="+mj-lt"/>
                          <a:ea typeface="Calibri" panose="020F0502020204030204" pitchFamily="34" charset="0"/>
                          <a:cs typeface="Times New Roman" panose="02020603050405020304" pitchFamily="18" charset="0"/>
                        </a:rPr>
                        <a:t> Image enhancement using filtering techniques </a:t>
                      </a: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 Krishna Kant Albania (2012)</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dirty="0">
                          <a:effectLst/>
                          <a:latin typeface="+mj-lt"/>
                          <a:ea typeface="Calibri" panose="020F0502020204030204" pitchFamily="34" charset="0"/>
                          <a:cs typeface="Times New Roman" panose="02020603050405020304" pitchFamily="18" charset="0"/>
                        </a:rPr>
                        <a:t>image enhancement techniques to improve the image quality has been understood</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A bit complicated</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898831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BCD9A17-9AA0-44B3-9D97-867AF70E2D53}" type="slidenum">
              <a:rPr lang="en-US" altLang="en-US" smtClean="0"/>
              <a:pPr>
                <a:defRPr/>
              </a:pPr>
              <a:t>7</a:t>
            </a:fld>
            <a:endParaRPr lang="en-US" altLang="en-US"/>
          </a:p>
        </p:txBody>
      </p:sp>
      <p:sp>
        <p:nvSpPr>
          <p:cNvPr id="4" name="TextBox 3"/>
          <p:cNvSpPr txBox="1"/>
          <p:nvPr/>
        </p:nvSpPr>
        <p:spPr>
          <a:xfrm>
            <a:off x="0" y="76288"/>
            <a:ext cx="9144000" cy="1077218"/>
          </a:xfrm>
          <a:prstGeom prst="rect">
            <a:avLst/>
          </a:prstGeom>
          <a:noFill/>
        </p:spPr>
        <p:txBody>
          <a:bodyPr wrap="square" rtlCol="0">
            <a:spAutoFit/>
          </a:bodyPr>
          <a:lstStyle/>
          <a:p>
            <a:pPr algn="ctr"/>
            <a:r>
              <a:rPr lang="en-US" sz="3200" b="1" dirty="0">
                <a:cs typeface="Times New Roman" pitchFamily="18" charset="0"/>
              </a:rPr>
              <a:t>Existing System</a:t>
            </a:r>
          </a:p>
          <a:p>
            <a:pPr algn="ctr"/>
            <a:endParaRPr lang="en-US" sz="3200" b="1" dirty="0"/>
          </a:p>
        </p:txBody>
      </p:sp>
      <p:sp>
        <p:nvSpPr>
          <p:cNvPr id="5" name="TextBox 4"/>
          <p:cNvSpPr txBox="1"/>
          <p:nvPr/>
        </p:nvSpPr>
        <p:spPr>
          <a:xfrm>
            <a:off x="533506" y="838268"/>
            <a:ext cx="8076988" cy="3632533"/>
          </a:xfrm>
          <a:prstGeom prst="rect">
            <a:avLst/>
          </a:prstGeom>
          <a:noFill/>
        </p:spPr>
        <p:txBody>
          <a:bodyPr wrap="square" rtlCol="0">
            <a:spAutoFit/>
          </a:bodyPr>
          <a:lstStyle/>
          <a:p>
            <a:pPr>
              <a:lnSpc>
                <a:spcPct val="150000"/>
              </a:lnSpc>
            </a:pPr>
            <a:r>
              <a:rPr lang="en-US" b="1" dirty="0"/>
              <a:t>Existing Systems:</a:t>
            </a:r>
          </a:p>
          <a:p>
            <a:pPr marL="342900" indent="-342900">
              <a:lnSpc>
                <a:spcPct val="150000"/>
              </a:lnSpc>
              <a:buFont typeface="Arial" panose="020B0604020202020204" pitchFamily="34" charset="0"/>
              <a:buChar char="•"/>
            </a:pPr>
            <a:r>
              <a:rPr lang="en-US" sz="2200" dirty="0"/>
              <a:t>The project deals with the filtering of the image there already exists many applications and software in market which will perform filtering action to an image and give good results. </a:t>
            </a:r>
          </a:p>
          <a:p>
            <a:pPr marL="342900" indent="-342900">
              <a:lnSpc>
                <a:spcPct val="150000"/>
              </a:lnSpc>
              <a:buFont typeface="Arial" panose="020B0604020202020204" pitchFamily="34" charset="0"/>
              <a:buChar char="•"/>
            </a:pPr>
            <a:r>
              <a:rPr lang="en-US" sz="2200" dirty="0"/>
              <a:t>Some of the software are paid, and some are free, some example of these software and applications are Adobe Photoshop, Snapseed, </a:t>
            </a:r>
            <a:r>
              <a:rPr lang="en-US" sz="2200" dirty="0" err="1"/>
              <a:t>PicsArt</a:t>
            </a:r>
            <a:r>
              <a:rPr lang="en-US" sz="2200" dirty="0"/>
              <a:t> Photo Studio, etc.</a:t>
            </a:r>
          </a:p>
        </p:txBody>
      </p:sp>
    </p:spTree>
    <p:extLst>
      <p:ext uri="{BB962C8B-B14F-4D97-AF65-F5344CB8AC3E}">
        <p14:creationId xmlns:p14="http://schemas.microsoft.com/office/powerpoint/2010/main" val="48853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Problem Statement &amp; Objectives</a:t>
            </a:r>
            <a:endParaRPr lang="en-IN" altLang="en-US" sz="3200" b="1"/>
          </a:p>
        </p:txBody>
      </p:sp>
      <p:sp>
        <p:nvSpPr>
          <p:cNvPr id="8195" name="Rectangle 2"/>
          <p:cNvSpPr>
            <a:spLocks noChangeArrowheads="1"/>
          </p:cNvSpPr>
          <p:nvPr/>
        </p:nvSpPr>
        <p:spPr bwMode="auto">
          <a:xfrm>
            <a:off x="304800" y="838200"/>
            <a:ext cx="8534400" cy="1641796"/>
          </a:xfrm>
          <a:prstGeom prst="rect">
            <a:avLst/>
          </a:prstGeom>
          <a:noFill/>
          <a:ln w="9525">
            <a:noFill/>
            <a:miter lim="800000"/>
            <a:headEnd/>
            <a:tailEnd/>
          </a:ln>
        </p:spPr>
        <p:txBody>
          <a:bodyPr>
            <a:spAutoFit/>
          </a:bodyPr>
          <a:lstStyle/>
          <a:p>
            <a:pPr>
              <a:lnSpc>
                <a:spcPct val="150000"/>
              </a:lnSpc>
            </a:pPr>
            <a:r>
              <a:rPr lang="en-US" b="1" dirty="0">
                <a:cs typeface="Times New Roman" pitchFamily="18" charset="0"/>
              </a:rPr>
              <a:t>Problem Statement:</a:t>
            </a:r>
          </a:p>
          <a:p>
            <a:pPr>
              <a:lnSpc>
                <a:spcPct val="150000"/>
              </a:lnSpc>
            </a:pPr>
            <a:r>
              <a:rPr lang="en-US" sz="2200" dirty="0">
                <a:cs typeface="Times New Roman" pitchFamily="18" charset="0"/>
              </a:rPr>
              <a:t>To read an image and use different filtering techniques to get a clear image and compare the PSNR and MSE values for different filters.</a:t>
            </a:r>
            <a:r>
              <a:rPr lang="en-US" b="1" dirty="0">
                <a:cs typeface="Times New Roman" pitchFamily="18" charset="0"/>
              </a:rPr>
              <a:t> </a:t>
            </a:r>
          </a:p>
        </p:txBody>
      </p:sp>
      <p:sp>
        <p:nvSpPr>
          <p:cNvPr id="8197"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0476E3F5-8EA4-4A9B-AB4E-2FE14D6F27E2}" type="slidenum">
              <a:rPr lang="en-US" altLang="en-US" smtClean="0"/>
              <a:pPr>
                <a:buFontTx/>
                <a:buNone/>
              </a:pPr>
              <a:t>8</a:t>
            </a:fld>
            <a:endParaRPr lang="en-US" altLang="en-US"/>
          </a:p>
        </p:txBody>
      </p:sp>
      <p:sp>
        <p:nvSpPr>
          <p:cNvPr id="8198" name="Rectangle 5"/>
          <p:cNvSpPr>
            <a:spLocks noChangeArrowheads="1"/>
          </p:cNvSpPr>
          <p:nvPr/>
        </p:nvSpPr>
        <p:spPr bwMode="auto">
          <a:xfrm>
            <a:off x="304800" y="3048000"/>
            <a:ext cx="8534400" cy="2149627"/>
          </a:xfrm>
          <a:prstGeom prst="rect">
            <a:avLst/>
          </a:prstGeom>
          <a:noFill/>
          <a:ln w="9525">
            <a:noFill/>
            <a:miter lim="800000"/>
            <a:headEnd/>
            <a:tailEnd/>
          </a:ln>
        </p:spPr>
        <p:txBody>
          <a:bodyPr>
            <a:spAutoFit/>
          </a:bodyPr>
          <a:lstStyle/>
          <a:p>
            <a:pPr>
              <a:lnSpc>
                <a:spcPct val="150000"/>
              </a:lnSpc>
            </a:pPr>
            <a:r>
              <a:rPr lang="en-US" b="1" dirty="0">
                <a:cs typeface="Times New Roman" pitchFamily="18" charset="0"/>
              </a:rPr>
              <a:t>Objectives:</a:t>
            </a:r>
          </a:p>
          <a:p>
            <a:pPr marL="342900" indent="-342900">
              <a:lnSpc>
                <a:spcPct val="150000"/>
              </a:lnSpc>
              <a:buFont typeface="Arial" panose="020B0604020202020204" pitchFamily="34" charset="0"/>
              <a:buChar char="•"/>
            </a:pPr>
            <a:r>
              <a:rPr lang="en-US" sz="2200" dirty="0">
                <a:cs typeface="Times New Roman" pitchFamily="18" charset="0"/>
              </a:rPr>
              <a:t>To get a clear image without any noise</a:t>
            </a:r>
          </a:p>
          <a:p>
            <a:pPr marL="342900" indent="-342900">
              <a:lnSpc>
                <a:spcPct val="150000"/>
              </a:lnSpc>
              <a:buFont typeface="Arial" panose="020B0604020202020204" pitchFamily="34" charset="0"/>
              <a:buChar char="•"/>
            </a:pPr>
            <a:r>
              <a:rPr lang="en-US" sz="2200" dirty="0">
                <a:cs typeface="Times New Roman" pitchFamily="18" charset="0"/>
              </a:rPr>
              <a:t>Comparing the PSNR and MSE values for different filters</a:t>
            </a:r>
          </a:p>
          <a:p>
            <a:pPr marL="342900" indent="-342900">
              <a:lnSpc>
                <a:spcPct val="150000"/>
              </a:lnSpc>
              <a:buFont typeface="Arial" panose="020B0604020202020204" pitchFamily="34" charset="0"/>
              <a:buChar char="•"/>
            </a:pPr>
            <a:r>
              <a:rPr lang="en-US" sz="2200" dirty="0">
                <a:cs typeface="Times New Roman" pitchFamily="18" charset="0"/>
              </a:rPr>
              <a:t>Finding out which Filtering method gives much favorable results</a:t>
            </a:r>
            <a:r>
              <a:rPr lang="en-US" dirty="0">
                <a:cs typeface="Times New Roman"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Block Diagram</a:t>
            </a:r>
            <a:endParaRPr lang="en-IN" altLang="en-US" sz="3200" b="1"/>
          </a:p>
        </p:txBody>
      </p:sp>
      <p:sp>
        <p:nvSpPr>
          <p:cNvPr id="1024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1B34C47C-AC9F-41C4-BE0A-20FF4FB45451}" type="slidenum">
              <a:rPr lang="en-US" altLang="en-US" smtClean="0"/>
              <a:pPr>
                <a:buFontTx/>
                <a:buNone/>
              </a:pPr>
              <a:t>9</a:t>
            </a:fld>
            <a:endParaRPr lang="en-US" altLang="en-US"/>
          </a:p>
        </p:txBody>
      </p:sp>
      <p:pic>
        <p:nvPicPr>
          <p:cNvPr id="49" name="Picture 48">
            <a:extLst>
              <a:ext uri="{FF2B5EF4-FFF2-40B4-BE49-F238E27FC236}">
                <a16:creationId xmlns:a16="http://schemas.microsoft.com/office/drawing/2014/main" id="{A6FA3A13-A83D-46BD-A1C5-E233D2A323AE}"/>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t="20371" r="12502" b="21853"/>
          <a:stretch/>
        </p:blipFill>
        <p:spPr>
          <a:xfrm>
            <a:off x="609704" y="914466"/>
            <a:ext cx="7924592" cy="4190890"/>
          </a:xfrm>
          <a:prstGeom prst="rect">
            <a:avLst/>
          </a:prstGeom>
        </p:spPr>
      </p:pic>
      <p:sp>
        <p:nvSpPr>
          <p:cNvPr id="50" name="TextBox 49">
            <a:extLst>
              <a:ext uri="{FF2B5EF4-FFF2-40B4-BE49-F238E27FC236}">
                <a16:creationId xmlns:a16="http://schemas.microsoft.com/office/drawing/2014/main" id="{2DBB1EA4-FD8B-4D85-8416-BED237646DCE}"/>
              </a:ext>
            </a:extLst>
          </p:cNvPr>
          <p:cNvSpPr txBox="1"/>
          <p:nvPr/>
        </p:nvSpPr>
        <p:spPr>
          <a:xfrm>
            <a:off x="1257387" y="4947545"/>
            <a:ext cx="6629226" cy="430887"/>
          </a:xfrm>
          <a:prstGeom prst="rect">
            <a:avLst/>
          </a:prstGeom>
          <a:noFill/>
        </p:spPr>
        <p:txBody>
          <a:bodyPr wrap="square" rtlCol="0">
            <a:spAutoFit/>
          </a:bodyPr>
          <a:lstStyle/>
          <a:p>
            <a:pPr algn="ctr"/>
            <a:r>
              <a:rPr lang="en-IN" sz="2200" b="1" dirty="0"/>
              <a:t>Basic Block Diagram of Image filtering </a:t>
            </a:r>
          </a:p>
        </p:txBody>
      </p:sp>
    </p:spTree>
  </p:cSld>
  <p:clrMapOvr>
    <a:masterClrMapping/>
  </p:clrMapOvr>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2109</TotalTime>
  <Pages>0</Pages>
  <Words>1647</Words>
  <Characters>0</Characters>
  <Application>Microsoft Office PowerPoint</Application>
  <DocSecurity>0</DocSecurity>
  <PresentationFormat>On-screen Show (4:3)</PresentationFormat>
  <Lines>0</Lines>
  <Paragraphs>259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Times New Roman</vt:lpstr>
      <vt:lpstr>2_Default Design</vt:lpstr>
      <vt:lpstr>“Digital Image Processing using Filters in MATLAB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subject>VLSI System Design - Pre Project Presentation Slides</dc:subject>
  <dc:creator>Phani.S</dc:creator>
  <cp:lastModifiedBy>Suchith Shetty</cp:lastModifiedBy>
  <cp:revision>1377</cp:revision>
  <dcterms:created xsi:type="dcterms:W3CDTF">2006-03-21T10:54:45Z</dcterms:created>
  <dcterms:modified xsi:type="dcterms:W3CDTF">2020-08-08T01:12:01Z</dcterms:modified>
  <cp:category>VLSI - FT07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