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05" r:id="rId1"/>
  </p:sldMasterIdLst>
  <p:notesMasterIdLst>
    <p:notesMasterId r:id="rId27"/>
  </p:notesMasterIdLst>
  <p:sldIdLst>
    <p:sldId id="811" r:id="rId2"/>
    <p:sldId id="812" r:id="rId3"/>
    <p:sldId id="894" r:id="rId4"/>
    <p:sldId id="897" r:id="rId5"/>
    <p:sldId id="893" r:id="rId6"/>
    <p:sldId id="892" r:id="rId7"/>
    <p:sldId id="898" r:id="rId8"/>
    <p:sldId id="901" r:id="rId9"/>
    <p:sldId id="902" r:id="rId10"/>
    <p:sldId id="912" r:id="rId11"/>
    <p:sldId id="913" r:id="rId12"/>
    <p:sldId id="914" r:id="rId13"/>
    <p:sldId id="915" r:id="rId14"/>
    <p:sldId id="916" r:id="rId15"/>
    <p:sldId id="903" r:id="rId16"/>
    <p:sldId id="917" r:id="rId17"/>
    <p:sldId id="904" r:id="rId18"/>
    <p:sldId id="905" r:id="rId19"/>
    <p:sldId id="918" r:id="rId20"/>
    <p:sldId id="906" r:id="rId21"/>
    <p:sldId id="907" r:id="rId22"/>
    <p:sldId id="908" r:id="rId23"/>
    <p:sldId id="909" r:id="rId24"/>
    <p:sldId id="910" r:id="rId25"/>
    <p:sldId id="911" r:id="rId26"/>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054" autoAdjust="0"/>
  </p:normalViewPr>
  <p:slideViewPr>
    <p:cSldViewPr>
      <p:cViewPr varScale="1">
        <p:scale>
          <a:sx n="76" d="100"/>
          <a:sy n="76" d="100"/>
        </p:scale>
        <p:origin x="1642" y="53"/>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D5EC5A5-E666-4752-9ED8-384CEFE72E52}"/>
              </a:ext>
            </a:extLst>
          </p:cNvPr>
          <p:cNvSpPr>
            <a:spLocks noGrp="1" noChangeArrowheads="1"/>
          </p:cNvSpPr>
          <p:nvPr>
            <p:ph type="hdr" sz="quarter"/>
          </p:nvPr>
        </p:nvSpPr>
        <p:spPr bwMode="auto">
          <a:xfrm>
            <a:off x="0" y="0"/>
            <a:ext cx="3168650" cy="477838"/>
          </a:xfrm>
          <a:prstGeom prst="rect">
            <a:avLst/>
          </a:prstGeom>
          <a:noFill/>
          <a:ln>
            <a:noFill/>
          </a:ln>
        </p:spPr>
        <p:txBody>
          <a:bodyPr vert="horz" wrap="square" lIns="96661" tIns="48331" rIns="96661" bIns="48331" numCol="1" anchor="t"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47" name="Rectangle 3">
            <a:extLst>
              <a:ext uri="{FF2B5EF4-FFF2-40B4-BE49-F238E27FC236}">
                <a16:creationId xmlns:a16="http://schemas.microsoft.com/office/drawing/2014/main" id="{8E18FC13-D390-4A42-A37D-1D823CADE32D}"/>
              </a:ext>
            </a:extLst>
          </p:cNvPr>
          <p:cNvSpPr>
            <a:spLocks noGrp="1" noChangeArrowheads="1"/>
          </p:cNvSpPr>
          <p:nvPr>
            <p:ph type="dt" idx="1"/>
          </p:nvPr>
        </p:nvSpPr>
        <p:spPr bwMode="auto">
          <a:xfrm>
            <a:off x="4143375" y="0"/>
            <a:ext cx="3170238" cy="477838"/>
          </a:xfrm>
          <a:prstGeom prst="rect">
            <a:avLst/>
          </a:prstGeom>
          <a:noFill/>
          <a:ln>
            <a:noFill/>
          </a:ln>
        </p:spPr>
        <p:txBody>
          <a:bodyPr vert="horz" wrap="square" lIns="96661" tIns="48331" rIns="96661" bIns="48331" numCol="1" anchor="t" anchorCtr="0" compatLnSpc="1">
            <a:prstTxWarp prst="textNoShape">
              <a:avLst/>
            </a:prstTxWarp>
          </a:bodyPr>
          <a:lstStyle>
            <a:lvl1pPr algn="r" defTabSz="966788" eaLnBrk="1" hangingPunct="1">
              <a:buFont typeface="Arial" panose="020B0604020202020204" pitchFamily="34" charset="0"/>
              <a:buNone/>
              <a:defRPr sz="1300"/>
            </a:lvl1pPr>
          </a:lstStyle>
          <a:p>
            <a:pPr>
              <a:defRPr/>
            </a:pPr>
            <a:endParaRPr lang="en-US"/>
          </a:p>
        </p:txBody>
      </p:sp>
      <p:sp>
        <p:nvSpPr>
          <p:cNvPr id="21508" name="Rectangle 4">
            <a:extLst>
              <a:ext uri="{FF2B5EF4-FFF2-40B4-BE49-F238E27FC236}">
                <a16:creationId xmlns:a16="http://schemas.microsoft.com/office/drawing/2014/main" id="{9C0F48AB-2CF1-4DC3-B686-E45DF357BA4D}"/>
              </a:ext>
            </a:extLst>
          </p:cNvPr>
          <p:cNvSpPr>
            <a:spLocks noGrp="1" noRot="1" noChangeAspect="1" noChangeArrowheads="1"/>
          </p:cNvSpPr>
          <p:nvPr>
            <p:ph type="sldImg" idx="2"/>
          </p:nvPr>
        </p:nvSpPr>
        <p:spPr bwMode="auto">
          <a:xfrm>
            <a:off x="1255713" y="719138"/>
            <a:ext cx="480218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Rectangle 5">
            <a:extLst>
              <a:ext uri="{FF2B5EF4-FFF2-40B4-BE49-F238E27FC236}">
                <a16:creationId xmlns:a16="http://schemas.microsoft.com/office/drawing/2014/main" id="{A7BA5B2C-0E2A-4645-937C-D0D3C7CF60FC}"/>
              </a:ext>
            </a:extLst>
          </p:cNvPr>
          <p:cNvSpPr>
            <a:spLocks noGrp="1" noChangeArrowheads="1"/>
          </p:cNvSpPr>
          <p:nvPr>
            <p:ph type="body" sz="quarter" idx="3"/>
          </p:nvPr>
        </p:nvSpPr>
        <p:spPr bwMode="auto">
          <a:xfrm>
            <a:off x="730250" y="4559300"/>
            <a:ext cx="5853113" cy="4321175"/>
          </a:xfrm>
          <a:prstGeom prst="rect">
            <a:avLst/>
          </a:prstGeom>
          <a:noFill/>
          <a:ln>
            <a:noFill/>
          </a:ln>
        </p:spPr>
        <p:txBody>
          <a:bodyPr vert="horz" wrap="square" lIns="96661" tIns="48331" rIns="96661" bIns="48331"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B4603B4A-9B6D-40C0-8D84-0FEE97BA331D}"/>
              </a:ext>
            </a:extLst>
          </p:cNvPr>
          <p:cNvSpPr>
            <a:spLocks noGrp="1" noChangeArrowheads="1"/>
          </p:cNvSpPr>
          <p:nvPr>
            <p:ph type="ftr" sz="quarter" idx="4"/>
          </p:nvPr>
        </p:nvSpPr>
        <p:spPr bwMode="auto">
          <a:xfrm>
            <a:off x="0" y="9118600"/>
            <a:ext cx="3168650" cy="481013"/>
          </a:xfrm>
          <a:prstGeom prst="rect">
            <a:avLst/>
          </a:prstGeom>
          <a:noFill/>
          <a:ln>
            <a:noFill/>
          </a:ln>
        </p:spPr>
        <p:txBody>
          <a:bodyPr vert="horz" wrap="square" lIns="96661" tIns="48331" rIns="96661" bIns="48331" numCol="1" anchor="b"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51" name="Rectangle 7">
            <a:extLst>
              <a:ext uri="{FF2B5EF4-FFF2-40B4-BE49-F238E27FC236}">
                <a16:creationId xmlns:a16="http://schemas.microsoft.com/office/drawing/2014/main" id="{CB614898-8999-4409-9946-B7ACD9660CC0}"/>
              </a:ext>
            </a:extLst>
          </p:cNvPr>
          <p:cNvSpPr>
            <a:spLocks noGrp="1" noChangeArrowheads="1"/>
          </p:cNvSpPr>
          <p:nvPr>
            <p:ph type="sldNum" sz="quarter" idx="5"/>
          </p:nvPr>
        </p:nvSpPr>
        <p:spPr bwMode="auto">
          <a:xfrm>
            <a:off x="4143375" y="9118600"/>
            <a:ext cx="3170238" cy="481013"/>
          </a:xfrm>
          <a:prstGeom prst="rect">
            <a:avLst/>
          </a:prstGeom>
          <a:noFill/>
          <a:ln>
            <a:noFill/>
          </a:ln>
        </p:spPr>
        <p:txBody>
          <a:bodyPr vert="horz" wrap="square" lIns="96661" tIns="48331" rIns="96661" bIns="48331" numCol="1" anchor="b" anchorCtr="0" compatLnSpc="1">
            <a:prstTxWarp prst="textNoShape">
              <a:avLst/>
            </a:prstTxWarp>
          </a:bodyPr>
          <a:lstStyle>
            <a:lvl1pPr algn="r" defTabSz="966788" eaLnBrk="1" hangingPunct="1">
              <a:buFont typeface="Arial" panose="020B0604020202020204" pitchFamily="34" charset="0"/>
              <a:buNone/>
              <a:defRPr sz="1300"/>
            </a:lvl1pPr>
          </a:lstStyle>
          <a:p>
            <a:fld id="{11B0E501-6060-477E-B90B-9749228FD61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8828E4D0-FBC3-450C-B01F-23E9E5159E6B}"/>
              </a:ext>
            </a:extLst>
          </p:cNvPr>
          <p:cNvSpPr>
            <a:spLocks noGrp="1" noRot="1" noChangeAspect="1" noTextEdit="1"/>
          </p:cNvSpPr>
          <p:nvPr>
            <p:ph type="sldImg"/>
          </p:nvPr>
        </p:nvSpPr>
        <p:spPr>
          <a:ln>
            <a:solidFill>
              <a:srgbClr val="000000"/>
            </a:solidFill>
            <a:miter lim="800000"/>
            <a:headEnd/>
            <a:tailEnd/>
          </a:ln>
        </p:spPr>
      </p:sp>
      <p:sp>
        <p:nvSpPr>
          <p:cNvPr id="22531" name="Notes Placeholder 2">
            <a:extLst>
              <a:ext uri="{FF2B5EF4-FFF2-40B4-BE49-F238E27FC236}">
                <a16:creationId xmlns:a16="http://schemas.microsoft.com/office/drawing/2014/main" id="{DC7B763E-B309-410F-A78D-973A49DC10F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en-US" dirty="0"/>
          </a:p>
        </p:txBody>
      </p:sp>
      <p:sp>
        <p:nvSpPr>
          <p:cNvPr id="22532" name="Slide Number Placeholder 3">
            <a:extLst>
              <a:ext uri="{FF2B5EF4-FFF2-40B4-BE49-F238E27FC236}">
                <a16:creationId xmlns:a16="http://schemas.microsoft.com/office/drawing/2014/main" id="{D356A7E6-AFE7-41BD-B0FD-1D61064F0CC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5624B624-EE2D-44CB-9DBF-EDAEAA598D57}" type="slidenum">
              <a:rPr lang="en-US" altLang="en-US" sz="1300">
                <a:latin typeface="Calibri" panose="020F0502020204030204" pitchFamily="34" charset="0"/>
                <a:cs typeface="Arial" panose="020B0604020202020204" pitchFamily="34" charset="0"/>
              </a:rPr>
              <a:pPr>
                <a:buFontTx/>
                <a:buNone/>
              </a:pPr>
              <a:t>1</a:t>
            </a:fld>
            <a:endParaRPr lang="en-US" altLang="en-US" sz="1300">
              <a:latin typeface="Calibri" panose="020F050202020403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B0E501-6060-477E-B90B-9749228FD610}" type="slidenum">
              <a:rPr lang="en-US" altLang="en-US" smtClean="0"/>
              <a:pPr/>
              <a:t>4</a:t>
            </a:fld>
            <a:endParaRPr lang="en-US" altLang="en-US"/>
          </a:p>
        </p:txBody>
      </p:sp>
    </p:spTree>
    <p:extLst>
      <p:ext uri="{BB962C8B-B14F-4D97-AF65-F5344CB8AC3E}">
        <p14:creationId xmlns:p14="http://schemas.microsoft.com/office/powerpoint/2010/main" val="636570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B0E501-6060-477E-B90B-9749228FD610}" type="slidenum">
              <a:rPr lang="en-US" altLang="en-US" smtClean="0"/>
              <a:pPr/>
              <a:t>18</a:t>
            </a:fld>
            <a:endParaRPr lang="en-US" altLang="en-US"/>
          </a:p>
        </p:txBody>
      </p:sp>
    </p:spTree>
    <p:extLst>
      <p:ext uri="{BB962C8B-B14F-4D97-AF65-F5344CB8AC3E}">
        <p14:creationId xmlns:p14="http://schemas.microsoft.com/office/powerpoint/2010/main" val="162046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0">
            <a:extLst>
              <a:ext uri="{FF2B5EF4-FFF2-40B4-BE49-F238E27FC236}">
                <a16:creationId xmlns:a16="http://schemas.microsoft.com/office/drawing/2014/main" id="{1230220E-3985-49F6-AD9A-834EEBC27E35}"/>
              </a:ext>
            </a:extLst>
          </p:cNvPr>
          <p:cNvSpPr>
            <a:spLocks noGrp="1" noChangeArrowheads="1"/>
          </p:cNvSpPr>
          <p:nvPr>
            <p:ph type="dt" sz="half" idx="10"/>
          </p:nvPr>
        </p:nvSpPr>
        <p:spPr>
          <a:xfrm>
            <a:off x="0" y="6400800"/>
            <a:ext cx="1905000" cy="457200"/>
          </a:xfrm>
        </p:spPr>
        <p:txBody>
          <a:bodyPr/>
          <a:lstStyle>
            <a:lvl1pPr>
              <a:defRPr/>
            </a:lvl1pPr>
          </a:lstStyle>
          <a:p>
            <a:pPr>
              <a:defRPr/>
            </a:pPr>
            <a:fld id="{81DB3318-7D51-4B51-8685-0482F050673C}" type="datetime1">
              <a:rPr lang="en-US"/>
              <a:pPr>
                <a:defRPr/>
              </a:pPr>
              <a:t>7/17/2021</a:t>
            </a:fld>
            <a:endParaRPr lang="en-US"/>
          </a:p>
        </p:txBody>
      </p:sp>
      <p:sp>
        <p:nvSpPr>
          <p:cNvPr id="5" name="Rectangle 11">
            <a:extLst>
              <a:ext uri="{FF2B5EF4-FFF2-40B4-BE49-F238E27FC236}">
                <a16:creationId xmlns:a16="http://schemas.microsoft.com/office/drawing/2014/main" id="{202D87FD-9723-4551-AC25-1FECAD0B744A}"/>
              </a:ext>
            </a:extLst>
          </p:cNvPr>
          <p:cNvSpPr>
            <a:spLocks noGrp="1" noChangeArrowheads="1"/>
          </p:cNvSpPr>
          <p:nvPr>
            <p:ph type="ftr" sz="quarter" idx="11"/>
          </p:nvPr>
        </p:nvSpPr>
        <p:spPr>
          <a:xfrm>
            <a:off x="3048000" y="5835650"/>
            <a:ext cx="2895600" cy="457200"/>
          </a:xfrm>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0A51861C-3D49-4A19-AD8E-B7CBE9B8A625}"/>
              </a:ext>
            </a:extLst>
          </p:cNvPr>
          <p:cNvSpPr>
            <a:spLocks noGrp="1" noChangeArrowheads="1"/>
          </p:cNvSpPr>
          <p:nvPr>
            <p:ph type="sldNum" sz="quarter" idx="12"/>
          </p:nvPr>
        </p:nvSpPr>
        <p:spPr/>
        <p:txBody>
          <a:bodyPr/>
          <a:lstStyle>
            <a:lvl1pPr>
              <a:defRPr/>
            </a:lvl1pPr>
          </a:lstStyle>
          <a:p>
            <a:fld id="{937245E6-4F11-4281-A118-B3F331CED8A5}" type="slidenum">
              <a:rPr lang="en-US" altLang="en-US"/>
              <a:pPr/>
              <a:t>‹#›</a:t>
            </a:fld>
            <a:endParaRPr lang="en-US" altLang="en-US"/>
          </a:p>
        </p:txBody>
      </p:sp>
    </p:spTree>
    <p:extLst>
      <p:ext uri="{BB962C8B-B14F-4D97-AF65-F5344CB8AC3E}">
        <p14:creationId xmlns:p14="http://schemas.microsoft.com/office/powerpoint/2010/main" val="2950375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a:extLst>
              <a:ext uri="{FF2B5EF4-FFF2-40B4-BE49-F238E27FC236}">
                <a16:creationId xmlns:a16="http://schemas.microsoft.com/office/drawing/2014/main" id="{06AB4E86-5F2A-4DFC-9175-219EA0C85DFF}"/>
              </a:ext>
            </a:extLst>
          </p:cNvPr>
          <p:cNvSpPr>
            <a:spLocks noGrp="1" noChangeArrowheads="1"/>
          </p:cNvSpPr>
          <p:nvPr>
            <p:ph type="dt" sz="half" idx="10"/>
          </p:nvPr>
        </p:nvSpPr>
        <p:spPr>
          <a:ln/>
        </p:spPr>
        <p:txBody>
          <a:bodyPr/>
          <a:lstStyle>
            <a:lvl1pPr>
              <a:defRPr/>
            </a:lvl1pPr>
          </a:lstStyle>
          <a:p>
            <a:pPr>
              <a:defRPr/>
            </a:pPr>
            <a:fld id="{E46B7537-BD8D-4DEA-9376-2908D485DC18}" type="datetime1">
              <a:rPr lang="en-US"/>
              <a:pPr>
                <a:defRPr/>
              </a:pPr>
              <a:t>7/17/2021</a:t>
            </a:fld>
            <a:endParaRPr lang="en-US"/>
          </a:p>
        </p:txBody>
      </p:sp>
      <p:sp>
        <p:nvSpPr>
          <p:cNvPr id="5" name="Rectangle 11">
            <a:extLst>
              <a:ext uri="{FF2B5EF4-FFF2-40B4-BE49-F238E27FC236}">
                <a16:creationId xmlns:a16="http://schemas.microsoft.com/office/drawing/2014/main" id="{B746DE42-E60C-4BE7-8264-1883BF8775D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1725C56E-E8DE-4C91-A4F3-799718A5D560}"/>
              </a:ext>
            </a:extLst>
          </p:cNvPr>
          <p:cNvSpPr>
            <a:spLocks noGrp="1" noChangeArrowheads="1"/>
          </p:cNvSpPr>
          <p:nvPr>
            <p:ph type="sldNum" sz="quarter" idx="12"/>
          </p:nvPr>
        </p:nvSpPr>
        <p:spPr>
          <a:ln/>
        </p:spPr>
        <p:txBody>
          <a:bodyPr/>
          <a:lstStyle>
            <a:lvl1pPr>
              <a:defRPr/>
            </a:lvl1pPr>
          </a:lstStyle>
          <a:p>
            <a:fld id="{6DC40435-F162-41CF-B6F2-ADB0313F6C60}" type="slidenum">
              <a:rPr lang="en-US" altLang="en-US"/>
              <a:pPr/>
              <a:t>‹#›</a:t>
            </a:fld>
            <a:endParaRPr lang="en-US" altLang="en-US"/>
          </a:p>
        </p:txBody>
      </p:sp>
    </p:spTree>
    <p:extLst>
      <p:ext uri="{BB962C8B-B14F-4D97-AF65-F5344CB8AC3E}">
        <p14:creationId xmlns:p14="http://schemas.microsoft.com/office/powerpoint/2010/main" val="2077850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a:extLst>
              <a:ext uri="{FF2B5EF4-FFF2-40B4-BE49-F238E27FC236}">
                <a16:creationId xmlns:a16="http://schemas.microsoft.com/office/drawing/2014/main" id="{0D917615-52C4-4C1B-B3EB-7DA9FAC8D971}"/>
              </a:ext>
            </a:extLst>
          </p:cNvPr>
          <p:cNvSpPr>
            <a:spLocks noGrp="1" noChangeArrowheads="1"/>
          </p:cNvSpPr>
          <p:nvPr>
            <p:ph type="dt" sz="half" idx="10"/>
          </p:nvPr>
        </p:nvSpPr>
        <p:spPr>
          <a:ln/>
        </p:spPr>
        <p:txBody>
          <a:bodyPr/>
          <a:lstStyle>
            <a:lvl1pPr>
              <a:defRPr/>
            </a:lvl1pPr>
          </a:lstStyle>
          <a:p>
            <a:pPr>
              <a:defRPr/>
            </a:pPr>
            <a:fld id="{1BD2D53D-B68A-4256-8A92-1D4BF4BB8859}" type="datetime1">
              <a:rPr lang="en-US"/>
              <a:pPr>
                <a:defRPr/>
              </a:pPr>
              <a:t>7/17/2021</a:t>
            </a:fld>
            <a:endParaRPr lang="en-US"/>
          </a:p>
        </p:txBody>
      </p:sp>
      <p:sp>
        <p:nvSpPr>
          <p:cNvPr id="5" name="Rectangle 11">
            <a:extLst>
              <a:ext uri="{FF2B5EF4-FFF2-40B4-BE49-F238E27FC236}">
                <a16:creationId xmlns:a16="http://schemas.microsoft.com/office/drawing/2014/main" id="{2DC75F1B-3907-4D28-B8EF-56F31DC2A8D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2BEDEDAB-15D6-4079-A2CA-469B59A75773}"/>
              </a:ext>
            </a:extLst>
          </p:cNvPr>
          <p:cNvSpPr>
            <a:spLocks noGrp="1" noChangeArrowheads="1"/>
          </p:cNvSpPr>
          <p:nvPr>
            <p:ph type="sldNum" sz="quarter" idx="12"/>
          </p:nvPr>
        </p:nvSpPr>
        <p:spPr>
          <a:ln/>
        </p:spPr>
        <p:txBody>
          <a:bodyPr/>
          <a:lstStyle>
            <a:lvl1pPr>
              <a:defRPr/>
            </a:lvl1pPr>
          </a:lstStyle>
          <a:p>
            <a:fld id="{C5F80BE9-F172-49D3-964A-951285836894}" type="slidenum">
              <a:rPr lang="en-US" altLang="en-US"/>
              <a:pPr/>
              <a:t>‹#›</a:t>
            </a:fld>
            <a:endParaRPr lang="en-US" altLang="en-US"/>
          </a:p>
        </p:txBody>
      </p:sp>
    </p:spTree>
    <p:extLst>
      <p:ext uri="{BB962C8B-B14F-4D97-AF65-F5344CB8AC3E}">
        <p14:creationId xmlns:p14="http://schemas.microsoft.com/office/powerpoint/2010/main" val="2867878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a:extLst>
              <a:ext uri="{FF2B5EF4-FFF2-40B4-BE49-F238E27FC236}">
                <a16:creationId xmlns:a16="http://schemas.microsoft.com/office/drawing/2014/main" id="{30FC3500-8205-4BE7-B4AD-F4C0DA189DA3}"/>
              </a:ext>
            </a:extLst>
          </p:cNvPr>
          <p:cNvSpPr>
            <a:spLocks noGrp="1" noChangeArrowheads="1"/>
          </p:cNvSpPr>
          <p:nvPr>
            <p:ph type="dt" sz="half" idx="10"/>
          </p:nvPr>
        </p:nvSpPr>
        <p:spPr>
          <a:ln/>
        </p:spPr>
        <p:txBody>
          <a:bodyPr/>
          <a:lstStyle>
            <a:lvl1pPr>
              <a:defRPr/>
            </a:lvl1pPr>
          </a:lstStyle>
          <a:p>
            <a:pPr>
              <a:defRPr/>
            </a:pPr>
            <a:fld id="{23C8A229-30B5-4570-98B1-9405EBBE586B}" type="datetime1">
              <a:rPr lang="en-US"/>
              <a:pPr>
                <a:defRPr/>
              </a:pPr>
              <a:t>7/17/2021</a:t>
            </a:fld>
            <a:endParaRPr lang="en-US"/>
          </a:p>
        </p:txBody>
      </p:sp>
      <p:sp>
        <p:nvSpPr>
          <p:cNvPr id="6" name="Rectangle 11">
            <a:extLst>
              <a:ext uri="{FF2B5EF4-FFF2-40B4-BE49-F238E27FC236}">
                <a16:creationId xmlns:a16="http://schemas.microsoft.com/office/drawing/2014/main" id="{D1B768FF-79EE-457A-8207-31859E41E37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D468B79A-CF57-45C7-953C-E5930CDAC7F0}"/>
              </a:ext>
            </a:extLst>
          </p:cNvPr>
          <p:cNvSpPr>
            <a:spLocks noGrp="1" noChangeArrowheads="1"/>
          </p:cNvSpPr>
          <p:nvPr>
            <p:ph type="sldNum" sz="quarter" idx="12"/>
          </p:nvPr>
        </p:nvSpPr>
        <p:spPr>
          <a:ln/>
        </p:spPr>
        <p:txBody>
          <a:bodyPr/>
          <a:lstStyle>
            <a:lvl1pPr>
              <a:defRPr/>
            </a:lvl1pPr>
          </a:lstStyle>
          <a:p>
            <a:fld id="{EABCE0C9-4A06-4B39-9F45-3F214B59F736}" type="slidenum">
              <a:rPr lang="en-US" altLang="en-US"/>
              <a:pPr/>
              <a:t>‹#›</a:t>
            </a:fld>
            <a:endParaRPr lang="en-US" altLang="en-US"/>
          </a:p>
        </p:txBody>
      </p:sp>
    </p:spTree>
    <p:extLst>
      <p:ext uri="{BB962C8B-B14F-4D97-AF65-F5344CB8AC3E}">
        <p14:creationId xmlns:p14="http://schemas.microsoft.com/office/powerpoint/2010/main" val="398207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10">
            <a:extLst>
              <a:ext uri="{FF2B5EF4-FFF2-40B4-BE49-F238E27FC236}">
                <a16:creationId xmlns:a16="http://schemas.microsoft.com/office/drawing/2014/main" id="{3F685259-B1D2-4F52-8495-CBCFDF5A97E5}"/>
              </a:ext>
            </a:extLst>
          </p:cNvPr>
          <p:cNvSpPr>
            <a:spLocks noGrp="1" noChangeArrowheads="1"/>
          </p:cNvSpPr>
          <p:nvPr>
            <p:ph type="dt" sz="half" idx="10"/>
          </p:nvPr>
        </p:nvSpPr>
        <p:spPr>
          <a:ln/>
        </p:spPr>
        <p:txBody>
          <a:bodyPr/>
          <a:lstStyle>
            <a:lvl1pPr>
              <a:defRPr/>
            </a:lvl1pPr>
          </a:lstStyle>
          <a:p>
            <a:pPr>
              <a:defRPr/>
            </a:pPr>
            <a:fld id="{372E67C9-27DC-45B4-8FE6-8A2E11A1DA53}" type="datetime1">
              <a:rPr lang="en-US"/>
              <a:pPr>
                <a:defRPr/>
              </a:pPr>
              <a:t>7/17/2021</a:t>
            </a:fld>
            <a:endParaRPr lang="en-US"/>
          </a:p>
        </p:txBody>
      </p:sp>
      <p:sp>
        <p:nvSpPr>
          <p:cNvPr id="7" name="Rectangle 11">
            <a:extLst>
              <a:ext uri="{FF2B5EF4-FFF2-40B4-BE49-F238E27FC236}">
                <a16:creationId xmlns:a16="http://schemas.microsoft.com/office/drawing/2014/main" id="{09A74E69-F27C-4ECA-A7A2-60B2305AD39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13EBEEAC-1FFA-4BA4-9CC8-6AF0435504CA}"/>
              </a:ext>
            </a:extLst>
          </p:cNvPr>
          <p:cNvSpPr>
            <a:spLocks noGrp="1" noChangeArrowheads="1"/>
          </p:cNvSpPr>
          <p:nvPr>
            <p:ph type="sldNum" sz="quarter" idx="12"/>
          </p:nvPr>
        </p:nvSpPr>
        <p:spPr>
          <a:ln/>
        </p:spPr>
        <p:txBody>
          <a:bodyPr/>
          <a:lstStyle>
            <a:lvl1pPr>
              <a:defRPr/>
            </a:lvl1pPr>
          </a:lstStyle>
          <a:p>
            <a:fld id="{53B02203-DE63-494A-9B70-E052B36FB577}" type="slidenum">
              <a:rPr lang="en-US" altLang="en-US"/>
              <a:pPr/>
              <a:t>‹#›</a:t>
            </a:fld>
            <a:endParaRPr lang="en-US" altLang="en-US"/>
          </a:p>
        </p:txBody>
      </p:sp>
    </p:spTree>
    <p:extLst>
      <p:ext uri="{BB962C8B-B14F-4D97-AF65-F5344CB8AC3E}">
        <p14:creationId xmlns:p14="http://schemas.microsoft.com/office/powerpoint/2010/main" val="964654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a:extLst>
              <a:ext uri="{FF2B5EF4-FFF2-40B4-BE49-F238E27FC236}">
                <a16:creationId xmlns:a16="http://schemas.microsoft.com/office/drawing/2014/main" id="{4673BC72-2DC1-4E6E-B597-F0B0EA0B3FEE}"/>
              </a:ext>
            </a:extLst>
          </p:cNvPr>
          <p:cNvSpPr>
            <a:spLocks noGrp="1" noChangeArrowheads="1"/>
          </p:cNvSpPr>
          <p:nvPr>
            <p:ph type="dt" sz="half" idx="10"/>
          </p:nvPr>
        </p:nvSpPr>
        <p:spPr>
          <a:ln/>
        </p:spPr>
        <p:txBody>
          <a:bodyPr/>
          <a:lstStyle>
            <a:lvl1pPr>
              <a:defRPr/>
            </a:lvl1pPr>
          </a:lstStyle>
          <a:p>
            <a:pPr>
              <a:defRPr/>
            </a:pPr>
            <a:fld id="{26C38272-842B-4B57-8720-4FA2687474E9}" type="datetime1">
              <a:rPr lang="en-US"/>
              <a:pPr>
                <a:defRPr/>
              </a:pPr>
              <a:t>7/17/2021</a:t>
            </a:fld>
            <a:endParaRPr lang="en-US"/>
          </a:p>
        </p:txBody>
      </p:sp>
      <p:sp>
        <p:nvSpPr>
          <p:cNvPr id="5" name="Rectangle 11">
            <a:extLst>
              <a:ext uri="{FF2B5EF4-FFF2-40B4-BE49-F238E27FC236}">
                <a16:creationId xmlns:a16="http://schemas.microsoft.com/office/drawing/2014/main" id="{7191AAA7-A5B1-49BA-9FA8-2DC692F87D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978B1A09-DA6A-402D-A687-105D5FC6A6C0}"/>
              </a:ext>
            </a:extLst>
          </p:cNvPr>
          <p:cNvSpPr>
            <a:spLocks noGrp="1" noChangeArrowheads="1"/>
          </p:cNvSpPr>
          <p:nvPr>
            <p:ph type="sldNum" sz="quarter" idx="12"/>
          </p:nvPr>
        </p:nvSpPr>
        <p:spPr>
          <a:ln/>
        </p:spPr>
        <p:txBody>
          <a:bodyPr/>
          <a:lstStyle>
            <a:lvl1pPr>
              <a:defRPr/>
            </a:lvl1pPr>
          </a:lstStyle>
          <a:p>
            <a:fld id="{D210326D-D50F-4D28-9246-D3782C858FA5}" type="slidenum">
              <a:rPr lang="en-US" altLang="en-US"/>
              <a:pPr/>
              <a:t>‹#›</a:t>
            </a:fld>
            <a:endParaRPr lang="en-US" altLang="en-US"/>
          </a:p>
        </p:txBody>
      </p:sp>
    </p:spTree>
    <p:extLst>
      <p:ext uri="{BB962C8B-B14F-4D97-AF65-F5344CB8AC3E}">
        <p14:creationId xmlns:p14="http://schemas.microsoft.com/office/powerpoint/2010/main" val="157154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0">
            <a:extLst>
              <a:ext uri="{FF2B5EF4-FFF2-40B4-BE49-F238E27FC236}">
                <a16:creationId xmlns:a16="http://schemas.microsoft.com/office/drawing/2014/main" id="{8A304540-DEAA-4E7D-9F74-742FEA15EFF7}"/>
              </a:ext>
            </a:extLst>
          </p:cNvPr>
          <p:cNvSpPr>
            <a:spLocks noGrp="1" noChangeArrowheads="1"/>
          </p:cNvSpPr>
          <p:nvPr>
            <p:ph type="dt" sz="half" idx="10"/>
          </p:nvPr>
        </p:nvSpPr>
        <p:spPr>
          <a:ln/>
        </p:spPr>
        <p:txBody>
          <a:bodyPr/>
          <a:lstStyle>
            <a:lvl1pPr>
              <a:defRPr/>
            </a:lvl1pPr>
          </a:lstStyle>
          <a:p>
            <a:pPr>
              <a:defRPr/>
            </a:pPr>
            <a:fld id="{1F06C9CD-08EB-4023-97B8-08D959F2E1C7}" type="datetime1">
              <a:rPr lang="en-US"/>
              <a:pPr>
                <a:defRPr/>
              </a:pPr>
              <a:t>7/17/2021</a:t>
            </a:fld>
            <a:endParaRPr lang="en-US"/>
          </a:p>
        </p:txBody>
      </p:sp>
      <p:sp>
        <p:nvSpPr>
          <p:cNvPr id="5" name="Rectangle 11">
            <a:extLst>
              <a:ext uri="{FF2B5EF4-FFF2-40B4-BE49-F238E27FC236}">
                <a16:creationId xmlns:a16="http://schemas.microsoft.com/office/drawing/2014/main" id="{09CF4D75-FFE9-402D-9972-969C1E7938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53745094-BAEC-438B-821C-C1B5DF9AE584}"/>
              </a:ext>
            </a:extLst>
          </p:cNvPr>
          <p:cNvSpPr>
            <a:spLocks noGrp="1" noChangeArrowheads="1"/>
          </p:cNvSpPr>
          <p:nvPr>
            <p:ph type="sldNum" sz="quarter" idx="12"/>
          </p:nvPr>
        </p:nvSpPr>
        <p:spPr>
          <a:ln/>
        </p:spPr>
        <p:txBody>
          <a:bodyPr/>
          <a:lstStyle>
            <a:lvl1pPr>
              <a:defRPr/>
            </a:lvl1pPr>
          </a:lstStyle>
          <a:p>
            <a:fld id="{45E2A899-453C-455B-AAC0-31D807A08581}" type="slidenum">
              <a:rPr lang="en-US" altLang="en-US"/>
              <a:pPr/>
              <a:t>‹#›</a:t>
            </a:fld>
            <a:endParaRPr lang="en-US" altLang="en-US"/>
          </a:p>
        </p:txBody>
      </p:sp>
    </p:spTree>
    <p:extLst>
      <p:ext uri="{BB962C8B-B14F-4D97-AF65-F5344CB8AC3E}">
        <p14:creationId xmlns:p14="http://schemas.microsoft.com/office/powerpoint/2010/main" val="1090145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a:extLst>
              <a:ext uri="{FF2B5EF4-FFF2-40B4-BE49-F238E27FC236}">
                <a16:creationId xmlns:a16="http://schemas.microsoft.com/office/drawing/2014/main" id="{D585E49D-812E-4B5A-936A-02B411C6C141}"/>
              </a:ext>
            </a:extLst>
          </p:cNvPr>
          <p:cNvSpPr>
            <a:spLocks noGrp="1" noChangeArrowheads="1"/>
          </p:cNvSpPr>
          <p:nvPr>
            <p:ph type="dt" sz="half" idx="10"/>
          </p:nvPr>
        </p:nvSpPr>
        <p:spPr>
          <a:ln/>
        </p:spPr>
        <p:txBody>
          <a:bodyPr/>
          <a:lstStyle>
            <a:lvl1pPr>
              <a:defRPr/>
            </a:lvl1pPr>
          </a:lstStyle>
          <a:p>
            <a:pPr>
              <a:defRPr/>
            </a:pPr>
            <a:fld id="{12742978-60F3-42C7-B83F-BA91E88AA2F8}" type="datetime1">
              <a:rPr lang="en-US"/>
              <a:pPr>
                <a:defRPr/>
              </a:pPr>
              <a:t>7/17/2021</a:t>
            </a:fld>
            <a:endParaRPr lang="en-US"/>
          </a:p>
        </p:txBody>
      </p:sp>
      <p:sp>
        <p:nvSpPr>
          <p:cNvPr id="6" name="Rectangle 11">
            <a:extLst>
              <a:ext uri="{FF2B5EF4-FFF2-40B4-BE49-F238E27FC236}">
                <a16:creationId xmlns:a16="http://schemas.microsoft.com/office/drawing/2014/main" id="{BC9764C2-DC2D-40FC-BF8B-0A061A995D4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068CB032-A684-41BC-A7AC-720FCFB7B4B5}"/>
              </a:ext>
            </a:extLst>
          </p:cNvPr>
          <p:cNvSpPr>
            <a:spLocks noGrp="1" noChangeArrowheads="1"/>
          </p:cNvSpPr>
          <p:nvPr>
            <p:ph type="sldNum" sz="quarter" idx="12"/>
          </p:nvPr>
        </p:nvSpPr>
        <p:spPr>
          <a:ln/>
        </p:spPr>
        <p:txBody>
          <a:bodyPr/>
          <a:lstStyle>
            <a:lvl1pPr>
              <a:defRPr/>
            </a:lvl1pPr>
          </a:lstStyle>
          <a:p>
            <a:fld id="{988F43C8-47C0-42BA-9036-3ADED4D6CB92}" type="slidenum">
              <a:rPr lang="en-US" altLang="en-US"/>
              <a:pPr/>
              <a:t>‹#›</a:t>
            </a:fld>
            <a:endParaRPr lang="en-US" altLang="en-US"/>
          </a:p>
        </p:txBody>
      </p:sp>
    </p:spTree>
    <p:extLst>
      <p:ext uri="{BB962C8B-B14F-4D97-AF65-F5344CB8AC3E}">
        <p14:creationId xmlns:p14="http://schemas.microsoft.com/office/powerpoint/2010/main" val="2446725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0">
            <a:extLst>
              <a:ext uri="{FF2B5EF4-FFF2-40B4-BE49-F238E27FC236}">
                <a16:creationId xmlns:a16="http://schemas.microsoft.com/office/drawing/2014/main" id="{43AD154D-05E9-4067-BE16-C99C54E9E2EB}"/>
              </a:ext>
            </a:extLst>
          </p:cNvPr>
          <p:cNvSpPr>
            <a:spLocks noGrp="1" noChangeArrowheads="1"/>
          </p:cNvSpPr>
          <p:nvPr>
            <p:ph type="dt" sz="half" idx="10"/>
          </p:nvPr>
        </p:nvSpPr>
        <p:spPr>
          <a:ln/>
        </p:spPr>
        <p:txBody>
          <a:bodyPr/>
          <a:lstStyle>
            <a:lvl1pPr>
              <a:defRPr/>
            </a:lvl1pPr>
          </a:lstStyle>
          <a:p>
            <a:pPr>
              <a:defRPr/>
            </a:pPr>
            <a:fld id="{7F1DDBBB-41E3-4DB6-90E3-4DDF0EAF5742}" type="datetime1">
              <a:rPr lang="en-US"/>
              <a:pPr>
                <a:defRPr/>
              </a:pPr>
              <a:t>7/17/2021</a:t>
            </a:fld>
            <a:endParaRPr lang="en-US"/>
          </a:p>
        </p:txBody>
      </p:sp>
      <p:sp>
        <p:nvSpPr>
          <p:cNvPr id="8" name="Rectangle 11">
            <a:extLst>
              <a:ext uri="{FF2B5EF4-FFF2-40B4-BE49-F238E27FC236}">
                <a16:creationId xmlns:a16="http://schemas.microsoft.com/office/drawing/2014/main" id="{AD915096-B1A3-4EAB-B260-07AF961A1A4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2">
            <a:extLst>
              <a:ext uri="{FF2B5EF4-FFF2-40B4-BE49-F238E27FC236}">
                <a16:creationId xmlns:a16="http://schemas.microsoft.com/office/drawing/2014/main" id="{4D790838-AC47-4640-B281-2122AA981460}"/>
              </a:ext>
            </a:extLst>
          </p:cNvPr>
          <p:cNvSpPr>
            <a:spLocks noGrp="1" noChangeArrowheads="1"/>
          </p:cNvSpPr>
          <p:nvPr>
            <p:ph type="sldNum" sz="quarter" idx="12"/>
          </p:nvPr>
        </p:nvSpPr>
        <p:spPr>
          <a:ln/>
        </p:spPr>
        <p:txBody>
          <a:bodyPr/>
          <a:lstStyle>
            <a:lvl1pPr>
              <a:defRPr/>
            </a:lvl1pPr>
          </a:lstStyle>
          <a:p>
            <a:fld id="{B3E158CB-3BD6-42A1-B672-FCBE68CA5B60}" type="slidenum">
              <a:rPr lang="en-US" altLang="en-US"/>
              <a:pPr/>
              <a:t>‹#›</a:t>
            </a:fld>
            <a:endParaRPr lang="en-US" altLang="en-US"/>
          </a:p>
        </p:txBody>
      </p:sp>
    </p:spTree>
    <p:extLst>
      <p:ext uri="{BB962C8B-B14F-4D97-AF65-F5344CB8AC3E}">
        <p14:creationId xmlns:p14="http://schemas.microsoft.com/office/powerpoint/2010/main" val="1003329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0">
            <a:extLst>
              <a:ext uri="{FF2B5EF4-FFF2-40B4-BE49-F238E27FC236}">
                <a16:creationId xmlns:a16="http://schemas.microsoft.com/office/drawing/2014/main" id="{73FDE57D-6987-4013-AF01-F9C5CCBBA711}"/>
              </a:ext>
            </a:extLst>
          </p:cNvPr>
          <p:cNvSpPr>
            <a:spLocks noGrp="1" noChangeArrowheads="1"/>
          </p:cNvSpPr>
          <p:nvPr>
            <p:ph type="dt" sz="half" idx="10"/>
          </p:nvPr>
        </p:nvSpPr>
        <p:spPr>
          <a:ln/>
        </p:spPr>
        <p:txBody>
          <a:bodyPr/>
          <a:lstStyle>
            <a:lvl1pPr>
              <a:defRPr/>
            </a:lvl1pPr>
          </a:lstStyle>
          <a:p>
            <a:pPr>
              <a:defRPr/>
            </a:pPr>
            <a:fld id="{21B3F3DF-F3F8-4FFD-9685-AD796F3B467C}" type="datetime1">
              <a:rPr lang="en-US"/>
              <a:pPr>
                <a:defRPr/>
              </a:pPr>
              <a:t>7/17/2021</a:t>
            </a:fld>
            <a:endParaRPr lang="en-US"/>
          </a:p>
        </p:txBody>
      </p:sp>
      <p:sp>
        <p:nvSpPr>
          <p:cNvPr id="4" name="Rectangle 11">
            <a:extLst>
              <a:ext uri="{FF2B5EF4-FFF2-40B4-BE49-F238E27FC236}">
                <a16:creationId xmlns:a16="http://schemas.microsoft.com/office/drawing/2014/main" id="{CFB651E5-0A5A-47B8-8952-A23AA214AE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BADF0F42-3C3F-4464-9FA2-E14BD4B29429}"/>
              </a:ext>
            </a:extLst>
          </p:cNvPr>
          <p:cNvSpPr>
            <a:spLocks noGrp="1" noChangeArrowheads="1"/>
          </p:cNvSpPr>
          <p:nvPr>
            <p:ph type="sldNum" sz="quarter" idx="12"/>
          </p:nvPr>
        </p:nvSpPr>
        <p:spPr>
          <a:ln/>
        </p:spPr>
        <p:txBody>
          <a:bodyPr/>
          <a:lstStyle>
            <a:lvl1pPr>
              <a:defRPr/>
            </a:lvl1pPr>
          </a:lstStyle>
          <a:p>
            <a:fld id="{CEA3BE69-DF52-48DE-8621-687A47C69C87}" type="slidenum">
              <a:rPr lang="en-US" altLang="en-US"/>
              <a:pPr/>
              <a:t>‹#›</a:t>
            </a:fld>
            <a:endParaRPr lang="en-US" altLang="en-US"/>
          </a:p>
        </p:txBody>
      </p:sp>
    </p:spTree>
    <p:extLst>
      <p:ext uri="{BB962C8B-B14F-4D97-AF65-F5344CB8AC3E}">
        <p14:creationId xmlns:p14="http://schemas.microsoft.com/office/powerpoint/2010/main" val="3657684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C6408F92-5E79-4EB4-BD8C-A59C14FBDF3F}"/>
              </a:ext>
            </a:extLst>
          </p:cNvPr>
          <p:cNvSpPr>
            <a:spLocks noGrp="1" noChangeArrowheads="1"/>
          </p:cNvSpPr>
          <p:nvPr>
            <p:ph type="dt" sz="half" idx="10"/>
          </p:nvPr>
        </p:nvSpPr>
        <p:spPr>
          <a:ln/>
        </p:spPr>
        <p:txBody>
          <a:bodyPr/>
          <a:lstStyle>
            <a:lvl1pPr>
              <a:defRPr/>
            </a:lvl1pPr>
          </a:lstStyle>
          <a:p>
            <a:pPr>
              <a:defRPr/>
            </a:pPr>
            <a:fld id="{B7691357-A539-4A5C-9F65-B453C3DCB45F}" type="datetime1">
              <a:rPr lang="en-US"/>
              <a:pPr>
                <a:defRPr/>
              </a:pPr>
              <a:t>7/17/2021</a:t>
            </a:fld>
            <a:endParaRPr lang="en-US"/>
          </a:p>
        </p:txBody>
      </p:sp>
      <p:sp>
        <p:nvSpPr>
          <p:cNvPr id="3" name="Rectangle 11">
            <a:extLst>
              <a:ext uri="{FF2B5EF4-FFF2-40B4-BE49-F238E27FC236}">
                <a16:creationId xmlns:a16="http://schemas.microsoft.com/office/drawing/2014/main" id="{9FFA0EC3-2F40-4FAF-A9F2-B8A51E66CE8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A594CF99-3921-4123-BAA1-532BBF6E9677}"/>
              </a:ext>
            </a:extLst>
          </p:cNvPr>
          <p:cNvSpPr>
            <a:spLocks noGrp="1" noChangeArrowheads="1"/>
          </p:cNvSpPr>
          <p:nvPr>
            <p:ph type="sldNum" sz="quarter" idx="12"/>
          </p:nvPr>
        </p:nvSpPr>
        <p:spPr>
          <a:ln/>
        </p:spPr>
        <p:txBody>
          <a:bodyPr/>
          <a:lstStyle>
            <a:lvl1pPr>
              <a:defRPr/>
            </a:lvl1pPr>
          </a:lstStyle>
          <a:p>
            <a:fld id="{5D97492A-AD94-4CCB-91E2-DC39AC2707D7}" type="slidenum">
              <a:rPr lang="en-US" altLang="en-US"/>
              <a:pPr/>
              <a:t>‹#›</a:t>
            </a:fld>
            <a:endParaRPr lang="en-US" altLang="en-US"/>
          </a:p>
        </p:txBody>
      </p:sp>
    </p:spTree>
    <p:extLst>
      <p:ext uri="{BB962C8B-B14F-4D97-AF65-F5344CB8AC3E}">
        <p14:creationId xmlns:p14="http://schemas.microsoft.com/office/powerpoint/2010/main" val="123673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a:extLst>
              <a:ext uri="{FF2B5EF4-FFF2-40B4-BE49-F238E27FC236}">
                <a16:creationId xmlns:a16="http://schemas.microsoft.com/office/drawing/2014/main" id="{AA806AA2-D835-495A-A1AB-278844709658}"/>
              </a:ext>
            </a:extLst>
          </p:cNvPr>
          <p:cNvSpPr>
            <a:spLocks noGrp="1" noChangeArrowheads="1"/>
          </p:cNvSpPr>
          <p:nvPr>
            <p:ph type="dt" sz="half" idx="10"/>
          </p:nvPr>
        </p:nvSpPr>
        <p:spPr>
          <a:ln/>
        </p:spPr>
        <p:txBody>
          <a:bodyPr/>
          <a:lstStyle>
            <a:lvl1pPr>
              <a:defRPr/>
            </a:lvl1pPr>
          </a:lstStyle>
          <a:p>
            <a:pPr>
              <a:defRPr/>
            </a:pPr>
            <a:fld id="{5891BFE5-4F3B-4F47-87D6-548D1C39862B}" type="datetime1">
              <a:rPr lang="en-US"/>
              <a:pPr>
                <a:defRPr/>
              </a:pPr>
              <a:t>7/17/2021</a:t>
            </a:fld>
            <a:endParaRPr lang="en-US"/>
          </a:p>
        </p:txBody>
      </p:sp>
      <p:sp>
        <p:nvSpPr>
          <p:cNvPr id="6" name="Rectangle 11">
            <a:extLst>
              <a:ext uri="{FF2B5EF4-FFF2-40B4-BE49-F238E27FC236}">
                <a16:creationId xmlns:a16="http://schemas.microsoft.com/office/drawing/2014/main" id="{09B4DC94-C624-4AEF-9B81-7C0F3F0F3DC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A876B4DF-BCD0-4D59-A327-D5BFB4FE099B}"/>
              </a:ext>
            </a:extLst>
          </p:cNvPr>
          <p:cNvSpPr>
            <a:spLocks noGrp="1" noChangeArrowheads="1"/>
          </p:cNvSpPr>
          <p:nvPr>
            <p:ph type="sldNum" sz="quarter" idx="12"/>
          </p:nvPr>
        </p:nvSpPr>
        <p:spPr>
          <a:ln/>
        </p:spPr>
        <p:txBody>
          <a:bodyPr/>
          <a:lstStyle>
            <a:lvl1pPr>
              <a:defRPr/>
            </a:lvl1pPr>
          </a:lstStyle>
          <a:p>
            <a:fld id="{A61966E9-EB5C-4C5F-B1E2-0F576DE68741}" type="slidenum">
              <a:rPr lang="en-US" altLang="en-US"/>
              <a:pPr/>
              <a:t>‹#›</a:t>
            </a:fld>
            <a:endParaRPr lang="en-US" altLang="en-US"/>
          </a:p>
        </p:txBody>
      </p:sp>
    </p:spTree>
    <p:extLst>
      <p:ext uri="{BB962C8B-B14F-4D97-AF65-F5344CB8AC3E}">
        <p14:creationId xmlns:p14="http://schemas.microsoft.com/office/powerpoint/2010/main" val="113879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a:extLst>
              <a:ext uri="{FF2B5EF4-FFF2-40B4-BE49-F238E27FC236}">
                <a16:creationId xmlns:a16="http://schemas.microsoft.com/office/drawing/2014/main" id="{07BC4345-A374-4801-A512-168607A63053}"/>
              </a:ext>
            </a:extLst>
          </p:cNvPr>
          <p:cNvSpPr>
            <a:spLocks noGrp="1" noChangeArrowheads="1"/>
          </p:cNvSpPr>
          <p:nvPr>
            <p:ph type="dt" sz="half" idx="10"/>
          </p:nvPr>
        </p:nvSpPr>
        <p:spPr>
          <a:ln/>
        </p:spPr>
        <p:txBody>
          <a:bodyPr/>
          <a:lstStyle>
            <a:lvl1pPr>
              <a:defRPr/>
            </a:lvl1pPr>
          </a:lstStyle>
          <a:p>
            <a:pPr>
              <a:defRPr/>
            </a:pPr>
            <a:fld id="{F5181C70-2B8E-4C04-97A6-5EA045376595}" type="datetime1">
              <a:rPr lang="en-US"/>
              <a:pPr>
                <a:defRPr/>
              </a:pPr>
              <a:t>7/17/2021</a:t>
            </a:fld>
            <a:endParaRPr lang="en-US"/>
          </a:p>
        </p:txBody>
      </p:sp>
      <p:sp>
        <p:nvSpPr>
          <p:cNvPr id="6" name="Rectangle 11">
            <a:extLst>
              <a:ext uri="{FF2B5EF4-FFF2-40B4-BE49-F238E27FC236}">
                <a16:creationId xmlns:a16="http://schemas.microsoft.com/office/drawing/2014/main" id="{2AA8BB12-1CF1-479C-AE54-238950908E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0FB0B025-15BB-4CF9-9F4C-9A6EEDFF2624}"/>
              </a:ext>
            </a:extLst>
          </p:cNvPr>
          <p:cNvSpPr>
            <a:spLocks noGrp="1" noChangeArrowheads="1"/>
          </p:cNvSpPr>
          <p:nvPr>
            <p:ph type="sldNum" sz="quarter" idx="12"/>
          </p:nvPr>
        </p:nvSpPr>
        <p:spPr>
          <a:ln/>
        </p:spPr>
        <p:txBody>
          <a:bodyPr/>
          <a:lstStyle>
            <a:lvl1pPr>
              <a:defRPr/>
            </a:lvl1pPr>
          </a:lstStyle>
          <a:p>
            <a:fld id="{511A6D4B-74A8-489A-B909-2166AFF20AB8}" type="slidenum">
              <a:rPr lang="en-US" altLang="en-US"/>
              <a:pPr/>
              <a:t>‹#›</a:t>
            </a:fld>
            <a:endParaRPr lang="en-US" altLang="en-US"/>
          </a:p>
        </p:txBody>
      </p:sp>
    </p:spTree>
    <p:extLst>
      <p:ext uri="{BB962C8B-B14F-4D97-AF65-F5344CB8AC3E}">
        <p14:creationId xmlns:p14="http://schemas.microsoft.com/office/powerpoint/2010/main" val="12498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948690E4-E29B-4EEA-A3D2-CF5256F8DF3D}"/>
              </a:ext>
            </a:extLst>
          </p:cNvPr>
          <p:cNvSpPr>
            <a:spLocks noChangeArrowheads="1"/>
          </p:cNvSpPr>
          <p:nvPr userDrawn="1"/>
        </p:nvSpPr>
        <p:spPr bwMode="auto">
          <a:xfrm>
            <a:off x="0" y="0"/>
            <a:ext cx="9144000" cy="685800"/>
          </a:xfrm>
          <a:prstGeom prst="rect">
            <a:avLst/>
          </a:prstGeom>
          <a:gradFill rotWithShape="0">
            <a:gsLst>
              <a:gs pos="0">
                <a:srgbClr val="8488C4"/>
              </a:gs>
              <a:gs pos="53000">
                <a:srgbClr val="D4DEFF"/>
              </a:gs>
              <a:gs pos="83000">
                <a:srgbClr val="D4DEFF"/>
              </a:gs>
              <a:gs pos="100000">
                <a:srgbClr val="96AB94"/>
              </a:gs>
            </a:gsLst>
            <a:lin ang="5400000" scaled="1"/>
          </a:gra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27" name="Line 13">
            <a:extLst>
              <a:ext uri="{FF2B5EF4-FFF2-40B4-BE49-F238E27FC236}">
                <a16:creationId xmlns:a16="http://schemas.microsoft.com/office/drawing/2014/main" id="{5ADAFF31-274F-4234-9165-1177A4D64725}"/>
              </a:ext>
            </a:extLst>
          </p:cNvPr>
          <p:cNvSpPr>
            <a:spLocks noChangeShapeType="1"/>
          </p:cNvSpPr>
          <p:nvPr userDrawn="1"/>
        </p:nvSpPr>
        <p:spPr bwMode="auto">
          <a:xfrm>
            <a:off x="0" y="696913"/>
            <a:ext cx="9144000" cy="0"/>
          </a:xfrm>
          <a:prstGeom prst="line">
            <a:avLst/>
          </a:prstGeom>
          <a:noFill/>
          <a:ln w="28575">
            <a:solidFill>
              <a:srgbClr val="FF0000"/>
            </a:solidFill>
            <a:round/>
            <a:headEnd/>
            <a:tailEnd/>
          </a:ln>
        </p:spPr>
        <p:txBody>
          <a:bodyPr/>
          <a:lstStyle/>
          <a:p>
            <a:pPr>
              <a:defRPr/>
            </a:pPr>
            <a:endParaRPr lang="en-US"/>
          </a:p>
        </p:txBody>
      </p:sp>
      <p:sp>
        <p:nvSpPr>
          <p:cNvPr id="1028" name="Text Box 14">
            <a:extLst>
              <a:ext uri="{FF2B5EF4-FFF2-40B4-BE49-F238E27FC236}">
                <a16:creationId xmlns:a16="http://schemas.microsoft.com/office/drawing/2014/main" id="{96B6167A-FD7A-4782-A6E3-32C6B00A3625}"/>
              </a:ext>
            </a:extLst>
          </p:cNvPr>
          <p:cNvSpPr txBox="1">
            <a:spLocks noChangeArrowheads="1"/>
          </p:cNvSpPr>
          <p:nvPr userDrawn="1"/>
        </p:nvSpPr>
        <p:spPr bwMode="auto">
          <a:xfrm>
            <a:off x="1524000" y="6324600"/>
            <a:ext cx="6477000" cy="3048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eaLnBrk="1" hangingPunct="1">
              <a:spcBef>
                <a:spcPct val="50000"/>
              </a:spcBef>
              <a:buFont typeface="Arial" panose="020B0604020202020204" pitchFamily="34" charset="0"/>
              <a:buNone/>
              <a:defRPr/>
            </a:pPr>
            <a:r>
              <a:rPr lang="en-US" sz="1400" dirty="0">
                <a:solidFill>
                  <a:srgbClr val="0000FF"/>
                </a:solidFill>
              </a:rPr>
              <a:t>  Dept. of ECE, New Horizon College of Engineering, Bengaluru</a:t>
            </a:r>
          </a:p>
        </p:txBody>
      </p:sp>
      <p:sp>
        <p:nvSpPr>
          <p:cNvPr id="1029" name="Rectangle 15">
            <a:extLst>
              <a:ext uri="{FF2B5EF4-FFF2-40B4-BE49-F238E27FC236}">
                <a16:creationId xmlns:a16="http://schemas.microsoft.com/office/drawing/2014/main" id="{BAE63DB6-7042-428E-A68F-A7A965BE278A}"/>
              </a:ext>
            </a:extLst>
          </p:cNvPr>
          <p:cNvSpPr>
            <a:spLocks noChangeArrowheads="1"/>
          </p:cNvSpPr>
          <p:nvPr userDrawn="1"/>
        </p:nvSpPr>
        <p:spPr bwMode="auto">
          <a:xfrm>
            <a:off x="4003675" y="3033713"/>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0" name="Rectangle 17">
            <a:extLst>
              <a:ext uri="{FF2B5EF4-FFF2-40B4-BE49-F238E27FC236}">
                <a16:creationId xmlns:a16="http://schemas.microsoft.com/office/drawing/2014/main" id="{DC19DF1D-FD2D-44E8-81C8-C78D49270D00}"/>
              </a:ext>
            </a:extLst>
          </p:cNvPr>
          <p:cNvSpPr>
            <a:spLocks noChangeArrowheads="1"/>
          </p:cNvSpPr>
          <p:nvPr userDrawn="1"/>
        </p:nvSpPr>
        <p:spPr bwMode="auto">
          <a:xfrm>
            <a:off x="4279900" y="3024188"/>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1" name="Line 18">
            <a:extLst>
              <a:ext uri="{FF2B5EF4-FFF2-40B4-BE49-F238E27FC236}">
                <a16:creationId xmlns:a16="http://schemas.microsoft.com/office/drawing/2014/main" id="{42DEBB27-7879-46DF-94B3-CCA9B58A6544}"/>
              </a:ext>
            </a:extLst>
          </p:cNvPr>
          <p:cNvSpPr>
            <a:spLocks noChangeShapeType="1"/>
          </p:cNvSpPr>
          <p:nvPr userDrawn="1"/>
        </p:nvSpPr>
        <p:spPr bwMode="auto">
          <a:xfrm>
            <a:off x="0" y="6389688"/>
            <a:ext cx="9144000" cy="0"/>
          </a:xfrm>
          <a:prstGeom prst="line">
            <a:avLst/>
          </a:prstGeom>
          <a:noFill/>
          <a:ln w="19050">
            <a:solidFill>
              <a:srgbClr val="FF0000"/>
            </a:solidFill>
            <a:round/>
            <a:headEnd/>
            <a:tailEnd/>
          </a:ln>
        </p:spPr>
        <p:txBody>
          <a:bodyPr/>
          <a:lstStyle/>
          <a:p>
            <a:pPr>
              <a:defRPr/>
            </a:pPr>
            <a:endParaRPr lang="en-US"/>
          </a:p>
        </p:txBody>
      </p:sp>
      <p:sp>
        <p:nvSpPr>
          <p:cNvPr id="1032" name="Rectangle 8">
            <a:extLst>
              <a:ext uri="{FF2B5EF4-FFF2-40B4-BE49-F238E27FC236}">
                <a16:creationId xmlns:a16="http://schemas.microsoft.com/office/drawing/2014/main" id="{06723D35-2590-4198-A4A8-F090C5F3949B}"/>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3" name="Rectangle 9">
            <a:extLst>
              <a:ext uri="{FF2B5EF4-FFF2-40B4-BE49-F238E27FC236}">
                <a16:creationId xmlns:a16="http://schemas.microsoft.com/office/drawing/2014/main" id="{A145B168-FDDD-4C7C-9BD9-F4A1D2789DC3}"/>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4" name="Rectangle 10">
            <a:extLst>
              <a:ext uri="{FF2B5EF4-FFF2-40B4-BE49-F238E27FC236}">
                <a16:creationId xmlns:a16="http://schemas.microsoft.com/office/drawing/2014/main" id="{17F804B4-B957-4395-BB1E-E2C29F39FEBC}"/>
              </a:ext>
            </a:extLst>
          </p:cNvPr>
          <p:cNvSpPr>
            <a:spLocks noGrp="1" noChangeArrowheads="1"/>
          </p:cNvSpPr>
          <p:nvPr>
            <p:ph type="dt" sz="half" idx="2"/>
          </p:nvPr>
        </p:nvSpPr>
        <p:spPr bwMode="auto">
          <a:xfrm>
            <a:off x="0" y="6315075"/>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fld id="{62F692DC-23AF-4BA9-8DFF-098FF68A0C54}" type="datetime1">
              <a:rPr lang="en-US"/>
              <a:pPr>
                <a:defRPr/>
              </a:pPr>
              <a:t>7/17/2021</a:t>
            </a:fld>
            <a:endParaRPr lang="en-US"/>
          </a:p>
        </p:txBody>
      </p:sp>
      <p:sp>
        <p:nvSpPr>
          <p:cNvPr id="1035" name="Rectangle 11">
            <a:extLst>
              <a:ext uri="{FF2B5EF4-FFF2-40B4-BE49-F238E27FC236}">
                <a16:creationId xmlns:a16="http://schemas.microsoft.com/office/drawing/2014/main" id="{2C28A41C-32EA-4DEC-A3B2-1CBCAC6717F1}"/>
              </a:ext>
            </a:extLst>
          </p:cNvPr>
          <p:cNvSpPr>
            <a:spLocks noGrp="1" noChangeArrowheads="1"/>
          </p:cNvSpPr>
          <p:nvPr>
            <p:ph type="ftr" sz="quarter" idx="3"/>
          </p:nvPr>
        </p:nvSpPr>
        <p:spPr bwMode="auto">
          <a:xfrm>
            <a:off x="2959100" y="5437188"/>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en-US"/>
          </a:p>
        </p:txBody>
      </p:sp>
      <p:sp>
        <p:nvSpPr>
          <p:cNvPr id="1036" name="Rectangle 12">
            <a:extLst>
              <a:ext uri="{FF2B5EF4-FFF2-40B4-BE49-F238E27FC236}">
                <a16:creationId xmlns:a16="http://schemas.microsoft.com/office/drawing/2014/main" id="{FE5E17E3-A604-4C2B-BEDC-8A187EE89574}"/>
              </a:ext>
            </a:extLst>
          </p:cNvPr>
          <p:cNvSpPr>
            <a:spLocks noGrp="1" noChangeArrowheads="1"/>
          </p:cNvSpPr>
          <p:nvPr>
            <p:ph type="sldNum" sz="quarter" idx="4"/>
          </p:nvPr>
        </p:nvSpPr>
        <p:spPr bwMode="auto">
          <a:xfrm>
            <a:off x="7204075" y="63627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vl1pPr>
          </a:lstStyle>
          <a:p>
            <a:fld id="{9DC863DE-5645-4F78-9E99-F07B40913A3E}" type="slidenum">
              <a:rPr lang="en-US" altLang="en-US"/>
              <a:pPr/>
              <a:t>‹#›</a:t>
            </a:fld>
            <a:endParaRPr lang="en-US" altLang="en-US"/>
          </a:p>
        </p:txBody>
      </p:sp>
      <p:pic>
        <p:nvPicPr>
          <p:cNvPr id="1037" name="Picture 12" descr="new horizon college of engineering logo க்கான பட முடிவு">
            <a:extLst>
              <a:ext uri="{FF2B5EF4-FFF2-40B4-BE49-F238E27FC236}">
                <a16:creationId xmlns:a16="http://schemas.microsoft.com/office/drawing/2014/main" id="{B8894EA8-0824-4F68-8148-B68E9A6141B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70"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Lst>
  <p:hf hdr="0" ft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83FC2174-0045-4A9F-BE1D-DA4BB1E83147}"/>
              </a:ext>
            </a:extLst>
          </p:cNvPr>
          <p:cNvSpPr>
            <a:spLocks noGrp="1"/>
          </p:cNvSpPr>
          <p:nvPr>
            <p:ph type="ctrTitle"/>
          </p:nvPr>
        </p:nvSpPr>
        <p:spPr>
          <a:xfrm>
            <a:off x="0" y="779462"/>
            <a:ext cx="9144000" cy="584200"/>
          </a:xfrm>
        </p:spPr>
        <p:txBody>
          <a:bodyPr/>
          <a:lstStyle/>
          <a:p>
            <a:pPr algn="ctr">
              <a:lnSpc>
                <a:spcPct val="107000"/>
              </a:lnSpc>
              <a:spcAft>
                <a:spcPts val="800"/>
              </a:spcAft>
            </a:pPr>
            <a:r>
              <a:rPr lang="en-US" altLang="en-US" sz="2700" b="1" dirty="0">
                <a:cs typeface="Times New Roman" panose="02020603050405020304" pitchFamily="18" charset="0"/>
              </a:rPr>
              <a:t>“</a:t>
            </a:r>
            <a:r>
              <a:rPr lang="en-IN" sz="2700" kern="1800" dirty="0">
                <a:solidFill>
                  <a:schemeClr val="accent6"/>
                </a:solidFill>
                <a:effectLst/>
                <a:ea typeface="Times New Roman" panose="02020603050405020304" pitchFamily="18" charset="0"/>
                <a:cs typeface="Calibri" panose="020F0502020204030204" pitchFamily="34" charset="0"/>
              </a:rPr>
              <a:t>Vehicle Theft Intimation Using NodeMCU and GPS Module</a:t>
            </a:r>
            <a:r>
              <a:rPr lang="en-US" altLang="en-US" sz="2700" b="1" dirty="0">
                <a:cs typeface="Times New Roman" panose="02020603050405020304" pitchFamily="18" charset="0"/>
              </a:rPr>
              <a:t>”</a:t>
            </a:r>
            <a:endParaRPr lang="en-US" altLang="en-US" sz="2700" dirty="0">
              <a:cs typeface="Times New Roman" panose="02020603050405020304" pitchFamily="18" charset="0"/>
            </a:endParaRPr>
          </a:p>
        </p:txBody>
      </p:sp>
      <p:sp>
        <p:nvSpPr>
          <p:cNvPr id="3075" name="Date Placeholder 3">
            <a:extLst>
              <a:ext uri="{FF2B5EF4-FFF2-40B4-BE49-F238E27FC236}">
                <a16:creationId xmlns:a16="http://schemas.microsoft.com/office/drawing/2014/main" id="{123C8A2C-CC9C-4D1D-A3D8-0071996DA896}"/>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F3F3D756-5FB6-4CA8-94EB-1920DEC8C280}" type="datetime1">
              <a:rPr lang="en-US" altLang="en-US" sz="1400" smtClean="0"/>
              <a:pPr>
                <a:buFontTx/>
                <a:buNone/>
              </a:pPr>
              <a:t>7/17/2021</a:t>
            </a:fld>
            <a:endParaRPr lang="en-US" altLang="en-US" sz="1400"/>
          </a:p>
        </p:txBody>
      </p:sp>
      <p:sp>
        <p:nvSpPr>
          <p:cNvPr id="3076" name="Slide Number Placeholder 4">
            <a:extLst>
              <a:ext uri="{FF2B5EF4-FFF2-40B4-BE49-F238E27FC236}">
                <a16:creationId xmlns:a16="http://schemas.microsoft.com/office/drawing/2014/main" id="{5C4F1945-032F-4CF7-B922-6DC8D5E97EE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502C4DA5-C7C9-4EA1-9A17-A8B4B4976460}" type="slidenum">
              <a:rPr lang="en-US" altLang="en-US" sz="1400"/>
              <a:pPr>
                <a:buFontTx/>
                <a:buNone/>
              </a:pPr>
              <a:t>1</a:t>
            </a:fld>
            <a:endParaRPr lang="en-US" altLang="en-US" sz="1400"/>
          </a:p>
        </p:txBody>
      </p:sp>
      <p:sp>
        <p:nvSpPr>
          <p:cNvPr id="3077" name="Rectangle 4">
            <a:extLst>
              <a:ext uri="{FF2B5EF4-FFF2-40B4-BE49-F238E27FC236}">
                <a16:creationId xmlns:a16="http://schemas.microsoft.com/office/drawing/2014/main" id="{41813916-08F2-4886-B5B4-DD6C17C7269E}"/>
              </a:ext>
            </a:extLst>
          </p:cNvPr>
          <p:cNvSpPr>
            <a:spLocks noChangeArrowheads="1"/>
          </p:cNvSpPr>
          <p:nvPr/>
        </p:nvSpPr>
        <p:spPr bwMode="auto">
          <a:xfrm>
            <a:off x="1295400" y="4831140"/>
            <a:ext cx="73818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b="1" dirty="0"/>
              <a:t>Dr. </a:t>
            </a:r>
            <a:r>
              <a:rPr lang="en-US" altLang="en-US" b="1" dirty="0" err="1"/>
              <a:t>Aravinda</a:t>
            </a:r>
            <a:r>
              <a:rPr lang="en-US" altLang="en-US" b="1" dirty="0"/>
              <a:t> K</a:t>
            </a:r>
          </a:p>
          <a:p>
            <a:pPr algn="r"/>
            <a:r>
              <a:rPr lang="en-US" altLang="en-US" dirty="0"/>
              <a:t>Associate Professor</a:t>
            </a:r>
          </a:p>
          <a:p>
            <a:pPr algn="r"/>
            <a:r>
              <a:rPr lang="en-US" altLang="en-US" dirty="0"/>
              <a:t>Dept. of ECE</a:t>
            </a:r>
          </a:p>
          <a:p>
            <a:pPr algn="r"/>
            <a:r>
              <a:rPr lang="en-US" altLang="en-US" dirty="0"/>
              <a:t>New Horizon College of Engineering, Bengaluru</a:t>
            </a:r>
            <a:endParaRPr lang="en-IN" altLang="en-US" dirty="0"/>
          </a:p>
        </p:txBody>
      </p:sp>
      <p:sp>
        <p:nvSpPr>
          <p:cNvPr id="3078" name="Rectangle 5">
            <a:extLst>
              <a:ext uri="{FF2B5EF4-FFF2-40B4-BE49-F238E27FC236}">
                <a16:creationId xmlns:a16="http://schemas.microsoft.com/office/drawing/2014/main" id="{54124334-6CA8-4295-8AAB-181CDD6DDA2C}"/>
              </a:ext>
            </a:extLst>
          </p:cNvPr>
          <p:cNvSpPr>
            <a:spLocks noChangeArrowheads="1"/>
          </p:cNvSpPr>
          <p:nvPr/>
        </p:nvSpPr>
        <p:spPr bwMode="auto">
          <a:xfrm>
            <a:off x="7048470" y="4369475"/>
            <a:ext cx="15953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b="1" dirty="0"/>
              <a:t>Guided By</a:t>
            </a:r>
            <a:endParaRPr lang="en-IN" altLang="en-US" b="1" dirty="0"/>
          </a:p>
        </p:txBody>
      </p:sp>
      <p:sp>
        <p:nvSpPr>
          <p:cNvPr id="3079" name="TextBox 1">
            <a:extLst>
              <a:ext uri="{FF2B5EF4-FFF2-40B4-BE49-F238E27FC236}">
                <a16:creationId xmlns:a16="http://schemas.microsoft.com/office/drawing/2014/main" id="{16EA509C-AD84-4F9E-BE7E-D836B92F706D}"/>
              </a:ext>
            </a:extLst>
          </p:cNvPr>
          <p:cNvSpPr txBox="1">
            <a:spLocks noChangeArrowheads="1"/>
          </p:cNvSpPr>
          <p:nvPr/>
        </p:nvSpPr>
        <p:spPr bwMode="auto">
          <a:xfrm>
            <a:off x="2095530" y="1972839"/>
            <a:ext cx="495294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t>By:</a:t>
            </a:r>
          </a:p>
          <a:p>
            <a:pPr algn="ctr"/>
            <a:r>
              <a:rPr lang="en-US" altLang="en-US" dirty="0"/>
              <a:t>      M </a:t>
            </a:r>
            <a:r>
              <a:rPr lang="en-US" altLang="en-US" dirty="0" err="1"/>
              <a:t>Suchith</a:t>
            </a:r>
            <a:r>
              <a:rPr lang="en-US" altLang="en-US" dirty="0"/>
              <a:t>               1NH18EC063</a:t>
            </a:r>
          </a:p>
          <a:p>
            <a:pPr algn="ctr"/>
            <a:r>
              <a:rPr lang="en-US" altLang="en-US" dirty="0"/>
              <a:t>      Nivedita </a:t>
            </a:r>
            <a:r>
              <a:rPr lang="en-US" altLang="en-US" dirty="0" err="1"/>
              <a:t>Salimath</a:t>
            </a:r>
            <a:r>
              <a:rPr lang="en-US" altLang="en-US" dirty="0"/>
              <a:t>   1NH18EC080        </a:t>
            </a:r>
          </a:p>
          <a:p>
            <a:pPr algn="ctr"/>
            <a:r>
              <a:rPr lang="en-US" altLang="en-US" dirty="0"/>
              <a:t>      Ramya Priya Y        1NH18EC095</a:t>
            </a:r>
          </a:p>
          <a:p>
            <a:pPr algn="ctr"/>
            <a:r>
              <a:rPr lang="en-US" altLang="en-US" dirty="0"/>
              <a:t>      </a:t>
            </a:r>
            <a:r>
              <a:rPr lang="en-US" altLang="en-US" dirty="0" err="1"/>
              <a:t>Tanmaya</a:t>
            </a:r>
            <a:r>
              <a:rPr lang="en-US" altLang="en-US" dirty="0"/>
              <a:t> H              1NH18EC112   </a:t>
            </a:r>
          </a:p>
          <a:p>
            <a:endParaRPr lang="en-US" altLang="en-US" dirty="0"/>
          </a:p>
        </p:txBody>
      </p:sp>
      <p:sp>
        <p:nvSpPr>
          <p:cNvPr id="3080" name="TextBox 3">
            <a:extLst>
              <a:ext uri="{FF2B5EF4-FFF2-40B4-BE49-F238E27FC236}">
                <a16:creationId xmlns:a16="http://schemas.microsoft.com/office/drawing/2014/main" id="{D9B30DD5-C439-4775-ABB7-FBB6DD6C540A}"/>
              </a:ext>
            </a:extLst>
          </p:cNvPr>
          <p:cNvSpPr txBox="1">
            <a:spLocks noChangeArrowheads="1"/>
          </p:cNvSpPr>
          <p:nvPr/>
        </p:nvSpPr>
        <p:spPr bwMode="auto">
          <a:xfrm>
            <a:off x="466725" y="76200"/>
            <a:ext cx="8448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200" dirty="0">
                <a:cs typeface="Times New Roman" panose="02020603050405020304" pitchFamily="18" charset="0"/>
              </a:rPr>
              <a:t>Mini Project – IV</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667481-F9CA-44B0-BB85-4C0A2FACF863}"/>
              </a:ext>
            </a:extLst>
          </p:cNvPr>
          <p:cNvSpPr>
            <a:spLocks noGrp="1"/>
          </p:cNvSpPr>
          <p:nvPr>
            <p:ph type="dt" sz="half" idx="10"/>
          </p:nvPr>
        </p:nvSpPr>
        <p:spPr>
          <a:xfrm>
            <a:off x="0" y="6395810"/>
            <a:ext cx="1905000" cy="457200"/>
          </a:xfrm>
        </p:spPr>
        <p:txBody>
          <a:bodyPr/>
          <a:lstStyle/>
          <a:p>
            <a:pPr>
              <a:defRPr/>
            </a:pPr>
            <a:fld id="{B7691357-A539-4A5C-9F65-B453C3DCB45F}" type="datetime1">
              <a:rPr lang="en-US" smtClean="0"/>
              <a:pPr>
                <a:defRPr/>
              </a:pPr>
              <a:t>7/17/2021</a:t>
            </a:fld>
            <a:endParaRPr lang="en-US" dirty="0"/>
          </a:p>
        </p:txBody>
      </p:sp>
      <p:sp>
        <p:nvSpPr>
          <p:cNvPr id="3" name="Slide Number Placeholder 2">
            <a:extLst>
              <a:ext uri="{FF2B5EF4-FFF2-40B4-BE49-F238E27FC236}">
                <a16:creationId xmlns:a16="http://schemas.microsoft.com/office/drawing/2014/main" id="{D753CF84-B934-48BF-8C64-9D1AEDF80DEF}"/>
              </a:ext>
            </a:extLst>
          </p:cNvPr>
          <p:cNvSpPr>
            <a:spLocks noGrp="1"/>
          </p:cNvSpPr>
          <p:nvPr>
            <p:ph type="sldNum" sz="quarter" idx="12"/>
          </p:nvPr>
        </p:nvSpPr>
        <p:spPr/>
        <p:txBody>
          <a:bodyPr/>
          <a:lstStyle/>
          <a:p>
            <a:fld id="{5D97492A-AD94-4CCB-91E2-DC39AC2707D7}" type="slidenum">
              <a:rPr lang="en-US" altLang="en-US" smtClean="0"/>
              <a:pPr/>
              <a:t>10</a:t>
            </a:fld>
            <a:endParaRPr lang="en-US" altLang="en-US"/>
          </a:p>
        </p:txBody>
      </p:sp>
      <p:sp>
        <p:nvSpPr>
          <p:cNvPr id="4" name="TextBox 3">
            <a:extLst>
              <a:ext uri="{FF2B5EF4-FFF2-40B4-BE49-F238E27FC236}">
                <a16:creationId xmlns:a16="http://schemas.microsoft.com/office/drawing/2014/main" id="{4FD22541-2F30-493D-946B-3FEE2BDC708B}"/>
              </a:ext>
            </a:extLst>
          </p:cNvPr>
          <p:cNvSpPr txBox="1"/>
          <p:nvPr/>
        </p:nvSpPr>
        <p:spPr>
          <a:xfrm>
            <a:off x="152516" y="762070"/>
            <a:ext cx="8838968" cy="170456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1800" b="1" dirty="0"/>
              <a:t>Blynk App</a:t>
            </a:r>
            <a:r>
              <a:rPr lang="en-IN" sz="1800" dirty="0"/>
              <a:t>: Blynk is a platform with IOS and Android apps to control </a:t>
            </a:r>
            <a:r>
              <a:rPr lang="en-IN" sz="1800" dirty="0" err="1"/>
              <a:t>Ardiono</a:t>
            </a:r>
            <a:r>
              <a:rPr lang="en-IN" sz="1800" dirty="0"/>
              <a:t>, Raspberry Pi, </a:t>
            </a:r>
            <a:r>
              <a:rPr lang="en-IN" sz="1800" dirty="0" err="1"/>
              <a:t>NodeMCU</a:t>
            </a:r>
            <a:r>
              <a:rPr lang="en-IN" sz="1800" dirty="0"/>
              <a:t> etc. It is a digital dashboard where we can build a graphical interface to the project.</a:t>
            </a:r>
          </a:p>
          <a:p>
            <a:pPr marL="342900" indent="-342900" algn="just">
              <a:lnSpc>
                <a:spcPct val="150000"/>
              </a:lnSpc>
              <a:buFont typeface="Courier New" panose="02070309020205020404" pitchFamily="49" charset="0"/>
              <a:buChar char="o"/>
            </a:pPr>
            <a:r>
              <a:rPr lang="en-IN" sz="1800" dirty="0"/>
              <a:t>We are using to interface with </a:t>
            </a:r>
            <a:r>
              <a:rPr lang="en-IN" sz="1800" dirty="0" err="1"/>
              <a:t>NodeMCU</a:t>
            </a:r>
            <a:r>
              <a:rPr lang="en-IN" sz="1800" dirty="0"/>
              <a:t> to control the working of motor.</a:t>
            </a:r>
          </a:p>
        </p:txBody>
      </p:sp>
    </p:spTree>
    <p:extLst>
      <p:ext uri="{BB962C8B-B14F-4D97-AF65-F5344CB8AC3E}">
        <p14:creationId xmlns:p14="http://schemas.microsoft.com/office/powerpoint/2010/main" val="329743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56F002-96FE-413D-9CB6-9848F6C63127}"/>
              </a:ext>
            </a:extLst>
          </p:cNvPr>
          <p:cNvSpPr>
            <a:spLocks noGrp="1"/>
          </p:cNvSpPr>
          <p:nvPr>
            <p:ph type="dt" sz="half" idx="10"/>
          </p:nvPr>
        </p:nvSpPr>
        <p:spPr>
          <a:xfrm>
            <a:off x="0" y="6400800"/>
            <a:ext cx="1905000" cy="457200"/>
          </a:xfrm>
        </p:spPr>
        <p:txBody>
          <a:bodyPr/>
          <a:lstStyle/>
          <a:p>
            <a:pPr>
              <a:defRPr/>
            </a:pPr>
            <a:fld id="{B7691357-A539-4A5C-9F65-B453C3DCB45F}" type="datetime1">
              <a:rPr lang="en-US" smtClean="0"/>
              <a:pPr>
                <a:defRPr/>
              </a:pPr>
              <a:t>7/17/2021</a:t>
            </a:fld>
            <a:endParaRPr lang="en-US" dirty="0"/>
          </a:p>
        </p:txBody>
      </p:sp>
      <p:sp>
        <p:nvSpPr>
          <p:cNvPr id="3" name="Slide Number Placeholder 2">
            <a:extLst>
              <a:ext uri="{FF2B5EF4-FFF2-40B4-BE49-F238E27FC236}">
                <a16:creationId xmlns:a16="http://schemas.microsoft.com/office/drawing/2014/main" id="{FA4D2F20-68F0-4DAF-B3A6-1D4A8197687A}"/>
              </a:ext>
            </a:extLst>
          </p:cNvPr>
          <p:cNvSpPr>
            <a:spLocks noGrp="1"/>
          </p:cNvSpPr>
          <p:nvPr>
            <p:ph type="sldNum" sz="quarter" idx="12"/>
          </p:nvPr>
        </p:nvSpPr>
        <p:spPr/>
        <p:txBody>
          <a:bodyPr/>
          <a:lstStyle/>
          <a:p>
            <a:fld id="{5D97492A-AD94-4CCB-91E2-DC39AC2707D7}" type="slidenum">
              <a:rPr lang="en-US" altLang="en-US" smtClean="0"/>
              <a:pPr/>
              <a:t>11</a:t>
            </a:fld>
            <a:endParaRPr lang="en-US" altLang="en-US"/>
          </a:p>
        </p:txBody>
      </p:sp>
      <p:sp>
        <p:nvSpPr>
          <p:cNvPr id="4" name="TextBox 3">
            <a:extLst>
              <a:ext uri="{FF2B5EF4-FFF2-40B4-BE49-F238E27FC236}">
                <a16:creationId xmlns:a16="http://schemas.microsoft.com/office/drawing/2014/main" id="{95965D26-94C1-4381-8259-C019DAA3F1E9}"/>
              </a:ext>
            </a:extLst>
          </p:cNvPr>
          <p:cNvSpPr txBox="1"/>
          <p:nvPr/>
        </p:nvSpPr>
        <p:spPr>
          <a:xfrm>
            <a:off x="152516" y="685872"/>
            <a:ext cx="8838968" cy="5582554"/>
          </a:xfrm>
          <a:prstGeom prst="rect">
            <a:avLst/>
          </a:prstGeom>
          <a:noFill/>
        </p:spPr>
        <p:txBody>
          <a:bodyPr wrap="square" rtlCol="0">
            <a:spAutoFit/>
          </a:bodyPr>
          <a:lstStyle/>
          <a:p>
            <a:pPr algn="just">
              <a:lnSpc>
                <a:spcPct val="150000"/>
              </a:lnSpc>
            </a:pPr>
            <a:r>
              <a:rPr lang="en-IN" b="1" dirty="0">
                <a:latin typeface="+mn-lt"/>
              </a:rPr>
              <a:t>Hardware Specification:</a:t>
            </a:r>
          </a:p>
          <a:p>
            <a:pPr marL="285750" indent="-285750" algn="just">
              <a:lnSpc>
                <a:spcPct val="150000"/>
              </a:lnSpc>
              <a:buFont typeface="Arial" panose="020B0604020202020204" pitchFamily="34" charset="0"/>
              <a:buChar char="•"/>
            </a:pPr>
            <a:r>
              <a:rPr lang="en-IN" sz="1800" b="1" dirty="0" err="1">
                <a:latin typeface="+mn-lt"/>
              </a:rPr>
              <a:t>NodeMCU</a:t>
            </a:r>
            <a:r>
              <a:rPr lang="en-IN" sz="1800" b="1" dirty="0">
                <a:latin typeface="+mn-lt"/>
              </a:rPr>
              <a:t> esp8266: </a:t>
            </a:r>
            <a:r>
              <a:rPr lang="en-US" sz="1800" b="0" i="0" dirty="0" err="1">
                <a:effectLst/>
                <a:latin typeface="+mn-lt"/>
              </a:rPr>
              <a:t>NodeMCU</a:t>
            </a:r>
            <a:r>
              <a:rPr lang="en-US" sz="1800" b="0" i="0" dirty="0">
                <a:effectLst/>
                <a:latin typeface="+mn-lt"/>
              </a:rPr>
              <a:t> is an open-source Lua based firmware and </a:t>
            </a:r>
            <a:r>
              <a:rPr lang="en-US" sz="1800" i="0" dirty="0">
                <a:effectLst/>
                <a:latin typeface="+mn-lt"/>
              </a:rPr>
              <a:t>development board </a:t>
            </a:r>
            <a:r>
              <a:rPr lang="en-US" sz="1800" b="0" i="0" dirty="0">
                <a:effectLst/>
                <a:latin typeface="+mn-lt"/>
              </a:rPr>
              <a:t>specially targeted for IoT based Applications. It includes firmware that runs on the ESP8266 Wi-Fi SoC from </a:t>
            </a:r>
            <a:r>
              <a:rPr lang="en-US" sz="1800" b="0" i="0" dirty="0" err="1">
                <a:effectLst/>
                <a:latin typeface="+mn-lt"/>
              </a:rPr>
              <a:t>Espressif</a:t>
            </a:r>
            <a:r>
              <a:rPr lang="en-US" sz="1800" dirty="0">
                <a:latin typeface="+mn-lt"/>
              </a:rPr>
              <a:t> </a:t>
            </a:r>
            <a:r>
              <a:rPr lang="en-US" sz="1800" b="0" i="0" dirty="0">
                <a:effectLst/>
                <a:latin typeface="+mn-lt"/>
              </a:rPr>
              <a:t>Systems, and hardware which is based on the ESP-12 module.</a:t>
            </a:r>
            <a:r>
              <a:rPr lang="en-IN" sz="1800" b="1" dirty="0">
                <a:latin typeface="+mn-lt"/>
              </a:rPr>
              <a:t> </a:t>
            </a:r>
            <a:endParaRPr lang="en-US" sz="1800" b="1" dirty="0">
              <a:latin typeface="+mn-lt"/>
            </a:endParaRPr>
          </a:p>
          <a:p>
            <a:pPr marL="285750" indent="-285750" algn="just">
              <a:lnSpc>
                <a:spcPct val="150000"/>
              </a:lnSpc>
              <a:buFont typeface="Courier New" panose="02070309020205020404" pitchFamily="49" charset="0"/>
              <a:buChar char="o"/>
            </a:pPr>
            <a:r>
              <a:rPr lang="en-IN" sz="1800" i="0" dirty="0">
                <a:effectLst/>
                <a:latin typeface="+mn-lt"/>
              </a:rPr>
              <a:t>Microcontroller: </a:t>
            </a:r>
            <a:r>
              <a:rPr lang="en-IN" sz="1800" i="0" dirty="0" err="1">
                <a:effectLst/>
                <a:latin typeface="+mn-lt"/>
              </a:rPr>
              <a:t>Tensilica</a:t>
            </a:r>
            <a:r>
              <a:rPr lang="en-IN" sz="1800" i="0" dirty="0">
                <a:effectLst/>
                <a:latin typeface="+mn-lt"/>
              </a:rPr>
              <a:t> 32-bit RISC CPU </a:t>
            </a:r>
            <a:r>
              <a:rPr lang="en-IN" sz="1800" i="0" dirty="0" err="1">
                <a:effectLst/>
                <a:latin typeface="+mn-lt"/>
              </a:rPr>
              <a:t>Xtensa</a:t>
            </a:r>
            <a:r>
              <a:rPr lang="en-IN" sz="1800" i="0" dirty="0">
                <a:effectLst/>
                <a:latin typeface="+mn-lt"/>
              </a:rPr>
              <a:t> LX106</a:t>
            </a:r>
          </a:p>
          <a:p>
            <a:pPr marL="285750" indent="-285750" algn="just">
              <a:lnSpc>
                <a:spcPct val="150000"/>
              </a:lnSpc>
              <a:buFont typeface="Courier New" panose="02070309020205020404" pitchFamily="49" charset="0"/>
              <a:buChar char="o"/>
            </a:pPr>
            <a:r>
              <a:rPr lang="en-IN" sz="1800" i="0" dirty="0">
                <a:effectLst/>
                <a:latin typeface="+mn-lt"/>
              </a:rPr>
              <a:t>Operating Voltage: 3.3V</a:t>
            </a:r>
          </a:p>
          <a:p>
            <a:pPr marL="285750" indent="-285750" algn="just">
              <a:lnSpc>
                <a:spcPct val="150000"/>
              </a:lnSpc>
              <a:buFont typeface="Courier New" panose="02070309020205020404" pitchFamily="49" charset="0"/>
              <a:buChar char="o"/>
            </a:pPr>
            <a:r>
              <a:rPr lang="en-IN" sz="1800" i="0" dirty="0">
                <a:effectLst/>
                <a:latin typeface="+mn-lt"/>
              </a:rPr>
              <a:t>Input Voltage: 5-12V</a:t>
            </a:r>
          </a:p>
          <a:p>
            <a:pPr marL="285750" indent="-285750" algn="just">
              <a:lnSpc>
                <a:spcPct val="150000"/>
              </a:lnSpc>
              <a:buFont typeface="Courier New" panose="02070309020205020404" pitchFamily="49" charset="0"/>
              <a:buChar char="o"/>
            </a:pPr>
            <a:r>
              <a:rPr lang="en-IN" sz="1800" i="0" dirty="0">
                <a:effectLst/>
                <a:latin typeface="+mn-lt"/>
              </a:rPr>
              <a:t>Digital I/O Pins (DIO): 16</a:t>
            </a:r>
          </a:p>
          <a:p>
            <a:pPr marL="285750" indent="-285750" algn="just">
              <a:lnSpc>
                <a:spcPct val="150000"/>
              </a:lnSpc>
              <a:buFont typeface="Courier New" panose="02070309020205020404" pitchFamily="49" charset="0"/>
              <a:buChar char="o"/>
            </a:pPr>
            <a:r>
              <a:rPr lang="en-IN" sz="1800" i="0" dirty="0">
                <a:effectLst/>
                <a:latin typeface="+mn-lt"/>
              </a:rPr>
              <a:t>Analog Input Pins (ADC): 1</a:t>
            </a:r>
          </a:p>
          <a:p>
            <a:pPr marL="285750" indent="-285750" algn="just">
              <a:lnSpc>
                <a:spcPct val="150000"/>
              </a:lnSpc>
              <a:buFont typeface="Courier New" panose="02070309020205020404" pitchFamily="49" charset="0"/>
              <a:buChar char="o"/>
            </a:pPr>
            <a:r>
              <a:rPr lang="en-IN" sz="1800" i="0" dirty="0">
                <a:effectLst/>
                <a:latin typeface="+mn-lt"/>
              </a:rPr>
              <a:t>Flash Memory: 4 MB</a:t>
            </a:r>
          </a:p>
          <a:p>
            <a:pPr marL="285750" indent="-285750" algn="just">
              <a:lnSpc>
                <a:spcPct val="150000"/>
              </a:lnSpc>
              <a:buFont typeface="Courier New" panose="02070309020205020404" pitchFamily="49" charset="0"/>
              <a:buChar char="o"/>
            </a:pPr>
            <a:r>
              <a:rPr lang="en-IN" sz="1800" i="0" dirty="0">
                <a:effectLst/>
                <a:latin typeface="+mn-lt"/>
              </a:rPr>
              <a:t>SRAM: 64 KB</a:t>
            </a:r>
          </a:p>
          <a:p>
            <a:pPr marL="285750" indent="-285750" algn="just">
              <a:lnSpc>
                <a:spcPct val="150000"/>
              </a:lnSpc>
              <a:buFont typeface="Courier New" panose="02070309020205020404" pitchFamily="49" charset="0"/>
              <a:buChar char="o"/>
            </a:pPr>
            <a:r>
              <a:rPr lang="en-IN" sz="1800" i="0" dirty="0">
                <a:effectLst/>
                <a:latin typeface="+mn-lt"/>
              </a:rPr>
              <a:t>Clock Speed: 80 MHz</a:t>
            </a:r>
          </a:p>
        </p:txBody>
      </p:sp>
      <p:pic>
        <p:nvPicPr>
          <p:cNvPr id="5" name="Picture 6">
            <a:extLst>
              <a:ext uri="{FF2B5EF4-FFF2-40B4-BE49-F238E27FC236}">
                <a16:creationId xmlns:a16="http://schemas.microsoft.com/office/drawing/2014/main" id="{5E361049-0B3E-4EE1-B99C-BB62F1522DD1}"/>
              </a:ext>
            </a:extLst>
          </p:cNvPr>
          <p:cNvPicPr>
            <a:picLocks noChangeAspect="1"/>
          </p:cNvPicPr>
          <p:nvPr/>
        </p:nvPicPr>
        <p:blipFill>
          <a:blip r:embed="rId2"/>
          <a:stretch>
            <a:fillRect/>
          </a:stretch>
        </p:blipFill>
        <p:spPr>
          <a:xfrm rot="20986829">
            <a:off x="4800594" y="3657594"/>
            <a:ext cx="3600400" cy="1944216"/>
          </a:xfrm>
          <a:prstGeom prst="rect">
            <a:avLst/>
          </a:prstGeom>
        </p:spPr>
      </p:pic>
    </p:spTree>
    <p:extLst>
      <p:ext uri="{BB962C8B-B14F-4D97-AF65-F5344CB8AC3E}">
        <p14:creationId xmlns:p14="http://schemas.microsoft.com/office/powerpoint/2010/main" val="2941245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71EDE-B763-4B89-86F6-7C66A902BCC7}"/>
              </a:ext>
            </a:extLst>
          </p:cNvPr>
          <p:cNvSpPr>
            <a:spLocks noGrp="1"/>
          </p:cNvSpPr>
          <p:nvPr>
            <p:ph type="dt" sz="half" idx="10"/>
          </p:nvPr>
        </p:nvSpPr>
        <p:spPr>
          <a:xfrm>
            <a:off x="0" y="6400800"/>
            <a:ext cx="1905000" cy="457200"/>
          </a:xfrm>
        </p:spPr>
        <p:txBody>
          <a:bodyPr/>
          <a:lstStyle/>
          <a:p>
            <a:pPr>
              <a:defRPr/>
            </a:pPr>
            <a:fld id="{B7691357-A539-4A5C-9F65-B453C3DCB45F}" type="datetime1">
              <a:rPr lang="en-US" smtClean="0"/>
              <a:pPr>
                <a:defRPr/>
              </a:pPr>
              <a:t>7/17/2021</a:t>
            </a:fld>
            <a:endParaRPr lang="en-US" dirty="0"/>
          </a:p>
        </p:txBody>
      </p:sp>
      <p:sp>
        <p:nvSpPr>
          <p:cNvPr id="3" name="Slide Number Placeholder 2">
            <a:extLst>
              <a:ext uri="{FF2B5EF4-FFF2-40B4-BE49-F238E27FC236}">
                <a16:creationId xmlns:a16="http://schemas.microsoft.com/office/drawing/2014/main" id="{1165A811-FA81-41F7-B7B4-2B1E33BC265A}"/>
              </a:ext>
            </a:extLst>
          </p:cNvPr>
          <p:cNvSpPr>
            <a:spLocks noGrp="1"/>
          </p:cNvSpPr>
          <p:nvPr>
            <p:ph type="sldNum" sz="quarter" idx="12"/>
          </p:nvPr>
        </p:nvSpPr>
        <p:spPr/>
        <p:txBody>
          <a:bodyPr/>
          <a:lstStyle/>
          <a:p>
            <a:fld id="{5D97492A-AD94-4CCB-91E2-DC39AC2707D7}" type="slidenum">
              <a:rPr lang="en-US" altLang="en-US" smtClean="0"/>
              <a:pPr/>
              <a:t>12</a:t>
            </a:fld>
            <a:endParaRPr lang="en-US" altLang="en-US"/>
          </a:p>
        </p:txBody>
      </p:sp>
      <p:sp>
        <p:nvSpPr>
          <p:cNvPr id="4" name="TextBox 3">
            <a:extLst>
              <a:ext uri="{FF2B5EF4-FFF2-40B4-BE49-F238E27FC236}">
                <a16:creationId xmlns:a16="http://schemas.microsoft.com/office/drawing/2014/main" id="{6CC3C3D7-7004-486D-9C34-E8071EB3EFDB}"/>
              </a:ext>
            </a:extLst>
          </p:cNvPr>
          <p:cNvSpPr txBox="1"/>
          <p:nvPr/>
        </p:nvSpPr>
        <p:spPr>
          <a:xfrm>
            <a:off x="152516" y="762070"/>
            <a:ext cx="8838968" cy="4890057"/>
          </a:xfrm>
          <a:prstGeom prst="rect">
            <a:avLst/>
          </a:prstGeom>
          <a:noFill/>
        </p:spPr>
        <p:txBody>
          <a:bodyPr wrap="square" rtlCol="0">
            <a:spAutoFit/>
          </a:bodyPr>
          <a:lstStyle/>
          <a:p>
            <a:pPr marL="285750" indent="-285750" algn="just">
              <a:buFont typeface="Arial" panose="020B0604020202020204" pitchFamily="34" charset="0"/>
              <a:buChar char="•"/>
            </a:pPr>
            <a:r>
              <a:rPr lang="en-IN" sz="1800" b="1" dirty="0">
                <a:latin typeface="+mn-lt"/>
                <a:ea typeface="MS Gothic" panose="020B0609070205080204" pitchFamily="49" charset="-128"/>
                <a:cs typeface="Times New Roman" panose="02020603050405020304" pitchFamily="18" charset="0"/>
              </a:rPr>
              <a:t>NEO-6M Receiver Module: </a:t>
            </a:r>
            <a:r>
              <a:rPr lang="en-IN" sz="1800" dirty="0">
                <a:latin typeface="+mn-lt"/>
                <a:ea typeface="MS Gothic" panose="020B0609070205080204" pitchFamily="49" charset="-128"/>
                <a:cs typeface="Times New Roman" panose="02020603050405020304" pitchFamily="18" charset="0"/>
              </a:rPr>
              <a:t>Global Positioning System (GPS) makes use of signals sent by satellites in space and ground stations on Earth to accurately determine its position on Earth.</a:t>
            </a:r>
          </a:p>
          <a:p>
            <a:pPr marL="285750" indent="-285750" algn="just">
              <a:buFont typeface="Courier New" panose="02070309020205020404" pitchFamily="49" charset="0"/>
              <a:buChar char="o"/>
            </a:pPr>
            <a:r>
              <a:rPr lang="en-IN" sz="1800" dirty="0">
                <a:latin typeface="+mn-lt"/>
                <a:ea typeface="MS Gothic" panose="020B0609070205080204" pitchFamily="49" charset="-128"/>
                <a:cs typeface="Times New Roman" panose="02020603050405020304" pitchFamily="18" charset="0"/>
              </a:rPr>
              <a:t>The NEO-6M GPS receiver module uses UART communication to communicate with the microcontroller.</a:t>
            </a:r>
          </a:p>
          <a:p>
            <a:pPr marL="285750" indent="-285750" algn="just">
              <a:buFont typeface="Courier New" panose="02070309020205020404" pitchFamily="49" charset="0"/>
              <a:buChar char="o"/>
            </a:pPr>
            <a:r>
              <a:rPr lang="en-IN" sz="1800" dirty="0">
                <a:latin typeface="+mn-lt"/>
                <a:ea typeface="MS Gothic" panose="020B0609070205080204" pitchFamily="49" charset="-128"/>
                <a:cs typeface="Times New Roman" panose="02020603050405020304" pitchFamily="18" charset="0"/>
              </a:rPr>
              <a:t>It receives information like latitude, longitude, altitude, UTC time. Etc. from the satellites in the NMEA format. This  need to be decoded to extract the information that we want to use.</a:t>
            </a:r>
          </a:p>
          <a:p>
            <a:pPr marL="285750" indent="-285750" algn="just">
              <a:buFont typeface="Courier New" panose="02070309020205020404" pitchFamily="49" charset="0"/>
              <a:buChar char="o"/>
            </a:pPr>
            <a:r>
              <a:rPr lang="en-IN" sz="1800" dirty="0">
                <a:latin typeface="+mn-lt"/>
                <a:ea typeface="MS Gothic" panose="020B0609070205080204" pitchFamily="49" charset="-128"/>
                <a:cs typeface="Times New Roman" panose="02020603050405020304" pitchFamily="18" charset="0"/>
              </a:rPr>
              <a:t>GPS satellites transmit information signal over radio frequency (1.1 to 1.5 GHz) to the receiver.</a:t>
            </a:r>
          </a:p>
          <a:p>
            <a:pPr marL="285750" indent="-285750" algn="just">
              <a:lnSpc>
                <a:spcPct val="150000"/>
              </a:lnSpc>
              <a:buFont typeface="Courier New" panose="02070309020205020404" pitchFamily="49" charset="0"/>
              <a:buChar char="o"/>
            </a:pPr>
            <a:r>
              <a:rPr lang="en-IN" sz="1800" dirty="0">
                <a:latin typeface="+mn-lt"/>
                <a:ea typeface="MS Gothic" panose="020B0609070205080204" pitchFamily="49" charset="-128"/>
                <a:cs typeface="Times New Roman" panose="02020603050405020304" pitchFamily="18" charset="0"/>
              </a:rPr>
              <a:t>Power supply:2.7v - 3.6V</a:t>
            </a:r>
          </a:p>
          <a:p>
            <a:pPr marL="285750" indent="-285750" algn="just">
              <a:lnSpc>
                <a:spcPct val="150000"/>
              </a:lnSpc>
              <a:buFont typeface="Courier New" panose="02070309020205020404" pitchFamily="49" charset="0"/>
              <a:buChar char="o"/>
            </a:pPr>
            <a:r>
              <a:rPr lang="en-US" sz="1800" i="0" dirty="0">
                <a:effectLst/>
                <a:latin typeface="+mn-lt"/>
              </a:rPr>
              <a:t>Maximum DC current at any output: 10mA</a:t>
            </a:r>
          </a:p>
          <a:p>
            <a:pPr marL="285750" indent="-285750" algn="just">
              <a:lnSpc>
                <a:spcPct val="150000"/>
              </a:lnSpc>
              <a:buFont typeface="Courier New" panose="02070309020205020404" pitchFamily="49" charset="0"/>
              <a:buChar char="o"/>
            </a:pPr>
            <a:r>
              <a:rPr lang="en-US" sz="1800" i="0" dirty="0">
                <a:effectLst/>
                <a:latin typeface="+mn-lt"/>
              </a:rPr>
              <a:t>Operation limits: Velocity-500m/s, Altitude-50000m.</a:t>
            </a:r>
          </a:p>
          <a:p>
            <a:pPr marL="285750" indent="-285750" algn="just">
              <a:lnSpc>
                <a:spcPct val="150000"/>
              </a:lnSpc>
              <a:buFont typeface="Courier New" panose="02070309020205020404" pitchFamily="49" charset="0"/>
              <a:buChar char="o"/>
            </a:pPr>
            <a:r>
              <a:rPr lang="en-US" sz="1800" i="0" dirty="0">
                <a:effectLst/>
                <a:latin typeface="+mn-lt"/>
              </a:rPr>
              <a:t>Operating temperature range: -40ºC TO 85°C</a:t>
            </a:r>
            <a:endParaRPr lang="en-IN" sz="1800" dirty="0">
              <a:latin typeface="+mn-lt"/>
              <a:ea typeface="MS Gothic" panose="020B0609070205080204" pitchFamily="49" charset="-128"/>
              <a:cs typeface="Times New Roman" panose="02020603050405020304" pitchFamily="18" charset="0"/>
            </a:endParaRPr>
          </a:p>
          <a:p>
            <a:pPr marL="285750" indent="-285750" algn="just">
              <a:lnSpc>
                <a:spcPct val="150000"/>
              </a:lnSpc>
              <a:buFont typeface="Courier New" panose="02070309020205020404" pitchFamily="49" charset="0"/>
              <a:buChar char="o"/>
            </a:pPr>
            <a:r>
              <a:rPr lang="en-IN" sz="1800" dirty="0">
                <a:latin typeface="+mn-lt"/>
                <a:ea typeface="MS Gothic" panose="020B0609070205080204" pitchFamily="49" charset="-128"/>
                <a:cs typeface="Times New Roman" panose="02020603050405020304" pitchFamily="18" charset="0"/>
              </a:rPr>
              <a:t>Library used for config: </a:t>
            </a:r>
            <a:r>
              <a:rPr lang="en-IN" sz="1800" dirty="0" err="1">
                <a:latin typeface="+mn-lt"/>
                <a:ea typeface="MS Gothic" panose="020B0609070205080204" pitchFamily="49" charset="-128"/>
                <a:cs typeface="Times New Roman" panose="02020603050405020304" pitchFamily="18" charset="0"/>
              </a:rPr>
              <a:t>TinyGPS</a:t>
            </a:r>
            <a:endParaRPr lang="en-IN" sz="1800" dirty="0">
              <a:latin typeface="+mn-lt"/>
              <a:ea typeface="MS Gothic" panose="020B0609070205080204" pitchFamily="49" charset="-128"/>
              <a:cs typeface="Times New Roman" panose="02020603050405020304" pitchFamily="18" charset="0"/>
            </a:endParaRPr>
          </a:p>
        </p:txBody>
      </p:sp>
      <p:pic>
        <p:nvPicPr>
          <p:cNvPr id="5" name="Picture 5">
            <a:extLst>
              <a:ext uri="{FF2B5EF4-FFF2-40B4-BE49-F238E27FC236}">
                <a16:creationId xmlns:a16="http://schemas.microsoft.com/office/drawing/2014/main" id="{24B72994-085C-439C-8894-412FD5B43995}"/>
              </a:ext>
            </a:extLst>
          </p:cNvPr>
          <p:cNvPicPr>
            <a:picLocks noChangeAspect="1"/>
          </p:cNvPicPr>
          <p:nvPr/>
        </p:nvPicPr>
        <p:blipFill>
          <a:blip r:embed="rId2"/>
          <a:stretch>
            <a:fillRect/>
          </a:stretch>
        </p:blipFill>
        <p:spPr>
          <a:xfrm>
            <a:off x="5410178" y="3429000"/>
            <a:ext cx="3361556" cy="2376264"/>
          </a:xfrm>
          <a:prstGeom prst="rect">
            <a:avLst/>
          </a:prstGeom>
        </p:spPr>
      </p:pic>
    </p:spTree>
    <p:extLst>
      <p:ext uri="{BB962C8B-B14F-4D97-AF65-F5344CB8AC3E}">
        <p14:creationId xmlns:p14="http://schemas.microsoft.com/office/powerpoint/2010/main" val="277232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34CB22-763E-46EE-91CB-226230FFB12F}"/>
              </a:ext>
            </a:extLst>
          </p:cNvPr>
          <p:cNvSpPr>
            <a:spLocks noGrp="1"/>
          </p:cNvSpPr>
          <p:nvPr>
            <p:ph type="dt" sz="half" idx="10"/>
          </p:nvPr>
        </p:nvSpPr>
        <p:spPr>
          <a:xfrm>
            <a:off x="0" y="6400800"/>
            <a:ext cx="1905000" cy="457200"/>
          </a:xfrm>
        </p:spPr>
        <p:txBody>
          <a:bodyPr/>
          <a:lstStyle/>
          <a:p>
            <a:pPr>
              <a:defRPr/>
            </a:pPr>
            <a:fld id="{B7691357-A539-4A5C-9F65-B453C3DCB45F}" type="datetime1">
              <a:rPr lang="en-US" smtClean="0"/>
              <a:pPr>
                <a:defRPr/>
              </a:pPr>
              <a:t>7/17/2021</a:t>
            </a:fld>
            <a:endParaRPr lang="en-US" dirty="0"/>
          </a:p>
        </p:txBody>
      </p:sp>
      <p:sp>
        <p:nvSpPr>
          <p:cNvPr id="3" name="Slide Number Placeholder 2">
            <a:extLst>
              <a:ext uri="{FF2B5EF4-FFF2-40B4-BE49-F238E27FC236}">
                <a16:creationId xmlns:a16="http://schemas.microsoft.com/office/drawing/2014/main" id="{771ADB4B-2390-4A83-A51A-949C5853F64F}"/>
              </a:ext>
            </a:extLst>
          </p:cNvPr>
          <p:cNvSpPr>
            <a:spLocks noGrp="1"/>
          </p:cNvSpPr>
          <p:nvPr>
            <p:ph type="sldNum" sz="quarter" idx="12"/>
          </p:nvPr>
        </p:nvSpPr>
        <p:spPr/>
        <p:txBody>
          <a:bodyPr/>
          <a:lstStyle/>
          <a:p>
            <a:fld id="{5D97492A-AD94-4CCB-91E2-DC39AC2707D7}" type="slidenum">
              <a:rPr lang="en-US" altLang="en-US" smtClean="0"/>
              <a:pPr/>
              <a:t>13</a:t>
            </a:fld>
            <a:endParaRPr lang="en-US" altLang="en-US"/>
          </a:p>
        </p:txBody>
      </p:sp>
      <p:sp>
        <p:nvSpPr>
          <p:cNvPr id="4" name="TextBox 3">
            <a:extLst>
              <a:ext uri="{FF2B5EF4-FFF2-40B4-BE49-F238E27FC236}">
                <a16:creationId xmlns:a16="http://schemas.microsoft.com/office/drawing/2014/main" id="{FCC38E3E-549E-49FD-87C8-57262CC9C960}"/>
              </a:ext>
            </a:extLst>
          </p:cNvPr>
          <p:cNvSpPr txBox="1"/>
          <p:nvPr/>
        </p:nvSpPr>
        <p:spPr>
          <a:xfrm>
            <a:off x="159889" y="838268"/>
            <a:ext cx="8824222" cy="41975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800" b="1" dirty="0"/>
              <a:t>Dc motor: </a:t>
            </a:r>
            <a:r>
              <a:rPr lang="en-IN" sz="1800" dirty="0"/>
              <a:t>A Dc motor converts the electrical energy into mechanical energy. It operates through the interaction between magnetic field of motor and electrical current in the winding to generate force in the form of torque applied on the motors shaft.</a:t>
            </a:r>
          </a:p>
          <a:p>
            <a:pPr marL="285750" indent="-285750">
              <a:lnSpc>
                <a:spcPct val="150000"/>
              </a:lnSpc>
              <a:buFont typeface="Courier New" panose="02070309020205020404" pitchFamily="49" charset="0"/>
              <a:buChar char="o"/>
            </a:pPr>
            <a:r>
              <a:rPr lang="en-IN" sz="1800" dirty="0"/>
              <a:t>We are using Dc motor to demonstrate it as Car’s Engine.</a:t>
            </a:r>
          </a:p>
          <a:p>
            <a:pPr marL="285750" indent="-285750">
              <a:lnSpc>
                <a:spcPct val="150000"/>
              </a:lnSpc>
              <a:buFont typeface="Arial" panose="020B0604020202020204" pitchFamily="34" charset="0"/>
              <a:buChar char="•"/>
            </a:pPr>
            <a:r>
              <a:rPr lang="en-IN" sz="1800" b="1" dirty="0"/>
              <a:t>NPN Transistor BC 548: </a:t>
            </a:r>
            <a:r>
              <a:rPr lang="en-IN" sz="1800" dirty="0"/>
              <a:t>is a general purpose NPN bipolar junction transistor which can be used for amplifying ad switching purposes in electrical circuits.</a:t>
            </a:r>
          </a:p>
          <a:p>
            <a:pPr marL="285750" indent="-285750">
              <a:lnSpc>
                <a:spcPct val="150000"/>
              </a:lnSpc>
              <a:buFont typeface="Courier New" panose="02070309020205020404" pitchFamily="49" charset="0"/>
              <a:buChar char="o"/>
            </a:pPr>
            <a:r>
              <a:rPr lang="en-IN" sz="1800" dirty="0"/>
              <a:t>Based on the voltage applied at the base terminal of the transistor switching operation is performed.</a:t>
            </a:r>
          </a:p>
          <a:p>
            <a:pPr marL="285750" indent="-285750">
              <a:lnSpc>
                <a:spcPct val="150000"/>
              </a:lnSpc>
              <a:buFont typeface="Courier New" panose="02070309020205020404" pitchFamily="49" charset="0"/>
              <a:buChar char="o"/>
            </a:pPr>
            <a:r>
              <a:rPr lang="en-IN" sz="1800" dirty="0"/>
              <a:t>When Vin &lt; 0.7V it acts as open switch.</a:t>
            </a:r>
          </a:p>
          <a:p>
            <a:pPr marL="285750" indent="-285750">
              <a:lnSpc>
                <a:spcPct val="150000"/>
              </a:lnSpc>
              <a:buFont typeface="Courier New" panose="02070309020205020404" pitchFamily="49" charset="0"/>
              <a:buChar char="o"/>
            </a:pPr>
            <a:r>
              <a:rPr lang="en-IN" sz="1800" dirty="0"/>
              <a:t>When Vin &gt; 0.7V it acts as closed switch. </a:t>
            </a:r>
          </a:p>
        </p:txBody>
      </p:sp>
    </p:spTree>
    <p:extLst>
      <p:ext uri="{BB962C8B-B14F-4D97-AF65-F5344CB8AC3E}">
        <p14:creationId xmlns:p14="http://schemas.microsoft.com/office/powerpoint/2010/main" val="3638016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E1A199-5EF3-498E-B132-56D04875F5C8}"/>
              </a:ext>
            </a:extLst>
          </p:cNvPr>
          <p:cNvSpPr>
            <a:spLocks noGrp="1"/>
          </p:cNvSpPr>
          <p:nvPr>
            <p:ph type="dt" sz="half" idx="10"/>
          </p:nvPr>
        </p:nvSpPr>
        <p:spPr>
          <a:xfrm>
            <a:off x="0" y="6400800"/>
            <a:ext cx="1905000" cy="457200"/>
          </a:xfrm>
        </p:spPr>
        <p:txBody>
          <a:bodyPr/>
          <a:lstStyle/>
          <a:p>
            <a:pPr>
              <a:defRPr/>
            </a:pPr>
            <a:fld id="{B7691357-A539-4A5C-9F65-B453C3DCB45F}" type="datetime1">
              <a:rPr lang="en-US" smtClean="0"/>
              <a:pPr>
                <a:defRPr/>
              </a:pPr>
              <a:t>7/17/2021</a:t>
            </a:fld>
            <a:endParaRPr lang="en-US" dirty="0"/>
          </a:p>
        </p:txBody>
      </p:sp>
      <p:sp>
        <p:nvSpPr>
          <p:cNvPr id="3" name="Slide Number Placeholder 2">
            <a:extLst>
              <a:ext uri="{FF2B5EF4-FFF2-40B4-BE49-F238E27FC236}">
                <a16:creationId xmlns:a16="http://schemas.microsoft.com/office/drawing/2014/main" id="{5CF82292-EE53-4101-88C2-92AC0D22705E}"/>
              </a:ext>
            </a:extLst>
          </p:cNvPr>
          <p:cNvSpPr>
            <a:spLocks noGrp="1"/>
          </p:cNvSpPr>
          <p:nvPr>
            <p:ph type="sldNum" sz="quarter" idx="12"/>
          </p:nvPr>
        </p:nvSpPr>
        <p:spPr/>
        <p:txBody>
          <a:bodyPr/>
          <a:lstStyle/>
          <a:p>
            <a:fld id="{5D97492A-AD94-4CCB-91E2-DC39AC2707D7}" type="slidenum">
              <a:rPr lang="en-US" altLang="en-US" smtClean="0"/>
              <a:pPr/>
              <a:t>14</a:t>
            </a:fld>
            <a:endParaRPr lang="en-US" altLang="en-US"/>
          </a:p>
        </p:txBody>
      </p:sp>
      <p:sp>
        <p:nvSpPr>
          <p:cNvPr id="4" name="TextBox 3">
            <a:extLst>
              <a:ext uri="{FF2B5EF4-FFF2-40B4-BE49-F238E27FC236}">
                <a16:creationId xmlns:a16="http://schemas.microsoft.com/office/drawing/2014/main" id="{78646986-D6AD-4BA1-BA6F-8242FD393091}"/>
              </a:ext>
            </a:extLst>
          </p:cNvPr>
          <p:cNvSpPr txBox="1"/>
          <p:nvPr/>
        </p:nvSpPr>
        <p:spPr>
          <a:xfrm>
            <a:off x="190615" y="990664"/>
            <a:ext cx="8762770" cy="41975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b="1" dirty="0"/>
              <a:t>KEY/Push Button: </a:t>
            </a:r>
            <a:r>
              <a:rPr lang="en-US" sz="1800" dirty="0"/>
              <a:t>A push button is a simple type of switch that controls an action in a machine or some type of process. Most of the time, the buttons are plastic or metal. It is used with 10k resister.</a:t>
            </a:r>
          </a:p>
          <a:p>
            <a:pPr marL="285750" indent="-285750" algn="just">
              <a:lnSpc>
                <a:spcPct val="150000"/>
              </a:lnSpc>
              <a:buFont typeface="Arial" panose="020B0604020202020204" pitchFamily="34" charset="0"/>
              <a:buChar char="•"/>
            </a:pPr>
            <a:r>
              <a:rPr lang="en-US" sz="1800" b="1" dirty="0"/>
              <a:t>Led: </a:t>
            </a:r>
            <a:r>
              <a:rPr lang="en-US" sz="1800" dirty="0"/>
              <a:t>A light-emitting diode (LED) is a semiconductor light source that emits light when current flows through it. Electrons in the semiconductor recombine with electron holes, releasing energy in the form of photons.</a:t>
            </a:r>
          </a:p>
          <a:p>
            <a:pPr marL="285750" indent="-285750" algn="just">
              <a:lnSpc>
                <a:spcPct val="150000"/>
              </a:lnSpc>
              <a:buFont typeface="Arial" panose="020B0604020202020204" pitchFamily="34" charset="0"/>
              <a:buChar char="•"/>
            </a:pPr>
            <a:r>
              <a:rPr lang="en-US" sz="1800" b="1" dirty="0"/>
              <a:t>Power Source: </a:t>
            </a:r>
            <a:r>
              <a:rPr lang="en-US" sz="1800" dirty="0"/>
              <a:t>Any battery or Power bank can be used to power on the system.</a:t>
            </a:r>
          </a:p>
          <a:p>
            <a:pPr marL="285750" indent="-285750" algn="just">
              <a:lnSpc>
                <a:spcPct val="150000"/>
              </a:lnSpc>
              <a:buFont typeface="Courier New" panose="02070309020205020404" pitchFamily="49" charset="0"/>
              <a:buChar char="o"/>
            </a:pPr>
            <a:r>
              <a:rPr lang="en-US" sz="1800" dirty="0"/>
              <a:t>Operating voltage of the system: 5V</a:t>
            </a:r>
          </a:p>
          <a:p>
            <a:pPr marL="285750" indent="-285750" algn="just">
              <a:lnSpc>
                <a:spcPct val="150000"/>
              </a:lnSpc>
              <a:buFont typeface="Courier New" panose="02070309020205020404" pitchFamily="49" charset="0"/>
              <a:buChar char="o"/>
            </a:pPr>
            <a:r>
              <a:rPr lang="en-US" sz="1800" dirty="0"/>
              <a:t>We are using a Power bank with output voltage of 5V</a:t>
            </a:r>
          </a:p>
          <a:p>
            <a:pPr marL="285750" indent="-285750" algn="just">
              <a:lnSpc>
                <a:spcPct val="150000"/>
              </a:lnSpc>
              <a:buFont typeface="Arial" panose="020B0604020202020204" pitchFamily="34" charset="0"/>
              <a:buChar char="•"/>
            </a:pPr>
            <a:r>
              <a:rPr lang="en-US" sz="1800" b="1" dirty="0"/>
              <a:t>External 9V Battery</a:t>
            </a:r>
            <a:r>
              <a:rPr lang="en-US" sz="1800" dirty="0"/>
              <a:t> is used to show unauthorized entry to the vehicle.</a:t>
            </a:r>
          </a:p>
        </p:txBody>
      </p:sp>
    </p:spTree>
    <p:extLst>
      <p:ext uri="{BB962C8B-B14F-4D97-AF65-F5344CB8AC3E}">
        <p14:creationId xmlns:p14="http://schemas.microsoft.com/office/powerpoint/2010/main" val="4031847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a:extLst>
              <a:ext uri="{FF2B5EF4-FFF2-40B4-BE49-F238E27FC236}">
                <a16:creationId xmlns:a16="http://schemas.microsoft.com/office/drawing/2014/main" id="{1D86FB94-CE8A-49FA-8B42-78004E460C86}"/>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      Circuit Diagram &amp; Working</a:t>
            </a:r>
          </a:p>
        </p:txBody>
      </p:sp>
      <p:sp>
        <p:nvSpPr>
          <p:cNvPr id="12291" name="Date Placeholder 1">
            <a:extLst>
              <a:ext uri="{FF2B5EF4-FFF2-40B4-BE49-F238E27FC236}">
                <a16:creationId xmlns:a16="http://schemas.microsoft.com/office/drawing/2014/main" id="{AB76DC23-0B1A-45BB-9C07-E76D6396F65C}"/>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0399AA93-8943-42F9-AE4D-AB598385247E}" type="datetime1">
              <a:rPr lang="en-US" altLang="en-US" sz="1400" smtClean="0"/>
              <a:pPr>
                <a:buFontTx/>
                <a:buNone/>
              </a:pPr>
              <a:t>7/17/2021</a:t>
            </a:fld>
            <a:endParaRPr lang="en-US" altLang="en-US" sz="1400"/>
          </a:p>
        </p:txBody>
      </p:sp>
      <p:sp>
        <p:nvSpPr>
          <p:cNvPr id="12292" name="Slide Number Placeholder 4">
            <a:extLst>
              <a:ext uri="{FF2B5EF4-FFF2-40B4-BE49-F238E27FC236}">
                <a16:creationId xmlns:a16="http://schemas.microsoft.com/office/drawing/2014/main" id="{8F918BB3-9C96-44C1-99F6-92A8834B244E}"/>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E114A8AD-B4D2-4A0F-984D-3204C88D1FE5}" type="slidenum">
              <a:rPr lang="en-US" altLang="en-US" sz="1400"/>
              <a:pPr>
                <a:buFontTx/>
                <a:buNone/>
              </a:pPr>
              <a:t>15</a:t>
            </a:fld>
            <a:endParaRPr lang="en-US" altLang="en-US" sz="1400"/>
          </a:p>
        </p:txBody>
      </p:sp>
      <p:sp>
        <p:nvSpPr>
          <p:cNvPr id="4" name="TextBox 3">
            <a:extLst>
              <a:ext uri="{FF2B5EF4-FFF2-40B4-BE49-F238E27FC236}">
                <a16:creationId xmlns:a16="http://schemas.microsoft.com/office/drawing/2014/main" id="{F72450FD-B885-408F-8CCE-D32E221AC570}"/>
              </a:ext>
            </a:extLst>
          </p:cNvPr>
          <p:cNvSpPr txBox="1"/>
          <p:nvPr/>
        </p:nvSpPr>
        <p:spPr>
          <a:xfrm>
            <a:off x="0" y="5924617"/>
            <a:ext cx="9144000" cy="430887"/>
          </a:xfrm>
          <a:prstGeom prst="rect">
            <a:avLst/>
          </a:prstGeom>
          <a:noFill/>
        </p:spPr>
        <p:txBody>
          <a:bodyPr wrap="square" rtlCol="0">
            <a:spAutoFit/>
          </a:bodyPr>
          <a:lstStyle/>
          <a:p>
            <a:pPr algn="ctr"/>
            <a:r>
              <a:rPr lang="en-IN" sz="2200" b="1" dirty="0"/>
              <a:t>Circuit Diagram</a:t>
            </a:r>
          </a:p>
        </p:txBody>
      </p:sp>
      <p:pic>
        <p:nvPicPr>
          <p:cNvPr id="5" name="Picture 4">
            <a:extLst>
              <a:ext uri="{FF2B5EF4-FFF2-40B4-BE49-F238E27FC236}">
                <a16:creationId xmlns:a16="http://schemas.microsoft.com/office/drawing/2014/main" id="{C0A4D235-6717-4C1E-BFAF-587784D26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096"/>
            <a:ext cx="9144000" cy="53768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A748F3-663A-47EF-922E-E9E2A1007073}"/>
              </a:ext>
            </a:extLst>
          </p:cNvPr>
          <p:cNvSpPr>
            <a:spLocks noGrp="1"/>
          </p:cNvSpPr>
          <p:nvPr>
            <p:ph type="dt" sz="half" idx="10"/>
          </p:nvPr>
        </p:nvSpPr>
        <p:spPr>
          <a:xfrm>
            <a:off x="0" y="6400800"/>
            <a:ext cx="1905000" cy="457200"/>
          </a:xfrm>
        </p:spPr>
        <p:txBody>
          <a:bodyPr/>
          <a:lstStyle/>
          <a:p>
            <a:pPr>
              <a:defRPr/>
            </a:pPr>
            <a:fld id="{B7691357-A539-4A5C-9F65-B453C3DCB45F}" type="datetime1">
              <a:rPr lang="en-US" smtClean="0"/>
              <a:pPr>
                <a:defRPr/>
              </a:pPr>
              <a:t>7/17/2021</a:t>
            </a:fld>
            <a:endParaRPr lang="en-US" dirty="0"/>
          </a:p>
        </p:txBody>
      </p:sp>
      <p:sp>
        <p:nvSpPr>
          <p:cNvPr id="3" name="Slide Number Placeholder 2">
            <a:extLst>
              <a:ext uri="{FF2B5EF4-FFF2-40B4-BE49-F238E27FC236}">
                <a16:creationId xmlns:a16="http://schemas.microsoft.com/office/drawing/2014/main" id="{3A01AB09-6C55-405B-B282-F37D3FDC18DD}"/>
              </a:ext>
            </a:extLst>
          </p:cNvPr>
          <p:cNvSpPr>
            <a:spLocks noGrp="1"/>
          </p:cNvSpPr>
          <p:nvPr>
            <p:ph type="sldNum" sz="quarter" idx="12"/>
          </p:nvPr>
        </p:nvSpPr>
        <p:spPr/>
        <p:txBody>
          <a:bodyPr/>
          <a:lstStyle/>
          <a:p>
            <a:fld id="{5D97492A-AD94-4CCB-91E2-DC39AC2707D7}" type="slidenum">
              <a:rPr lang="en-US" altLang="en-US" smtClean="0"/>
              <a:pPr/>
              <a:t>16</a:t>
            </a:fld>
            <a:endParaRPr lang="en-US" altLang="en-US"/>
          </a:p>
        </p:txBody>
      </p:sp>
      <p:sp>
        <p:nvSpPr>
          <p:cNvPr id="4" name="TextBox 3">
            <a:extLst>
              <a:ext uri="{FF2B5EF4-FFF2-40B4-BE49-F238E27FC236}">
                <a16:creationId xmlns:a16="http://schemas.microsoft.com/office/drawing/2014/main" id="{2D269746-9C2E-4ACC-840B-9FAC20ED716C}"/>
              </a:ext>
            </a:extLst>
          </p:cNvPr>
          <p:cNvSpPr txBox="1"/>
          <p:nvPr/>
        </p:nvSpPr>
        <p:spPr>
          <a:xfrm>
            <a:off x="0" y="85725"/>
            <a:ext cx="9144000" cy="584775"/>
          </a:xfrm>
          <a:prstGeom prst="rect">
            <a:avLst/>
          </a:prstGeom>
          <a:noFill/>
        </p:spPr>
        <p:txBody>
          <a:bodyPr wrap="square" rtlCol="0">
            <a:spAutoFit/>
          </a:bodyPr>
          <a:lstStyle/>
          <a:p>
            <a:pPr algn="ctr"/>
            <a:r>
              <a:rPr lang="en-IN" sz="3200" b="1" dirty="0"/>
              <a:t>Working</a:t>
            </a:r>
          </a:p>
        </p:txBody>
      </p:sp>
      <p:sp>
        <p:nvSpPr>
          <p:cNvPr id="6" name="TextBox 5">
            <a:extLst>
              <a:ext uri="{FF2B5EF4-FFF2-40B4-BE49-F238E27FC236}">
                <a16:creationId xmlns:a16="http://schemas.microsoft.com/office/drawing/2014/main" id="{74C51BE2-4182-43A7-A3D3-D17766488842}"/>
              </a:ext>
            </a:extLst>
          </p:cNvPr>
          <p:cNvSpPr txBox="1"/>
          <p:nvPr/>
        </p:nvSpPr>
        <p:spPr>
          <a:xfrm>
            <a:off x="152516" y="858905"/>
            <a:ext cx="8838968" cy="5140190"/>
          </a:xfrm>
          <a:prstGeom prst="rect">
            <a:avLst/>
          </a:prstGeom>
          <a:noFill/>
        </p:spPr>
        <p:txBody>
          <a:bodyPr wrap="square" rtlCol="0">
            <a:spAutoFit/>
          </a:bodyPr>
          <a:lstStyle/>
          <a:p>
            <a:pPr marL="342900" lvl="0" indent="-342900" algn="just">
              <a:lnSpc>
                <a:spcPct val="107000"/>
              </a:lnSpc>
              <a:spcAft>
                <a:spcPts val="800"/>
              </a:spcAft>
              <a:buFont typeface="Arial" panose="020B0604020202020204" pitchFamily="34" charset="0"/>
              <a:buChar char="•"/>
              <a:tabLst>
                <a:tab pos="457200" algn="l"/>
              </a:tabLst>
            </a:pPr>
            <a:r>
              <a:rPr lang="en-IN" sz="1800" dirty="0">
                <a:effectLst/>
                <a:latin typeface="+mn-lt"/>
                <a:ea typeface="Times New Roman" panose="02020603050405020304" pitchFamily="18" charset="0"/>
                <a:cs typeface="Times New Roman" panose="02020603050405020304" pitchFamily="18" charset="0"/>
              </a:rPr>
              <a:t>When the device is turned on using power source, </a:t>
            </a:r>
            <a:r>
              <a:rPr lang="en-IN" sz="1800" dirty="0" err="1">
                <a:effectLst/>
                <a:latin typeface="+mn-lt"/>
                <a:ea typeface="Times New Roman" panose="02020603050405020304" pitchFamily="18" charset="0"/>
                <a:cs typeface="Times New Roman" panose="02020603050405020304" pitchFamily="18" charset="0"/>
              </a:rPr>
              <a:t>NodeMCU</a:t>
            </a:r>
            <a:r>
              <a:rPr lang="en-IN" sz="1800" dirty="0">
                <a:effectLst/>
                <a:latin typeface="+mn-lt"/>
                <a:ea typeface="Times New Roman" panose="02020603050405020304" pitchFamily="18" charset="0"/>
                <a:cs typeface="Times New Roman" panose="02020603050405020304" pitchFamily="18" charset="0"/>
              </a:rPr>
              <a:t> will get connected to given WIFI Network and GPS module starts receiving data In the NMEA format.</a:t>
            </a:r>
          </a:p>
          <a:p>
            <a:pPr marL="342900" lvl="0" indent="-342900" algn="just">
              <a:lnSpc>
                <a:spcPct val="107000"/>
              </a:lnSpc>
              <a:spcAft>
                <a:spcPts val="800"/>
              </a:spcAft>
              <a:buFont typeface="Arial" panose="020B0604020202020204" pitchFamily="34" charset="0"/>
              <a:buChar char="•"/>
              <a:tabLst>
                <a:tab pos="457200" algn="l"/>
              </a:tabLst>
            </a:pPr>
            <a:r>
              <a:rPr lang="en-IN" sz="1800" dirty="0">
                <a:latin typeface="+mn-lt"/>
                <a:ea typeface="Times New Roman" panose="02020603050405020304" pitchFamily="18" charset="0"/>
                <a:cs typeface="Times New Roman" panose="02020603050405020304" pitchFamily="18" charset="0"/>
              </a:rPr>
              <a:t>This NMEA string is decoded into GPS latitude and longitude Coordinates using certain libraries.</a:t>
            </a:r>
          </a:p>
          <a:p>
            <a:pPr marL="342900" lvl="0" indent="-342900" algn="just">
              <a:lnSpc>
                <a:spcPct val="107000"/>
              </a:lnSpc>
              <a:spcAft>
                <a:spcPts val="800"/>
              </a:spcAft>
              <a:buFont typeface="Arial" panose="020B0604020202020204" pitchFamily="34" charset="0"/>
              <a:buChar char="•"/>
              <a:tabLst>
                <a:tab pos="457200" algn="l"/>
              </a:tabLst>
            </a:pPr>
            <a:r>
              <a:rPr lang="en-IN" sz="1800" dirty="0">
                <a:latin typeface="+mn-lt"/>
                <a:ea typeface="Times New Roman" panose="02020603050405020304" pitchFamily="18" charset="0"/>
                <a:cs typeface="Times New Roman" panose="02020603050405020304" pitchFamily="18" charset="0"/>
              </a:rPr>
              <a:t>When Vehicle is turned ON normally using Key, the motor is either turned ON or OFF based on the status of Key.</a:t>
            </a:r>
          </a:p>
          <a:p>
            <a:pPr marL="342900" lvl="0" indent="-342900" algn="just">
              <a:lnSpc>
                <a:spcPct val="107000"/>
              </a:lnSpc>
              <a:spcAft>
                <a:spcPts val="800"/>
              </a:spcAft>
              <a:buFont typeface="Arial" panose="020B0604020202020204" pitchFamily="34" charset="0"/>
              <a:buChar char="•"/>
              <a:tabLst>
                <a:tab pos="457200" algn="l"/>
              </a:tabLst>
            </a:pPr>
            <a:r>
              <a:rPr lang="en-IN" sz="1800" dirty="0">
                <a:latin typeface="+mn-lt"/>
                <a:ea typeface="Times New Roman" panose="02020603050405020304" pitchFamily="18" charset="0"/>
                <a:cs typeface="Times New Roman" panose="02020603050405020304" pitchFamily="18" charset="0"/>
              </a:rPr>
              <a:t>When an Unauthorized entry to the car is detected, </a:t>
            </a:r>
            <a:r>
              <a:rPr lang="en-IN" sz="1800" dirty="0" err="1">
                <a:latin typeface="+mn-lt"/>
                <a:ea typeface="Times New Roman" panose="02020603050405020304" pitchFamily="18" charset="0"/>
                <a:cs typeface="Times New Roman" panose="02020603050405020304" pitchFamily="18" charset="0"/>
              </a:rPr>
              <a:t>NodeMCU</a:t>
            </a:r>
            <a:r>
              <a:rPr lang="en-IN" sz="1800" dirty="0">
                <a:latin typeface="+mn-lt"/>
                <a:ea typeface="Times New Roman" panose="02020603050405020304" pitchFamily="18" charset="0"/>
                <a:cs typeface="Times New Roman" panose="02020603050405020304" pitchFamily="18" charset="0"/>
              </a:rPr>
              <a:t> will start connecting to IFTTT server and make a Webhook request, along with the GPS Coordinates.</a:t>
            </a:r>
          </a:p>
          <a:p>
            <a:pPr marL="342900" lvl="0" indent="-342900" algn="just">
              <a:lnSpc>
                <a:spcPct val="107000"/>
              </a:lnSpc>
              <a:spcAft>
                <a:spcPts val="800"/>
              </a:spcAft>
              <a:buFont typeface="Arial" panose="020B0604020202020204" pitchFamily="34" charset="0"/>
              <a:buChar char="•"/>
              <a:tabLst>
                <a:tab pos="457200" algn="l"/>
              </a:tabLst>
            </a:pPr>
            <a:r>
              <a:rPr lang="en-IN" sz="1800" dirty="0">
                <a:latin typeface="+mn-lt"/>
                <a:ea typeface="Times New Roman" panose="02020603050405020304" pitchFamily="18" charset="0"/>
                <a:cs typeface="Times New Roman" panose="02020603050405020304" pitchFamily="18" charset="0"/>
              </a:rPr>
              <a:t>This Webhook request will trigger the android message applet to send an alert message to the owner of the Vehicle along with GPS Coordinates.</a:t>
            </a:r>
          </a:p>
          <a:p>
            <a:pPr marL="342900" lvl="0" indent="-342900" algn="just">
              <a:lnSpc>
                <a:spcPct val="107000"/>
              </a:lnSpc>
              <a:spcAft>
                <a:spcPts val="800"/>
              </a:spcAft>
              <a:buFont typeface="Arial" panose="020B0604020202020204" pitchFamily="34" charset="0"/>
              <a:buChar char="•"/>
              <a:tabLst>
                <a:tab pos="457200" algn="l"/>
              </a:tabLst>
            </a:pPr>
            <a:r>
              <a:rPr lang="en-IN" sz="1800" dirty="0">
                <a:latin typeface="+mn-lt"/>
                <a:ea typeface="Times New Roman" panose="02020603050405020304" pitchFamily="18" charset="0"/>
                <a:cs typeface="Times New Roman" panose="02020603050405020304" pitchFamily="18" charset="0"/>
              </a:rPr>
              <a:t>Now If the owner wants to stop the vehicle, he can use </a:t>
            </a:r>
            <a:r>
              <a:rPr lang="en-IN" sz="1800" dirty="0" err="1">
                <a:latin typeface="+mn-lt"/>
                <a:ea typeface="Times New Roman" panose="02020603050405020304" pitchFamily="18" charset="0"/>
                <a:cs typeface="Times New Roman" panose="02020603050405020304" pitchFamily="18" charset="0"/>
              </a:rPr>
              <a:t>blynk</a:t>
            </a:r>
            <a:r>
              <a:rPr lang="en-IN" sz="1800" dirty="0">
                <a:latin typeface="+mn-lt"/>
                <a:ea typeface="Times New Roman" panose="02020603050405020304" pitchFamily="18" charset="0"/>
                <a:cs typeface="Times New Roman" panose="02020603050405020304" pitchFamily="18" charset="0"/>
              </a:rPr>
              <a:t> app and click stop button which is configured to send trigger to </a:t>
            </a:r>
            <a:r>
              <a:rPr lang="en-IN" sz="1800" dirty="0" err="1">
                <a:latin typeface="+mn-lt"/>
                <a:ea typeface="Times New Roman" panose="02020603050405020304" pitchFamily="18" charset="0"/>
                <a:cs typeface="Times New Roman" panose="02020603050405020304" pitchFamily="18" charset="0"/>
              </a:rPr>
              <a:t>NodeMCU</a:t>
            </a:r>
            <a:r>
              <a:rPr lang="en-IN" sz="1800" dirty="0">
                <a:latin typeface="+mn-lt"/>
                <a:ea typeface="Times New Roman" panose="02020603050405020304" pitchFamily="18" charset="0"/>
                <a:cs typeface="Times New Roman" panose="02020603050405020304" pitchFamily="18" charset="0"/>
              </a:rPr>
              <a:t> which will </a:t>
            </a:r>
            <a:r>
              <a:rPr lang="en-IN" sz="1800" dirty="0" err="1">
                <a:latin typeface="+mn-lt"/>
                <a:ea typeface="Times New Roman" panose="02020603050405020304" pitchFamily="18" charset="0"/>
                <a:cs typeface="Times New Roman" panose="02020603050405020304" pitchFamily="18" charset="0"/>
              </a:rPr>
              <a:t>inturn</a:t>
            </a:r>
            <a:r>
              <a:rPr lang="en-IN" sz="1800" dirty="0">
                <a:latin typeface="+mn-lt"/>
                <a:ea typeface="Times New Roman" panose="02020603050405020304" pitchFamily="18" charset="0"/>
                <a:cs typeface="Times New Roman" panose="02020603050405020304" pitchFamily="18" charset="0"/>
              </a:rPr>
              <a:t> Break the circuit and Vehicle stops.</a:t>
            </a:r>
          </a:p>
          <a:p>
            <a:pPr marL="342900" lvl="0" indent="-342900" algn="just">
              <a:lnSpc>
                <a:spcPct val="107000"/>
              </a:lnSpc>
              <a:spcAft>
                <a:spcPts val="800"/>
              </a:spcAft>
              <a:buFont typeface="Arial" panose="020B0604020202020204" pitchFamily="34" charset="0"/>
              <a:buChar char="•"/>
              <a:tabLst>
                <a:tab pos="457200" algn="l"/>
              </a:tabLst>
            </a:pPr>
            <a:r>
              <a:rPr lang="en-IN" sz="1800" dirty="0">
                <a:latin typeface="+mn-lt"/>
                <a:ea typeface="Times New Roman" panose="02020603050405020304" pitchFamily="18" charset="0"/>
                <a:cs typeface="Times New Roman" panose="02020603050405020304" pitchFamily="18" charset="0"/>
              </a:rPr>
              <a:t>This will again initiate the Webhook request and owner can now get the exact location of his vehicle to his phone via SMS</a:t>
            </a:r>
            <a:r>
              <a:rPr lang="en-IN" sz="1800" dirty="0">
                <a:latin typeface="Calibri" panose="020F0502020204030204" pitchFamily="34" charset="0"/>
                <a:ea typeface="Times New Roman" panose="02020603050405020304" pitchFamily="18" charset="0"/>
                <a:cs typeface="Times New Roman" panose="02020603050405020304" pitchFamily="18" charset="0"/>
              </a:rPr>
              <a:t>.</a:t>
            </a:r>
            <a:endParaRPr lang="en-IN" sz="10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0257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a:extLst>
              <a:ext uri="{FF2B5EF4-FFF2-40B4-BE49-F238E27FC236}">
                <a16:creationId xmlns:a16="http://schemas.microsoft.com/office/drawing/2014/main" id="{453F092D-E5BF-46BB-A002-25143A1F720B}"/>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Algorithm</a:t>
            </a:r>
          </a:p>
        </p:txBody>
      </p:sp>
      <p:sp>
        <p:nvSpPr>
          <p:cNvPr id="13315" name="Date Placeholder 1">
            <a:extLst>
              <a:ext uri="{FF2B5EF4-FFF2-40B4-BE49-F238E27FC236}">
                <a16:creationId xmlns:a16="http://schemas.microsoft.com/office/drawing/2014/main" id="{28745083-FBCC-4518-A079-8D3F36242640}"/>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4DFAAC26-DA46-43EB-BC51-E3AA6EF5B495}" type="datetime1">
              <a:rPr lang="en-US" altLang="en-US" sz="1400" smtClean="0"/>
              <a:pPr>
                <a:buFontTx/>
                <a:buNone/>
              </a:pPr>
              <a:t>7/17/2021</a:t>
            </a:fld>
            <a:endParaRPr lang="en-US" altLang="en-US" sz="1400"/>
          </a:p>
        </p:txBody>
      </p:sp>
      <p:sp>
        <p:nvSpPr>
          <p:cNvPr id="13316" name="Slide Number Placeholder 4">
            <a:extLst>
              <a:ext uri="{FF2B5EF4-FFF2-40B4-BE49-F238E27FC236}">
                <a16:creationId xmlns:a16="http://schemas.microsoft.com/office/drawing/2014/main" id="{0DAE6F43-69D3-4E06-A691-FFF27F839296}"/>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890ACE88-38CA-4CDF-9FC0-822936A2D391}" type="slidenum">
              <a:rPr lang="en-US" altLang="en-US" sz="1400"/>
              <a:pPr>
                <a:buFontTx/>
                <a:buNone/>
              </a:pPr>
              <a:t>17</a:t>
            </a:fld>
            <a:endParaRPr lang="en-US" altLang="en-US" sz="1400"/>
          </a:p>
        </p:txBody>
      </p:sp>
      <p:sp>
        <p:nvSpPr>
          <p:cNvPr id="2" name="TextBox 1">
            <a:extLst>
              <a:ext uri="{FF2B5EF4-FFF2-40B4-BE49-F238E27FC236}">
                <a16:creationId xmlns:a16="http://schemas.microsoft.com/office/drawing/2014/main" id="{CC8AF55E-5DA8-40CC-BCE2-0811DBF21B55}"/>
              </a:ext>
            </a:extLst>
          </p:cNvPr>
          <p:cNvSpPr txBox="1"/>
          <p:nvPr/>
        </p:nvSpPr>
        <p:spPr>
          <a:xfrm>
            <a:off x="76318" y="838268"/>
            <a:ext cx="8991364" cy="4613058"/>
          </a:xfrm>
          <a:prstGeom prst="rect">
            <a:avLst/>
          </a:prstGeom>
          <a:noFill/>
        </p:spPr>
        <p:txBody>
          <a:bodyPr wrap="square" rtlCol="0">
            <a:spAutoFit/>
          </a:bodyPr>
          <a:lstStyle/>
          <a:p>
            <a:pPr algn="just">
              <a:lnSpc>
                <a:spcPct val="150000"/>
              </a:lnSpc>
            </a:pPr>
            <a:r>
              <a:rPr lang="en-IN" sz="1800" b="1" dirty="0"/>
              <a:t>Step 1: </a:t>
            </a:r>
            <a:r>
              <a:rPr lang="en-IN" sz="1800" dirty="0"/>
              <a:t>Switch on the system GPS and </a:t>
            </a:r>
            <a:r>
              <a:rPr lang="en-IN" sz="1800" dirty="0" err="1"/>
              <a:t>NodeMCU</a:t>
            </a:r>
            <a:r>
              <a:rPr lang="en-IN" sz="1800" dirty="0"/>
              <a:t>.</a:t>
            </a:r>
          </a:p>
          <a:p>
            <a:pPr algn="just">
              <a:lnSpc>
                <a:spcPct val="150000"/>
              </a:lnSpc>
            </a:pPr>
            <a:r>
              <a:rPr lang="en-IN" sz="1800" b="1" dirty="0"/>
              <a:t>Step 2: </a:t>
            </a:r>
            <a:r>
              <a:rPr lang="en-IN" sz="1800" dirty="0"/>
              <a:t>Get the GPS Coordinates and connect to given WIFI Network.</a:t>
            </a:r>
          </a:p>
          <a:p>
            <a:pPr algn="just">
              <a:lnSpc>
                <a:spcPct val="150000"/>
              </a:lnSpc>
            </a:pPr>
            <a:r>
              <a:rPr lang="en-IN" sz="1800" b="1" dirty="0"/>
              <a:t>Step 3: </a:t>
            </a:r>
            <a:r>
              <a:rPr lang="en-IN" sz="1800" dirty="0"/>
              <a:t>Check the status of </a:t>
            </a:r>
            <a:r>
              <a:rPr lang="en-IN" sz="1800" dirty="0" err="1"/>
              <a:t>Key_status</a:t>
            </a:r>
            <a:r>
              <a:rPr lang="en-IN" sz="1800" dirty="0"/>
              <a:t> and Flag variables.</a:t>
            </a:r>
          </a:p>
          <a:p>
            <a:pPr algn="just">
              <a:lnSpc>
                <a:spcPct val="150000"/>
              </a:lnSpc>
            </a:pPr>
            <a:r>
              <a:rPr lang="en-IN" sz="1800" b="1" dirty="0"/>
              <a:t>Step 4: </a:t>
            </a:r>
            <a:r>
              <a:rPr lang="en-IN" sz="1800" dirty="0"/>
              <a:t>If ((</a:t>
            </a:r>
            <a:r>
              <a:rPr lang="en-IN" sz="1800" dirty="0" err="1"/>
              <a:t>Key_status</a:t>
            </a:r>
            <a:r>
              <a:rPr lang="en-IN" sz="1800" dirty="0"/>
              <a:t> == HIGH) &amp;&amp; (Flag &lt;=900)) then start the vehicle and check the status of </a:t>
            </a:r>
            <a:r>
              <a:rPr lang="en-IN" sz="1800" dirty="0" err="1"/>
              <a:t>Key_status</a:t>
            </a:r>
            <a:r>
              <a:rPr lang="en-IN" sz="1800" dirty="0"/>
              <a:t> variable, Stop the vehicle if the </a:t>
            </a:r>
            <a:r>
              <a:rPr lang="en-IN" sz="1800" dirty="0" err="1"/>
              <a:t>Key_status</a:t>
            </a:r>
            <a:r>
              <a:rPr lang="en-IN" sz="1800" dirty="0"/>
              <a:t> == HIGH again.</a:t>
            </a:r>
          </a:p>
          <a:p>
            <a:pPr algn="just">
              <a:lnSpc>
                <a:spcPct val="150000"/>
              </a:lnSpc>
            </a:pPr>
            <a:r>
              <a:rPr lang="en-IN" sz="1800" b="1" dirty="0"/>
              <a:t>Step 5: </a:t>
            </a:r>
            <a:r>
              <a:rPr lang="en-IN" sz="1800" dirty="0"/>
              <a:t>If ((</a:t>
            </a:r>
            <a:r>
              <a:rPr lang="en-IN" sz="1800" dirty="0" err="1"/>
              <a:t>Key_status</a:t>
            </a:r>
            <a:r>
              <a:rPr lang="en-IN" sz="1800" dirty="0"/>
              <a:t> == LOW) &amp;&amp; (Flag &gt;=900)) </a:t>
            </a:r>
          </a:p>
          <a:p>
            <a:pPr marL="742950" lvl="1" indent="-285750" algn="just">
              <a:lnSpc>
                <a:spcPct val="150000"/>
              </a:lnSpc>
              <a:buFont typeface="Arial" panose="020B0604020202020204" pitchFamily="34" charset="0"/>
              <a:buChar char="•"/>
            </a:pPr>
            <a:r>
              <a:rPr lang="en-IN" sz="1800" dirty="0"/>
              <a:t>Connect to IFTTT server and make Webhook request on IFTTT server which will send an alert message along with GPS Coordinates to the Owner.</a:t>
            </a:r>
          </a:p>
          <a:p>
            <a:pPr marL="742950" lvl="1" indent="-285750" algn="just">
              <a:lnSpc>
                <a:spcPct val="150000"/>
              </a:lnSpc>
              <a:buFont typeface="Arial" panose="020B0604020202020204" pitchFamily="34" charset="0"/>
              <a:buChar char="•"/>
            </a:pPr>
            <a:r>
              <a:rPr lang="en-IN" sz="1800" dirty="0"/>
              <a:t>Next connect to Blynk server and wait for trigger from the Owner.</a:t>
            </a:r>
          </a:p>
          <a:p>
            <a:pPr marL="742950" lvl="1" indent="-285750" algn="just">
              <a:lnSpc>
                <a:spcPct val="150000"/>
              </a:lnSpc>
              <a:buFont typeface="Arial" panose="020B0604020202020204" pitchFamily="34" charset="0"/>
              <a:buChar char="•"/>
            </a:pPr>
            <a:r>
              <a:rPr lang="en-IN" sz="1800" dirty="0"/>
              <a:t>If trigger is received, than stop the vehicle and again connect to IFTTT server to make Webhook request which will send the exact location  of vehicle to the owner.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a:extLst>
              <a:ext uri="{FF2B5EF4-FFF2-40B4-BE49-F238E27FC236}">
                <a16:creationId xmlns:a16="http://schemas.microsoft.com/office/drawing/2014/main" id="{9C8C169E-1EA4-446D-A74D-477E2B3AAA88}"/>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Results &amp; Discussion</a:t>
            </a:r>
          </a:p>
        </p:txBody>
      </p:sp>
      <p:sp>
        <p:nvSpPr>
          <p:cNvPr id="14339" name="Date Placeholder 1">
            <a:extLst>
              <a:ext uri="{FF2B5EF4-FFF2-40B4-BE49-F238E27FC236}">
                <a16:creationId xmlns:a16="http://schemas.microsoft.com/office/drawing/2014/main" id="{6DC72527-F565-455B-B881-82AE29591B89}"/>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1099ED61-53F3-4882-9DF4-B8389FFDE605}" type="datetime1">
              <a:rPr lang="en-US" altLang="en-US" sz="1400" smtClean="0"/>
              <a:pPr>
                <a:buFontTx/>
                <a:buNone/>
              </a:pPr>
              <a:t>7/17/2021</a:t>
            </a:fld>
            <a:endParaRPr lang="en-US" altLang="en-US" sz="1400"/>
          </a:p>
        </p:txBody>
      </p:sp>
      <p:sp>
        <p:nvSpPr>
          <p:cNvPr id="14340" name="Slide Number Placeholder 4">
            <a:extLst>
              <a:ext uri="{FF2B5EF4-FFF2-40B4-BE49-F238E27FC236}">
                <a16:creationId xmlns:a16="http://schemas.microsoft.com/office/drawing/2014/main" id="{1DA6E5E7-B796-4FE8-8B89-F6189BFFB9C7}"/>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30E31BDC-4DA6-4994-823E-E9240130209D}" type="slidenum">
              <a:rPr lang="en-US" altLang="en-US" sz="1400"/>
              <a:pPr>
                <a:buFontTx/>
                <a:buNone/>
              </a:pPr>
              <a:t>18</a:t>
            </a:fld>
            <a:endParaRPr lang="en-US" altLang="en-US" sz="1400"/>
          </a:p>
        </p:txBody>
      </p:sp>
      <p:sp>
        <p:nvSpPr>
          <p:cNvPr id="6" name="TextBox 5">
            <a:extLst>
              <a:ext uri="{FF2B5EF4-FFF2-40B4-BE49-F238E27FC236}">
                <a16:creationId xmlns:a16="http://schemas.microsoft.com/office/drawing/2014/main" id="{54A4D83D-F7D4-48E0-B821-578F33038751}"/>
              </a:ext>
            </a:extLst>
          </p:cNvPr>
          <p:cNvSpPr txBox="1"/>
          <p:nvPr/>
        </p:nvSpPr>
        <p:spPr>
          <a:xfrm>
            <a:off x="152516" y="762070"/>
            <a:ext cx="8838968" cy="25355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latin typeface="+mn-lt"/>
              </a:rPr>
              <a:t>The main purpose of this project is to provide a low cost, easy to use tracking and anti-theft  engine-lock system.</a:t>
            </a:r>
            <a:r>
              <a:rPr lang="en-IN" sz="1800" dirty="0">
                <a:solidFill>
                  <a:srgbClr val="292929"/>
                </a:solidFill>
                <a:effectLst/>
                <a:latin typeface="+mn-lt"/>
                <a:ea typeface="Times New Roman" panose="02020603050405020304" pitchFamily="18" charset="0"/>
              </a:rPr>
              <a:t> </a:t>
            </a:r>
            <a:r>
              <a:rPr lang="en-IN" sz="1800" dirty="0">
                <a:latin typeface="+mn-lt"/>
              </a:rPr>
              <a:t>When someone tries to forcefully turn on the car, the </a:t>
            </a:r>
            <a:r>
              <a:rPr lang="en-IN" sz="1800" dirty="0" err="1">
                <a:latin typeface="+mn-lt"/>
              </a:rPr>
              <a:t>NodeMCU</a:t>
            </a:r>
            <a:r>
              <a:rPr lang="en-IN" sz="1800" dirty="0">
                <a:latin typeface="+mn-lt"/>
              </a:rPr>
              <a:t> gets an interrupt which send an alert message to the owner stating </a:t>
            </a:r>
          </a:p>
          <a:p>
            <a:pPr>
              <a:lnSpc>
                <a:spcPct val="150000"/>
              </a:lnSpc>
            </a:pPr>
            <a:r>
              <a:rPr lang="en-IN" sz="1800" dirty="0">
                <a:latin typeface="+mn-lt"/>
              </a:rPr>
              <a:t>     “Car is in danger”</a:t>
            </a:r>
          </a:p>
          <a:p>
            <a:pPr>
              <a:lnSpc>
                <a:spcPct val="150000"/>
              </a:lnSpc>
            </a:pPr>
            <a:r>
              <a:rPr lang="en-IN" sz="1800" dirty="0">
                <a:latin typeface="+mn-lt"/>
              </a:rPr>
              <a:t>     Coordinates are : latitude, longitude.</a:t>
            </a:r>
          </a:p>
          <a:p>
            <a:pPr marL="285750" indent="-285750">
              <a:lnSpc>
                <a:spcPct val="150000"/>
              </a:lnSpc>
              <a:buFont typeface="Arial" panose="020B0604020202020204" pitchFamily="34" charset="0"/>
              <a:buChar char="•"/>
            </a:pPr>
            <a:r>
              <a:rPr lang="en-IN" sz="1800" dirty="0">
                <a:latin typeface="+mn-lt"/>
              </a:rPr>
              <a:t>Then Owner can remotely stop vehicle by using Blynk App and get location of the vehicle.</a:t>
            </a:r>
            <a:endParaRPr lang="en-US" sz="1800" dirty="0">
              <a:latin typeface="+mn-lt"/>
            </a:endParaRPr>
          </a:p>
        </p:txBody>
      </p:sp>
      <p:pic>
        <p:nvPicPr>
          <p:cNvPr id="3" name="Picture 2" descr="A picture containing text&#10;&#10;Description automatically generated">
            <a:extLst>
              <a:ext uri="{FF2B5EF4-FFF2-40B4-BE49-F238E27FC236}">
                <a16:creationId xmlns:a16="http://schemas.microsoft.com/office/drawing/2014/main" id="{637E86A5-6B23-48E1-B31A-8ED1B72715A2}"/>
              </a:ext>
            </a:extLst>
          </p:cNvPr>
          <p:cNvPicPr>
            <a:picLocks noChangeAspect="1"/>
          </p:cNvPicPr>
          <p:nvPr/>
        </p:nvPicPr>
        <p:blipFill rotWithShape="1">
          <a:blip r:embed="rId3">
            <a:extLst>
              <a:ext uri="{28A0092B-C50C-407E-A947-70E740481C1C}">
                <a14:useLocalDpi xmlns:a14="http://schemas.microsoft.com/office/drawing/2010/main" val="0"/>
              </a:ext>
            </a:extLst>
          </a:blip>
          <a:srcRect l="4405" t="15219" r="2888" b="5746"/>
          <a:stretch/>
        </p:blipFill>
        <p:spPr>
          <a:xfrm>
            <a:off x="1163726" y="3363161"/>
            <a:ext cx="6781622" cy="2332366"/>
          </a:xfrm>
          <a:prstGeom prst="rect">
            <a:avLst/>
          </a:prstGeom>
        </p:spPr>
      </p:pic>
      <p:sp>
        <p:nvSpPr>
          <p:cNvPr id="2" name="TextBox 1">
            <a:extLst>
              <a:ext uri="{FF2B5EF4-FFF2-40B4-BE49-F238E27FC236}">
                <a16:creationId xmlns:a16="http://schemas.microsoft.com/office/drawing/2014/main" id="{F4B44C79-155C-4F31-98DA-E295473D0CF5}"/>
              </a:ext>
            </a:extLst>
          </p:cNvPr>
          <p:cNvSpPr txBox="1"/>
          <p:nvPr/>
        </p:nvSpPr>
        <p:spPr>
          <a:xfrm>
            <a:off x="1849473" y="5761052"/>
            <a:ext cx="5410128" cy="461665"/>
          </a:xfrm>
          <a:prstGeom prst="rect">
            <a:avLst/>
          </a:prstGeom>
          <a:noFill/>
        </p:spPr>
        <p:txBody>
          <a:bodyPr wrap="square" rtlCol="0">
            <a:spAutoFit/>
          </a:bodyPr>
          <a:lstStyle/>
          <a:p>
            <a:pPr algn="ctr"/>
            <a:r>
              <a:rPr lang="en-IN" b="1" dirty="0"/>
              <a:t>Hardware Setup of the project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29B9-9624-4168-8295-42185395EE80}"/>
              </a:ext>
            </a:extLst>
          </p:cNvPr>
          <p:cNvSpPr>
            <a:spLocks noGrp="1"/>
          </p:cNvSpPr>
          <p:nvPr>
            <p:ph type="title"/>
          </p:nvPr>
        </p:nvSpPr>
        <p:spPr>
          <a:xfrm>
            <a:off x="685800" y="609600"/>
            <a:ext cx="7772400" cy="685856"/>
          </a:xfrm>
        </p:spPr>
        <p:txBody>
          <a:bodyPr/>
          <a:lstStyle/>
          <a:p>
            <a:r>
              <a:rPr lang="en-US" sz="1800" b="1" i="0" u="none" strike="noStrike" baseline="0" dirty="0">
                <a:solidFill>
                  <a:srgbClr val="000000"/>
                </a:solidFill>
                <a:latin typeface="Calibri" panose="020F0502020204030204" pitchFamily="34" charset="0"/>
              </a:rPr>
              <a:t>The following are the screenshot of the outputs of the project: </a:t>
            </a:r>
            <a:endParaRPr lang="en-IN" dirty="0"/>
          </a:p>
        </p:txBody>
      </p:sp>
      <p:sp>
        <p:nvSpPr>
          <p:cNvPr id="4" name="Date Placeholder 3">
            <a:extLst>
              <a:ext uri="{FF2B5EF4-FFF2-40B4-BE49-F238E27FC236}">
                <a16:creationId xmlns:a16="http://schemas.microsoft.com/office/drawing/2014/main" id="{463473C1-F43D-4CE1-98EC-D6291BDEF1CA}"/>
              </a:ext>
            </a:extLst>
          </p:cNvPr>
          <p:cNvSpPr>
            <a:spLocks noGrp="1"/>
          </p:cNvSpPr>
          <p:nvPr>
            <p:ph type="dt" sz="half" idx="10"/>
          </p:nvPr>
        </p:nvSpPr>
        <p:spPr/>
        <p:txBody>
          <a:bodyPr/>
          <a:lstStyle/>
          <a:p>
            <a:pPr>
              <a:defRPr/>
            </a:pPr>
            <a:fld id="{26C38272-842B-4B57-8720-4FA2687474E9}" type="datetime1">
              <a:rPr lang="en-US" smtClean="0"/>
              <a:pPr>
                <a:defRPr/>
              </a:pPr>
              <a:t>7/17/2021</a:t>
            </a:fld>
            <a:endParaRPr lang="en-US"/>
          </a:p>
        </p:txBody>
      </p:sp>
      <p:sp>
        <p:nvSpPr>
          <p:cNvPr id="5" name="Slide Number Placeholder 4">
            <a:extLst>
              <a:ext uri="{FF2B5EF4-FFF2-40B4-BE49-F238E27FC236}">
                <a16:creationId xmlns:a16="http://schemas.microsoft.com/office/drawing/2014/main" id="{CE0CEC30-33A0-48D8-A509-10E1DB96EC14}"/>
              </a:ext>
            </a:extLst>
          </p:cNvPr>
          <p:cNvSpPr>
            <a:spLocks noGrp="1"/>
          </p:cNvSpPr>
          <p:nvPr>
            <p:ph type="sldNum" sz="quarter" idx="12"/>
          </p:nvPr>
        </p:nvSpPr>
        <p:spPr/>
        <p:txBody>
          <a:bodyPr/>
          <a:lstStyle/>
          <a:p>
            <a:fld id="{D210326D-D50F-4D28-9246-D3782C858FA5}" type="slidenum">
              <a:rPr lang="en-US" altLang="en-US" smtClean="0"/>
              <a:pPr/>
              <a:t>19</a:t>
            </a:fld>
            <a:endParaRPr lang="en-US" altLang="en-US"/>
          </a:p>
        </p:txBody>
      </p:sp>
      <p:pic>
        <p:nvPicPr>
          <p:cNvPr id="10" name="Content Placeholder 9" descr="A screenshot of a cell phone&#10;&#10;Description automatically generated with medium confidence">
            <a:extLst>
              <a:ext uri="{FF2B5EF4-FFF2-40B4-BE49-F238E27FC236}">
                <a16:creationId xmlns:a16="http://schemas.microsoft.com/office/drawing/2014/main" id="{B258AA9A-CD99-4E82-8CDB-03429D684A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143060"/>
            <a:ext cx="2514534" cy="4867222"/>
          </a:xfrm>
        </p:spPr>
      </p:pic>
      <p:pic>
        <p:nvPicPr>
          <p:cNvPr id="12" name="Picture 11" descr="Text&#10;&#10;Description automatically generated">
            <a:extLst>
              <a:ext uri="{FF2B5EF4-FFF2-40B4-BE49-F238E27FC236}">
                <a16:creationId xmlns:a16="http://schemas.microsoft.com/office/drawing/2014/main" id="{2517AD2F-594F-4EB1-9D12-067029352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3735" y="1143060"/>
            <a:ext cx="2666931" cy="4762452"/>
          </a:xfrm>
          <a:prstGeom prst="rect">
            <a:avLst/>
          </a:prstGeom>
        </p:spPr>
      </p:pic>
      <p:pic>
        <p:nvPicPr>
          <p:cNvPr id="14" name="Picture 13" descr="Map&#10;&#10;Description automatically generated">
            <a:extLst>
              <a:ext uri="{FF2B5EF4-FFF2-40B4-BE49-F238E27FC236}">
                <a16:creationId xmlns:a16="http://schemas.microsoft.com/office/drawing/2014/main" id="{55880F7B-F876-4CE6-AB0C-4F4D4282AA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3597" y="1143060"/>
            <a:ext cx="2931803" cy="4914847"/>
          </a:xfrm>
          <a:prstGeom prst="rect">
            <a:avLst/>
          </a:prstGeom>
        </p:spPr>
      </p:pic>
    </p:spTree>
    <p:extLst>
      <p:ext uri="{BB962C8B-B14F-4D97-AF65-F5344CB8AC3E}">
        <p14:creationId xmlns:p14="http://schemas.microsoft.com/office/powerpoint/2010/main" val="1161495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a:extLst>
              <a:ext uri="{FF2B5EF4-FFF2-40B4-BE49-F238E27FC236}">
                <a16:creationId xmlns:a16="http://schemas.microsoft.com/office/drawing/2014/main" id="{EC4E0209-31D3-4700-BED3-DED11AD28418}"/>
              </a:ext>
            </a:extLst>
          </p:cNvPr>
          <p:cNvSpPr txBox="1">
            <a:spLocks noChangeArrowheads="1"/>
          </p:cNvSpPr>
          <p:nvPr/>
        </p:nvSpPr>
        <p:spPr bwMode="auto">
          <a:xfrm>
            <a:off x="0" y="76200"/>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Contents</a:t>
            </a:r>
            <a:endParaRPr lang="en-IN" altLang="en-US" sz="3200" b="1" dirty="0"/>
          </a:p>
        </p:txBody>
      </p:sp>
      <p:sp>
        <p:nvSpPr>
          <p:cNvPr id="4099" name="Rectangle 2">
            <a:extLst>
              <a:ext uri="{FF2B5EF4-FFF2-40B4-BE49-F238E27FC236}">
                <a16:creationId xmlns:a16="http://schemas.microsoft.com/office/drawing/2014/main" id="{F9C3ED4C-8B7F-4DAB-87D1-46E1497F346E}"/>
              </a:ext>
            </a:extLst>
          </p:cNvPr>
          <p:cNvSpPr>
            <a:spLocks noChangeArrowheads="1"/>
          </p:cNvSpPr>
          <p:nvPr/>
        </p:nvSpPr>
        <p:spPr bwMode="auto">
          <a:xfrm>
            <a:off x="304800" y="838200"/>
            <a:ext cx="85344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 typeface="Courier New" panose="02070309020205020404" pitchFamily="49" charset="0"/>
              <a:buChar char="o"/>
            </a:pPr>
            <a:r>
              <a:rPr lang="en-US" altLang="en-US" dirty="0">
                <a:cs typeface="Times New Roman" panose="02020603050405020304" pitchFamily="18" charset="0"/>
              </a:rPr>
              <a:t>Introduction </a:t>
            </a:r>
          </a:p>
          <a:p>
            <a:pPr>
              <a:buFont typeface="Courier New" panose="02070309020205020404" pitchFamily="49" charset="0"/>
              <a:buChar char="o"/>
            </a:pPr>
            <a:r>
              <a:rPr lang="en-US" altLang="en-US" dirty="0">
                <a:cs typeface="Times New Roman" panose="02020603050405020304" pitchFamily="18" charset="0"/>
              </a:rPr>
              <a:t>Literature Review </a:t>
            </a:r>
          </a:p>
          <a:p>
            <a:pPr>
              <a:buFont typeface="Courier New" panose="02070309020205020404" pitchFamily="49" charset="0"/>
              <a:buChar char="o"/>
            </a:pPr>
            <a:r>
              <a:rPr lang="en-US" altLang="en-US" dirty="0">
                <a:cs typeface="Times New Roman" panose="02020603050405020304" pitchFamily="18" charset="0"/>
              </a:rPr>
              <a:t>Existing System</a:t>
            </a:r>
          </a:p>
          <a:p>
            <a:pPr>
              <a:buFont typeface="Courier New" panose="02070309020205020404" pitchFamily="49" charset="0"/>
              <a:buChar char="o"/>
            </a:pPr>
            <a:r>
              <a:rPr lang="en-US" altLang="en-US" dirty="0">
                <a:cs typeface="Times New Roman" panose="02020603050405020304" pitchFamily="18" charset="0"/>
              </a:rPr>
              <a:t>Problem Statement &amp; Objectives </a:t>
            </a:r>
          </a:p>
          <a:p>
            <a:pPr>
              <a:buFont typeface="Courier New" panose="02070309020205020404" pitchFamily="49" charset="0"/>
              <a:buChar char="o"/>
            </a:pPr>
            <a:r>
              <a:rPr lang="en-US" altLang="en-US" dirty="0">
                <a:cs typeface="Times New Roman" panose="02020603050405020304" pitchFamily="18" charset="0"/>
              </a:rPr>
              <a:t>Proposed System</a:t>
            </a:r>
          </a:p>
          <a:p>
            <a:pPr>
              <a:buFont typeface="Courier New" panose="02070309020205020404" pitchFamily="49" charset="0"/>
              <a:buChar char="o"/>
            </a:pPr>
            <a:r>
              <a:rPr lang="en-US" altLang="en-US" dirty="0">
                <a:cs typeface="Times New Roman" panose="02020603050405020304" pitchFamily="18" charset="0"/>
              </a:rPr>
              <a:t>Block Diagram </a:t>
            </a:r>
          </a:p>
          <a:p>
            <a:pPr>
              <a:buFont typeface="Courier New" panose="02070309020205020404" pitchFamily="49" charset="0"/>
              <a:buChar char="o"/>
            </a:pPr>
            <a:r>
              <a:rPr lang="en-US" altLang="en-US" dirty="0">
                <a:cs typeface="Times New Roman" panose="02020603050405020304" pitchFamily="18" charset="0"/>
              </a:rPr>
              <a:t>Hardware &amp; Software Specification</a:t>
            </a:r>
          </a:p>
          <a:p>
            <a:pPr>
              <a:buFont typeface="Courier New" panose="02070309020205020404" pitchFamily="49" charset="0"/>
              <a:buChar char="o"/>
            </a:pPr>
            <a:r>
              <a:rPr lang="en-US" altLang="en-US" dirty="0">
                <a:cs typeface="Times New Roman" panose="02020603050405020304" pitchFamily="18" charset="0"/>
              </a:rPr>
              <a:t>Circuit Diagram &amp; Working</a:t>
            </a:r>
          </a:p>
          <a:p>
            <a:pPr>
              <a:buFont typeface="Courier New" panose="02070309020205020404" pitchFamily="49" charset="0"/>
              <a:buChar char="o"/>
            </a:pPr>
            <a:r>
              <a:rPr lang="en-US" altLang="en-US" dirty="0">
                <a:cs typeface="Times New Roman" panose="02020603050405020304" pitchFamily="18" charset="0"/>
              </a:rPr>
              <a:t>Algorithm</a:t>
            </a:r>
          </a:p>
          <a:p>
            <a:pPr>
              <a:buFont typeface="Courier New" panose="02070309020205020404" pitchFamily="49" charset="0"/>
              <a:buChar char="o"/>
            </a:pPr>
            <a:r>
              <a:rPr lang="en-US" altLang="en-US" dirty="0">
                <a:cs typeface="Times New Roman" panose="02020603050405020304" pitchFamily="18" charset="0"/>
              </a:rPr>
              <a:t>Results &amp; Discussion</a:t>
            </a:r>
          </a:p>
          <a:p>
            <a:pPr>
              <a:buFont typeface="Courier New" panose="02070309020205020404" pitchFamily="49" charset="0"/>
              <a:buChar char="o"/>
            </a:pPr>
            <a:r>
              <a:rPr lang="en-US" altLang="en-US" dirty="0">
                <a:cs typeface="Times New Roman" panose="02020603050405020304" pitchFamily="18" charset="0"/>
              </a:rPr>
              <a:t>Advantages &amp; Disadvantages</a:t>
            </a:r>
          </a:p>
          <a:p>
            <a:pPr>
              <a:buFont typeface="Courier New" panose="02070309020205020404" pitchFamily="49" charset="0"/>
              <a:buChar char="o"/>
            </a:pPr>
            <a:r>
              <a:rPr lang="en-US" altLang="en-US" dirty="0">
                <a:cs typeface="Times New Roman" panose="02020603050405020304" pitchFamily="18" charset="0"/>
              </a:rPr>
              <a:t>Conclusion &amp; Future Scope</a:t>
            </a:r>
          </a:p>
          <a:p>
            <a:pPr>
              <a:buFont typeface="Courier New" panose="02070309020205020404" pitchFamily="49" charset="0"/>
              <a:buChar char="o"/>
            </a:pPr>
            <a:r>
              <a:rPr lang="en-US" altLang="en-US" dirty="0">
                <a:cs typeface="Times New Roman" panose="02020603050405020304" pitchFamily="18" charset="0"/>
              </a:rPr>
              <a:t>References</a:t>
            </a:r>
          </a:p>
          <a:p>
            <a:pPr>
              <a:buFont typeface="Courier New" panose="02070309020205020404" pitchFamily="49" charset="0"/>
              <a:buChar char="o"/>
            </a:pPr>
            <a:r>
              <a:rPr lang="en-US" altLang="en-US" dirty="0">
                <a:cs typeface="Times New Roman" panose="02020603050405020304" pitchFamily="18" charset="0"/>
              </a:rPr>
              <a:t>Progress Work  </a:t>
            </a:r>
          </a:p>
          <a:p>
            <a:pPr>
              <a:buFont typeface="Courier New" panose="02070309020205020404" pitchFamily="49" charset="0"/>
              <a:buChar char="o"/>
            </a:pPr>
            <a:r>
              <a:rPr lang="en-US" altLang="en-US" dirty="0">
                <a:cs typeface="Times New Roman" panose="02020603050405020304" pitchFamily="18" charset="0"/>
              </a:rPr>
              <a:t>Milestones/Schedule </a:t>
            </a:r>
          </a:p>
        </p:txBody>
      </p:sp>
      <p:sp>
        <p:nvSpPr>
          <p:cNvPr id="4100" name="Date Placeholder 1">
            <a:extLst>
              <a:ext uri="{FF2B5EF4-FFF2-40B4-BE49-F238E27FC236}">
                <a16:creationId xmlns:a16="http://schemas.microsoft.com/office/drawing/2014/main" id="{0A296C17-9EB5-42FA-8307-8128E25014CD}"/>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7CD86A51-3A62-41CC-85C3-A10C1E73B194}" type="datetime1">
              <a:rPr lang="en-US" altLang="en-US" sz="1400" smtClean="0"/>
              <a:pPr>
                <a:buFontTx/>
                <a:buNone/>
              </a:pPr>
              <a:t>7/17/2021</a:t>
            </a:fld>
            <a:endParaRPr lang="en-US" altLang="en-US" sz="1400"/>
          </a:p>
        </p:txBody>
      </p:sp>
      <p:sp>
        <p:nvSpPr>
          <p:cNvPr id="4101" name="Slide Number Placeholder 4">
            <a:extLst>
              <a:ext uri="{FF2B5EF4-FFF2-40B4-BE49-F238E27FC236}">
                <a16:creationId xmlns:a16="http://schemas.microsoft.com/office/drawing/2014/main" id="{FC0410F5-F5BA-434B-9485-99BD24BDBAD3}"/>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71598321-CD5E-4CA6-AA27-5017756938C4}" type="slidenum">
              <a:rPr lang="en-US" altLang="en-US" sz="1400"/>
              <a:pPr>
                <a:buFontTx/>
                <a:buNone/>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a:extLst>
              <a:ext uri="{FF2B5EF4-FFF2-40B4-BE49-F238E27FC236}">
                <a16:creationId xmlns:a16="http://schemas.microsoft.com/office/drawing/2014/main" id="{705E41EF-E298-4704-894A-46517A0BF3FB}"/>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     Advantages and Disadvantages</a:t>
            </a:r>
          </a:p>
        </p:txBody>
      </p:sp>
      <p:sp>
        <p:nvSpPr>
          <p:cNvPr id="15363" name="Date Placeholder 1">
            <a:extLst>
              <a:ext uri="{FF2B5EF4-FFF2-40B4-BE49-F238E27FC236}">
                <a16:creationId xmlns:a16="http://schemas.microsoft.com/office/drawing/2014/main" id="{D7B337F3-5B45-4267-BC32-DA49D239DE57}"/>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281A9BCE-1AFA-4D04-9685-5F0E05384D7F}" type="datetime1">
              <a:rPr lang="en-US" altLang="en-US" sz="1400" smtClean="0"/>
              <a:pPr>
                <a:buFontTx/>
                <a:buNone/>
              </a:pPr>
              <a:t>7/17/2021</a:t>
            </a:fld>
            <a:endParaRPr lang="en-US" altLang="en-US" sz="1400"/>
          </a:p>
        </p:txBody>
      </p:sp>
      <p:sp>
        <p:nvSpPr>
          <p:cNvPr id="15364" name="Slide Number Placeholder 4">
            <a:extLst>
              <a:ext uri="{FF2B5EF4-FFF2-40B4-BE49-F238E27FC236}">
                <a16:creationId xmlns:a16="http://schemas.microsoft.com/office/drawing/2014/main" id="{2F19B796-AF03-44A4-99FA-29B9ACE66526}"/>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C6433DC2-0B36-4B4B-81FC-CD52D8EF4414}" type="slidenum">
              <a:rPr lang="en-US" altLang="en-US" sz="1400"/>
              <a:pPr>
                <a:buFontTx/>
                <a:buNone/>
              </a:pPr>
              <a:t>20</a:t>
            </a:fld>
            <a:endParaRPr lang="en-US" altLang="en-US" sz="1400"/>
          </a:p>
        </p:txBody>
      </p:sp>
      <p:sp>
        <p:nvSpPr>
          <p:cNvPr id="2" name="TextBox 1">
            <a:extLst>
              <a:ext uri="{FF2B5EF4-FFF2-40B4-BE49-F238E27FC236}">
                <a16:creationId xmlns:a16="http://schemas.microsoft.com/office/drawing/2014/main" id="{0C5BCF5B-C467-4282-ACB7-41F97C574FDA}"/>
              </a:ext>
            </a:extLst>
          </p:cNvPr>
          <p:cNvSpPr txBox="1"/>
          <p:nvPr/>
        </p:nvSpPr>
        <p:spPr>
          <a:xfrm>
            <a:off x="152516" y="762070"/>
            <a:ext cx="8838967" cy="4890057"/>
          </a:xfrm>
          <a:prstGeom prst="rect">
            <a:avLst/>
          </a:prstGeom>
          <a:noFill/>
        </p:spPr>
        <p:txBody>
          <a:bodyPr wrap="square" rtlCol="0">
            <a:spAutoFit/>
          </a:bodyPr>
          <a:lstStyle/>
          <a:p>
            <a:pPr>
              <a:lnSpc>
                <a:spcPct val="150000"/>
              </a:lnSpc>
            </a:pPr>
            <a:r>
              <a:rPr lang="en-IN" b="1" dirty="0"/>
              <a:t>Advantages:</a:t>
            </a:r>
          </a:p>
          <a:p>
            <a:pPr marL="342900" indent="-342900">
              <a:lnSpc>
                <a:spcPct val="150000"/>
              </a:lnSpc>
              <a:buFont typeface="Arial" panose="020B0604020202020204" pitchFamily="34" charset="0"/>
              <a:buChar char="•"/>
            </a:pPr>
            <a:r>
              <a:rPr lang="en-IN" sz="1800" dirty="0"/>
              <a:t>Theft can be stooped while happening itself.</a:t>
            </a:r>
          </a:p>
          <a:p>
            <a:pPr marL="342900" indent="-342900">
              <a:lnSpc>
                <a:spcPct val="150000"/>
              </a:lnSpc>
              <a:buFont typeface="Arial" panose="020B0604020202020204" pitchFamily="34" charset="0"/>
              <a:buChar char="•"/>
            </a:pPr>
            <a:r>
              <a:rPr lang="en-IN" sz="1800" dirty="0"/>
              <a:t>Used in security application.</a:t>
            </a:r>
          </a:p>
          <a:p>
            <a:pPr marL="342900" indent="-342900">
              <a:lnSpc>
                <a:spcPct val="150000"/>
              </a:lnSpc>
              <a:buFont typeface="Arial" panose="020B0604020202020204" pitchFamily="34" charset="0"/>
              <a:buChar char="•"/>
            </a:pPr>
            <a:r>
              <a:rPr lang="en-IN" sz="1800" dirty="0"/>
              <a:t>It is affordable for everyone.</a:t>
            </a:r>
          </a:p>
          <a:p>
            <a:pPr marL="342900" indent="-342900">
              <a:lnSpc>
                <a:spcPct val="150000"/>
              </a:lnSpc>
              <a:buFont typeface="Arial" panose="020B0604020202020204" pitchFamily="34" charset="0"/>
              <a:buChar char="•"/>
            </a:pPr>
            <a:r>
              <a:rPr lang="en-IN" sz="1800" dirty="0"/>
              <a:t>The control will be in Owners Hand.</a:t>
            </a:r>
          </a:p>
          <a:p>
            <a:pPr marL="342900" indent="-342900">
              <a:lnSpc>
                <a:spcPct val="150000"/>
              </a:lnSpc>
              <a:buFont typeface="Arial" panose="020B0604020202020204" pitchFamily="34" charset="0"/>
              <a:buChar char="•"/>
            </a:pPr>
            <a:r>
              <a:rPr lang="en-US" sz="1800" dirty="0">
                <a:solidFill>
                  <a:srgbClr val="000000"/>
                </a:solidFill>
                <a:cs typeface="Times New Roman" panose="02020603050405020304" pitchFamily="18" charset="0"/>
              </a:rPr>
              <a:t>Since it is using IoT platform we can update the contact very frequently need not change the actual code of the project.</a:t>
            </a:r>
          </a:p>
          <a:p>
            <a:pPr>
              <a:lnSpc>
                <a:spcPct val="150000"/>
              </a:lnSpc>
            </a:pPr>
            <a:r>
              <a:rPr lang="en-US" b="1" dirty="0">
                <a:solidFill>
                  <a:srgbClr val="000000"/>
                </a:solidFill>
                <a:cs typeface="Times New Roman" panose="02020603050405020304" pitchFamily="18" charset="0"/>
              </a:rPr>
              <a:t>Disadvantages:</a:t>
            </a:r>
          </a:p>
          <a:p>
            <a:pPr marL="285750" indent="-285750">
              <a:lnSpc>
                <a:spcPct val="150000"/>
              </a:lnSpc>
              <a:buFont typeface="Arial" panose="020B0604020202020204" pitchFamily="34" charset="0"/>
              <a:buChar char="•"/>
            </a:pPr>
            <a:r>
              <a:rPr lang="en-US" sz="1800" dirty="0">
                <a:solidFill>
                  <a:srgbClr val="000000"/>
                </a:solidFill>
                <a:cs typeface="Times New Roman" panose="02020603050405020304" pitchFamily="18" charset="0"/>
              </a:rPr>
              <a:t>Since it uses IoT Platform server crash may affect the system.</a:t>
            </a:r>
          </a:p>
          <a:p>
            <a:pPr marL="285750" indent="-285750">
              <a:lnSpc>
                <a:spcPct val="150000"/>
              </a:lnSpc>
              <a:buFont typeface="Arial" panose="020B0604020202020204" pitchFamily="34" charset="0"/>
              <a:buChar char="•"/>
            </a:pPr>
            <a:r>
              <a:rPr lang="en-US" sz="1800" dirty="0">
                <a:solidFill>
                  <a:srgbClr val="000000"/>
                </a:solidFill>
                <a:cs typeface="Times New Roman" panose="02020603050405020304" pitchFamily="18" charset="0"/>
              </a:rPr>
              <a:t>Problem in Data Connection will affect.</a:t>
            </a:r>
          </a:p>
          <a:p>
            <a:pPr marL="285750" indent="-285750">
              <a:lnSpc>
                <a:spcPct val="150000"/>
              </a:lnSpc>
              <a:buFont typeface="Arial" panose="020B0604020202020204" pitchFamily="34" charset="0"/>
              <a:buChar char="•"/>
            </a:pPr>
            <a:r>
              <a:rPr lang="en-US" sz="1800" dirty="0">
                <a:solidFill>
                  <a:srgbClr val="000000"/>
                </a:solidFill>
                <a:cs typeface="Times New Roman" panose="02020603050405020304" pitchFamily="18" charset="0"/>
              </a:rPr>
              <a:t>In Remote Locations, Getting exact GPS Coordinates is difficult.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a:extLst>
              <a:ext uri="{FF2B5EF4-FFF2-40B4-BE49-F238E27FC236}">
                <a16:creationId xmlns:a16="http://schemas.microsoft.com/office/drawing/2014/main" id="{1BB472A7-325A-4D22-A612-CDB8FFB298E3}"/>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Conclusion &amp; Future Scope</a:t>
            </a:r>
          </a:p>
        </p:txBody>
      </p:sp>
      <p:sp>
        <p:nvSpPr>
          <p:cNvPr id="16387" name="Date Placeholder 1">
            <a:extLst>
              <a:ext uri="{FF2B5EF4-FFF2-40B4-BE49-F238E27FC236}">
                <a16:creationId xmlns:a16="http://schemas.microsoft.com/office/drawing/2014/main" id="{59BD55CE-1E7C-4408-BB1C-B200EB8F7C11}"/>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7FE8BAAE-3205-45C7-827A-7CEBEA1F9589}" type="datetime1">
              <a:rPr lang="en-US" altLang="en-US" sz="1400" smtClean="0"/>
              <a:pPr>
                <a:buFontTx/>
                <a:buNone/>
              </a:pPr>
              <a:t>7/17/2021</a:t>
            </a:fld>
            <a:endParaRPr lang="en-US" altLang="en-US" sz="1400"/>
          </a:p>
        </p:txBody>
      </p:sp>
      <p:sp>
        <p:nvSpPr>
          <p:cNvPr id="16388" name="Slide Number Placeholder 4">
            <a:extLst>
              <a:ext uri="{FF2B5EF4-FFF2-40B4-BE49-F238E27FC236}">
                <a16:creationId xmlns:a16="http://schemas.microsoft.com/office/drawing/2014/main" id="{09195C49-94BD-4FFF-9F06-C9BACC075083}"/>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B5807A79-33A4-43BB-9F12-8C7F2838FE2C}" type="slidenum">
              <a:rPr lang="en-US" altLang="en-US" sz="1400"/>
              <a:pPr>
                <a:buFontTx/>
                <a:buNone/>
              </a:pPr>
              <a:t>21</a:t>
            </a:fld>
            <a:endParaRPr lang="en-US" altLang="en-US" sz="1400"/>
          </a:p>
        </p:txBody>
      </p:sp>
      <p:sp>
        <p:nvSpPr>
          <p:cNvPr id="2" name="TextBox 1">
            <a:extLst>
              <a:ext uri="{FF2B5EF4-FFF2-40B4-BE49-F238E27FC236}">
                <a16:creationId xmlns:a16="http://schemas.microsoft.com/office/drawing/2014/main" id="{349CB18E-07C0-4A65-8E28-1A11C5CE6448}"/>
              </a:ext>
            </a:extLst>
          </p:cNvPr>
          <p:cNvSpPr txBox="1"/>
          <p:nvPr/>
        </p:nvSpPr>
        <p:spPr>
          <a:xfrm>
            <a:off x="211251" y="672950"/>
            <a:ext cx="8686572" cy="5727850"/>
          </a:xfrm>
          <a:prstGeom prst="rect">
            <a:avLst/>
          </a:prstGeom>
          <a:noFill/>
        </p:spPr>
        <p:txBody>
          <a:bodyPr wrap="square" rtlCol="0">
            <a:spAutoFit/>
          </a:bodyPr>
          <a:lstStyle/>
          <a:p>
            <a:pPr algn="just">
              <a:lnSpc>
                <a:spcPct val="150000"/>
              </a:lnSpc>
            </a:pPr>
            <a:r>
              <a:rPr lang="en-IN" b="1" dirty="0">
                <a:latin typeface="+mn-lt"/>
              </a:rPr>
              <a:t>Conclusion:</a:t>
            </a:r>
          </a:p>
          <a:p>
            <a:pPr marL="285750" indent="-285750" algn="just">
              <a:lnSpc>
                <a:spcPct val="150000"/>
              </a:lnSpc>
              <a:buFont typeface="Arial" panose="020B0604020202020204" pitchFamily="34" charset="0"/>
              <a:buChar char="•"/>
            </a:pPr>
            <a:r>
              <a:rPr lang="en-GB" sz="1800" dirty="0">
                <a:latin typeface="+mn-lt"/>
                <a:cs typeface="Calibri" panose="020F0502020204030204" pitchFamily="34" charset="0"/>
              </a:rPr>
              <a:t>The implementation of this system allows safety and security to the vehicles. A simple, cost efficient, anti-theft security system has been successfully designed.</a:t>
            </a:r>
          </a:p>
          <a:p>
            <a:pPr marL="285750" indent="-285750" algn="just">
              <a:lnSpc>
                <a:spcPct val="150000"/>
              </a:lnSpc>
              <a:buFont typeface="Arial" panose="020B0604020202020204" pitchFamily="34" charset="0"/>
              <a:buChar char="•"/>
            </a:pPr>
            <a:r>
              <a:rPr lang="en-GB" sz="1800" dirty="0">
                <a:latin typeface="+mn-lt"/>
                <a:cs typeface="Calibri" panose="020F0502020204030204" pitchFamily="34" charset="0"/>
              </a:rPr>
              <a:t>This system helps in tracking exact position of target(vehicle stole by thief) as well as in locking the vehicle through App in perspective of remote control.</a:t>
            </a:r>
          </a:p>
          <a:p>
            <a:pPr algn="just">
              <a:lnSpc>
                <a:spcPct val="150000"/>
              </a:lnSpc>
            </a:pPr>
            <a:r>
              <a:rPr lang="en-GB" b="1" dirty="0">
                <a:latin typeface="+mn-lt"/>
                <a:cs typeface="Calibri" panose="020F0502020204030204" pitchFamily="34" charset="0"/>
              </a:rPr>
              <a:t>Future Scope:</a:t>
            </a:r>
          </a:p>
          <a:p>
            <a:pPr marL="285750" indent="-285750" algn="just">
              <a:lnSpc>
                <a:spcPct val="150000"/>
              </a:lnSpc>
              <a:buFont typeface="Arial" panose="020B0604020202020204" pitchFamily="34" charset="0"/>
              <a:buChar char="•"/>
            </a:pPr>
            <a:r>
              <a:rPr lang="en-GB" sz="1800" dirty="0">
                <a:latin typeface="+mn-lt"/>
                <a:cs typeface="Calibri" panose="020F0502020204030204" pitchFamily="34" charset="0"/>
              </a:rPr>
              <a:t>The system can be used to quickly respond to the unexpected accidents which occur on highways or busy roads in cities. </a:t>
            </a:r>
          </a:p>
          <a:p>
            <a:pPr marL="285750" indent="-285750" algn="just">
              <a:lnSpc>
                <a:spcPct val="150000"/>
              </a:lnSpc>
              <a:buFont typeface="Arial" panose="020B0604020202020204" pitchFamily="34" charset="0"/>
              <a:buChar char="•"/>
            </a:pPr>
            <a:r>
              <a:rPr lang="en-GB" sz="1800" dirty="0">
                <a:latin typeface="+mn-lt"/>
                <a:cs typeface="Calibri" panose="020F0502020204030204" pitchFamily="34" charset="0"/>
              </a:rPr>
              <a:t>This can be done by arranging these systems in various ambulances which cover the entire city so that the nearest ambulance could be contacted for help.</a:t>
            </a:r>
          </a:p>
          <a:p>
            <a:pPr marL="285750" indent="-285750" algn="just">
              <a:lnSpc>
                <a:spcPct val="150000"/>
              </a:lnSpc>
              <a:buFont typeface="Arial" panose="020B0604020202020204" pitchFamily="34" charset="0"/>
              <a:buChar char="•"/>
            </a:pPr>
            <a:r>
              <a:rPr lang="en-GB" sz="1800" dirty="0">
                <a:latin typeface="+mn-lt"/>
                <a:cs typeface="Calibri" panose="020F0502020204030204" pitchFamily="34" charset="0"/>
              </a:rPr>
              <a:t>It can be extended for alcohol detection. The system will detect the driving person whether the person is drunk or not, if the person is taken alcohol, the vehicle will not start.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a:extLst>
              <a:ext uri="{FF2B5EF4-FFF2-40B4-BE49-F238E27FC236}">
                <a16:creationId xmlns:a16="http://schemas.microsoft.com/office/drawing/2014/main" id="{3E306397-EB0B-4385-8FE3-7CCD11FA708E}"/>
              </a:ext>
            </a:extLst>
          </p:cNvPr>
          <p:cNvSpPr txBox="1">
            <a:spLocks noChangeArrowheads="1"/>
          </p:cNvSpPr>
          <p:nvPr/>
        </p:nvSpPr>
        <p:spPr bwMode="auto">
          <a:xfrm>
            <a:off x="0" y="1016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References</a:t>
            </a:r>
          </a:p>
        </p:txBody>
      </p:sp>
      <p:sp>
        <p:nvSpPr>
          <p:cNvPr id="17411" name="Date Placeholder 1">
            <a:extLst>
              <a:ext uri="{FF2B5EF4-FFF2-40B4-BE49-F238E27FC236}">
                <a16:creationId xmlns:a16="http://schemas.microsoft.com/office/drawing/2014/main" id="{B6516B91-2F9E-46F9-9D83-75875A2D58B1}"/>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AE617B44-7623-42C6-A8C9-9464CCB18681}" type="datetime1">
              <a:rPr lang="en-US" altLang="en-US" sz="1400" smtClean="0"/>
              <a:pPr>
                <a:buFontTx/>
                <a:buNone/>
              </a:pPr>
              <a:t>7/17/2021</a:t>
            </a:fld>
            <a:endParaRPr lang="en-US" altLang="en-US" sz="1400"/>
          </a:p>
        </p:txBody>
      </p:sp>
      <p:sp>
        <p:nvSpPr>
          <p:cNvPr id="17412" name="Slide Number Placeholder 4">
            <a:extLst>
              <a:ext uri="{FF2B5EF4-FFF2-40B4-BE49-F238E27FC236}">
                <a16:creationId xmlns:a16="http://schemas.microsoft.com/office/drawing/2014/main" id="{94EE1223-D048-4393-B4AB-28A476F0D36E}"/>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08FC4651-0F6E-4E77-86C6-00FAF9816E82}" type="slidenum">
              <a:rPr lang="en-US" altLang="en-US" sz="1400"/>
              <a:pPr>
                <a:buFontTx/>
                <a:buNone/>
              </a:pPr>
              <a:t>22</a:t>
            </a:fld>
            <a:endParaRPr lang="en-US" altLang="en-US" sz="1400"/>
          </a:p>
        </p:txBody>
      </p:sp>
      <p:sp>
        <p:nvSpPr>
          <p:cNvPr id="17413" name="TextBox 1">
            <a:extLst>
              <a:ext uri="{FF2B5EF4-FFF2-40B4-BE49-F238E27FC236}">
                <a16:creationId xmlns:a16="http://schemas.microsoft.com/office/drawing/2014/main" id="{9B917605-68D5-4667-9F01-0A70473A7A37}"/>
              </a:ext>
            </a:extLst>
          </p:cNvPr>
          <p:cNvSpPr txBox="1">
            <a:spLocks noChangeArrowheads="1"/>
          </p:cNvSpPr>
          <p:nvPr/>
        </p:nvSpPr>
        <p:spPr bwMode="auto">
          <a:xfrm>
            <a:off x="6350" y="1143000"/>
            <a:ext cx="9109075" cy="448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150000"/>
              </a:lnSpc>
            </a:pPr>
            <a:r>
              <a:rPr lang="en-US" altLang="en-US" sz="1600" b="1" dirty="0">
                <a:latin typeface="+mn-lt"/>
              </a:rPr>
              <a:t>[1] </a:t>
            </a:r>
            <a:r>
              <a:rPr lang="en-US" altLang="en-US" sz="1600" dirty="0">
                <a:latin typeface="+mn-lt"/>
              </a:rPr>
              <a:t>K Praveen, G Ravikumar, R Vignesh, M </a:t>
            </a:r>
            <a:r>
              <a:rPr lang="en-US" altLang="en-US" sz="1600" dirty="0" err="1">
                <a:latin typeface="+mn-lt"/>
              </a:rPr>
              <a:t>Premkumar</a:t>
            </a:r>
            <a:r>
              <a:rPr lang="en-US" altLang="en-US" sz="1600" dirty="0">
                <a:latin typeface="+mn-lt"/>
              </a:rPr>
              <a:t> and N Revathi, </a:t>
            </a:r>
            <a:r>
              <a:rPr lang="en-US" altLang="en-US" sz="1600" b="1" dirty="0">
                <a:latin typeface="+mn-lt"/>
              </a:rPr>
              <a:t>“Theft Detection and Engine Lock System using Arduino”</a:t>
            </a:r>
            <a:r>
              <a:rPr lang="en-US" altLang="en-US" sz="1600" dirty="0">
                <a:latin typeface="+mn-lt"/>
              </a:rPr>
              <a:t>, IRJET, April 2021.</a:t>
            </a:r>
          </a:p>
          <a:p>
            <a:pPr algn="just">
              <a:lnSpc>
                <a:spcPct val="150000"/>
              </a:lnSpc>
            </a:pPr>
            <a:r>
              <a:rPr lang="en-US" altLang="en-US" sz="1600" b="1" dirty="0">
                <a:latin typeface="+mn-lt"/>
              </a:rPr>
              <a:t>[2] </a:t>
            </a:r>
            <a:r>
              <a:rPr lang="en-US" altLang="en-US" sz="1600" dirty="0">
                <a:latin typeface="+mn-lt"/>
              </a:rPr>
              <a:t>B Hari </a:t>
            </a:r>
            <a:r>
              <a:rPr lang="en-US" altLang="en-US" sz="1600" dirty="0" err="1">
                <a:latin typeface="+mn-lt"/>
              </a:rPr>
              <a:t>kumar</a:t>
            </a:r>
            <a:r>
              <a:rPr lang="en-US" altLang="en-US" sz="1600" dirty="0">
                <a:latin typeface="+mn-lt"/>
              </a:rPr>
              <a:t>, </a:t>
            </a:r>
            <a:r>
              <a:rPr lang="en-US" altLang="en-US" sz="1600" dirty="0" err="1">
                <a:latin typeface="+mn-lt"/>
              </a:rPr>
              <a:t>Syeda</a:t>
            </a:r>
            <a:r>
              <a:rPr lang="en-US" altLang="en-US" sz="1600" dirty="0">
                <a:latin typeface="+mn-lt"/>
              </a:rPr>
              <a:t> Fathima </a:t>
            </a:r>
            <a:r>
              <a:rPr lang="en-US" altLang="en-US" sz="1600" dirty="0" err="1">
                <a:latin typeface="+mn-lt"/>
              </a:rPr>
              <a:t>Tehseen</a:t>
            </a:r>
            <a:r>
              <a:rPr lang="en-US" altLang="en-US" sz="1600" dirty="0">
                <a:latin typeface="+mn-lt"/>
              </a:rPr>
              <a:t>, S </a:t>
            </a:r>
            <a:r>
              <a:rPr lang="en-US" altLang="en-US" sz="1600" dirty="0" err="1">
                <a:latin typeface="+mn-lt"/>
              </a:rPr>
              <a:t>Thanveer</a:t>
            </a:r>
            <a:r>
              <a:rPr lang="en-US" altLang="en-US" sz="1600" dirty="0">
                <a:latin typeface="+mn-lt"/>
              </a:rPr>
              <a:t>, </a:t>
            </a:r>
            <a:r>
              <a:rPr lang="en-US" altLang="en-US" sz="1600" b="1" dirty="0">
                <a:latin typeface="+mn-lt"/>
              </a:rPr>
              <a:t>“Vehicle Monitoring and Tracking System using GPS and GSM technologies”</a:t>
            </a:r>
            <a:r>
              <a:rPr lang="en-US" altLang="en-US" sz="1600" dirty="0">
                <a:latin typeface="+mn-lt"/>
              </a:rPr>
              <a:t>, IRJET, April 2016.</a:t>
            </a:r>
          </a:p>
          <a:p>
            <a:pPr algn="just">
              <a:lnSpc>
                <a:spcPct val="150000"/>
              </a:lnSpc>
            </a:pPr>
            <a:r>
              <a:rPr lang="en-US" altLang="en-US" sz="1600" b="1" dirty="0">
                <a:latin typeface="+mn-lt"/>
              </a:rPr>
              <a:t>[3] </a:t>
            </a:r>
            <a:r>
              <a:rPr lang="en-US" altLang="en-US" sz="1600" dirty="0">
                <a:latin typeface="+mn-lt"/>
              </a:rPr>
              <a:t>Manish Prakash Gupta, </a:t>
            </a:r>
            <a:r>
              <a:rPr lang="en-US" altLang="en-US" sz="1600" b="1" dirty="0">
                <a:latin typeface="+mn-lt"/>
              </a:rPr>
              <a:t>“Google Assistant Controlled Home Automation”</a:t>
            </a:r>
            <a:r>
              <a:rPr lang="en-US" altLang="en-US" sz="1600" dirty="0">
                <a:latin typeface="+mn-lt"/>
              </a:rPr>
              <a:t>, IRJET, May 2018</a:t>
            </a:r>
            <a:r>
              <a:rPr lang="en-US" altLang="en-US" sz="1600" b="1" dirty="0">
                <a:latin typeface="+mn-lt"/>
              </a:rPr>
              <a:t>.</a:t>
            </a:r>
          </a:p>
          <a:p>
            <a:pPr algn="just">
              <a:lnSpc>
                <a:spcPct val="150000"/>
              </a:lnSpc>
            </a:pPr>
            <a:r>
              <a:rPr lang="en-US" altLang="en-US" sz="1600" b="1" dirty="0">
                <a:latin typeface="+mn-lt"/>
              </a:rPr>
              <a:t>[4] </a:t>
            </a:r>
            <a:r>
              <a:rPr lang="en-IN" sz="1600" b="0" i="0" u="none" strike="noStrike" baseline="0" dirty="0" err="1">
                <a:solidFill>
                  <a:srgbClr val="000000"/>
                </a:solidFill>
                <a:latin typeface="+mn-lt"/>
              </a:rPr>
              <a:t>Baburao</a:t>
            </a:r>
            <a:r>
              <a:rPr lang="en-IN" sz="1600" b="0" i="0" u="none" strike="noStrike" baseline="0" dirty="0">
                <a:solidFill>
                  <a:srgbClr val="000000"/>
                </a:solidFill>
                <a:latin typeface="+mn-lt"/>
              </a:rPr>
              <a:t> </a:t>
            </a:r>
            <a:r>
              <a:rPr lang="en-IN" sz="1600" b="0" i="0" u="none" strike="noStrike" baseline="0" dirty="0" err="1">
                <a:solidFill>
                  <a:srgbClr val="000000"/>
                </a:solidFill>
                <a:latin typeface="+mn-lt"/>
              </a:rPr>
              <a:t>Kodavati</a:t>
            </a:r>
            <a:r>
              <a:rPr lang="en-IN" sz="1600" b="0" i="0" u="none" strike="noStrike" baseline="0" dirty="0">
                <a:solidFill>
                  <a:srgbClr val="000000"/>
                </a:solidFill>
                <a:latin typeface="+mn-lt"/>
              </a:rPr>
              <a:t>., V K Raju, S. Srinivasa Rao, A V Prabu, Rao, T. </a:t>
            </a:r>
            <a:r>
              <a:rPr lang="en-IN" sz="1600" b="0" i="0" u="none" strike="noStrike" baseline="0" dirty="0" err="1">
                <a:solidFill>
                  <a:srgbClr val="000000"/>
                </a:solidFill>
                <a:latin typeface="+mn-lt"/>
              </a:rPr>
              <a:t>Appa</a:t>
            </a:r>
            <a:r>
              <a:rPr lang="en-IN" sz="1600" b="0" i="0" u="none" strike="noStrike" baseline="0" dirty="0">
                <a:solidFill>
                  <a:srgbClr val="000000"/>
                </a:solidFill>
                <a:latin typeface="+mn-lt"/>
              </a:rPr>
              <a:t> Rao., &amp; Dr Y V Narayana, , “ </a:t>
            </a:r>
            <a:r>
              <a:rPr lang="en-IN" sz="1600" b="1" i="0" u="none" strike="noStrike" baseline="0" dirty="0">
                <a:solidFill>
                  <a:srgbClr val="000000"/>
                </a:solidFill>
                <a:latin typeface="+mn-lt"/>
              </a:rPr>
              <a:t>GSM and GPS Based Vehicle Location and Tracking System</a:t>
            </a:r>
            <a:r>
              <a:rPr lang="en-IN" sz="1600" b="0" i="0" u="none" strike="noStrike" baseline="0" dirty="0">
                <a:solidFill>
                  <a:srgbClr val="000000"/>
                </a:solidFill>
                <a:latin typeface="+mn-lt"/>
              </a:rPr>
              <a:t>”. International Journal of Engineering Research and Applications (IJERA), Volume 01, Issue 03,2013. </a:t>
            </a:r>
          </a:p>
          <a:p>
            <a:pPr algn="just">
              <a:lnSpc>
                <a:spcPct val="150000"/>
              </a:lnSpc>
            </a:pPr>
            <a:r>
              <a:rPr lang="en-IN" altLang="en-US" sz="1600" b="1" dirty="0">
                <a:solidFill>
                  <a:srgbClr val="000000"/>
                </a:solidFill>
                <a:latin typeface="+mn-lt"/>
              </a:rPr>
              <a:t>[5] </a:t>
            </a:r>
            <a:r>
              <a:rPr lang="en-IN" sz="1600" b="0" i="0" u="none" strike="noStrike" baseline="0" dirty="0" err="1">
                <a:solidFill>
                  <a:srgbClr val="000000"/>
                </a:solidFill>
                <a:latin typeface="+mn-lt"/>
              </a:rPr>
              <a:t>Ashad</a:t>
            </a:r>
            <a:r>
              <a:rPr lang="en-IN" sz="1600" b="0" i="0" u="none" strike="noStrike" baseline="0" dirty="0">
                <a:solidFill>
                  <a:srgbClr val="000000"/>
                </a:solidFill>
                <a:latin typeface="+mn-lt"/>
              </a:rPr>
              <a:t> Mustafa, Hassan Jameel, </a:t>
            </a:r>
            <a:r>
              <a:rPr lang="en-IN" sz="1600" b="0" i="0" u="none" strike="noStrike" baseline="0" dirty="0" err="1">
                <a:solidFill>
                  <a:srgbClr val="000000"/>
                </a:solidFill>
                <a:latin typeface="+mn-lt"/>
              </a:rPr>
              <a:t>Mohtashim</a:t>
            </a:r>
            <a:r>
              <a:rPr lang="en-IN" sz="1600" b="0" i="0" u="none" strike="noStrike" baseline="0" dirty="0">
                <a:solidFill>
                  <a:srgbClr val="000000"/>
                </a:solidFill>
                <a:latin typeface="+mn-lt"/>
              </a:rPr>
              <a:t> </a:t>
            </a:r>
            <a:r>
              <a:rPr lang="en-IN" sz="1600" b="0" i="0" u="none" strike="noStrike" baseline="0" dirty="0" err="1">
                <a:solidFill>
                  <a:srgbClr val="000000"/>
                </a:solidFill>
                <a:latin typeface="+mn-lt"/>
              </a:rPr>
              <a:t>Baqar</a:t>
            </a:r>
            <a:r>
              <a:rPr lang="en-IN" sz="1600" b="0" i="0" u="none" strike="noStrike" baseline="0" dirty="0">
                <a:solidFill>
                  <a:srgbClr val="000000"/>
                </a:solidFill>
                <a:latin typeface="+mn-lt"/>
              </a:rPr>
              <a:t>, Rameez Ahmed Khan Zeeshan M Yaqoob, Zeeshan Rahim, Syed Safdar Hussain , , “</a:t>
            </a:r>
            <a:r>
              <a:rPr lang="en-IN" sz="1600" b="1" i="0" u="none" strike="noStrike" baseline="0" dirty="0">
                <a:solidFill>
                  <a:srgbClr val="000000"/>
                </a:solidFill>
                <a:latin typeface="+mn-lt"/>
              </a:rPr>
              <a:t>Vehicle Intrusion and Theft Control System </a:t>
            </a:r>
            <a:r>
              <a:rPr lang="en-US" sz="1600" b="1" i="0" u="none" strike="noStrike" baseline="0" dirty="0">
                <a:solidFill>
                  <a:srgbClr val="000000"/>
                </a:solidFill>
                <a:latin typeface="+mn-lt"/>
              </a:rPr>
              <a:t>using GSM and </a:t>
            </a:r>
            <a:r>
              <a:rPr lang="en-US" sz="1600" b="1" i="0" u="none" strike="noStrike" baseline="0" dirty="0" err="1">
                <a:solidFill>
                  <a:srgbClr val="000000"/>
                </a:solidFill>
                <a:latin typeface="+mn-lt"/>
              </a:rPr>
              <a:t>GPS:An</a:t>
            </a:r>
            <a:r>
              <a:rPr lang="en-US" sz="1600" b="1" i="0" u="none" strike="noStrike" baseline="0" dirty="0">
                <a:solidFill>
                  <a:srgbClr val="000000"/>
                </a:solidFill>
                <a:latin typeface="+mn-lt"/>
              </a:rPr>
              <a:t> Advance and Viable Approach</a:t>
            </a:r>
            <a:r>
              <a:rPr lang="en-US" sz="1600" b="0" i="0" u="none" strike="noStrike" baseline="0" dirty="0">
                <a:solidFill>
                  <a:srgbClr val="000000"/>
                </a:solidFill>
                <a:latin typeface="+mn-lt"/>
              </a:rPr>
              <a:t>”, Asian Journal of Engineering Science and Technology (AJEST), 2 (2), September 2012. </a:t>
            </a:r>
            <a:endParaRPr lang="en-US" altLang="en-US" sz="1600" b="1" dirty="0">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a:extLst>
              <a:ext uri="{FF2B5EF4-FFF2-40B4-BE49-F238E27FC236}">
                <a16:creationId xmlns:a16="http://schemas.microsoft.com/office/drawing/2014/main" id="{BE780F86-4DBC-4279-B7DD-698145104543}"/>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Progress Work  </a:t>
            </a:r>
          </a:p>
        </p:txBody>
      </p:sp>
      <p:sp>
        <p:nvSpPr>
          <p:cNvPr id="18435" name="Date Placeholder 1">
            <a:extLst>
              <a:ext uri="{FF2B5EF4-FFF2-40B4-BE49-F238E27FC236}">
                <a16:creationId xmlns:a16="http://schemas.microsoft.com/office/drawing/2014/main" id="{10A787AA-5EC0-4C35-BF2E-072D09F07819}"/>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E728424D-1AC0-4067-A952-2696D652A930}" type="datetime1">
              <a:rPr lang="en-US" altLang="en-US" sz="1400" smtClean="0"/>
              <a:pPr>
                <a:buFontTx/>
                <a:buNone/>
              </a:pPr>
              <a:t>7/17/2021</a:t>
            </a:fld>
            <a:endParaRPr lang="en-US" altLang="en-US" sz="1400"/>
          </a:p>
        </p:txBody>
      </p:sp>
      <p:sp>
        <p:nvSpPr>
          <p:cNvPr id="18436" name="Slide Number Placeholder 4">
            <a:extLst>
              <a:ext uri="{FF2B5EF4-FFF2-40B4-BE49-F238E27FC236}">
                <a16:creationId xmlns:a16="http://schemas.microsoft.com/office/drawing/2014/main" id="{9ED38CC4-33E7-41C9-BE6D-7B6FB8F16027}"/>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5FEC7B10-7484-4F92-875D-4392496FB75C}" type="slidenum">
              <a:rPr lang="en-US" altLang="en-US" sz="1400"/>
              <a:pPr>
                <a:buFontTx/>
                <a:buNone/>
              </a:pPr>
              <a:t>23</a:t>
            </a:fld>
            <a:endParaRPr lang="en-US" altLang="en-US" sz="1400"/>
          </a:p>
        </p:txBody>
      </p:sp>
      <p:sp>
        <p:nvSpPr>
          <p:cNvPr id="2" name="TextBox 1">
            <a:extLst>
              <a:ext uri="{FF2B5EF4-FFF2-40B4-BE49-F238E27FC236}">
                <a16:creationId xmlns:a16="http://schemas.microsoft.com/office/drawing/2014/main" id="{1F3B932B-A70F-44A4-931D-9B8A4857F520}"/>
              </a:ext>
            </a:extLst>
          </p:cNvPr>
          <p:cNvSpPr txBox="1"/>
          <p:nvPr/>
        </p:nvSpPr>
        <p:spPr>
          <a:xfrm>
            <a:off x="152516" y="838268"/>
            <a:ext cx="8838968" cy="835254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1800" b="1" dirty="0"/>
              <a:t>28 April: </a:t>
            </a:r>
            <a:r>
              <a:rPr lang="en-US" altLang="en-US" sz="1800" dirty="0" err="1"/>
              <a:t>MiniProject</a:t>
            </a:r>
            <a:r>
              <a:rPr lang="en-US" altLang="en-US" sz="1800" dirty="0"/>
              <a:t> topics were suited for consideration.</a:t>
            </a:r>
          </a:p>
          <a:p>
            <a:pPr marL="342900" indent="-342900" algn="just">
              <a:lnSpc>
                <a:spcPct val="150000"/>
              </a:lnSpc>
              <a:buFont typeface="Arial" panose="020B0604020202020204" pitchFamily="34" charset="0"/>
              <a:buChar char="•"/>
            </a:pPr>
            <a:r>
              <a:rPr lang="en-IN" sz="1800" b="1" dirty="0"/>
              <a:t>05 May: </a:t>
            </a:r>
            <a:r>
              <a:rPr lang="en-IN" sz="1800" dirty="0" err="1"/>
              <a:t>MiniProject</a:t>
            </a:r>
            <a:r>
              <a:rPr lang="en-IN" sz="1800" dirty="0"/>
              <a:t> topic was finalized as Vehicle Theft Intimation Using </a:t>
            </a:r>
            <a:r>
              <a:rPr lang="en-IN" sz="1800" dirty="0" err="1"/>
              <a:t>NodeMCU</a:t>
            </a:r>
            <a:r>
              <a:rPr lang="en-IN" sz="1800" dirty="0"/>
              <a:t> and GPS Module</a:t>
            </a:r>
          </a:p>
          <a:p>
            <a:pPr marL="342900" indent="-342900" algn="just">
              <a:lnSpc>
                <a:spcPct val="150000"/>
              </a:lnSpc>
              <a:buFont typeface="Arial" panose="020B0604020202020204" pitchFamily="34" charset="0"/>
              <a:buChar char="•"/>
            </a:pPr>
            <a:r>
              <a:rPr lang="en-IN" sz="1800" b="1" dirty="0"/>
              <a:t>10 May: </a:t>
            </a:r>
            <a:r>
              <a:rPr lang="en-US" altLang="en-US" sz="1800" dirty="0"/>
              <a:t>Software Installation process was done. </a:t>
            </a:r>
          </a:p>
          <a:p>
            <a:pPr marL="342900" indent="-342900" algn="just">
              <a:lnSpc>
                <a:spcPct val="150000"/>
              </a:lnSpc>
              <a:buFont typeface="Arial" panose="020B0604020202020204" pitchFamily="34" charset="0"/>
              <a:buChar char="•"/>
            </a:pPr>
            <a:r>
              <a:rPr lang="en-US" altLang="en-US" sz="1800" b="1" dirty="0"/>
              <a:t>15 May: </a:t>
            </a:r>
            <a:r>
              <a:rPr lang="en-US" altLang="en-US" sz="1800" dirty="0"/>
              <a:t>Hardware Implementation commenced.</a:t>
            </a:r>
          </a:p>
          <a:p>
            <a:pPr marL="342900" indent="-342900" algn="just">
              <a:lnSpc>
                <a:spcPct val="150000"/>
              </a:lnSpc>
              <a:buFont typeface="Arial" panose="020B0604020202020204" pitchFamily="34" charset="0"/>
              <a:buChar char="•"/>
            </a:pPr>
            <a:r>
              <a:rPr lang="en-US" altLang="en-US" sz="1800" b="1" dirty="0"/>
              <a:t>18 May: </a:t>
            </a:r>
            <a:r>
              <a:rPr lang="en-US" altLang="en-US" sz="1800" dirty="0"/>
              <a:t>Working on Presentation commenced.</a:t>
            </a:r>
          </a:p>
          <a:p>
            <a:pPr marL="342900" indent="-342900" algn="just">
              <a:lnSpc>
                <a:spcPct val="150000"/>
              </a:lnSpc>
              <a:buFont typeface="Arial" panose="020B0604020202020204" pitchFamily="34" charset="0"/>
              <a:buChar char="•"/>
            </a:pPr>
            <a:r>
              <a:rPr lang="en-US" altLang="en-US" sz="1800" b="1" dirty="0"/>
              <a:t>25 May: </a:t>
            </a:r>
            <a:r>
              <a:rPr lang="en-US" altLang="en-US" sz="1800" dirty="0"/>
              <a:t>Presentation for the first review is completed.</a:t>
            </a:r>
          </a:p>
          <a:p>
            <a:pPr marL="342900" indent="-342900" algn="just">
              <a:lnSpc>
                <a:spcPct val="150000"/>
              </a:lnSpc>
              <a:buFont typeface="Arial" panose="020B0604020202020204" pitchFamily="34" charset="0"/>
              <a:buChar char="•"/>
            </a:pPr>
            <a:r>
              <a:rPr lang="en-US" altLang="en-US" sz="1800" b="1" dirty="0"/>
              <a:t>30 May: </a:t>
            </a:r>
            <a:r>
              <a:rPr lang="en-US" altLang="en-US" sz="1800" dirty="0" err="1"/>
              <a:t>Cicuit</a:t>
            </a:r>
            <a:r>
              <a:rPr lang="en-US" altLang="en-US" sz="1800" dirty="0"/>
              <a:t> was connected as per circuit diagram.</a:t>
            </a:r>
          </a:p>
          <a:p>
            <a:pPr marL="342900" indent="-342900" algn="just">
              <a:lnSpc>
                <a:spcPct val="150000"/>
              </a:lnSpc>
              <a:buFont typeface="Arial" panose="020B0604020202020204" pitchFamily="34" charset="0"/>
              <a:buChar char="•"/>
            </a:pPr>
            <a:r>
              <a:rPr lang="en-US" altLang="en-US" sz="1800" b="1" dirty="0"/>
              <a:t>6 June: </a:t>
            </a:r>
            <a:r>
              <a:rPr lang="en-US" altLang="en-US" sz="1800" dirty="0"/>
              <a:t>Coding of </a:t>
            </a:r>
            <a:r>
              <a:rPr lang="en-US" altLang="en-US" sz="1800" dirty="0" err="1"/>
              <a:t>NodeMCU</a:t>
            </a:r>
            <a:r>
              <a:rPr lang="en-US" altLang="en-US" sz="1800" dirty="0"/>
              <a:t> was completed.</a:t>
            </a:r>
          </a:p>
          <a:p>
            <a:pPr marL="342900" indent="-342900" algn="just">
              <a:lnSpc>
                <a:spcPct val="150000"/>
              </a:lnSpc>
              <a:buFont typeface="Arial" panose="020B0604020202020204" pitchFamily="34" charset="0"/>
              <a:buChar char="•"/>
            </a:pPr>
            <a:r>
              <a:rPr lang="en-US" altLang="en-US" sz="1800" b="1" dirty="0"/>
              <a:t>15 June: </a:t>
            </a:r>
            <a:r>
              <a:rPr lang="en-US" altLang="en-US" sz="1800" dirty="0"/>
              <a:t>IFTTT applet was created and working of circuit was checked ,hardware implementation was completed.</a:t>
            </a:r>
          </a:p>
          <a:p>
            <a:pPr marL="342900" indent="-342900" algn="just">
              <a:lnSpc>
                <a:spcPct val="150000"/>
              </a:lnSpc>
              <a:buFont typeface="Arial" panose="020B0604020202020204" pitchFamily="34" charset="0"/>
              <a:buChar char="•"/>
            </a:pPr>
            <a:r>
              <a:rPr lang="en-US" altLang="en-US" sz="1800" b="1" dirty="0"/>
              <a:t>20 June: </a:t>
            </a:r>
            <a:r>
              <a:rPr lang="en-US" altLang="en-US" sz="1800" dirty="0"/>
              <a:t>Started working on report.</a:t>
            </a:r>
          </a:p>
          <a:p>
            <a:pPr marL="342900" indent="-342900" algn="just">
              <a:lnSpc>
                <a:spcPct val="150000"/>
              </a:lnSpc>
              <a:buFont typeface="Arial" panose="020B0604020202020204" pitchFamily="34" charset="0"/>
              <a:buChar char="•"/>
            </a:pPr>
            <a:r>
              <a:rPr lang="en-US" altLang="en-US" sz="1800" b="1" dirty="0"/>
              <a:t>5 July: </a:t>
            </a:r>
            <a:r>
              <a:rPr lang="en-US" altLang="en-US" sz="1800" dirty="0"/>
              <a:t>Report work was completed.</a:t>
            </a:r>
            <a:endParaRPr lang="en-US" altLang="en-US" sz="1800" b="1" dirty="0"/>
          </a:p>
          <a:p>
            <a:pPr marL="342900" indent="-342900" algn="just">
              <a:lnSpc>
                <a:spcPct val="150000"/>
              </a:lnSpc>
              <a:buFont typeface="Arial" panose="020B0604020202020204" pitchFamily="34" charset="0"/>
              <a:buChar char="•"/>
            </a:pPr>
            <a:endParaRPr lang="en-US" altLang="en-US" sz="1800" b="1" dirty="0"/>
          </a:p>
          <a:p>
            <a:pPr marL="342900" indent="-342900" algn="just">
              <a:lnSpc>
                <a:spcPct val="150000"/>
              </a:lnSpc>
              <a:buFont typeface="Arial" panose="020B0604020202020204" pitchFamily="34" charset="0"/>
              <a:buChar char="•"/>
            </a:pPr>
            <a:endParaRPr lang="en-US" altLang="en-US" sz="1800" dirty="0"/>
          </a:p>
          <a:p>
            <a:pPr marL="342900" indent="-342900" algn="just">
              <a:lnSpc>
                <a:spcPct val="150000"/>
              </a:lnSpc>
              <a:buFont typeface="Arial" panose="020B0604020202020204" pitchFamily="34" charset="0"/>
              <a:buChar char="•"/>
            </a:pPr>
            <a:endParaRPr lang="en-US" altLang="en-US" sz="1800" dirty="0"/>
          </a:p>
          <a:p>
            <a:pPr marL="342900" indent="-342900" algn="just">
              <a:lnSpc>
                <a:spcPct val="150000"/>
              </a:lnSpc>
              <a:buFont typeface="Arial" panose="020B0604020202020204" pitchFamily="34" charset="0"/>
              <a:buChar char="•"/>
            </a:pPr>
            <a:endParaRPr lang="en-US" altLang="en-US" sz="1800" b="1" dirty="0"/>
          </a:p>
          <a:p>
            <a:pPr marL="342900" indent="-342900" algn="just">
              <a:lnSpc>
                <a:spcPct val="150000"/>
              </a:lnSpc>
              <a:buFont typeface="Arial" panose="020B0604020202020204" pitchFamily="34" charset="0"/>
              <a:buChar char="•"/>
            </a:pPr>
            <a:endParaRPr lang="en-US" altLang="en-US" sz="1800" dirty="0"/>
          </a:p>
          <a:p>
            <a:pPr marL="342900" indent="-342900" algn="just">
              <a:lnSpc>
                <a:spcPct val="150000"/>
              </a:lnSpc>
              <a:buFont typeface="Arial" panose="020B0604020202020204" pitchFamily="34" charset="0"/>
              <a:buChar char="•"/>
            </a:pPr>
            <a:endParaRPr lang="en-US" altLang="en-US" sz="1800" dirty="0"/>
          </a:p>
          <a:p>
            <a:pPr marL="342900" indent="-342900" algn="just">
              <a:lnSpc>
                <a:spcPct val="150000"/>
              </a:lnSpc>
              <a:buFont typeface="Arial" panose="020B0604020202020204" pitchFamily="34" charset="0"/>
              <a:buChar char="•"/>
            </a:pPr>
            <a:endParaRPr lang="en-US" alt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a:extLst>
              <a:ext uri="{FF2B5EF4-FFF2-40B4-BE49-F238E27FC236}">
                <a16:creationId xmlns:a16="http://schemas.microsoft.com/office/drawing/2014/main" id="{BB0D9FD6-5AFF-45DC-867B-BF6FF21E30B2}"/>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Milestones/Schedule</a:t>
            </a:r>
          </a:p>
        </p:txBody>
      </p:sp>
      <p:sp>
        <p:nvSpPr>
          <p:cNvPr id="19459" name="Date Placeholder 1">
            <a:extLst>
              <a:ext uri="{FF2B5EF4-FFF2-40B4-BE49-F238E27FC236}">
                <a16:creationId xmlns:a16="http://schemas.microsoft.com/office/drawing/2014/main" id="{63BB663C-BFB6-4E15-9F1F-6EBD3F43BA7D}"/>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A4AF5D71-C148-457F-B248-11F0CEA1AFB3}" type="datetime1">
              <a:rPr lang="en-US" altLang="en-US" sz="1400" smtClean="0"/>
              <a:pPr>
                <a:buFontTx/>
                <a:buNone/>
              </a:pPr>
              <a:t>7/17/2021</a:t>
            </a:fld>
            <a:endParaRPr lang="en-US" altLang="en-US" sz="1400"/>
          </a:p>
        </p:txBody>
      </p:sp>
      <p:sp>
        <p:nvSpPr>
          <p:cNvPr id="19460" name="Slide Number Placeholder 4">
            <a:extLst>
              <a:ext uri="{FF2B5EF4-FFF2-40B4-BE49-F238E27FC236}">
                <a16:creationId xmlns:a16="http://schemas.microsoft.com/office/drawing/2014/main" id="{08D38A30-0EDE-4249-953A-DDE4472B6B28}"/>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837E9842-0421-44B4-A234-D073074EBA90}" type="slidenum">
              <a:rPr lang="en-US" altLang="en-US" sz="1400"/>
              <a:pPr>
                <a:buFontTx/>
                <a:buNone/>
              </a:pPr>
              <a:t>24</a:t>
            </a:fld>
            <a:endParaRPr lang="en-US" altLang="en-US" sz="1400"/>
          </a:p>
        </p:txBody>
      </p:sp>
      <p:graphicFrame>
        <p:nvGraphicFramePr>
          <p:cNvPr id="5" name="Table 4">
            <a:extLst>
              <a:ext uri="{FF2B5EF4-FFF2-40B4-BE49-F238E27FC236}">
                <a16:creationId xmlns:a16="http://schemas.microsoft.com/office/drawing/2014/main" id="{513EC1DF-07E1-4A55-9A6B-C168C702DB3A}"/>
              </a:ext>
            </a:extLst>
          </p:cNvPr>
          <p:cNvGraphicFramePr>
            <a:graphicFrameLocks noGrp="1"/>
          </p:cNvGraphicFramePr>
          <p:nvPr>
            <p:extLst>
              <p:ext uri="{D42A27DB-BD31-4B8C-83A1-F6EECF244321}">
                <p14:modId xmlns:p14="http://schemas.microsoft.com/office/powerpoint/2010/main" val="2861468907"/>
              </p:ext>
            </p:extLst>
          </p:nvPr>
        </p:nvGraphicFramePr>
        <p:xfrm>
          <a:off x="228600" y="1066800"/>
          <a:ext cx="8672513" cy="3587611"/>
        </p:xfrm>
        <a:graphic>
          <a:graphicData uri="http://schemas.openxmlformats.org/drawingml/2006/table">
            <a:tbl>
              <a:tblPr firstRow="1" firstCol="1" bandRow="1">
                <a:tableStyleId>{2D5ABB26-0587-4C30-8999-92F81FD0307C}</a:tableStyleId>
              </a:tblPr>
              <a:tblGrid>
                <a:gridCol w="3267803">
                  <a:extLst>
                    <a:ext uri="{9D8B030D-6E8A-4147-A177-3AD203B41FA5}">
                      <a16:colId xmlns:a16="http://schemas.microsoft.com/office/drawing/2014/main" val="20000"/>
                    </a:ext>
                  </a:extLst>
                </a:gridCol>
                <a:gridCol w="1772662">
                  <a:extLst>
                    <a:ext uri="{9D8B030D-6E8A-4147-A177-3AD203B41FA5}">
                      <a16:colId xmlns:a16="http://schemas.microsoft.com/office/drawing/2014/main" val="20001"/>
                    </a:ext>
                  </a:extLst>
                </a:gridCol>
                <a:gridCol w="1500345">
                  <a:extLst>
                    <a:ext uri="{9D8B030D-6E8A-4147-A177-3AD203B41FA5}">
                      <a16:colId xmlns:a16="http://schemas.microsoft.com/office/drawing/2014/main" val="20002"/>
                    </a:ext>
                  </a:extLst>
                </a:gridCol>
                <a:gridCol w="2131703">
                  <a:extLst>
                    <a:ext uri="{9D8B030D-6E8A-4147-A177-3AD203B41FA5}">
                      <a16:colId xmlns:a16="http://schemas.microsoft.com/office/drawing/2014/main" val="20003"/>
                    </a:ext>
                  </a:extLst>
                </a:gridCol>
              </a:tblGrid>
              <a:tr h="533447">
                <a:tc>
                  <a:txBody>
                    <a:bodyPr/>
                    <a:lstStyle/>
                    <a:p>
                      <a:pPr algn="ctr">
                        <a:lnSpc>
                          <a:spcPct val="107000"/>
                        </a:lnSpc>
                        <a:spcBef>
                          <a:spcPts val="300"/>
                        </a:spcBef>
                        <a:spcAft>
                          <a:spcPts val="300"/>
                        </a:spcAft>
                      </a:pPr>
                      <a:r>
                        <a:rPr lang="en-AU" sz="1600" dirty="0">
                          <a:effectLst/>
                        </a:rPr>
                        <a:t>Milestone</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AU" sz="1600" dirty="0">
                          <a:effectLst/>
                        </a:rPr>
                        <a:t>Baseline Date</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AU" sz="1600" dirty="0">
                          <a:effectLst/>
                        </a:rPr>
                        <a:t>Target Date</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AU" sz="1600" dirty="0">
                          <a:effectLst/>
                        </a:rPr>
                        <a:t>Achievement</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63541">
                <a:tc>
                  <a:txBody>
                    <a:bodyPr/>
                    <a:lstStyle/>
                    <a:p>
                      <a:pPr algn="ctr">
                        <a:lnSpc>
                          <a:spcPct val="107000"/>
                        </a:lnSpc>
                        <a:spcBef>
                          <a:spcPts val="300"/>
                        </a:spcBef>
                        <a:spcAft>
                          <a:spcPts val="300"/>
                        </a:spcAft>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PowerPoint Presentation</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18/05/2021</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15/06/2021</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Completed</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63541">
                <a:tc>
                  <a:txBody>
                    <a:bodyPr/>
                    <a:lstStyle/>
                    <a:p>
                      <a:pPr algn="ctr">
                        <a:lnSpc>
                          <a:spcPct val="107000"/>
                        </a:lnSpc>
                        <a:spcBef>
                          <a:spcPts val="300"/>
                        </a:spcBef>
                        <a:spcAft>
                          <a:spcPts val="300"/>
                        </a:spcAft>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Writing of Project Code</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10/05/2021</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20/06/2021</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Completed</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2143956"/>
                  </a:ext>
                </a:extLst>
              </a:tr>
              <a:tr h="763541">
                <a:tc>
                  <a:txBody>
                    <a:bodyPr/>
                    <a:lstStyle/>
                    <a:p>
                      <a:pPr algn="ctr">
                        <a:lnSpc>
                          <a:spcPct val="107000"/>
                        </a:lnSpc>
                        <a:spcBef>
                          <a:spcPts val="300"/>
                        </a:spcBef>
                        <a:spcAft>
                          <a:spcPts val="300"/>
                        </a:spcAft>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Hardware Implementation</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10/05/2021</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25/06/2021</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Completed</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078818"/>
                  </a:ext>
                </a:extLst>
              </a:tr>
              <a:tr h="763541">
                <a:tc>
                  <a:txBody>
                    <a:bodyPr/>
                    <a:lstStyle/>
                    <a:p>
                      <a:pPr algn="ctr">
                        <a:lnSpc>
                          <a:spcPct val="107000"/>
                        </a:lnSpc>
                        <a:spcBef>
                          <a:spcPts val="300"/>
                        </a:spcBef>
                        <a:spcAft>
                          <a:spcPts val="300"/>
                        </a:spcAft>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Report</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30/06/2021</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05/07/2021</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Completed</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158846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a:extLst>
              <a:ext uri="{FF2B5EF4-FFF2-40B4-BE49-F238E27FC236}">
                <a16:creationId xmlns:a16="http://schemas.microsoft.com/office/drawing/2014/main" id="{329BD2DD-F094-4DA6-B4F5-DD45B1321BA6}"/>
              </a:ext>
            </a:extLst>
          </p:cNvPr>
          <p:cNvSpPr>
            <a:spLocks noGrp="1"/>
          </p:cNvSpPr>
          <p:nvPr>
            <p:ph type="dt" sz="quarter" idx="10"/>
          </p:nvPr>
        </p:nvSpPr>
        <p:spPr>
          <a:xfrm>
            <a:off x="0" y="6387207"/>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7ADC4547-9822-4CF3-8E5A-5C7239982EFE}" type="datetime1">
              <a:rPr lang="en-US" altLang="en-US" sz="1400" smtClean="0"/>
              <a:pPr>
                <a:buFontTx/>
                <a:buNone/>
              </a:pPr>
              <a:t>7/17/2021</a:t>
            </a:fld>
            <a:endParaRPr lang="en-US" altLang="en-US" sz="1400" dirty="0"/>
          </a:p>
        </p:txBody>
      </p:sp>
      <p:sp>
        <p:nvSpPr>
          <p:cNvPr id="20483" name="Slide Number Placeholder 2">
            <a:extLst>
              <a:ext uri="{FF2B5EF4-FFF2-40B4-BE49-F238E27FC236}">
                <a16:creationId xmlns:a16="http://schemas.microsoft.com/office/drawing/2014/main" id="{53CB680A-7978-4524-8CCA-3D64BA0A950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A63F7FA2-6AE2-422A-9B0F-D5544887ED7D}" type="slidenum">
              <a:rPr lang="en-US" altLang="en-US" sz="1400"/>
              <a:pPr>
                <a:buFontTx/>
                <a:buNone/>
              </a:pPr>
              <a:t>25</a:t>
            </a:fld>
            <a:endParaRPr lang="en-US" altLang="en-US" sz="1400"/>
          </a:p>
        </p:txBody>
      </p:sp>
      <p:sp>
        <p:nvSpPr>
          <p:cNvPr id="4" name="Rectangle 3">
            <a:extLst>
              <a:ext uri="{FF2B5EF4-FFF2-40B4-BE49-F238E27FC236}">
                <a16:creationId xmlns:a16="http://schemas.microsoft.com/office/drawing/2014/main" id="{91166917-E1A0-491B-ACD0-DC88008F3326}"/>
              </a:ext>
            </a:extLst>
          </p:cNvPr>
          <p:cNvSpPr/>
          <p:nvPr/>
        </p:nvSpPr>
        <p:spPr>
          <a:xfrm>
            <a:off x="2438400" y="2967038"/>
            <a:ext cx="4267200" cy="923925"/>
          </a:xfrm>
          <a:prstGeom prst="rect">
            <a:avLst/>
          </a:prstGeom>
          <a:noFill/>
        </p:spPr>
        <p:txBody>
          <a:bodyPr>
            <a:spAutoFit/>
          </a:bodyPr>
          <a:lstStyle/>
          <a:p>
            <a:pPr algn="ctr">
              <a:defRPr/>
            </a:pPr>
            <a:r>
              <a:rPr lang="en-US" sz="5400" dirty="0">
                <a:ln w="0"/>
                <a:effectLst>
                  <a:outerShdw blurRad="38100" dist="19050" dir="2700000" algn="tl" rotWithShape="0">
                    <a:schemeClr val="dk1">
                      <a:alpha val="40000"/>
                    </a:schemeClr>
                  </a:out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a:extLst>
              <a:ext uri="{FF2B5EF4-FFF2-40B4-BE49-F238E27FC236}">
                <a16:creationId xmlns:a16="http://schemas.microsoft.com/office/drawing/2014/main" id="{2405E946-E6D4-4D8A-81C6-4CD065AB4D1C}"/>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cs typeface="Times New Roman" panose="02020603050405020304" pitchFamily="18" charset="0"/>
              </a:rPr>
              <a:t>Introduction</a:t>
            </a:r>
          </a:p>
        </p:txBody>
      </p:sp>
      <p:sp>
        <p:nvSpPr>
          <p:cNvPr id="5123" name="Date Placeholder 1">
            <a:extLst>
              <a:ext uri="{FF2B5EF4-FFF2-40B4-BE49-F238E27FC236}">
                <a16:creationId xmlns:a16="http://schemas.microsoft.com/office/drawing/2014/main" id="{D2F00237-C9CE-4C9C-B320-38BCAC659C27}"/>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23E5C421-E9B6-4363-B4E3-A9057E16B8B9}" type="datetime1">
              <a:rPr lang="en-US" altLang="en-US" sz="1400" smtClean="0"/>
              <a:pPr>
                <a:buFontTx/>
                <a:buNone/>
              </a:pPr>
              <a:t>7/17/2021</a:t>
            </a:fld>
            <a:endParaRPr lang="en-US" altLang="en-US" sz="1400"/>
          </a:p>
        </p:txBody>
      </p:sp>
      <p:sp>
        <p:nvSpPr>
          <p:cNvPr id="5124" name="Slide Number Placeholder 4">
            <a:extLst>
              <a:ext uri="{FF2B5EF4-FFF2-40B4-BE49-F238E27FC236}">
                <a16:creationId xmlns:a16="http://schemas.microsoft.com/office/drawing/2014/main" id="{E5C0AF15-E683-4119-B1C1-8862CAAD9318}"/>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12297A15-B97C-454D-B71B-7F4BD75C4BE4}" type="slidenum">
              <a:rPr lang="en-US" altLang="en-US" sz="1400"/>
              <a:pPr>
                <a:buFontTx/>
                <a:buNone/>
              </a:pPr>
              <a:t>3</a:t>
            </a:fld>
            <a:endParaRPr lang="en-US" altLang="en-US" sz="1400"/>
          </a:p>
        </p:txBody>
      </p:sp>
      <p:sp>
        <p:nvSpPr>
          <p:cNvPr id="6" name="TextBox 5">
            <a:extLst>
              <a:ext uri="{FF2B5EF4-FFF2-40B4-BE49-F238E27FC236}">
                <a16:creationId xmlns:a16="http://schemas.microsoft.com/office/drawing/2014/main" id="{BA00C1B2-3F76-4FC0-AD95-47DFD2463B50}"/>
              </a:ext>
            </a:extLst>
          </p:cNvPr>
          <p:cNvSpPr txBox="1"/>
          <p:nvPr/>
        </p:nvSpPr>
        <p:spPr>
          <a:xfrm>
            <a:off x="0" y="911005"/>
            <a:ext cx="9109074" cy="5124480"/>
          </a:xfrm>
          <a:prstGeom prst="rect">
            <a:avLst/>
          </a:prstGeom>
          <a:noFill/>
        </p:spPr>
        <p:txBody>
          <a:bodyPr wrap="square">
            <a:spAutoFit/>
          </a:bodyPr>
          <a:lstStyle/>
          <a:p>
            <a:pPr marL="285750" indent="-285750" algn="just" fontAlgn="base">
              <a:spcAft>
                <a:spcPts val="1500"/>
              </a:spcAft>
              <a:buFont typeface="Arial" panose="020B0604020202020204" pitchFamily="34" charset="0"/>
              <a:buChar char="•"/>
            </a:pPr>
            <a:r>
              <a:rPr lang="en-IN" sz="1800" dirty="0"/>
              <a:t>Nowadays with the increasing crime rate, security system for vehicles is also becoming very essential. </a:t>
            </a:r>
            <a:r>
              <a:rPr lang="en-US" sz="1800" dirty="0">
                <a:latin typeface="+mn-lt"/>
              </a:rPr>
              <a:t>In most of the cases the vehicle which is stolen is not traceable by the owner of the vehicle.</a:t>
            </a:r>
            <a:endParaRPr lang="en-IN" sz="1800" dirty="0">
              <a:solidFill>
                <a:srgbClr val="292929"/>
              </a:solidFill>
              <a:effectLst/>
              <a:latin typeface="+mn-lt"/>
              <a:ea typeface="Times New Roman" panose="02020603050405020304" pitchFamily="18" charset="0"/>
            </a:endParaRPr>
          </a:p>
          <a:p>
            <a:pPr marL="285750" indent="-285750" algn="just" fontAlgn="base">
              <a:spcAft>
                <a:spcPts val="1500"/>
              </a:spcAft>
              <a:buFont typeface="Arial" panose="020B0604020202020204" pitchFamily="34" charset="0"/>
              <a:buChar char="•"/>
            </a:pPr>
            <a:r>
              <a:rPr lang="en-IN" sz="1800" dirty="0"/>
              <a:t>So, the need of the hour is a better anti-theft-control-system which is implemented in this project using NodeMCU and GPS.</a:t>
            </a:r>
          </a:p>
          <a:p>
            <a:pPr marL="285750" indent="-285750" algn="just" fontAlgn="base">
              <a:spcAft>
                <a:spcPts val="1500"/>
              </a:spcAft>
              <a:buFont typeface="Arial" panose="020B0604020202020204" pitchFamily="34" charset="0"/>
              <a:buChar char="•"/>
            </a:pPr>
            <a:r>
              <a:rPr lang="en-IN" sz="1800" dirty="0"/>
              <a:t>This project uses wireless technology to intimate the owner of the vehicle about any unauthorized entry. This is done by sending an auto-generated SMS to the owner.</a:t>
            </a:r>
          </a:p>
          <a:p>
            <a:pPr marL="285750" indent="-285750" algn="just" fontAlgn="base">
              <a:spcAft>
                <a:spcPts val="1500"/>
              </a:spcAft>
              <a:buFont typeface="Arial" panose="020B0604020202020204" pitchFamily="34" charset="0"/>
              <a:buChar char="•"/>
            </a:pPr>
            <a:r>
              <a:rPr lang="en-IN" sz="1800" dirty="0"/>
              <a:t>In this proposed system if someone tries to forcefully turn on the car, the NodeMCU gets an interrupt and send an SMS to the owner using IFTTT Android message applet.</a:t>
            </a:r>
          </a:p>
          <a:p>
            <a:pPr marL="285750" indent="-285750" algn="just" fontAlgn="base">
              <a:spcAft>
                <a:spcPts val="1500"/>
              </a:spcAft>
              <a:buFont typeface="Arial" panose="020B0604020202020204" pitchFamily="34" charset="0"/>
              <a:buChar char="•"/>
            </a:pPr>
            <a:r>
              <a:rPr lang="en-IN" sz="1800" dirty="0"/>
              <a:t>GPS technology is used to find the exact location of the vehicle.</a:t>
            </a:r>
          </a:p>
          <a:p>
            <a:pPr marL="285750" indent="-285750" algn="just">
              <a:spcAft>
                <a:spcPts val="1500"/>
              </a:spcAft>
              <a:buFont typeface="Arial" panose="020B0604020202020204" pitchFamily="34" charset="0"/>
              <a:buChar char="•"/>
            </a:pPr>
            <a:r>
              <a:rPr lang="en-IN" sz="1800" dirty="0"/>
              <a:t>An additional advantage of this project is that the owner can trigger the NodeMCU to turn off the engine.</a:t>
            </a:r>
          </a:p>
          <a:p>
            <a:pPr marL="285750" indent="-285750" algn="just">
              <a:spcAft>
                <a:spcPts val="1500"/>
              </a:spcAft>
              <a:buFont typeface="Arial" panose="020B0604020202020204" pitchFamily="34" charset="0"/>
              <a:buChar char="•"/>
            </a:pPr>
            <a:r>
              <a:rPr lang="en-IN" sz="1800" dirty="0"/>
              <a:t>Therefore owner of the vehicle from anywhere can turn off the ignition of the vehicle and save his vehicle from theft.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a:extLst>
              <a:ext uri="{FF2B5EF4-FFF2-40B4-BE49-F238E27FC236}">
                <a16:creationId xmlns:a16="http://schemas.microsoft.com/office/drawing/2014/main" id="{BBA790BB-FBF1-484E-B586-4151BA837C7D}"/>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cs typeface="Times New Roman" panose="02020603050405020304" pitchFamily="18" charset="0"/>
              </a:rPr>
              <a:t>Literature Review </a:t>
            </a:r>
          </a:p>
        </p:txBody>
      </p:sp>
      <p:sp>
        <p:nvSpPr>
          <p:cNvPr id="6147" name="Date Placeholder 1">
            <a:extLst>
              <a:ext uri="{FF2B5EF4-FFF2-40B4-BE49-F238E27FC236}">
                <a16:creationId xmlns:a16="http://schemas.microsoft.com/office/drawing/2014/main" id="{CD0DB4B2-6CA2-47CC-8F97-D7A130D1B392}"/>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C87E589F-ED64-453C-8F88-E12A20048DE2}" type="datetime1">
              <a:rPr lang="en-US" altLang="en-US" sz="1400" smtClean="0"/>
              <a:pPr>
                <a:buFontTx/>
                <a:buNone/>
              </a:pPr>
              <a:t>7/17/2021</a:t>
            </a:fld>
            <a:endParaRPr lang="en-US" altLang="en-US" sz="1400"/>
          </a:p>
        </p:txBody>
      </p:sp>
      <p:sp>
        <p:nvSpPr>
          <p:cNvPr id="6148" name="Slide Number Placeholder 4">
            <a:extLst>
              <a:ext uri="{FF2B5EF4-FFF2-40B4-BE49-F238E27FC236}">
                <a16:creationId xmlns:a16="http://schemas.microsoft.com/office/drawing/2014/main" id="{53BA40E9-207A-430D-B0BB-4BFFEEA16AE8}"/>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8969DCB1-6944-468F-B64B-DC8713D85671}" type="slidenum">
              <a:rPr lang="en-US" altLang="en-US" sz="1400"/>
              <a:pPr>
                <a:buFontTx/>
                <a:buNone/>
              </a:pPr>
              <a:t>4</a:t>
            </a:fld>
            <a:endParaRPr lang="en-US" altLang="en-US" sz="1400"/>
          </a:p>
        </p:txBody>
      </p:sp>
      <p:graphicFrame>
        <p:nvGraphicFramePr>
          <p:cNvPr id="5" name="Table 4">
            <a:extLst>
              <a:ext uri="{FF2B5EF4-FFF2-40B4-BE49-F238E27FC236}">
                <a16:creationId xmlns:a16="http://schemas.microsoft.com/office/drawing/2014/main" id="{BCCFFC43-B7E8-48ED-99CE-3E9327A84F27}"/>
              </a:ext>
            </a:extLst>
          </p:cNvPr>
          <p:cNvGraphicFramePr>
            <a:graphicFrameLocks noGrp="1"/>
          </p:cNvGraphicFramePr>
          <p:nvPr>
            <p:extLst>
              <p:ext uri="{D42A27DB-BD31-4B8C-83A1-F6EECF244321}">
                <p14:modId xmlns:p14="http://schemas.microsoft.com/office/powerpoint/2010/main" val="3672191517"/>
              </p:ext>
            </p:extLst>
          </p:nvPr>
        </p:nvGraphicFramePr>
        <p:xfrm>
          <a:off x="93720" y="770570"/>
          <a:ext cx="8956560" cy="5553953"/>
        </p:xfrm>
        <a:graphic>
          <a:graphicData uri="http://schemas.openxmlformats.org/drawingml/2006/table">
            <a:tbl>
              <a:tblPr firstRow="1" firstCol="1" bandRow="1">
                <a:tableStyleId>{616DA210-FB5B-4158-B5E0-FEB733F419BA}</a:tableStyleId>
              </a:tblPr>
              <a:tblGrid>
                <a:gridCol w="1267423">
                  <a:extLst>
                    <a:ext uri="{9D8B030D-6E8A-4147-A177-3AD203B41FA5}">
                      <a16:colId xmlns:a16="http://schemas.microsoft.com/office/drawing/2014/main" val="20000"/>
                    </a:ext>
                  </a:extLst>
                </a:gridCol>
                <a:gridCol w="3635807">
                  <a:extLst>
                    <a:ext uri="{9D8B030D-6E8A-4147-A177-3AD203B41FA5}">
                      <a16:colId xmlns:a16="http://schemas.microsoft.com/office/drawing/2014/main" val="20001"/>
                    </a:ext>
                  </a:extLst>
                </a:gridCol>
                <a:gridCol w="2179117">
                  <a:extLst>
                    <a:ext uri="{9D8B030D-6E8A-4147-A177-3AD203B41FA5}">
                      <a16:colId xmlns:a16="http://schemas.microsoft.com/office/drawing/2014/main" val="20002"/>
                    </a:ext>
                  </a:extLst>
                </a:gridCol>
                <a:gridCol w="1874213">
                  <a:extLst>
                    <a:ext uri="{9D8B030D-6E8A-4147-A177-3AD203B41FA5}">
                      <a16:colId xmlns:a16="http://schemas.microsoft.com/office/drawing/2014/main" val="20003"/>
                    </a:ext>
                  </a:extLst>
                </a:gridCol>
              </a:tblGrid>
              <a:tr h="449391">
                <a:tc>
                  <a:txBody>
                    <a:bodyPr/>
                    <a:lstStyle/>
                    <a:p>
                      <a:pPr algn="ctr">
                        <a:lnSpc>
                          <a:spcPct val="107000"/>
                        </a:lnSpc>
                        <a:spcAft>
                          <a:spcPts val="0"/>
                        </a:spcAft>
                      </a:pPr>
                      <a:r>
                        <a:rPr lang="en-IN" sz="1400" dirty="0">
                          <a:effectLst/>
                        </a:rPr>
                        <a:t>Title</a:t>
                      </a:r>
                      <a:r>
                        <a:rPr lang="en-IN" sz="1400" baseline="0" dirty="0">
                          <a:effectLst/>
                        </a:rPr>
                        <a:t> of the paper</a:t>
                      </a:r>
                      <a:r>
                        <a:rPr lang="en-IN" sz="1400" dirty="0">
                          <a:effectLst/>
                        </a:rPr>
                        <a:t> </a:t>
                      </a:r>
                      <a:endParaRPr lang="en-IN" sz="1400" dirty="0">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kern="1200" dirty="0">
                          <a:effectLst/>
                        </a:rPr>
                        <a:t>Author &amp; Year of Publication </a:t>
                      </a:r>
                      <a:endParaRPr lang="en-IN" sz="1400" b="1" kern="1200" dirty="0">
                        <a:solidFill>
                          <a:schemeClr val="tx1"/>
                        </a:solidFill>
                        <a:effectLst/>
                        <a:latin typeface="+mn-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1200" dirty="0">
                          <a:effectLst/>
                        </a:rPr>
                        <a:t>Outcome</a:t>
                      </a:r>
                      <a:endParaRPr lang="en-IN" sz="1400" b="1" kern="1200" dirty="0">
                        <a:solidFill>
                          <a:schemeClr val="tx1"/>
                        </a:solidFill>
                        <a:effectLst/>
                        <a:latin typeface="+mn-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1200" dirty="0">
                          <a:effectLst/>
                        </a:rPr>
                        <a:t>Limitation</a:t>
                      </a:r>
                      <a:endParaRPr lang="en-IN" sz="1400" kern="1200" dirty="0">
                        <a:effectLst/>
                      </a:endParaRPr>
                    </a:p>
                    <a:p>
                      <a:pPr algn="ctr">
                        <a:lnSpc>
                          <a:spcPct val="107000"/>
                        </a:lnSpc>
                        <a:spcAft>
                          <a:spcPts val="0"/>
                        </a:spcAft>
                      </a:pPr>
                      <a:endParaRPr lang="en-IN" sz="1400" dirty="0">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37934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b="1" dirty="0"/>
                        <a:t>Theft Detection and Engine Lock System using Arduino </a:t>
                      </a:r>
                      <a:endParaRPr lang="en-IN" sz="1400" b="1" kern="1200" dirty="0">
                        <a:solidFill>
                          <a:schemeClr val="tx1"/>
                        </a:solidFill>
                        <a:effectLst/>
                        <a:latin typeface="+mn-lt"/>
                        <a:ea typeface="Calibri" panose="020F0502020204030204" pitchFamily="34" charset="0"/>
                        <a:cs typeface="Times New Roman" panose="02020603050405020304" pitchFamily="18" charset="0"/>
                      </a:endParaRPr>
                    </a:p>
                    <a:p>
                      <a:pPr algn="ctr">
                        <a:lnSpc>
                          <a:spcPct val="107000"/>
                        </a:lnSpc>
                        <a:spcAft>
                          <a:spcPts val="0"/>
                        </a:spcAft>
                      </a:pPr>
                      <a:endParaRPr lang="en-IN" sz="1400" b="1" dirty="0">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t>K Praveen, G Ravikumar, R Vignesh, </a:t>
                      </a:r>
                    </a:p>
                    <a:p>
                      <a:pPr algn="ctr">
                        <a:lnSpc>
                          <a:spcPct val="107000"/>
                        </a:lnSpc>
                        <a:spcAft>
                          <a:spcPts val="0"/>
                        </a:spcAft>
                      </a:pPr>
                      <a:r>
                        <a:rPr lang="en-IN" sz="1400" dirty="0"/>
                        <a:t>M Premakumar and N Revathi </a:t>
                      </a:r>
                      <a:endParaRPr lang="en-IN" sz="1400" kern="1200" dirty="0">
                        <a:solidFill>
                          <a:schemeClr val="tx1"/>
                        </a:solidFill>
                        <a:effectLst/>
                        <a:latin typeface="+mn-lt"/>
                        <a:ea typeface="Calibri" panose="020F0502020204030204" pitchFamily="34" charset="0"/>
                        <a:cs typeface="Times New Roman" panose="02020603050405020304" pitchFamily="18" charset="0"/>
                      </a:endParaRPr>
                    </a:p>
                    <a:p>
                      <a:pPr algn="ctr">
                        <a:lnSpc>
                          <a:spcPct val="107000"/>
                        </a:lnSpc>
                        <a:spcAft>
                          <a:spcPts val="0"/>
                        </a:spcAft>
                      </a:pPr>
                      <a:r>
                        <a:rPr lang="en-IN" sz="1400" dirty="0"/>
                        <a:t>April-2021 </a:t>
                      </a:r>
                      <a:endParaRPr lang="en-IN" sz="1400" b="1" kern="1200" dirty="0">
                        <a:solidFill>
                          <a:schemeClr val="tx1"/>
                        </a:solidFill>
                        <a:effectLst/>
                        <a:latin typeface="+mn-lt"/>
                        <a:ea typeface="Calibri" panose="020F0502020204030204" pitchFamily="34" charset="0"/>
                        <a:cs typeface="Times New Roman" panose="02020603050405020304" pitchFamily="18" charset="0"/>
                      </a:endParaRPr>
                    </a:p>
                    <a:p>
                      <a:pPr algn="ctr">
                        <a:lnSpc>
                          <a:spcPct val="107000"/>
                        </a:lnSpc>
                        <a:spcAft>
                          <a:spcPts val="0"/>
                        </a:spcAft>
                      </a:pPr>
                      <a:endParaRPr lang="en-IN" sz="1400" b="1" kern="1200" dirty="0">
                        <a:solidFill>
                          <a:schemeClr val="tx1"/>
                        </a:solidFill>
                        <a:effectLst/>
                        <a:latin typeface="+mn-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kern="1200" dirty="0">
                          <a:solidFill>
                            <a:schemeClr val="tx1"/>
                          </a:solidFill>
                          <a:effectLst/>
                          <a:latin typeface="+mn-lt"/>
                          <a:ea typeface="Calibri" panose="020F0502020204030204" pitchFamily="34" charset="0"/>
                          <a:cs typeface="Times New Roman" panose="02020603050405020304" pitchFamily="18" charset="0"/>
                        </a:rPr>
                        <a:t>Describes about anti-theft detection system and engine lock system using</a:t>
                      </a:r>
                    </a:p>
                    <a:p>
                      <a:pPr algn="ctr">
                        <a:lnSpc>
                          <a:spcPct val="107000"/>
                        </a:lnSpc>
                        <a:spcAft>
                          <a:spcPts val="0"/>
                        </a:spcAft>
                      </a:pPr>
                      <a:r>
                        <a:rPr lang="en-IN" sz="1400" kern="1200" dirty="0">
                          <a:solidFill>
                            <a:schemeClr val="tx1"/>
                          </a:solidFill>
                          <a:effectLst/>
                          <a:latin typeface="+mn-lt"/>
                          <a:ea typeface="Calibri" panose="020F0502020204030204" pitchFamily="34" charset="0"/>
                          <a:cs typeface="Times New Roman" panose="02020603050405020304" pitchFamily="18" charset="0"/>
                        </a:rPr>
                        <a:t>Arduino, GPS and GSM module</a:t>
                      </a:r>
                    </a:p>
                    <a:p>
                      <a:pPr marL="0" marR="0" lvl="0" indent="0" algn="ctr" defTabSz="914400" rtl="0" eaLnBrk="1" fontAlgn="auto" latinLnBrk="0" hangingPunct="1">
                        <a:lnSpc>
                          <a:spcPct val="107000"/>
                        </a:lnSpc>
                        <a:spcBef>
                          <a:spcPts val="0"/>
                        </a:spcBef>
                        <a:spcAft>
                          <a:spcPts val="0"/>
                        </a:spcAft>
                        <a:buClrTx/>
                        <a:buSzTx/>
                        <a:buFontTx/>
                        <a:buNone/>
                        <a:tabLst/>
                        <a:defRPr/>
                      </a:pPr>
                      <a:endParaRPr lang="en-IN" sz="1400" b="1" kern="1200" dirty="0">
                        <a:solidFill>
                          <a:schemeClr val="tx1"/>
                        </a:solidFill>
                        <a:effectLst/>
                        <a:latin typeface="+mn-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400" kern="1200" dirty="0">
                          <a:solidFill>
                            <a:schemeClr val="tx1"/>
                          </a:solidFill>
                          <a:effectLst/>
                          <a:latin typeface="+mn-lt"/>
                          <a:ea typeface="Calibri" panose="020F0502020204030204" pitchFamily="34" charset="0"/>
                          <a:cs typeface="Times New Roman" panose="02020603050405020304" pitchFamily="18" charset="0"/>
                        </a:rPr>
                        <a:t>It </a:t>
                      </a:r>
                      <a:r>
                        <a:rPr lang="en-IN" sz="1400" kern="1200" dirty="0" err="1">
                          <a:solidFill>
                            <a:schemeClr val="tx1"/>
                          </a:solidFill>
                          <a:effectLst/>
                          <a:latin typeface="+mn-lt"/>
                          <a:ea typeface="Calibri" panose="020F0502020204030204" pitchFamily="34" charset="0"/>
                          <a:cs typeface="Times New Roman" panose="02020603050405020304" pitchFamily="18" charset="0"/>
                        </a:rPr>
                        <a:t>does’nt</a:t>
                      </a:r>
                      <a:r>
                        <a:rPr lang="en-IN" sz="1400" kern="1200" dirty="0">
                          <a:solidFill>
                            <a:schemeClr val="tx1"/>
                          </a:solidFill>
                          <a:effectLst/>
                          <a:latin typeface="+mn-lt"/>
                          <a:ea typeface="Calibri" panose="020F0502020204030204" pitchFamily="34" charset="0"/>
                          <a:cs typeface="Times New Roman" panose="02020603050405020304" pitchFamily="18" charset="0"/>
                        </a:rPr>
                        <a:t> describes the working and circuit connection in detail.</a:t>
                      </a:r>
                    </a:p>
                    <a:p>
                      <a:pPr algn="ctr">
                        <a:lnSpc>
                          <a:spcPct val="107000"/>
                        </a:lnSpc>
                        <a:spcAft>
                          <a:spcPts val="0"/>
                        </a:spcAft>
                      </a:pPr>
                      <a:endParaRPr lang="en-IN" sz="1400" dirty="0">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8678103"/>
                  </a:ext>
                </a:extLst>
              </a:tr>
              <a:tr h="2128969">
                <a:tc>
                  <a:txBody>
                    <a:bodyPr/>
                    <a:lstStyle/>
                    <a:p>
                      <a:pPr algn="ctr">
                        <a:lnSpc>
                          <a:spcPct val="107000"/>
                        </a:lnSpc>
                        <a:spcAft>
                          <a:spcPts val="0"/>
                        </a:spcAft>
                      </a:pPr>
                      <a:r>
                        <a:rPr lang="en-US" sz="1400" b="1" dirty="0"/>
                        <a:t>Vehicle Monitoring and Tracking System using GPS and GSM Technologies</a:t>
                      </a:r>
                      <a:endParaRPr lang="en-IN" sz="1400" b="1" dirty="0">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t>B. Hari Kumar, </a:t>
                      </a:r>
                      <a:r>
                        <a:rPr lang="en-IN" sz="1400" dirty="0" err="1"/>
                        <a:t>Syeda</a:t>
                      </a:r>
                      <a:r>
                        <a:rPr lang="en-IN" sz="1400" dirty="0"/>
                        <a:t> Fathima </a:t>
                      </a:r>
                      <a:r>
                        <a:rPr lang="en-IN" sz="1400" dirty="0" err="1"/>
                        <a:t>Tehseen</a:t>
                      </a:r>
                      <a:r>
                        <a:rPr lang="en-IN" sz="1400" dirty="0"/>
                        <a:t>, </a:t>
                      </a:r>
                      <a:r>
                        <a:rPr lang="en-IN" sz="1400" dirty="0" err="1"/>
                        <a:t>S.Thanveer</a:t>
                      </a:r>
                      <a:r>
                        <a:rPr lang="en-IN" sz="1400" dirty="0"/>
                        <a:t>, </a:t>
                      </a:r>
                      <a:r>
                        <a:rPr lang="en-IN" sz="1400" dirty="0" err="1"/>
                        <a:t>Guntha</a:t>
                      </a:r>
                      <a:r>
                        <a:rPr lang="en-IN" sz="1400" dirty="0"/>
                        <a:t> Vamshi Krishna, Syed </a:t>
                      </a:r>
                      <a:r>
                        <a:rPr lang="en-IN" sz="1400" dirty="0" err="1"/>
                        <a:t>Mohisin</a:t>
                      </a:r>
                      <a:r>
                        <a:rPr lang="en-IN" sz="1400" dirty="0"/>
                        <a:t> </a:t>
                      </a:r>
                      <a:r>
                        <a:rPr lang="en-IN" sz="1400" dirty="0" err="1"/>
                        <a:t>Akram</a:t>
                      </a:r>
                      <a:endParaRPr lang="en-IN" sz="1400" dirty="0"/>
                    </a:p>
                    <a:p>
                      <a:pPr algn="ctr">
                        <a:lnSpc>
                          <a:spcPct val="107000"/>
                        </a:lnSpc>
                        <a:spcAft>
                          <a:spcPts val="0"/>
                        </a:spcAft>
                      </a:pPr>
                      <a:r>
                        <a:rPr lang="en-IN" sz="1400" dirty="0"/>
                        <a:t>April-2016</a:t>
                      </a: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dirty="0"/>
                        <a:t>Vehicle security using GSM, GPS and AT89S52 microcontroller and monitoring the status of the engine of the vehicle using thermistor for continuous monitoring of the temperature.</a:t>
                      </a:r>
                      <a:endParaRPr lang="en-IN" sz="1400" b="1" kern="1200" dirty="0">
                        <a:solidFill>
                          <a:schemeClr val="tx1"/>
                        </a:solidFill>
                        <a:effectLst/>
                        <a:latin typeface="+mn-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Description about immediate turning off  of the engine after sending the message is not mentioned.</a:t>
                      </a: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015808"/>
                  </a:ext>
                </a:extLst>
              </a:tr>
              <a:tr h="1379345">
                <a:tc rowSpan="2">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b="1" i="0" kern="1200" dirty="0">
                          <a:solidFill>
                            <a:schemeClr val="tx1"/>
                          </a:solidFill>
                          <a:effectLst/>
                          <a:latin typeface="+mn-lt"/>
                          <a:ea typeface="+mn-ea"/>
                          <a:cs typeface="+mn-cs"/>
                        </a:rPr>
                        <a:t>Google Assistant controlled Home Automation</a:t>
                      </a:r>
                    </a:p>
                    <a:p>
                      <a:pPr algn="ctr">
                        <a:lnSpc>
                          <a:spcPct val="107000"/>
                        </a:lnSpc>
                        <a:spcAft>
                          <a:spcPts val="0"/>
                        </a:spcAft>
                      </a:pPr>
                      <a:endParaRPr lang="en-IN" sz="1400" b="1" dirty="0">
                        <a:solidFill>
                          <a:schemeClr val="tx1"/>
                        </a:solidFill>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IN" sz="1400" b="0" kern="1200" dirty="0">
                        <a:solidFill>
                          <a:schemeClr val="tx1"/>
                        </a:solidFill>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IN" sz="1400" b="0" kern="1200" dirty="0">
                        <a:solidFill>
                          <a:schemeClr val="tx1"/>
                        </a:solidFill>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IN" sz="1400" b="0" kern="1200" dirty="0">
                        <a:solidFill>
                          <a:schemeClr val="tx1"/>
                        </a:solidFill>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IN" sz="1400" b="0" kern="1200" dirty="0">
                          <a:solidFill>
                            <a:schemeClr val="tx1"/>
                          </a:solidFill>
                          <a:effectLst/>
                          <a:latin typeface="+mn-lt"/>
                          <a:ea typeface="+mn-ea"/>
                          <a:cs typeface="+mn-cs"/>
                        </a:rPr>
                        <a:t>Manish Prakash Gupta, 2018</a:t>
                      </a:r>
                    </a:p>
                    <a:p>
                      <a:pPr algn="ctr">
                        <a:lnSpc>
                          <a:spcPct val="107000"/>
                        </a:lnSpc>
                        <a:spcAft>
                          <a:spcPts val="0"/>
                        </a:spcAft>
                      </a:pPr>
                      <a:endParaRPr lang="en-IN" sz="1400" dirty="0"/>
                    </a:p>
                    <a:p>
                      <a:pPr algn="ctr">
                        <a:lnSpc>
                          <a:spcPct val="107000"/>
                        </a:lnSpc>
                        <a:spcAft>
                          <a:spcPts val="0"/>
                        </a:spcAft>
                      </a:pPr>
                      <a:endParaRPr lang="en-IN" sz="1400" dirty="0"/>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rowSpan="2">
                  <a:txBody>
                    <a:bodyPr/>
                    <a:lstStyle/>
                    <a:p>
                      <a:pPr algn="ctr">
                        <a:lnSpc>
                          <a:spcPct val="107000"/>
                        </a:lnSpc>
                        <a:spcAft>
                          <a:spcPts val="0"/>
                        </a:spcAft>
                      </a:pPr>
                      <a:r>
                        <a:rPr lang="en-US" sz="1400" b="0" kern="1200" dirty="0">
                          <a:solidFill>
                            <a:schemeClr val="tx1"/>
                          </a:solidFill>
                          <a:effectLst/>
                          <a:latin typeface="+mn-lt"/>
                          <a:ea typeface="+mn-ea"/>
                          <a:cs typeface="+mn-cs"/>
                        </a:rPr>
                        <a:t>Provides details on how to use NodeMCU and connect to IFTTT servers for doing certain tasks</a:t>
                      </a:r>
                      <a:endParaRPr lang="en-IN" sz="1400" dirty="0">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b="0" kern="1200" dirty="0">
                          <a:solidFill>
                            <a:schemeClr val="tx1"/>
                          </a:solidFill>
                          <a:effectLst/>
                          <a:latin typeface="+mn-lt"/>
                          <a:ea typeface="+mn-ea"/>
                          <a:cs typeface="+mn-cs"/>
                        </a:rPr>
                        <a:t>Creation of IFTTT applets is not described in detail.</a:t>
                      </a:r>
                    </a:p>
                    <a:p>
                      <a:pPr algn="ctr">
                        <a:lnSpc>
                          <a:spcPct val="107000"/>
                        </a:lnSpc>
                        <a:spcAft>
                          <a:spcPts val="0"/>
                        </a:spcAft>
                      </a:pPr>
                      <a:endParaRPr lang="en-IN" sz="1400" dirty="0">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6903">
                <a:tc vMerge="1">
                  <a:txBody>
                    <a:bodyPr/>
                    <a:lstStyle/>
                    <a:p>
                      <a:endParaRPr lang="en-IN"/>
                    </a:p>
                  </a:txBody>
                  <a:tcPr/>
                </a:tc>
                <a:tc>
                  <a:txBody>
                    <a:bodyPr/>
                    <a:lstStyle/>
                    <a:p>
                      <a:pPr algn="ctr">
                        <a:lnSpc>
                          <a:spcPct val="107000"/>
                        </a:lnSpc>
                        <a:spcAft>
                          <a:spcPts val="0"/>
                        </a:spcAft>
                      </a:pPr>
                      <a:endParaRPr lang="en-IN" sz="1400" dirty="0">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88774541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a:extLst>
              <a:ext uri="{FF2B5EF4-FFF2-40B4-BE49-F238E27FC236}">
                <a16:creationId xmlns:a16="http://schemas.microsoft.com/office/drawing/2014/main" id="{8EF14107-5379-44BA-B124-A7A0F5A97269}"/>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cs typeface="Times New Roman" panose="02020603050405020304" pitchFamily="18" charset="0"/>
              </a:rPr>
              <a:t>Existing System</a:t>
            </a:r>
          </a:p>
        </p:txBody>
      </p:sp>
      <p:sp>
        <p:nvSpPr>
          <p:cNvPr id="7171" name="Date Placeholder 1">
            <a:extLst>
              <a:ext uri="{FF2B5EF4-FFF2-40B4-BE49-F238E27FC236}">
                <a16:creationId xmlns:a16="http://schemas.microsoft.com/office/drawing/2014/main" id="{C2E9634B-7192-4F79-822A-5C0B5E5C08EE}"/>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5D6AFCE9-02B8-408E-9835-02542D2B45F6}" type="datetime1">
              <a:rPr lang="en-US" altLang="en-US" sz="1400" smtClean="0"/>
              <a:pPr>
                <a:buFontTx/>
                <a:buNone/>
              </a:pPr>
              <a:t>7/17/2021</a:t>
            </a:fld>
            <a:endParaRPr lang="en-US" altLang="en-US" sz="1400"/>
          </a:p>
        </p:txBody>
      </p:sp>
      <p:sp>
        <p:nvSpPr>
          <p:cNvPr id="7172" name="Slide Number Placeholder 4">
            <a:extLst>
              <a:ext uri="{FF2B5EF4-FFF2-40B4-BE49-F238E27FC236}">
                <a16:creationId xmlns:a16="http://schemas.microsoft.com/office/drawing/2014/main" id="{331A41C7-57FB-427C-ACDF-C7B20FA831B3}"/>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12464720-FEBF-41AD-8AC7-FF898C70D71E}" type="slidenum">
              <a:rPr lang="en-US" altLang="en-US" sz="1400"/>
              <a:pPr>
                <a:buFontTx/>
                <a:buNone/>
              </a:pPr>
              <a:t>5</a:t>
            </a:fld>
            <a:endParaRPr lang="en-US" altLang="en-US" sz="1400"/>
          </a:p>
        </p:txBody>
      </p:sp>
      <p:sp>
        <p:nvSpPr>
          <p:cNvPr id="2" name="TextBox 1">
            <a:extLst>
              <a:ext uri="{FF2B5EF4-FFF2-40B4-BE49-F238E27FC236}">
                <a16:creationId xmlns:a16="http://schemas.microsoft.com/office/drawing/2014/main" id="{C10D1D01-E186-480F-8ADC-DB8365FE7068}"/>
              </a:ext>
            </a:extLst>
          </p:cNvPr>
          <p:cNvSpPr txBox="1"/>
          <p:nvPr/>
        </p:nvSpPr>
        <p:spPr>
          <a:xfrm>
            <a:off x="0" y="838268"/>
            <a:ext cx="9144000" cy="5444054"/>
          </a:xfrm>
          <a:prstGeom prst="rect">
            <a:avLst/>
          </a:prstGeom>
          <a:noFill/>
        </p:spPr>
        <p:txBody>
          <a:bodyPr wrap="square" rtlCol="0">
            <a:spAutoFit/>
          </a:bodyPr>
          <a:lstStyle/>
          <a:p>
            <a:pPr algn="just">
              <a:lnSpc>
                <a:spcPct val="150000"/>
              </a:lnSpc>
            </a:pPr>
            <a:r>
              <a:rPr lang="en-IN" sz="1800" b="1" u="sng" dirty="0">
                <a:latin typeface="+mn-lt"/>
                <a:cs typeface="Calibri" panose="020F0502020204030204" pitchFamily="34" charset="0"/>
              </a:rPr>
              <a:t>Vehicle Theft Control System:</a:t>
            </a:r>
            <a:r>
              <a:rPr lang="en-IN" sz="1800" dirty="0">
                <a:latin typeface="+mn-lt"/>
                <a:cs typeface="Calibri" panose="020F0502020204030204" pitchFamily="34" charset="0"/>
              </a:rPr>
              <a:t>	</a:t>
            </a:r>
          </a:p>
          <a:p>
            <a:pPr algn="just">
              <a:lnSpc>
                <a:spcPct val="150000"/>
              </a:lnSpc>
            </a:pPr>
            <a:r>
              <a:rPr lang="en-IN" sz="1800" dirty="0">
                <a:latin typeface="+mn-lt"/>
                <a:cs typeface="Calibri" panose="020F0502020204030204" pitchFamily="34" charset="0"/>
              </a:rPr>
              <a:t>	</a:t>
            </a:r>
            <a:r>
              <a:rPr lang="en-GB" sz="1800" dirty="0">
                <a:latin typeface="+mn-lt"/>
                <a:cs typeface="Calibri" panose="020F0502020204030204" pitchFamily="34" charset="0"/>
              </a:rPr>
              <a:t>The main objective of this system is to send an auto-generated SMS to the owner of the vehicle about any unauthorized entry.</a:t>
            </a:r>
            <a:r>
              <a:rPr lang="en-IN" sz="1800" dirty="0">
                <a:latin typeface="+mn-lt"/>
                <a:cs typeface="Calibri" panose="020F0502020204030204" pitchFamily="34" charset="0"/>
              </a:rPr>
              <a:t> From that SMS owner can find </a:t>
            </a:r>
            <a:r>
              <a:rPr lang="en-GB" sz="1800" dirty="0">
                <a:latin typeface="+mn-lt"/>
                <a:cs typeface="Calibri" panose="020F0502020204030204" pitchFamily="34" charset="0"/>
              </a:rPr>
              <a:t>out the exact location of the stolen vehicle by thefts and inform to the concerned authority.</a:t>
            </a:r>
            <a:endParaRPr lang="en-GB" sz="1800" u="sng" dirty="0">
              <a:latin typeface="+mn-lt"/>
              <a:cs typeface="Calibri" panose="020F0502020204030204" pitchFamily="34" charset="0"/>
            </a:endParaRPr>
          </a:p>
          <a:p>
            <a:pPr algn="just">
              <a:lnSpc>
                <a:spcPct val="150000"/>
              </a:lnSpc>
            </a:pPr>
            <a:r>
              <a:rPr lang="en-GB" sz="1800" b="1" u="sng" dirty="0">
                <a:latin typeface="+mn-lt"/>
                <a:cs typeface="Calibri" panose="020F0502020204030204" pitchFamily="34" charset="0"/>
              </a:rPr>
              <a:t>Vehicle Theft Alert &amp; Engine Lock System Using PIC microcontroller:</a:t>
            </a:r>
          </a:p>
          <a:p>
            <a:pPr algn="just">
              <a:lnSpc>
                <a:spcPct val="150000"/>
              </a:lnSpc>
            </a:pPr>
            <a:r>
              <a:rPr lang="en-GB" sz="1800" dirty="0">
                <a:latin typeface="+mn-lt"/>
                <a:cs typeface="Calibri" panose="020F0502020204030204" pitchFamily="34" charset="0"/>
              </a:rPr>
              <a:t>	This system detects if the vehicle is in theft mode and if the status is in theft mode, this system sends SMS to the owner. After which the owner is supposed to send back the message. This message gives command to the vehicle to lock the engine.</a:t>
            </a:r>
            <a:endParaRPr lang="en-GB" sz="1800" u="sng" dirty="0">
              <a:latin typeface="+mn-lt"/>
              <a:cs typeface="Calibri" panose="020F0502020204030204" pitchFamily="34" charset="0"/>
            </a:endParaRPr>
          </a:p>
          <a:p>
            <a:pPr algn="just">
              <a:lnSpc>
                <a:spcPct val="150000"/>
              </a:lnSpc>
            </a:pPr>
            <a:r>
              <a:rPr lang="en-GB" sz="1800" b="1" u="sng" dirty="0">
                <a:latin typeface="+mn-lt"/>
                <a:cs typeface="Calibri" panose="020F0502020204030204" pitchFamily="34" charset="0"/>
              </a:rPr>
              <a:t>Vehicle Theft Identification and Intimation Using GSM &amp; IOT:</a:t>
            </a:r>
          </a:p>
          <a:p>
            <a:pPr algn="just">
              <a:lnSpc>
                <a:spcPct val="150000"/>
              </a:lnSpc>
            </a:pPr>
            <a:r>
              <a:rPr lang="en-GB" sz="1800" dirty="0">
                <a:latin typeface="+mn-lt"/>
                <a:cs typeface="Calibri" panose="020F0502020204030204" pitchFamily="34" charset="0"/>
              </a:rPr>
              <a:t>	 In this the vehicle is identified, controlled and connected updates with Internet in a simple way. By utilization of AT commands of GSM module a message will be send to the owner that the vehicle is recognized. Action can be taken by sending a reply to GSM module to stop motor of vehicle.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a:extLst>
              <a:ext uri="{FF2B5EF4-FFF2-40B4-BE49-F238E27FC236}">
                <a16:creationId xmlns:a16="http://schemas.microsoft.com/office/drawing/2014/main" id="{444A2800-CBCD-4E32-B289-DC1152AF793E}"/>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      Problem Statement &amp; Objectives</a:t>
            </a:r>
            <a:endParaRPr lang="en-IN" altLang="en-US" sz="3200" b="1" dirty="0"/>
          </a:p>
        </p:txBody>
      </p:sp>
      <p:sp>
        <p:nvSpPr>
          <p:cNvPr id="8195" name="Rectangle 2">
            <a:extLst>
              <a:ext uri="{FF2B5EF4-FFF2-40B4-BE49-F238E27FC236}">
                <a16:creationId xmlns:a16="http://schemas.microsoft.com/office/drawing/2014/main" id="{FDAD968E-D092-4527-9CA8-7878A2F0CC67}"/>
              </a:ext>
            </a:extLst>
          </p:cNvPr>
          <p:cNvSpPr>
            <a:spLocks noChangeArrowheads="1"/>
          </p:cNvSpPr>
          <p:nvPr/>
        </p:nvSpPr>
        <p:spPr bwMode="auto">
          <a:xfrm>
            <a:off x="304800" y="838200"/>
            <a:ext cx="8534400" cy="184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150000"/>
              </a:lnSpc>
            </a:pPr>
            <a:r>
              <a:rPr lang="en-US" altLang="en-US" b="1" dirty="0">
                <a:cs typeface="Times New Roman" panose="02020603050405020304" pitchFamily="18" charset="0"/>
              </a:rPr>
              <a:t>Problem Statement:</a:t>
            </a:r>
          </a:p>
          <a:p>
            <a:pPr algn="just">
              <a:lnSpc>
                <a:spcPct val="150000"/>
              </a:lnSpc>
            </a:pPr>
            <a:r>
              <a:rPr lang="en-US" altLang="en-US" sz="1800" b="1" dirty="0">
                <a:cs typeface="Times New Roman" panose="02020603050405020304" pitchFamily="18" charset="0"/>
              </a:rPr>
              <a:t>	</a:t>
            </a:r>
            <a:r>
              <a:rPr lang="en-US" altLang="en-US" sz="1800" dirty="0">
                <a:cs typeface="Times New Roman" panose="02020603050405020304" pitchFamily="18" charset="0"/>
              </a:rPr>
              <a:t>To Alert the Owner of vehicle regarding an Unauthorized entry into the vehicle and help in remote locking of vehicle by an App, and getting exact location Coordinates on SMS.</a:t>
            </a:r>
            <a:endParaRPr lang="en-US" altLang="en-US" b="1" dirty="0">
              <a:cs typeface="Times New Roman" panose="02020603050405020304" pitchFamily="18" charset="0"/>
            </a:endParaRPr>
          </a:p>
        </p:txBody>
      </p:sp>
      <p:sp>
        <p:nvSpPr>
          <p:cNvPr id="8196" name="Date Placeholder 1">
            <a:extLst>
              <a:ext uri="{FF2B5EF4-FFF2-40B4-BE49-F238E27FC236}">
                <a16:creationId xmlns:a16="http://schemas.microsoft.com/office/drawing/2014/main" id="{307B7EAE-3EBD-437D-B96B-EF1299703620}"/>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57E39626-D4D3-40C7-9EE5-97ED1C954847}" type="datetime1">
              <a:rPr lang="en-US" altLang="en-US" sz="1400" smtClean="0"/>
              <a:pPr>
                <a:buFontTx/>
                <a:buNone/>
              </a:pPr>
              <a:t>7/17/2021</a:t>
            </a:fld>
            <a:endParaRPr lang="en-US" altLang="en-US" sz="1400"/>
          </a:p>
        </p:txBody>
      </p:sp>
      <p:sp>
        <p:nvSpPr>
          <p:cNvPr id="8197" name="Slide Number Placeholder 4">
            <a:extLst>
              <a:ext uri="{FF2B5EF4-FFF2-40B4-BE49-F238E27FC236}">
                <a16:creationId xmlns:a16="http://schemas.microsoft.com/office/drawing/2014/main" id="{D598E45D-E0AD-4DE9-8A27-B002ADF894DF}"/>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CA1FE15A-6602-47FD-A891-719562F1E72D}" type="slidenum">
              <a:rPr lang="en-US" altLang="en-US" sz="1400"/>
              <a:pPr>
                <a:buFontTx/>
                <a:buNone/>
              </a:pPr>
              <a:t>6</a:t>
            </a:fld>
            <a:endParaRPr lang="en-US" altLang="en-US" sz="1400"/>
          </a:p>
        </p:txBody>
      </p:sp>
      <p:sp>
        <p:nvSpPr>
          <p:cNvPr id="8198" name="Rectangle 5">
            <a:extLst>
              <a:ext uri="{FF2B5EF4-FFF2-40B4-BE49-F238E27FC236}">
                <a16:creationId xmlns:a16="http://schemas.microsoft.com/office/drawing/2014/main" id="{9423C9D5-F5B9-4DF6-9BE5-9BE6CE1AF028}"/>
              </a:ext>
            </a:extLst>
          </p:cNvPr>
          <p:cNvSpPr>
            <a:spLocks noChangeArrowheads="1"/>
          </p:cNvSpPr>
          <p:nvPr/>
        </p:nvSpPr>
        <p:spPr bwMode="auto">
          <a:xfrm>
            <a:off x="304800" y="3048000"/>
            <a:ext cx="8534400" cy="2674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150000"/>
              </a:lnSpc>
            </a:pPr>
            <a:r>
              <a:rPr lang="en-US" altLang="en-US" b="1" dirty="0">
                <a:cs typeface="Times New Roman" panose="02020603050405020304" pitchFamily="18" charset="0"/>
              </a:rPr>
              <a:t>Objectives:</a:t>
            </a:r>
          </a:p>
          <a:p>
            <a:pPr marL="285750" indent="-285750" algn="just">
              <a:lnSpc>
                <a:spcPct val="150000"/>
              </a:lnSpc>
              <a:buFont typeface="Arial" panose="020B0604020202020204" pitchFamily="34" charset="0"/>
              <a:buChar char="•"/>
            </a:pPr>
            <a:r>
              <a:rPr lang="en-US" altLang="en-US" sz="1800" dirty="0">
                <a:cs typeface="Times New Roman" panose="02020603050405020304" pitchFamily="18" charset="0"/>
              </a:rPr>
              <a:t>To design a system which detects an unauthorized entry into the vehicle.</a:t>
            </a:r>
          </a:p>
          <a:p>
            <a:pPr marL="285750" indent="-285750" algn="just">
              <a:lnSpc>
                <a:spcPct val="150000"/>
              </a:lnSpc>
              <a:buFont typeface="Arial" panose="020B0604020202020204" pitchFamily="34" charset="0"/>
              <a:buChar char="•"/>
            </a:pPr>
            <a:r>
              <a:rPr lang="en-US" altLang="en-US" sz="1800" dirty="0">
                <a:cs typeface="Times New Roman" panose="02020603050405020304" pitchFamily="18" charset="0"/>
              </a:rPr>
              <a:t>GPS Coordinates data along with alert message is sent to Owner through </a:t>
            </a:r>
            <a:r>
              <a:rPr lang="en-US" altLang="en-US" sz="1800" dirty="0" err="1">
                <a:cs typeface="Times New Roman" panose="02020603050405020304" pitchFamily="18" charset="0"/>
              </a:rPr>
              <a:t>NodeMCU</a:t>
            </a:r>
            <a:r>
              <a:rPr lang="en-US" altLang="en-US" sz="1800" dirty="0">
                <a:cs typeface="Times New Roman" panose="02020603050405020304" pitchFamily="18" charset="0"/>
              </a:rPr>
              <a:t> and IFTTT server.</a:t>
            </a:r>
          </a:p>
          <a:p>
            <a:pPr marL="285750" indent="-285750" algn="just">
              <a:lnSpc>
                <a:spcPct val="150000"/>
              </a:lnSpc>
              <a:buFont typeface="Arial" panose="020B0604020202020204" pitchFamily="34" charset="0"/>
              <a:buChar char="•"/>
            </a:pPr>
            <a:r>
              <a:rPr lang="en-US" altLang="en-US" sz="1800" dirty="0">
                <a:cs typeface="Times New Roman" panose="02020603050405020304" pitchFamily="18" charset="0"/>
              </a:rPr>
              <a:t>To Provide Owner, an access to control stopping of vehicle remotely during such situation and provide the location of vehicle.</a:t>
            </a:r>
            <a:endParaRPr lang="en-US" altLang="en-US" dirty="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a:extLst>
              <a:ext uri="{FF2B5EF4-FFF2-40B4-BE49-F238E27FC236}">
                <a16:creationId xmlns:a16="http://schemas.microsoft.com/office/drawing/2014/main" id="{F4A3CCB9-C868-4C5D-8980-7D41AABB8E24}"/>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Proposed System</a:t>
            </a:r>
            <a:endParaRPr lang="en-IN" altLang="en-US" sz="3200" b="1" dirty="0"/>
          </a:p>
        </p:txBody>
      </p:sp>
      <p:sp>
        <p:nvSpPr>
          <p:cNvPr id="9219" name="Date Placeholder 1">
            <a:extLst>
              <a:ext uri="{FF2B5EF4-FFF2-40B4-BE49-F238E27FC236}">
                <a16:creationId xmlns:a16="http://schemas.microsoft.com/office/drawing/2014/main" id="{E012A57F-5CBF-4E4F-A437-5174046D48DB}"/>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94843714-EEEC-4EF2-99BC-1DB2F2CC63E7}" type="datetime1">
              <a:rPr lang="en-US" altLang="en-US" sz="1400" smtClean="0"/>
              <a:pPr>
                <a:buFontTx/>
                <a:buNone/>
              </a:pPr>
              <a:t>7/17/2021</a:t>
            </a:fld>
            <a:endParaRPr lang="en-US" altLang="en-US" sz="1400"/>
          </a:p>
        </p:txBody>
      </p:sp>
      <p:sp>
        <p:nvSpPr>
          <p:cNvPr id="9220" name="Slide Number Placeholder 4">
            <a:extLst>
              <a:ext uri="{FF2B5EF4-FFF2-40B4-BE49-F238E27FC236}">
                <a16:creationId xmlns:a16="http://schemas.microsoft.com/office/drawing/2014/main" id="{15343A42-E1E3-4015-BB25-6AC814CD0712}"/>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8D0CF566-8D94-4574-910B-C921232B4DF3}" type="slidenum">
              <a:rPr lang="en-US" altLang="en-US" sz="1400"/>
              <a:pPr>
                <a:buFontTx/>
                <a:buNone/>
              </a:pPr>
              <a:t>7</a:t>
            </a:fld>
            <a:endParaRPr lang="en-US" altLang="en-US" sz="1400"/>
          </a:p>
        </p:txBody>
      </p:sp>
      <p:sp>
        <p:nvSpPr>
          <p:cNvPr id="2" name="TextBox 1">
            <a:extLst>
              <a:ext uri="{FF2B5EF4-FFF2-40B4-BE49-F238E27FC236}">
                <a16:creationId xmlns:a16="http://schemas.microsoft.com/office/drawing/2014/main" id="{59EB68CD-8897-4869-A620-802D8081E198}"/>
              </a:ext>
            </a:extLst>
          </p:cNvPr>
          <p:cNvSpPr txBox="1"/>
          <p:nvPr/>
        </p:nvSpPr>
        <p:spPr>
          <a:xfrm>
            <a:off x="0" y="914722"/>
            <a:ext cx="9144000" cy="502855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GB" sz="1800" dirty="0">
                <a:latin typeface="+mn-lt"/>
                <a:cs typeface="Calibri" panose="020F0502020204030204" pitchFamily="34" charset="0"/>
              </a:rPr>
              <a:t>The main purpose of project is to implement a system which will detect the unauthorised entry to car and will send the SMS and the location to the registered number. </a:t>
            </a:r>
          </a:p>
          <a:p>
            <a:pPr marL="285750" indent="-285750" algn="just">
              <a:lnSpc>
                <a:spcPct val="150000"/>
              </a:lnSpc>
              <a:buFont typeface="Arial" panose="020B0604020202020204" pitchFamily="34" charset="0"/>
              <a:buChar char="•"/>
            </a:pPr>
            <a:r>
              <a:rPr lang="en-GB" sz="1800" dirty="0">
                <a:latin typeface="+mn-lt"/>
                <a:cs typeface="Calibri" panose="020F0502020204030204" pitchFamily="34" charset="0"/>
              </a:rPr>
              <a:t>The main two components are GPS module, and NodeMCU esp8266.</a:t>
            </a:r>
          </a:p>
          <a:p>
            <a:pPr marL="285750" indent="-285750" algn="just">
              <a:lnSpc>
                <a:spcPct val="150000"/>
              </a:lnSpc>
              <a:buFont typeface="Arial" panose="020B0604020202020204" pitchFamily="34" charset="0"/>
              <a:buChar char="•"/>
            </a:pPr>
            <a:r>
              <a:rPr lang="en-GB" sz="1800" dirty="0" err="1">
                <a:latin typeface="+mn-lt"/>
                <a:cs typeface="Calibri" panose="020F0502020204030204" pitchFamily="34" charset="0"/>
              </a:rPr>
              <a:t>NodeMCU</a:t>
            </a:r>
            <a:r>
              <a:rPr lang="en-GB" sz="1800" dirty="0">
                <a:latin typeface="+mn-lt"/>
                <a:cs typeface="Calibri" panose="020F0502020204030204" pitchFamily="34" charset="0"/>
              </a:rPr>
              <a:t> has a WIFI module that connects to the internet using the </a:t>
            </a:r>
            <a:r>
              <a:rPr lang="en-GB" sz="1800" dirty="0" err="1">
                <a:latin typeface="+mn-lt"/>
                <a:cs typeface="Calibri" panose="020F0502020204030204" pitchFamily="34" charset="0"/>
              </a:rPr>
              <a:t>Wifi</a:t>
            </a:r>
            <a:r>
              <a:rPr lang="en-GB" sz="1800" dirty="0">
                <a:latin typeface="+mn-lt"/>
                <a:cs typeface="Calibri" panose="020F0502020204030204" pitchFamily="34" charset="0"/>
              </a:rPr>
              <a:t> Network provided. </a:t>
            </a:r>
            <a:r>
              <a:rPr lang="en-GB" sz="1800" b="0" i="0" dirty="0">
                <a:solidFill>
                  <a:srgbClr val="202124"/>
                </a:solidFill>
                <a:effectLst/>
                <a:latin typeface="+mn-lt"/>
                <a:cs typeface="Calibri" panose="020F0502020204030204" pitchFamily="34" charset="0"/>
              </a:rPr>
              <a:t>GPS module is a device that receives data from the satellites and obtains the geographical position of the device.</a:t>
            </a:r>
          </a:p>
          <a:p>
            <a:pPr marL="285750" indent="-285750" algn="just">
              <a:lnSpc>
                <a:spcPct val="150000"/>
              </a:lnSpc>
              <a:buFont typeface="Arial" panose="020B0604020202020204" pitchFamily="34" charset="0"/>
              <a:buChar char="•"/>
            </a:pPr>
            <a:r>
              <a:rPr lang="en-GB" sz="1800" b="0" i="0" dirty="0">
                <a:solidFill>
                  <a:srgbClr val="202124"/>
                </a:solidFill>
                <a:effectLst/>
                <a:latin typeface="+mn-lt"/>
                <a:cs typeface="Calibri" panose="020F0502020204030204" pitchFamily="34" charset="0"/>
              </a:rPr>
              <a:t>Here the live coordinates received by the GPS receiver module is sent to a mobile phone via SMS using the IFTTT applets like Webhook and Android SMS.</a:t>
            </a:r>
          </a:p>
          <a:p>
            <a:pPr marL="285750" indent="-285750" algn="just">
              <a:lnSpc>
                <a:spcPct val="150000"/>
              </a:lnSpc>
              <a:buFont typeface="Arial" panose="020B0604020202020204" pitchFamily="34" charset="0"/>
              <a:buChar char="•"/>
            </a:pPr>
            <a:r>
              <a:rPr lang="en-GB" sz="1800" b="0" i="0" dirty="0">
                <a:solidFill>
                  <a:srgbClr val="202124"/>
                </a:solidFill>
                <a:effectLst/>
                <a:latin typeface="+mn-lt"/>
                <a:cs typeface="Calibri" panose="020F0502020204030204" pitchFamily="34" charset="0"/>
              </a:rPr>
              <a:t>The GPS Coordinates received from the GPS module is sent to the IFTTT server Webhook using NodeMCU and the IFTTT server will send the Alert message and GPS coordinates to the Mobile Number provided.</a:t>
            </a:r>
          </a:p>
          <a:p>
            <a:pPr marL="285750" indent="-285750" algn="just">
              <a:lnSpc>
                <a:spcPct val="150000"/>
              </a:lnSpc>
              <a:buFont typeface="Arial" panose="020B0604020202020204" pitchFamily="34" charset="0"/>
              <a:buChar char="•"/>
            </a:pPr>
            <a:r>
              <a:rPr lang="en-GB" sz="1800" b="0" i="0" dirty="0">
                <a:solidFill>
                  <a:srgbClr val="202124"/>
                </a:solidFill>
                <a:effectLst/>
                <a:latin typeface="+mn-lt"/>
                <a:cs typeface="Calibri" panose="020F0502020204030204" pitchFamily="34" charset="0"/>
              </a:rPr>
              <a:t>After owner gets a Alert message he have the option of locking the Engine using Blynk App.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65A69D74-EF5D-45E5-AAC8-1BAF6C54692E}"/>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Block Diagram</a:t>
            </a:r>
            <a:endParaRPr lang="en-IN" altLang="en-US" sz="3200" b="1" dirty="0"/>
          </a:p>
        </p:txBody>
      </p:sp>
      <p:sp>
        <p:nvSpPr>
          <p:cNvPr id="10243" name="Date Placeholder 1">
            <a:extLst>
              <a:ext uri="{FF2B5EF4-FFF2-40B4-BE49-F238E27FC236}">
                <a16:creationId xmlns:a16="http://schemas.microsoft.com/office/drawing/2014/main" id="{A80A6395-4D33-42C9-88D9-CD863F30D05D}"/>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D009672C-3542-49BB-8123-18D022BC897C}" type="datetime1">
              <a:rPr lang="en-US" altLang="en-US" sz="1400" smtClean="0"/>
              <a:pPr>
                <a:buFontTx/>
                <a:buNone/>
              </a:pPr>
              <a:t>7/17/2021</a:t>
            </a:fld>
            <a:endParaRPr lang="en-US" altLang="en-US" sz="1400"/>
          </a:p>
        </p:txBody>
      </p:sp>
      <p:sp>
        <p:nvSpPr>
          <p:cNvPr id="10244" name="Slide Number Placeholder 4">
            <a:extLst>
              <a:ext uri="{FF2B5EF4-FFF2-40B4-BE49-F238E27FC236}">
                <a16:creationId xmlns:a16="http://schemas.microsoft.com/office/drawing/2014/main" id="{5D1676F7-FF38-43F7-96BC-F080A7684D16}"/>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3806A737-31B3-45F7-9974-A7939D604B67}" type="slidenum">
              <a:rPr lang="en-US" altLang="en-US" sz="1400"/>
              <a:pPr>
                <a:buFontTx/>
                <a:buNone/>
              </a:pPr>
              <a:t>8</a:t>
            </a:fld>
            <a:endParaRPr lang="en-US" altLang="en-US" sz="1400"/>
          </a:p>
        </p:txBody>
      </p:sp>
      <p:pic>
        <p:nvPicPr>
          <p:cNvPr id="3" name="Picture 2">
            <a:extLst>
              <a:ext uri="{FF2B5EF4-FFF2-40B4-BE49-F238E27FC236}">
                <a16:creationId xmlns:a16="http://schemas.microsoft.com/office/drawing/2014/main" id="{A0DE24CF-890F-4C96-BA93-96B321DCABD6}"/>
              </a:ext>
            </a:extLst>
          </p:cNvPr>
          <p:cNvPicPr>
            <a:picLocks noChangeAspect="1"/>
          </p:cNvPicPr>
          <p:nvPr/>
        </p:nvPicPr>
        <p:blipFill rotWithShape="1">
          <a:blip r:embed="rId2">
            <a:extLst>
              <a:ext uri="{28A0092B-C50C-407E-A947-70E740481C1C}">
                <a14:useLocalDpi xmlns:a14="http://schemas.microsoft.com/office/drawing/2010/main" val="0"/>
              </a:ext>
            </a:extLst>
          </a:blip>
          <a:srcRect t="1021"/>
          <a:stretch/>
        </p:blipFill>
        <p:spPr>
          <a:xfrm>
            <a:off x="0" y="965246"/>
            <a:ext cx="9144000" cy="4927507"/>
          </a:xfrm>
          <a:prstGeom prst="rect">
            <a:avLst/>
          </a:prstGeom>
        </p:spPr>
      </p:pic>
      <p:sp>
        <p:nvSpPr>
          <p:cNvPr id="4" name="TextBox 3">
            <a:extLst>
              <a:ext uri="{FF2B5EF4-FFF2-40B4-BE49-F238E27FC236}">
                <a16:creationId xmlns:a16="http://schemas.microsoft.com/office/drawing/2014/main" id="{10DF712D-9A3C-4913-A4B1-F650A1E5CDD2}"/>
              </a:ext>
            </a:extLst>
          </p:cNvPr>
          <p:cNvSpPr txBox="1"/>
          <p:nvPr/>
        </p:nvSpPr>
        <p:spPr>
          <a:xfrm>
            <a:off x="0" y="5840671"/>
            <a:ext cx="9144000" cy="430887"/>
          </a:xfrm>
          <a:prstGeom prst="rect">
            <a:avLst/>
          </a:prstGeom>
          <a:noFill/>
        </p:spPr>
        <p:txBody>
          <a:bodyPr wrap="square" rtlCol="0">
            <a:spAutoFit/>
          </a:bodyPr>
          <a:lstStyle/>
          <a:p>
            <a:pPr algn="ctr"/>
            <a:r>
              <a:rPr lang="en-IN" sz="2200" b="1" dirty="0"/>
              <a:t>Block Diagram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a:extLst>
              <a:ext uri="{FF2B5EF4-FFF2-40B4-BE49-F238E27FC236}">
                <a16:creationId xmlns:a16="http://schemas.microsoft.com/office/drawing/2014/main" id="{0F0C8C09-0CB8-43AF-AE23-FE017F02D0B6}"/>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Hardware &amp; Software Specification</a:t>
            </a:r>
          </a:p>
        </p:txBody>
      </p:sp>
      <p:sp>
        <p:nvSpPr>
          <p:cNvPr id="11267" name="Date Placeholder 1">
            <a:extLst>
              <a:ext uri="{FF2B5EF4-FFF2-40B4-BE49-F238E27FC236}">
                <a16:creationId xmlns:a16="http://schemas.microsoft.com/office/drawing/2014/main" id="{F5DB7422-36B1-4310-B131-79D1F45E9A9D}"/>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DF29CB71-A0B2-4DFC-8355-658ABE689E6C}" type="datetime1">
              <a:rPr lang="en-US" altLang="en-US" sz="1400" smtClean="0"/>
              <a:pPr>
                <a:buFontTx/>
                <a:buNone/>
              </a:pPr>
              <a:t>7/17/2021</a:t>
            </a:fld>
            <a:endParaRPr lang="en-US" altLang="en-US" sz="1400" dirty="0"/>
          </a:p>
        </p:txBody>
      </p:sp>
      <p:sp>
        <p:nvSpPr>
          <p:cNvPr id="11268" name="Slide Number Placeholder 4">
            <a:extLst>
              <a:ext uri="{FF2B5EF4-FFF2-40B4-BE49-F238E27FC236}">
                <a16:creationId xmlns:a16="http://schemas.microsoft.com/office/drawing/2014/main" id="{16DCF805-2D64-48BA-8AB0-C2749DCB24A0}"/>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3DB82673-D155-4AC0-B8E4-A15C0DE01CF7}" type="slidenum">
              <a:rPr lang="en-US" altLang="en-US" sz="1400"/>
              <a:pPr>
                <a:buFontTx/>
                <a:buNone/>
              </a:pPr>
              <a:t>9</a:t>
            </a:fld>
            <a:endParaRPr lang="en-US" altLang="en-US" sz="1400"/>
          </a:p>
        </p:txBody>
      </p:sp>
      <p:sp>
        <p:nvSpPr>
          <p:cNvPr id="2" name="TextBox 1">
            <a:extLst>
              <a:ext uri="{FF2B5EF4-FFF2-40B4-BE49-F238E27FC236}">
                <a16:creationId xmlns:a16="http://schemas.microsoft.com/office/drawing/2014/main" id="{8B09E747-FE43-4728-A440-557E366B7164}"/>
              </a:ext>
            </a:extLst>
          </p:cNvPr>
          <p:cNvSpPr txBox="1"/>
          <p:nvPr/>
        </p:nvSpPr>
        <p:spPr>
          <a:xfrm>
            <a:off x="152516" y="762070"/>
            <a:ext cx="8838968" cy="2904898"/>
          </a:xfrm>
          <a:prstGeom prst="rect">
            <a:avLst/>
          </a:prstGeom>
          <a:noFill/>
        </p:spPr>
        <p:txBody>
          <a:bodyPr wrap="square" rtlCol="0">
            <a:spAutoFit/>
          </a:bodyPr>
          <a:lstStyle/>
          <a:p>
            <a:r>
              <a:rPr lang="en-IN" b="1" dirty="0"/>
              <a:t>Software Specification:</a:t>
            </a:r>
          </a:p>
          <a:p>
            <a:pPr marL="342900" indent="-342900" algn="just">
              <a:lnSpc>
                <a:spcPct val="150000"/>
              </a:lnSpc>
              <a:buFont typeface="Arial" panose="020B0604020202020204" pitchFamily="34" charset="0"/>
              <a:buChar char="•"/>
            </a:pPr>
            <a:r>
              <a:rPr lang="en-IN" sz="1800" b="1" dirty="0"/>
              <a:t>Arduino Software (IDE): </a:t>
            </a:r>
            <a:r>
              <a:rPr lang="en-IN" sz="1800" dirty="0"/>
              <a:t>The Arduino Integrated Development Environment (IDE) is a cross-platform application that is written in functions of C and C++.</a:t>
            </a:r>
          </a:p>
          <a:p>
            <a:pPr marL="342900" indent="-342900" algn="just">
              <a:lnSpc>
                <a:spcPct val="150000"/>
              </a:lnSpc>
              <a:buFont typeface="Courier New" panose="02070309020205020404" pitchFamily="49" charset="0"/>
              <a:buChar char="o"/>
            </a:pPr>
            <a:r>
              <a:rPr lang="en-IN" sz="1800" dirty="0"/>
              <a:t>It is used to write, compile and upload programs to the Arduino Boards and few other third party microcontrollers and modules which support the Arduino software.</a:t>
            </a:r>
          </a:p>
          <a:p>
            <a:pPr marL="342900" indent="-342900" algn="just">
              <a:lnSpc>
                <a:spcPct val="150000"/>
              </a:lnSpc>
              <a:buFont typeface="Courier New" panose="02070309020205020404" pitchFamily="49" charset="0"/>
              <a:buChar char="o"/>
            </a:pPr>
            <a:r>
              <a:rPr lang="en-IN" sz="1800" b="1" dirty="0"/>
              <a:t>Developers: </a:t>
            </a:r>
            <a:r>
              <a:rPr lang="en-IN" sz="1800" dirty="0"/>
              <a:t>Arduino Software</a:t>
            </a:r>
          </a:p>
          <a:p>
            <a:pPr marL="342900" indent="-342900" algn="just">
              <a:lnSpc>
                <a:spcPct val="150000"/>
              </a:lnSpc>
              <a:buFont typeface="Courier New" panose="02070309020205020404" pitchFamily="49" charset="0"/>
              <a:buChar char="o"/>
            </a:pPr>
            <a:r>
              <a:rPr lang="en-IN" sz="1800" b="1" dirty="0"/>
              <a:t>Software version used : </a:t>
            </a:r>
            <a:r>
              <a:rPr lang="en-IN" sz="1800" dirty="0"/>
              <a:t>Arduino 1.8.13</a:t>
            </a:r>
          </a:p>
        </p:txBody>
      </p:sp>
      <p:sp>
        <p:nvSpPr>
          <p:cNvPr id="3" name="TextBox 2">
            <a:extLst>
              <a:ext uri="{FF2B5EF4-FFF2-40B4-BE49-F238E27FC236}">
                <a16:creationId xmlns:a16="http://schemas.microsoft.com/office/drawing/2014/main" id="{E1B6A396-6B24-4327-87E5-7A1574FB31D2}"/>
              </a:ext>
            </a:extLst>
          </p:cNvPr>
          <p:cNvSpPr txBox="1"/>
          <p:nvPr/>
        </p:nvSpPr>
        <p:spPr>
          <a:xfrm>
            <a:off x="152516" y="3666968"/>
            <a:ext cx="6248236" cy="253556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b="1" i="0" dirty="0">
                <a:effectLst/>
                <a:cs typeface="Times New Roman" panose="02020603050405020304" pitchFamily="18" charset="0"/>
              </a:rPr>
              <a:t>IFTTT (If This Than That): </a:t>
            </a:r>
            <a:r>
              <a:rPr lang="en-US" sz="1800" b="0" i="0" dirty="0">
                <a:effectLst/>
                <a:cs typeface="Times New Roman" panose="02020603050405020304" pitchFamily="18" charset="0"/>
              </a:rPr>
              <a:t>It is a free web-based service to create chains of simple conditional statements, called applets. </a:t>
            </a:r>
            <a:r>
              <a:rPr lang="en-US" sz="1800" dirty="0">
                <a:cs typeface="Times New Roman" panose="02020603050405020304" pitchFamily="18" charset="0"/>
              </a:rPr>
              <a:t>An applet is triggered by changes that occur within other web services such as Gmail, Facebook, Instagram, or Pinterest. </a:t>
            </a:r>
          </a:p>
          <a:p>
            <a:pPr marL="285750" indent="-285750" algn="just">
              <a:lnSpc>
                <a:spcPct val="150000"/>
              </a:lnSpc>
              <a:buFont typeface="Courier New" panose="02070309020205020404" pitchFamily="49" charset="0"/>
              <a:buChar char="o"/>
            </a:pPr>
            <a:r>
              <a:rPr lang="en-US" sz="1800" b="0" i="0" dirty="0">
                <a:effectLst/>
                <a:cs typeface="Times New Roman" panose="02020603050405020304" pitchFamily="18" charset="0"/>
              </a:rPr>
              <a:t>Here</a:t>
            </a:r>
            <a:r>
              <a:rPr lang="en-US" sz="1800" dirty="0">
                <a:cs typeface="Times New Roman" panose="02020603050405020304" pitchFamily="18" charset="0"/>
              </a:rPr>
              <a:t> we used IFTTT to use Webhook and Android message in chain. For building our project.</a:t>
            </a:r>
            <a:endParaRPr lang="en-US" sz="1800" b="0" i="0" dirty="0">
              <a:effectLst/>
              <a:cs typeface="Times New Roman" panose="02020603050405020304" pitchFamily="18" charset="0"/>
            </a:endParaRPr>
          </a:p>
        </p:txBody>
      </p:sp>
      <p:pic>
        <p:nvPicPr>
          <p:cNvPr id="8" name="Picture 3">
            <a:extLst>
              <a:ext uri="{FF2B5EF4-FFF2-40B4-BE49-F238E27FC236}">
                <a16:creationId xmlns:a16="http://schemas.microsoft.com/office/drawing/2014/main" id="{F39590E5-845B-4817-95D8-839229FF4EB4}"/>
              </a:ext>
            </a:extLst>
          </p:cNvPr>
          <p:cNvPicPr>
            <a:picLocks noChangeAspect="1"/>
          </p:cNvPicPr>
          <p:nvPr/>
        </p:nvPicPr>
        <p:blipFill>
          <a:blip r:embed="rId2"/>
          <a:stretch>
            <a:fillRect/>
          </a:stretch>
        </p:blipFill>
        <p:spPr>
          <a:xfrm>
            <a:off x="6400752" y="3962386"/>
            <a:ext cx="2516898" cy="1752554"/>
          </a:xfrm>
          <a:prstGeom prst="rect">
            <a:avLst/>
          </a:prstGeom>
        </p:spPr>
      </p:pic>
    </p:spTree>
  </p:cSld>
  <p:clrMapOvr>
    <a:masterClrMapping/>
  </p:clrMapOvr>
</p:sld>
</file>

<file path=ppt/theme/theme1.xml><?xml version="1.0" encoding="utf-8"?>
<a:theme xmlns:a="http://schemas.openxmlformats.org/drawingml/2006/main" name="2_Default Design">
  <a:themeElements>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2370</TotalTime>
  <Pages>0</Pages>
  <Words>2672</Words>
  <Characters>0</Characters>
  <Application>Microsoft Office PowerPoint</Application>
  <DocSecurity>0</DocSecurity>
  <PresentationFormat>On-screen Show (4:3)</PresentationFormat>
  <Lines>0</Lines>
  <Paragraphs>267</Paragraphs>
  <Slides>25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Courier New</vt:lpstr>
      <vt:lpstr>Times New Roman</vt:lpstr>
      <vt:lpstr>2_Default Design</vt:lpstr>
      <vt:lpstr>“Vehicle Theft Intimation Using NodeMCU and GPS Module”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following are the screenshot of the outputs of the project: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asic implementation of Viterbi Decoder for Wireless applications</dc:title>
  <dc:subject>VLSI System Design - Pre Project Presentation Slides</dc:subject>
  <dc:creator>Phani.S</dc:creator>
  <cp:lastModifiedBy>Suchith Shetty</cp:lastModifiedBy>
  <cp:revision>1396</cp:revision>
  <dcterms:created xsi:type="dcterms:W3CDTF">2006-03-21T10:54:45Z</dcterms:created>
  <dcterms:modified xsi:type="dcterms:W3CDTF">2021-07-17T09:42:51Z</dcterms:modified>
  <cp:category>VLSI - FT07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1033-9.1.0.4058</vt:lpwstr>
  </property>
</Properties>
</file>