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mDH4dISCVjSY9N5CLU0QR1DPS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c44423690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c444236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6"/>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6"/>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11.jp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a:t>
            </a:r>
            <a:r>
              <a:rPr b="1" lang="en-US" sz="3600">
                <a:solidFill>
                  <a:srgbClr val="CC0000"/>
                </a:solidFill>
                <a:latin typeface="Montserrat"/>
                <a:ea typeface="Montserrat"/>
                <a:cs typeface="Montserrat"/>
                <a:sym typeface="Montserrat"/>
              </a:rPr>
              <a:t>Capstone Project - 1</a:t>
            </a:r>
            <a:br>
              <a:rPr b="1" lang="en-US" sz="3600">
                <a:solidFill>
                  <a:srgbClr val="CC0000"/>
                </a:solidFill>
                <a:latin typeface="Montserrat"/>
                <a:ea typeface="Montserrat"/>
                <a:cs typeface="Montserrat"/>
                <a:sym typeface="Montserrat"/>
              </a:rPr>
            </a:br>
            <a:r>
              <a:rPr b="1" lang="en-US" sz="3600">
                <a:solidFill>
                  <a:srgbClr val="CC0000"/>
                </a:solidFill>
                <a:latin typeface="Montserrat"/>
                <a:ea typeface="Montserrat"/>
                <a:cs typeface="Montserrat"/>
                <a:sym typeface="Montserrat"/>
              </a:rPr>
              <a:t>         </a:t>
            </a:r>
            <a:r>
              <a:rPr b="1" lang="en-US" sz="3600">
                <a:solidFill>
                  <a:schemeClr val="lt1"/>
                </a:solidFill>
                <a:latin typeface="Montserrat"/>
                <a:ea typeface="Montserrat"/>
                <a:cs typeface="Montserrat"/>
                <a:sym typeface="Montserrat"/>
              </a:rPr>
              <a:t>Global Terrorism Analysis</a:t>
            </a:r>
            <a:br>
              <a:rPr b="1" lang="en-US" sz="5400">
                <a:solidFill>
                  <a:schemeClr val="lt1"/>
                </a:solidFill>
                <a:latin typeface="Montserrat"/>
                <a:ea typeface="Montserrat"/>
                <a:cs typeface="Montserrat"/>
                <a:sym typeface="Montserrat"/>
              </a:rPr>
            </a:br>
            <a:r>
              <a:rPr b="1" lang="en-US" sz="5400">
                <a:solidFill>
                  <a:schemeClr val="lt1"/>
                </a:solidFill>
                <a:latin typeface="Montserrat"/>
                <a:ea typeface="Montserrat"/>
                <a:cs typeface="Montserrat"/>
                <a:sym typeface="Montserrat"/>
              </a:rPr>
              <a:t>               </a:t>
            </a:r>
            <a:r>
              <a:rPr b="1" lang="en-US" sz="2400" u="sng">
                <a:solidFill>
                  <a:schemeClr val="lt1"/>
                </a:solidFill>
                <a:latin typeface="Montserrat"/>
                <a:ea typeface="Montserrat"/>
                <a:cs typeface="Montserrat"/>
                <a:sym typeface="Montserrat"/>
              </a:rPr>
              <a:t>Team Members</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Kota Lakshmana Rao</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A S Suchithra</a:t>
            </a:r>
            <a:br>
              <a:rPr b="1" lang="en-US" sz="2000">
                <a:solidFill>
                  <a:schemeClr val="lt1"/>
                </a:solidFill>
                <a:latin typeface="Montserrat"/>
                <a:ea typeface="Montserrat"/>
                <a:cs typeface="Montserrat"/>
                <a:sym typeface="Montserrat"/>
              </a:rPr>
            </a:br>
            <a:r>
              <a:rPr b="1" lang="en-US" sz="2000">
                <a:solidFill>
                  <a:schemeClr val="lt1"/>
                </a:solidFill>
                <a:latin typeface="Montserrat"/>
                <a:ea typeface="Montserrat"/>
                <a:cs typeface="Montserrat"/>
                <a:sym typeface="Montserrat"/>
              </a:rPr>
              <a:t>                                          Puneet Aggarwal</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9" name="Google Shape;119;p9"/>
          <p:cNvSpPr txBox="1"/>
          <p:nvPr>
            <p:ph idx="1" type="body"/>
          </p:nvPr>
        </p:nvSpPr>
        <p:spPr>
          <a:xfrm>
            <a:off x="311700" y="1152475"/>
            <a:ext cx="8448098" cy="1552305"/>
          </a:xfrm>
          <a:prstGeom prst="rect">
            <a:avLst/>
          </a:prstGeom>
          <a:noFill/>
          <a:ln>
            <a:noFill/>
          </a:ln>
        </p:spPr>
        <p:txBody>
          <a:bodyPr anchorCtr="0" anchor="t" bIns="91425" lIns="91425" spcFirstLastPara="1" rIns="91425" wrap="square" tIns="91425">
            <a:noAutofit/>
          </a:bodyPr>
          <a:lstStyle/>
          <a:p>
            <a:pPr indent="0" lvl="0" marL="139700" rtl="0" algn="l">
              <a:lnSpc>
                <a:spcPct val="115000"/>
              </a:lnSpc>
              <a:spcBef>
                <a:spcPts val="0"/>
              </a:spcBef>
              <a:spcAft>
                <a:spcPts val="0"/>
              </a:spcAft>
              <a:buSzPts val="1400"/>
              <a:buNone/>
            </a:pPr>
            <a:r>
              <a:rPr lang="en-US" sz="1600">
                <a:solidFill>
                  <a:srgbClr val="09272E"/>
                </a:solidFill>
              </a:rPr>
              <a:t>1.) From bar diagram We can conclude that most people killed in Middle East &amp; North Africa its number was   1,37,642 </a:t>
            </a:r>
            <a:endParaRPr/>
          </a:p>
          <a:p>
            <a:pPr indent="0" lvl="0" marL="139700" rtl="0" algn="l">
              <a:lnSpc>
                <a:spcPct val="115000"/>
              </a:lnSpc>
              <a:spcBef>
                <a:spcPts val="0"/>
              </a:spcBef>
              <a:spcAft>
                <a:spcPts val="0"/>
              </a:spcAft>
              <a:buSzPts val="1400"/>
              <a:buNone/>
            </a:pPr>
            <a:r>
              <a:rPr lang="en-US" sz="1600">
                <a:solidFill>
                  <a:srgbClr val="09272E"/>
                </a:solidFill>
              </a:rPr>
              <a:t>2.) Most people wounded in Middle East &amp; North Africa its number was 214308</a:t>
            </a:r>
            <a:endParaRPr/>
          </a:p>
          <a:p>
            <a:pPr indent="-317500" lvl="0" marL="457200" rtl="0" algn="l">
              <a:lnSpc>
                <a:spcPct val="115000"/>
              </a:lnSpc>
              <a:spcBef>
                <a:spcPts val="0"/>
              </a:spcBef>
              <a:spcAft>
                <a:spcPts val="0"/>
              </a:spcAft>
              <a:buSzPts val="1400"/>
              <a:buChar char="●"/>
            </a:pPr>
            <a:r>
              <a:rPr lang="en-US">
                <a:solidFill>
                  <a:srgbClr val="09272E"/>
                </a:solidFill>
              </a:rPr>
              <a:t> </a:t>
            </a:r>
            <a:endParaRPr/>
          </a:p>
        </p:txBody>
      </p:sp>
      <p:sp>
        <p:nvSpPr>
          <p:cNvPr id="120" name="Google Shape;120;p9"/>
          <p:cNvSpPr txBox="1"/>
          <p:nvPr>
            <p:ph idx="2" type="body"/>
          </p:nvPr>
        </p:nvSpPr>
        <p:spPr>
          <a:xfrm>
            <a:off x="430306" y="3829641"/>
            <a:ext cx="8401994" cy="91581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t/>
            </a:r>
            <a:endParaRPr/>
          </a:p>
        </p:txBody>
      </p:sp>
      <p:pic>
        <p:nvPicPr>
          <p:cNvPr id="121" name="Google Shape;121;p9"/>
          <p:cNvPicPr preferRelativeResize="0"/>
          <p:nvPr/>
        </p:nvPicPr>
        <p:blipFill rotWithShape="1">
          <a:blip r:embed="rId3">
            <a:alphaModFix/>
          </a:blip>
          <a:srcRect b="0" l="0" r="0" t="0"/>
          <a:stretch/>
        </p:blipFill>
        <p:spPr>
          <a:xfrm>
            <a:off x="0" y="2097741"/>
            <a:ext cx="9144000" cy="2935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27" name="Google Shape;12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9272E"/>
              </a:buClr>
              <a:buSzPts val="1800"/>
              <a:buAutoNum type="arabicPeriod"/>
            </a:pPr>
            <a:r>
              <a:rPr lang="en-US">
                <a:solidFill>
                  <a:srgbClr val="09272E"/>
                </a:solidFill>
              </a:rPr>
              <a:t>J</a:t>
            </a:r>
            <a:r>
              <a:rPr lang="en-US">
                <a:solidFill>
                  <a:srgbClr val="09272E"/>
                </a:solidFill>
              </a:rPr>
              <a:t>oint plot tells that</a:t>
            </a:r>
            <a:endParaRPr>
              <a:solidFill>
                <a:srgbClr val="09272E"/>
              </a:solidFill>
            </a:endParaRPr>
          </a:p>
          <a:p>
            <a:pPr indent="0" lvl="0" marL="457200" rtl="0" algn="l">
              <a:lnSpc>
                <a:spcPct val="115000"/>
              </a:lnSpc>
              <a:spcBef>
                <a:spcPts val="0"/>
              </a:spcBef>
              <a:spcAft>
                <a:spcPts val="0"/>
              </a:spcAft>
              <a:buNone/>
            </a:pPr>
            <a:r>
              <a:rPr lang="en-US">
                <a:solidFill>
                  <a:srgbClr val="09272E"/>
                </a:solidFill>
              </a:rPr>
              <a:t>most people killed  in 2014</a:t>
            </a:r>
            <a:endParaRPr/>
          </a:p>
          <a:p>
            <a:pPr indent="0" lvl="0" marL="0" rtl="0" algn="l">
              <a:lnSpc>
                <a:spcPct val="115000"/>
              </a:lnSpc>
              <a:spcBef>
                <a:spcPts val="0"/>
              </a:spcBef>
              <a:spcAft>
                <a:spcPts val="0"/>
              </a:spcAft>
              <a:buSzPts val="1800"/>
              <a:buNone/>
            </a:pPr>
            <a:r>
              <a:rPr lang="en-US">
                <a:solidFill>
                  <a:srgbClr val="09272E"/>
                </a:solidFill>
              </a:rPr>
              <a:t>2.) People killed in 2014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were more  than 45000</a:t>
            </a:r>
            <a:endParaRPr/>
          </a:p>
          <a:p>
            <a:pPr indent="0" lvl="0" marL="0" rtl="0" algn="l">
              <a:lnSpc>
                <a:spcPct val="115000"/>
              </a:lnSpc>
              <a:spcBef>
                <a:spcPts val="0"/>
              </a:spcBef>
              <a:spcAft>
                <a:spcPts val="0"/>
              </a:spcAft>
              <a:buSzPts val="1800"/>
              <a:buNone/>
            </a:pPr>
            <a:r>
              <a:rPr lang="en-US">
                <a:solidFill>
                  <a:srgbClr val="09272E"/>
                </a:solidFill>
              </a:rPr>
              <a:t>3.) When compared to </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all other years, least killed</a:t>
            </a:r>
            <a:endParaRPr>
              <a:solidFill>
                <a:srgbClr val="09272E"/>
              </a:solidFill>
            </a:endParaRPr>
          </a:p>
          <a:p>
            <a:pPr indent="0" lvl="0" marL="0" rtl="0" algn="l">
              <a:lnSpc>
                <a:spcPct val="115000"/>
              </a:lnSpc>
              <a:spcBef>
                <a:spcPts val="0"/>
              </a:spcBef>
              <a:spcAft>
                <a:spcPts val="0"/>
              </a:spcAft>
              <a:buSzPts val="1800"/>
              <a:buNone/>
            </a:pPr>
            <a:r>
              <a:rPr lang="en-US">
                <a:solidFill>
                  <a:srgbClr val="09272E"/>
                </a:solidFill>
              </a:rPr>
              <a:t> happen in 1970</a:t>
            </a:r>
            <a:endParaRPr/>
          </a:p>
        </p:txBody>
      </p:sp>
      <p:pic>
        <p:nvPicPr>
          <p:cNvPr id="128" name="Google Shape;128;p10"/>
          <p:cNvPicPr preferRelativeResize="0"/>
          <p:nvPr/>
        </p:nvPicPr>
        <p:blipFill>
          <a:blip r:embed="rId3">
            <a:alphaModFix/>
          </a:blip>
          <a:stretch>
            <a:fillRect/>
          </a:stretch>
        </p:blipFill>
        <p:spPr>
          <a:xfrm>
            <a:off x="3738191" y="0"/>
            <a:ext cx="5339517"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plot tells that most people wounded  </a:t>
            </a:r>
            <a:endParaRPr/>
          </a:p>
          <a:p>
            <a:pPr indent="0" lvl="0" marL="114300" rtl="0" algn="l">
              <a:lnSpc>
                <a:spcPct val="115000"/>
              </a:lnSpc>
              <a:spcBef>
                <a:spcPts val="0"/>
              </a:spcBef>
              <a:spcAft>
                <a:spcPts val="0"/>
              </a:spcAft>
              <a:buSzPts val="1800"/>
              <a:buNone/>
            </a:pPr>
            <a:r>
              <a:rPr lang="en-US">
                <a:solidFill>
                  <a:srgbClr val="09272E"/>
                </a:solidFill>
              </a:rPr>
              <a:t>     in 2015</a:t>
            </a:r>
            <a:endParaRPr/>
          </a:p>
          <a:p>
            <a:pPr indent="0" lvl="0" marL="114300" rtl="0" algn="l">
              <a:lnSpc>
                <a:spcPct val="115000"/>
              </a:lnSpc>
              <a:spcBef>
                <a:spcPts val="0"/>
              </a:spcBef>
              <a:spcAft>
                <a:spcPts val="0"/>
              </a:spcAft>
              <a:buSzPts val="1800"/>
              <a:buNone/>
            </a:pPr>
            <a:r>
              <a:rPr lang="en-US">
                <a:solidFill>
                  <a:srgbClr val="09272E"/>
                </a:solidFill>
              </a:rPr>
              <a:t>2.) People wounded in 2015 were more </a:t>
            </a:r>
            <a:endParaRPr/>
          </a:p>
          <a:p>
            <a:pPr indent="0" lvl="0" marL="114300" rtl="0" algn="l">
              <a:lnSpc>
                <a:spcPct val="115000"/>
              </a:lnSpc>
              <a:spcBef>
                <a:spcPts val="0"/>
              </a:spcBef>
              <a:spcAft>
                <a:spcPts val="0"/>
              </a:spcAft>
              <a:buSzPts val="1800"/>
              <a:buNone/>
            </a:pPr>
            <a:r>
              <a:rPr lang="en-US">
                <a:solidFill>
                  <a:srgbClr val="09272E"/>
                </a:solidFill>
              </a:rPr>
              <a:t>     than 44490</a:t>
            </a:r>
            <a:endParaRPr/>
          </a:p>
          <a:p>
            <a:pPr indent="0" lvl="0" marL="114300" rtl="0" algn="l">
              <a:lnSpc>
                <a:spcPct val="115000"/>
              </a:lnSpc>
              <a:spcBef>
                <a:spcPts val="0"/>
              </a:spcBef>
              <a:spcAft>
                <a:spcPts val="0"/>
              </a:spcAft>
              <a:buSzPts val="1800"/>
              <a:buNone/>
            </a:pPr>
            <a:r>
              <a:rPr lang="en-US">
                <a:solidFill>
                  <a:srgbClr val="09272E"/>
                </a:solidFill>
              </a:rPr>
              <a:t>3.) When compared to all other years,</a:t>
            </a:r>
            <a:endParaRPr/>
          </a:p>
          <a:p>
            <a:pPr indent="0" lvl="0" marL="114300" rtl="0" algn="l">
              <a:lnSpc>
                <a:spcPct val="115000"/>
              </a:lnSpc>
              <a:spcBef>
                <a:spcPts val="0"/>
              </a:spcBef>
              <a:spcAft>
                <a:spcPts val="0"/>
              </a:spcAft>
              <a:buSzPts val="1800"/>
              <a:buNone/>
            </a:pPr>
            <a:r>
              <a:rPr lang="en-US">
                <a:solidFill>
                  <a:srgbClr val="09272E"/>
                </a:solidFill>
              </a:rPr>
              <a:t>     least wounded happen in 1970</a:t>
            </a:r>
            <a:endParaRPr/>
          </a:p>
        </p:txBody>
      </p:sp>
      <p:pic>
        <p:nvPicPr>
          <p:cNvPr id="135" name="Google Shape;135;p11"/>
          <p:cNvPicPr preferRelativeResize="0"/>
          <p:nvPr/>
        </p:nvPicPr>
        <p:blipFill rotWithShape="1">
          <a:blip r:embed="rId3">
            <a:alphaModFix/>
          </a:blip>
          <a:srcRect b="0" l="0" r="0" t="0"/>
          <a:stretch/>
        </p:blipFill>
        <p:spPr>
          <a:xfrm>
            <a:off x="4894729" y="803275"/>
            <a:ext cx="4249270" cy="3638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1" name="Google Shape;14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countplot tells that “Bagdad“ is the</a:t>
            </a:r>
            <a:endParaRPr/>
          </a:p>
          <a:p>
            <a:pPr indent="0" lvl="0" marL="114300" rtl="0" algn="l">
              <a:lnSpc>
                <a:spcPct val="115000"/>
              </a:lnSpc>
              <a:spcBef>
                <a:spcPts val="0"/>
              </a:spcBef>
              <a:spcAft>
                <a:spcPts val="0"/>
              </a:spcAft>
              <a:buSzPts val="1800"/>
              <a:buNone/>
            </a:pPr>
            <a:r>
              <a:rPr lang="en-US">
                <a:solidFill>
                  <a:srgbClr val="09272E"/>
                </a:solidFill>
              </a:rPr>
              <a:t>     most affected city in   terrorist attacks.</a:t>
            </a:r>
            <a:endParaRPr/>
          </a:p>
          <a:p>
            <a:pPr indent="0" lvl="0" marL="114300" rtl="0" algn="l">
              <a:lnSpc>
                <a:spcPct val="115000"/>
              </a:lnSpc>
              <a:spcBef>
                <a:spcPts val="0"/>
              </a:spcBef>
              <a:spcAft>
                <a:spcPts val="0"/>
              </a:spcAft>
              <a:buSzPts val="1800"/>
              <a:buNone/>
            </a:pPr>
            <a:r>
              <a:rPr lang="en-US">
                <a:solidFill>
                  <a:srgbClr val="09272E"/>
                </a:solidFill>
              </a:rPr>
              <a:t>2.) Bagdad contributes to 4.17% of all</a:t>
            </a:r>
            <a:endParaRPr/>
          </a:p>
          <a:p>
            <a:pPr indent="0" lvl="0" marL="114300" rtl="0" algn="l">
              <a:lnSpc>
                <a:spcPct val="115000"/>
              </a:lnSpc>
              <a:spcBef>
                <a:spcPts val="0"/>
              </a:spcBef>
              <a:spcAft>
                <a:spcPts val="0"/>
              </a:spcAft>
              <a:buSzPts val="1800"/>
              <a:buNone/>
            </a:pPr>
            <a:r>
              <a:rPr lang="en-US">
                <a:solidFill>
                  <a:srgbClr val="09272E"/>
                </a:solidFill>
              </a:rPr>
              <a:t>     terrorist activities</a:t>
            </a:r>
            <a:endParaRPr/>
          </a:p>
          <a:p>
            <a:pPr indent="0" lvl="0" marL="114300" rtl="0" algn="l">
              <a:lnSpc>
                <a:spcPct val="115000"/>
              </a:lnSpc>
              <a:spcBef>
                <a:spcPts val="0"/>
              </a:spcBef>
              <a:spcAft>
                <a:spcPts val="0"/>
              </a:spcAft>
              <a:buSzPts val="1800"/>
              <a:buNone/>
            </a:pPr>
            <a:r>
              <a:rPr lang="en-US">
                <a:solidFill>
                  <a:srgbClr val="09272E"/>
                </a:solidFill>
              </a:rPr>
              <a:t> 3.) When compared to all other cities,</a:t>
            </a:r>
            <a:endParaRPr/>
          </a:p>
          <a:p>
            <a:pPr indent="0" lvl="0" marL="114300" rtl="0" algn="l">
              <a:lnSpc>
                <a:spcPct val="115000"/>
              </a:lnSpc>
              <a:spcBef>
                <a:spcPts val="0"/>
              </a:spcBef>
              <a:spcAft>
                <a:spcPts val="0"/>
              </a:spcAft>
              <a:buSzPts val="1800"/>
              <a:buNone/>
            </a:pPr>
            <a:r>
              <a:rPr lang="en-US">
                <a:solidFill>
                  <a:srgbClr val="09272E"/>
                </a:solidFill>
              </a:rPr>
              <a:t>     “Kabul" is the lowest attacked </a:t>
            </a:r>
            <a:endParaRPr/>
          </a:p>
          <a:p>
            <a:pPr indent="0" lvl="0" marL="114300" rtl="0" algn="l">
              <a:lnSpc>
                <a:spcPct val="115000"/>
              </a:lnSpc>
              <a:spcBef>
                <a:spcPts val="0"/>
              </a:spcBef>
              <a:spcAft>
                <a:spcPts val="0"/>
              </a:spcAft>
              <a:buSzPts val="1800"/>
              <a:buNone/>
            </a:pPr>
            <a:r>
              <a:rPr lang="en-US">
                <a:solidFill>
                  <a:srgbClr val="09272E"/>
                </a:solidFill>
              </a:rPr>
              <a:t>     city in top 20 most attacked cities list</a:t>
            </a:r>
            <a:endParaRPr/>
          </a:p>
        </p:txBody>
      </p:sp>
      <p:pic>
        <p:nvPicPr>
          <p:cNvPr id="142" name="Google Shape;142;p12"/>
          <p:cNvPicPr preferRelativeResize="0"/>
          <p:nvPr/>
        </p:nvPicPr>
        <p:blipFill rotWithShape="1">
          <a:blip r:embed="rId3">
            <a:alphaModFix/>
          </a:blip>
          <a:srcRect b="0" l="0" r="0" t="0"/>
          <a:stretch/>
        </p:blipFill>
        <p:spPr>
          <a:xfrm>
            <a:off x="4694944" y="868296"/>
            <a:ext cx="4364531" cy="40608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48" name="Google Shape;148;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Bar plot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number attacks were 50474.</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number of attacks were 282</a:t>
            </a:r>
            <a:endParaRPr/>
          </a:p>
          <a:p>
            <a:pPr indent="0" lvl="0" marL="114300" rtl="0" algn="l">
              <a:lnSpc>
                <a:spcPct val="115000"/>
              </a:lnSpc>
              <a:spcBef>
                <a:spcPts val="0"/>
              </a:spcBef>
              <a:spcAft>
                <a:spcPts val="0"/>
              </a:spcAft>
              <a:buSzPts val="1800"/>
              <a:buNone/>
            </a:pPr>
            <a:r>
              <a:t/>
            </a:r>
            <a:endParaRPr/>
          </a:p>
        </p:txBody>
      </p:sp>
      <p:pic>
        <p:nvPicPr>
          <p:cNvPr id="149" name="Google Shape;149;p13"/>
          <p:cNvPicPr preferRelativeResize="0"/>
          <p:nvPr/>
        </p:nvPicPr>
        <p:blipFill rotWithShape="1">
          <a:blip r:embed="rId3">
            <a:alphaModFix/>
          </a:blip>
          <a:srcRect b="0" l="0" r="0" t="0"/>
          <a:stretch/>
        </p:blipFill>
        <p:spPr>
          <a:xfrm>
            <a:off x="4694943" y="731375"/>
            <a:ext cx="4356847" cy="42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55" name="Google Shape;15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solidFill>
                  <a:srgbClr val="09272E"/>
                </a:solidFill>
              </a:rPr>
              <a:t>1.) from pie chart  can conclude that most</a:t>
            </a:r>
            <a:endParaRPr/>
          </a:p>
          <a:p>
            <a:pPr indent="-342900" lvl="0" marL="457200" rtl="0" algn="l">
              <a:lnSpc>
                <a:spcPct val="115000"/>
              </a:lnSpc>
              <a:spcBef>
                <a:spcPts val="0"/>
              </a:spcBef>
              <a:spcAft>
                <a:spcPts val="0"/>
              </a:spcAft>
              <a:buSzPts val="1800"/>
              <a:buChar char="●"/>
            </a:pPr>
            <a:r>
              <a:rPr lang="en-US">
                <a:solidFill>
                  <a:srgbClr val="09272E"/>
                </a:solidFill>
              </a:rPr>
              <a:t> terrorist attacked regional area was</a:t>
            </a:r>
            <a:endParaRPr/>
          </a:p>
          <a:p>
            <a:pPr indent="-342900" lvl="0" marL="457200" rtl="0" algn="l">
              <a:lnSpc>
                <a:spcPct val="115000"/>
              </a:lnSpc>
              <a:spcBef>
                <a:spcPts val="0"/>
              </a:spcBef>
              <a:spcAft>
                <a:spcPts val="0"/>
              </a:spcAft>
              <a:buSzPts val="1800"/>
              <a:buChar char="●"/>
            </a:pPr>
            <a:r>
              <a:rPr lang="en-US">
                <a:solidFill>
                  <a:srgbClr val="09272E"/>
                </a:solidFill>
              </a:rPr>
              <a:t> Middle East &amp; North Africa and its</a:t>
            </a:r>
            <a:endParaRPr/>
          </a:p>
          <a:p>
            <a:pPr indent="-342900" lvl="0" marL="457200" rtl="0" algn="l">
              <a:lnSpc>
                <a:spcPct val="115000"/>
              </a:lnSpc>
              <a:spcBef>
                <a:spcPts val="0"/>
              </a:spcBef>
              <a:spcAft>
                <a:spcPts val="0"/>
              </a:spcAft>
              <a:buSzPts val="1800"/>
              <a:buChar char="●"/>
            </a:pPr>
            <a:r>
              <a:rPr lang="en-US">
                <a:solidFill>
                  <a:srgbClr val="09272E"/>
                </a:solidFill>
              </a:rPr>
              <a:t>  percentage 27.780%</a:t>
            </a:r>
            <a:endParaRPr/>
          </a:p>
          <a:p>
            <a:pPr indent="-228600" lvl="0" marL="457200" rtl="0" algn="l">
              <a:lnSpc>
                <a:spcPct val="115000"/>
              </a:lnSpc>
              <a:spcBef>
                <a:spcPts val="0"/>
              </a:spcBef>
              <a:spcAft>
                <a:spcPts val="0"/>
              </a:spcAft>
              <a:buSzPts val="1800"/>
              <a:buNone/>
            </a:pPr>
            <a:r>
              <a:t/>
            </a:r>
            <a:endParaRPr>
              <a:solidFill>
                <a:srgbClr val="09272E"/>
              </a:solidFill>
            </a:endParaRPr>
          </a:p>
          <a:p>
            <a:pPr indent="-342900" lvl="0" marL="457200" rtl="0" algn="l">
              <a:lnSpc>
                <a:spcPct val="115000"/>
              </a:lnSpc>
              <a:spcBef>
                <a:spcPts val="0"/>
              </a:spcBef>
              <a:spcAft>
                <a:spcPts val="0"/>
              </a:spcAft>
              <a:buSzPts val="1800"/>
              <a:buChar char="●"/>
            </a:pPr>
            <a:r>
              <a:rPr lang="en-US">
                <a:solidFill>
                  <a:srgbClr val="09272E"/>
                </a:solidFill>
              </a:rPr>
              <a:t>2.) Lowest terrorist attacked regional </a:t>
            </a:r>
            <a:endParaRPr/>
          </a:p>
          <a:p>
            <a:pPr indent="-342900" lvl="0" marL="457200" rtl="0" algn="l">
              <a:lnSpc>
                <a:spcPct val="115000"/>
              </a:lnSpc>
              <a:spcBef>
                <a:spcPts val="0"/>
              </a:spcBef>
              <a:spcAft>
                <a:spcPts val="0"/>
              </a:spcAft>
              <a:buSzPts val="1800"/>
              <a:buChar char="●"/>
            </a:pPr>
            <a:r>
              <a:rPr lang="en-US">
                <a:solidFill>
                  <a:srgbClr val="09272E"/>
                </a:solidFill>
              </a:rPr>
              <a:t>area was Australasia &amp; Oceania and</a:t>
            </a:r>
            <a:endParaRPr/>
          </a:p>
          <a:p>
            <a:pPr indent="-342900" lvl="0" marL="457200" rtl="0" algn="l">
              <a:lnSpc>
                <a:spcPct val="115000"/>
              </a:lnSpc>
              <a:spcBef>
                <a:spcPts val="0"/>
              </a:spcBef>
              <a:spcAft>
                <a:spcPts val="0"/>
              </a:spcAft>
              <a:buSzPts val="1800"/>
              <a:buChar char="●"/>
            </a:pPr>
            <a:r>
              <a:rPr lang="en-US">
                <a:solidFill>
                  <a:srgbClr val="09272E"/>
                </a:solidFill>
              </a:rPr>
              <a:t> its percentage was 0.155%</a:t>
            </a:r>
            <a:endParaRPr/>
          </a:p>
          <a:p>
            <a:pPr indent="0" lvl="0" marL="114300" rtl="0" algn="l">
              <a:lnSpc>
                <a:spcPct val="115000"/>
              </a:lnSpc>
              <a:spcBef>
                <a:spcPts val="0"/>
              </a:spcBef>
              <a:spcAft>
                <a:spcPts val="0"/>
              </a:spcAft>
              <a:buSzPts val="1800"/>
              <a:buNone/>
            </a:pPr>
            <a:r>
              <a:t/>
            </a:r>
            <a:endParaRPr/>
          </a:p>
        </p:txBody>
      </p:sp>
      <p:pic>
        <p:nvPicPr>
          <p:cNvPr id="156" name="Google Shape;156;p14"/>
          <p:cNvPicPr preferRelativeResize="0"/>
          <p:nvPr/>
        </p:nvPicPr>
        <p:blipFill rotWithShape="1">
          <a:blip r:embed="rId3">
            <a:alphaModFix/>
          </a:blip>
          <a:srcRect b="0" l="0" r="0" t="0"/>
          <a:stretch/>
        </p:blipFill>
        <p:spPr>
          <a:xfrm>
            <a:off x="4572000" y="875980"/>
            <a:ext cx="4260300" cy="3900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2" name="Google Shape;1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the line diagram We can conclude that most </a:t>
            </a:r>
            <a:endParaRPr/>
          </a:p>
          <a:p>
            <a:pPr indent="-342900" lvl="0" marL="457200" rtl="0" algn="l">
              <a:lnSpc>
                <a:spcPct val="115000"/>
              </a:lnSpc>
              <a:spcBef>
                <a:spcPts val="0"/>
              </a:spcBef>
              <a:spcAft>
                <a:spcPts val="0"/>
              </a:spcAft>
              <a:buSzPts val="1800"/>
              <a:buChar char="●"/>
            </a:pPr>
            <a:r>
              <a:rPr lang="en-US">
                <a:solidFill>
                  <a:srgbClr val="09272E"/>
                </a:solidFill>
              </a:rPr>
              <a:t>frequent attack type from</a:t>
            </a:r>
            <a:endParaRPr/>
          </a:p>
          <a:p>
            <a:pPr indent="0" lvl="0" marL="114300" rtl="0" algn="l">
              <a:lnSpc>
                <a:spcPct val="115000"/>
              </a:lnSpc>
              <a:spcBef>
                <a:spcPts val="0"/>
              </a:spcBef>
              <a:spcAft>
                <a:spcPts val="0"/>
              </a:spcAft>
              <a:buSzPts val="1800"/>
              <a:buNone/>
            </a:pPr>
            <a:r>
              <a:rPr lang="en-US">
                <a:solidFill>
                  <a:srgbClr val="09272E"/>
                </a:solidFill>
              </a:rPr>
              <a:t>     1970 to 2017 was </a:t>
            </a:r>
            <a:endParaRPr/>
          </a:p>
          <a:p>
            <a:pPr indent="0" lvl="0" marL="114300" rtl="0" algn="l">
              <a:lnSpc>
                <a:spcPct val="115000"/>
              </a:lnSpc>
              <a:spcBef>
                <a:spcPts val="0"/>
              </a:spcBef>
              <a:spcAft>
                <a:spcPts val="0"/>
              </a:spcAft>
              <a:buSzPts val="1800"/>
              <a:buNone/>
            </a:pPr>
            <a:r>
              <a:rPr lang="en-US">
                <a:solidFill>
                  <a:srgbClr val="09272E"/>
                </a:solidFill>
              </a:rPr>
              <a:t>     "Bombing/Explosion"</a:t>
            </a:r>
            <a:endParaRPr/>
          </a:p>
          <a:p>
            <a:pPr indent="0" lvl="0" marL="114300" rtl="0" algn="l">
              <a:lnSpc>
                <a:spcPct val="115000"/>
              </a:lnSpc>
              <a:spcBef>
                <a:spcPts val="0"/>
              </a:spcBef>
              <a:spcAft>
                <a:spcPts val="0"/>
              </a:spcAft>
              <a:buSzPts val="1800"/>
              <a:buNone/>
            </a:pPr>
            <a:r>
              <a:rPr lang="en-US">
                <a:solidFill>
                  <a:srgbClr val="09272E"/>
                </a:solidFill>
              </a:rPr>
              <a:t>2.) This type of attack was used </a:t>
            </a:r>
            <a:endParaRPr/>
          </a:p>
          <a:p>
            <a:pPr indent="0" lvl="0" marL="114300" rtl="0" algn="l">
              <a:lnSpc>
                <a:spcPct val="115000"/>
              </a:lnSpc>
              <a:spcBef>
                <a:spcPts val="0"/>
              </a:spcBef>
              <a:spcAft>
                <a:spcPts val="0"/>
              </a:spcAft>
              <a:buSzPts val="1800"/>
              <a:buNone/>
            </a:pPr>
            <a:r>
              <a:rPr lang="en-US">
                <a:solidFill>
                  <a:srgbClr val="09272E"/>
                </a:solidFill>
              </a:rPr>
              <a:t>      88255 times</a:t>
            </a:r>
            <a:endParaRPr/>
          </a:p>
          <a:p>
            <a:pPr indent="0" lvl="0" marL="114300" rtl="0" algn="l">
              <a:lnSpc>
                <a:spcPct val="115000"/>
              </a:lnSpc>
              <a:spcBef>
                <a:spcPts val="0"/>
              </a:spcBef>
              <a:spcAft>
                <a:spcPts val="0"/>
              </a:spcAft>
              <a:buSzPts val="1800"/>
              <a:buNone/>
            </a:pPr>
            <a:r>
              <a:rPr lang="en-US">
                <a:solidFill>
                  <a:srgbClr val="09272E"/>
                </a:solidFill>
              </a:rPr>
              <a:t>3.) Least type of attack was "Hijacking“</a:t>
            </a:r>
            <a:endParaRPr/>
          </a:p>
          <a:p>
            <a:pPr indent="0" lvl="0" marL="114300" rtl="0" algn="l">
              <a:lnSpc>
                <a:spcPct val="115000"/>
              </a:lnSpc>
              <a:spcBef>
                <a:spcPts val="0"/>
              </a:spcBef>
              <a:spcAft>
                <a:spcPts val="0"/>
              </a:spcAft>
              <a:buSzPts val="1800"/>
              <a:buNone/>
            </a:pPr>
            <a:r>
              <a:rPr lang="en-US">
                <a:solidFill>
                  <a:srgbClr val="09272E"/>
                </a:solidFill>
              </a:rPr>
              <a:t>  and it was used only 659 times</a:t>
            </a:r>
            <a:endParaRPr/>
          </a:p>
        </p:txBody>
      </p:sp>
      <p:pic>
        <p:nvPicPr>
          <p:cNvPr id="163" name="Google Shape;163;p15"/>
          <p:cNvPicPr preferRelativeResize="0"/>
          <p:nvPr/>
        </p:nvPicPr>
        <p:blipFill rotWithShape="1">
          <a:blip r:embed="rId3">
            <a:alphaModFix/>
          </a:blip>
          <a:srcRect b="0" l="0" r="0" t="0"/>
          <a:stretch/>
        </p:blipFill>
        <p:spPr>
          <a:xfrm>
            <a:off x="4694933" y="977100"/>
            <a:ext cx="4449054" cy="31892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69" name="Google Shape;169;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that from </a:t>
            </a:r>
            <a:endParaRPr/>
          </a:p>
          <a:p>
            <a:pPr indent="0" lvl="0" marL="114300" rtl="0" algn="l">
              <a:lnSpc>
                <a:spcPct val="115000"/>
              </a:lnSpc>
              <a:spcBef>
                <a:spcPts val="0"/>
              </a:spcBef>
              <a:spcAft>
                <a:spcPts val="0"/>
              </a:spcAft>
              <a:buSzPts val="1800"/>
              <a:buNone/>
            </a:pPr>
            <a:r>
              <a:rPr lang="en-US">
                <a:solidFill>
                  <a:srgbClr val="09272E"/>
                </a:solidFill>
              </a:rPr>
              <a:t>     1970 to 2017,terrorist main target </a:t>
            </a:r>
            <a:endParaRPr/>
          </a:p>
          <a:p>
            <a:pPr indent="0" lvl="0" marL="114300" rtl="0" algn="l">
              <a:lnSpc>
                <a:spcPct val="115000"/>
              </a:lnSpc>
              <a:spcBef>
                <a:spcPts val="0"/>
              </a:spcBef>
              <a:spcAft>
                <a:spcPts val="0"/>
              </a:spcAft>
              <a:buSzPts val="1800"/>
              <a:buNone/>
            </a:pPr>
            <a:r>
              <a:rPr lang="en-US">
                <a:solidFill>
                  <a:srgbClr val="09272E"/>
                </a:solidFill>
              </a:rPr>
              <a:t>      was "Private Citizens &amp; Property“</a:t>
            </a:r>
            <a:endParaRPr/>
          </a:p>
          <a:p>
            <a:pPr indent="0" lvl="0" marL="114300" rtl="0" algn="l">
              <a:lnSpc>
                <a:spcPct val="115000"/>
              </a:lnSpc>
              <a:spcBef>
                <a:spcPts val="0"/>
              </a:spcBef>
              <a:spcAft>
                <a:spcPts val="0"/>
              </a:spcAft>
              <a:buSzPts val="1800"/>
              <a:buNone/>
            </a:pPr>
            <a:r>
              <a:rPr lang="en-US">
                <a:solidFill>
                  <a:srgbClr val="09272E"/>
                </a:solidFill>
              </a:rPr>
              <a:t>2.) Till 2017 they targeted 43511 times</a:t>
            </a:r>
            <a:endParaRPr/>
          </a:p>
          <a:p>
            <a:pPr indent="0" lvl="0" marL="114300" rtl="0" algn="l">
              <a:lnSpc>
                <a:spcPct val="115000"/>
              </a:lnSpc>
              <a:spcBef>
                <a:spcPts val="0"/>
              </a:spcBef>
              <a:spcAft>
                <a:spcPts val="0"/>
              </a:spcAft>
              <a:buSzPts val="1800"/>
              <a:buNone/>
            </a:pPr>
            <a:r>
              <a:rPr lang="en-US">
                <a:solidFill>
                  <a:srgbClr val="09272E"/>
                </a:solidFill>
              </a:rPr>
              <a:t>      on private citizens &amp; property, </a:t>
            </a:r>
            <a:endParaRPr/>
          </a:p>
          <a:p>
            <a:pPr indent="0" lvl="0" marL="114300" rtl="0" algn="l">
              <a:lnSpc>
                <a:spcPct val="115000"/>
              </a:lnSpc>
              <a:spcBef>
                <a:spcPts val="0"/>
              </a:spcBef>
              <a:spcAft>
                <a:spcPts val="0"/>
              </a:spcAft>
              <a:buSzPts val="1800"/>
              <a:buNone/>
            </a:pPr>
            <a:r>
              <a:rPr lang="en-US">
                <a:solidFill>
                  <a:srgbClr val="09272E"/>
                </a:solidFill>
              </a:rPr>
              <a:t>3.) Second targeted "Military" 27984</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70" name="Google Shape;170;p16"/>
          <p:cNvPicPr preferRelativeResize="0"/>
          <p:nvPr/>
        </p:nvPicPr>
        <p:blipFill rotWithShape="1">
          <a:blip r:embed="rId3">
            <a:alphaModFix/>
          </a:blip>
          <a:srcRect b="0" l="0" r="0" t="0"/>
          <a:stretch/>
        </p:blipFill>
        <p:spPr>
          <a:xfrm>
            <a:off x="4449054" y="1152475"/>
            <a:ext cx="4694945" cy="3851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76" name="Google Shape;17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bar diagram We can conclude that from </a:t>
            </a:r>
            <a:endParaRPr/>
          </a:p>
          <a:p>
            <a:pPr indent="-342900" lvl="0" marL="457200" rtl="0" algn="l">
              <a:lnSpc>
                <a:spcPct val="115000"/>
              </a:lnSpc>
              <a:spcBef>
                <a:spcPts val="0"/>
              </a:spcBef>
              <a:spcAft>
                <a:spcPts val="0"/>
              </a:spcAft>
              <a:buSzPts val="1800"/>
              <a:buChar char="●"/>
            </a:pPr>
            <a:r>
              <a:rPr lang="en-US">
                <a:solidFill>
                  <a:srgbClr val="09272E"/>
                </a:solidFill>
              </a:rPr>
              <a:t>1970 to 2017,</a:t>
            </a:r>
            <a:r>
              <a:rPr lang="en-US"/>
              <a:t> </a:t>
            </a:r>
            <a:r>
              <a:rPr lang="en-US">
                <a:solidFill>
                  <a:srgbClr val="09272E"/>
                </a:solidFill>
              </a:rPr>
              <a:t> terrorists mostly </a:t>
            </a:r>
            <a:endParaRPr/>
          </a:p>
          <a:p>
            <a:pPr indent="-342900" lvl="0" marL="457200" rtl="0" algn="l">
              <a:lnSpc>
                <a:spcPct val="115000"/>
              </a:lnSpc>
              <a:spcBef>
                <a:spcPts val="0"/>
              </a:spcBef>
              <a:spcAft>
                <a:spcPts val="0"/>
              </a:spcAft>
              <a:buSzPts val="1800"/>
              <a:buChar char="●"/>
            </a:pPr>
            <a:r>
              <a:rPr lang="en-US">
                <a:solidFill>
                  <a:srgbClr val="09272E"/>
                </a:solidFill>
              </a:rPr>
              <a:t>used weapon "Explosives"</a:t>
            </a:r>
            <a:endParaRPr/>
          </a:p>
          <a:p>
            <a:pPr indent="0" lvl="0" marL="114300" rtl="0" algn="l">
              <a:lnSpc>
                <a:spcPct val="115000"/>
              </a:lnSpc>
              <a:spcBef>
                <a:spcPts val="0"/>
              </a:spcBef>
              <a:spcAft>
                <a:spcPts val="0"/>
              </a:spcAft>
              <a:buSzPts val="1800"/>
              <a:buNone/>
            </a:pPr>
            <a:r>
              <a:rPr lang="en-US">
                <a:solidFill>
                  <a:srgbClr val="09272E"/>
                </a:solidFill>
              </a:rPr>
              <a:t>2.) Explosives has been used 92426</a:t>
            </a:r>
            <a:endParaRPr/>
          </a:p>
          <a:p>
            <a:pPr indent="0" lvl="0" marL="114300" rtl="0" algn="l">
              <a:lnSpc>
                <a:spcPct val="115000"/>
              </a:lnSpc>
              <a:spcBef>
                <a:spcPts val="0"/>
              </a:spcBef>
              <a:spcAft>
                <a:spcPts val="0"/>
              </a:spcAft>
              <a:buSzPts val="1800"/>
              <a:buNone/>
            </a:pPr>
            <a:r>
              <a:rPr lang="en-US">
                <a:solidFill>
                  <a:srgbClr val="09272E"/>
                </a:solidFill>
              </a:rPr>
              <a:t>     times </a:t>
            </a:r>
            <a:endParaRPr/>
          </a:p>
          <a:p>
            <a:pPr indent="0" lvl="0" marL="114300" rtl="0" algn="l">
              <a:lnSpc>
                <a:spcPct val="115000"/>
              </a:lnSpc>
              <a:spcBef>
                <a:spcPts val="0"/>
              </a:spcBef>
              <a:spcAft>
                <a:spcPts val="0"/>
              </a:spcAft>
              <a:buSzPts val="1800"/>
              <a:buNone/>
            </a:pPr>
            <a:r>
              <a:rPr lang="en-US">
                <a:solidFill>
                  <a:srgbClr val="09272E"/>
                </a:solidFill>
              </a:rPr>
              <a:t>3.) Radiological weapons were used</a:t>
            </a:r>
            <a:endParaRPr/>
          </a:p>
          <a:p>
            <a:pPr indent="0" lvl="0" marL="114300" rtl="0" algn="l">
              <a:lnSpc>
                <a:spcPct val="115000"/>
              </a:lnSpc>
              <a:spcBef>
                <a:spcPts val="0"/>
              </a:spcBef>
              <a:spcAft>
                <a:spcPts val="0"/>
              </a:spcAft>
              <a:buSzPts val="1800"/>
              <a:buNone/>
            </a:pPr>
            <a:r>
              <a:rPr lang="en-US">
                <a:solidFill>
                  <a:srgbClr val="09272E"/>
                </a:solidFill>
              </a:rPr>
              <a:t>    least times. </a:t>
            </a:r>
            <a:endParaRPr/>
          </a:p>
        </p:txBody>
      </p:sp>
      <p:pic>
        <p:nvPicPr>
          <p:cNvPr id="177" name="Google Shape;177;p17"/>
          <p:cNvPicPr preferRelativeResize="0"/>
          <p:nvPr/>
        </p:nvPicPr>
        <p:blipFill rotWithShape="1">
          <a:blip r:embed="rId3">
            <a:alphaModFix/>
          </a:blip>
          <a:srcRect b="0" l="0" r="0" t="0"/>
          <a:stretch/>
        </p:blipFill>
        <p:spPr>
          <a:xfrm>
            <a:off x="4424220" y="1504148"/>
            <a:ext cx="4579686" cy="42521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83" name="Google Shape;18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that in 2014,</a:t>
            </a:r>
            <a:endParaRPr/>
          </a:p>
          <a:p>
            <a:pPr indent="0" lvl="0" marL="114300" rtl="0" algn="l">
              <a:lnSpc>
                <a:spcPct val="115000"/>
              </a:lnSpc>
              <a:spcBef>
                <a:spcPts val="0"/>
              </a:spcBef>
              <a:spcAft>
                <a:spcPts val="0"/>
              </a:spcAft>
              <a:buSzPts val="1800"/>
              <a:buNone/>
            </a:pPr>
            <a:r>
              <a:rPr lang="en-US">
                <a:solidFill>
                  <a:srgbClr val="09272E"/>
                </a:solidFill>
              </a:rPr>
              <a:t>    IRAQ was attacked most 3933</a:t>
            </a:r>
            <a:endParaRPr/>
          </a:p>
          <a:p>
            <a:pPr indent="0" lvl="0" marL="114300" rtl="0" algn="l">
              <a:lnSpc>
                <a:spcPct val="115000"/>
              </a:lnSpc>
              <a:spcBef>
                <a:spcPts val="0"/>
              </a:spcBef>
              <a:spcAft>
                <a:spcPts val="0"/>
              </a:spcAft>
              <a:buSzPts val="1800"/>
              <a:buNone/>
            </a:pPr>
            <a:r>
              <a:rPr lang="en-US">
                <a:solidFill>
                  <a:srgbClr val="09272E"/>
                </a:solidFill>
              </a:rPr>
              <a:t>    times.</a:t>
            </a:r>
            <a:endParaRPr/>
          </a:p>
          <a:p>
            <a:pPr indent="0" lvl="0" marL="114300" rtl="0" algn="l">
              <a:lnSpc>
                <a:spcPct val="115000"/>
              </a:lnSpc>
              <a:spcBef>
                <a:spcPts val="0"/>
              </a:spcBef>
              <a:spcAft>
                <a:spcPts val="0"/>
              </a:spcAft>
              <a:buSzPts val="1800"/>
              <a:buNone/>
            </a:pPr>
            <a:r>
              <a:rPr lang="en-US">
                <a:solidFill>
                  <a:srgbClr val="09272E"/>
                </a:solidFill>
              </a:rPr>
              <a:t>2.) EL Salvador was attacked least</a:t>
            </a:r>
            <a:endParaRPr/>
          </a:p>
          <a:p>
            <a:pPr indent="0" lvl="0" marL="114300" rtl="0" algn="l">
              <a:lnSpc>
                <a:spcPct val="115000"/>
              </a:lnSpc>
              <a:spcBef>
                <a:spcPts val="0"/>
              </a:spcBef>
              <a:spcAft>
                <a:spcPts val="0"/>
              </a:spcAft>
              <a:buSzPts val="1800"/>
              <a:buNone/>
            </a:pPr>
            <a:r>
              <a:rPr lang="en-US">
                <a:solidFill>
                  <a:srgbClr val="09272E"/>
                </a:solidFill>
              </a:rPr>
              <a:t>     times.</a:t>
            </a:r>
            <a:endParaRPr/>
          </a:p>
        </p:txBody>
      </p:sp>
      <p:pic>
        <p:nvPicPr>
          <p:cNvPr id="184" name="Google Shape;184;p18"/>
          <p:cNvPicPr preferRelativeResize="0"/>
          <p:nvPr/>
        </p:nvPicPr>
        <p:blipFill rotWithShape="1">
          <a:blip r:embed="rId3">
            <a:alphaModFix/>
          </a:blip>
          <a:srcRect b="0" l="0" r="0" t="0"/>
          <a:stretch/>
        </p:blipFill>
        <p:spPr>
          <a:xfrm>
            <a:off x="4410634" y="1728125"/>
            <a:ext cx="4733365" cy="33131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468150" y="661900"/>
            <a:ext cx="5579184" cy="3784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5200"/>
              <a:buFont typeface="Arial"/>
              <a:buNone/>
            </a:pPr>
            <a:r>
              <a:rPr b="1" i="0" lang="en-US" sz="3200" u="none" cap="none" strike="noStrike">
                <a:solidFill>
                  <a:srgbClr val="CC0000"/>
                </a:solidFill>
              </a:rPr>
              <a:t>Global terrorism Analysis</a:t>
            </a:r>
            <a:endParaRPr/>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1.) Defining Problem Statement</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2.) Importing libraries</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3.) Descriptive Statistics</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4.) Missing value imputation</a:t>
            </a:r>
            <a:endParaRPr sz="1500"/>
          </a:p>
          <a:p>
            <a:pPr indent="0" lvl="0" marL="0" marR="0" rtl="0" algn="l">
              <a:lnSpc>
                <a:spcPct val="100000"/>
              </a:lnSpc>
              <a:spcBef>
                <a:spcPts val="0"/>
              </a:spcBef>
              <a:spcAft>
                <a:spcPts val="0"/>
              </a:spcAft>
              <a:buClr>
                <a:schemeClr val="dk1"/>
              </a:buClr>
              <a:buSzPts val="5200"/>
              <a:buFont typeface="Arial"/>
              <a:buNone/>
            </a:pPr>
            <a:r>
              <a:rPr b="1" i="0" lang="en-US" sz="2100" u="none" cap="none" strike="noStrike">
                <a:solidFill>
                  <a:srgbClr val="09272E"/>
                </a:solidFill>
              </a:rPr>
              <a:t>5.) Graphical representation</a:t>
            </a:r>
            <a:endParaRPr sz="1500"/>
          </a:p>
          <a:p>
            <a:pPr indent="0" lvl="0" marL="0" marR="0" rtl="0" algn="l">
              <a:lnSpc>
                <a:spcPct val="100000"/>
              </a:lnSpc>
              <a:spcBef>
                <a:spcPts val="0"/>
              </a:spcBef>
              <a:spcAft>
                <a:spcPts val="0"/>
              </a:spcAft>
              <a:buClr>
                <a:schemeClr val="dk1"/>
              </a:buClr>
              <a:buSzPts val="5200"/>
              <a:buFont typeface="Arial"/>
              <a:buNone/>
            </a:pPr>
            <a:r>
              <a:t/>
            </a:r>
            <a:endParaRPr b="1" i="0" sz="20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200"/>
              <a:buFont typeface="Arial"/>
              <a:buNone/>
            </a:pPr>
            <a:r>
              <a:t/>
            </a:r>
            <a:endParaRPr b="1" i="0" sz="1600" u="none" cap="none" strike="noStrike">
              <a:solidFill>
                <a:schemeClr val="lt1"/>
              </a:solidFill>
              <a:latin typeface="Montserrat"/>
              <a:ea typeface="Montserrat"/>
              <a:cs typeface="Montserrat"/>
              <a:sym typeface="Montserrat"/>
            </a:endParaRPr>
          </a:p>
        </p:txBody>
      </p:sp>
      <p:sp>
        <p:nvSpPr>
          <p:cNvPr id="62" name="Google Shape;62;p2"/>
          <p:cNvSpPr txBox="1"/>
          <p:nvPr/>
        </p:nvSpPr>
        <p:spPr>
          <a:xfrm flipH="1">
            <a:off x="6199734" y="1467650"/>
            <a:ext cx="23910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Globe, Concept Of Global Terrorism Stock Photo, Picture And Royalty Free  Image. Image 10171959." id="63" name="Google Shape;63;p2"/>
          <p:cNvPicPr preferRelativeResize="0"/>
          <p:nvPr/>
        </p:nvPicPr>
        <p:blipFill rotWithShape="1">
          <a:blip r:embed="rId3">
            <a:alphaModFix/>
          </a:blip>
          <a:srcRect b="0" l="0" r="0" t="0"/>
          <a:stretch/>
        </p:blipFill>
        <p:spPr>
          <a:xfrm>
            <a:off x="6199734" y="1400307"/>
            <a:ext cx="2388173" cy="24811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0" name="Google Shape;190;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in 2014, region “Middle East and North</a:t>
            </a:r>
            <a:endParaRPr/>
          </a:p>
          <a:p>
            <a:pPr indent="0" lvl="0" marL="114300" rtl="0" algn="l">
              <a:lnSpc>
                <a:spcPct val="115000"/>
              </a:lnSpc>
              <a:spcBef>
                <a:spcPts val="0"/>
              </a:spcBef>
              <a:spcAft>
                <a:spcPts val="0"/>
              </a:spcAft>
              <a:buSzPts val="1800"/>
              <a:buNone/>
            </a:pPr>
            <a:r>
              <a:rPr lang="en-US">
                <a:solidFill>
                  <a:srgbClr val="09272E"/>
                </a:solidFill>
              </a:rPr>
              <a:t>    America” was attacked most.</a:t>
            </a:r>
            <a:endParaRPr/>
          </a:p>
          <a:p>
            <a:pPr indent="0" lvl="0" marL="114300" rtl="0" algn="l">
              <a:lnSpc>
                <a:spcPct val="115000"/>
              </a:lnSpc>
              <a:spcBef>
                <a:spcPts val="0"/>
              </a:spcBef>
              <a:spcAft>
                <a:spcPts val="0"/>
              </a:spcAft>
              <a:buSzPts val="1800"/>
              <a:buNone/>
            </a:pPr>
            <a:r>
              <a:rPr lang="en-US">
                <a:solidFill>
                  <a:srgbClr val="09272E"/>
                </a:solidFill>
              </a:rPr>
              <a:t>2.) East Asia region was attacked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1" name="Google Shape;191;p19"/>
          <p:cNvPicPr preferRelativeResize="0"/>
          <p:nvPr/>
        </p:nvPicPr>
        <p:blipFill rotWithShape="1">
          <a:blip r:embed="rId3">
            <a:alphaModFix/>
          </a:blip>
          <a:srcRect b="0" l="0" r="0" t="0"/>
          <a:stretch/>
        </p:blipFill>
        <p:spPr>
          <a:xfrm>
            <a:off x="3926541" y="1728100"/>
            <a:ext cx="5217459" cy="33131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97" name="Google Shape;19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1.)From countplot, We can conclude that Bombarding</a:t>
            </a:r>
            <a:endParaRPr/>
          </a:p>
          <a:p>
            <a:pPr indent="0" lvl="0" marL="114300" rtl="0" algn="l">
              <a:lnSpc>
                <a:spcPct val="115000"/>
              </a:lnSpc>
              <a:spcBef>
                <a:spcPts val="0"/>
              </a:spcBef>
              <a:spcAft>
                <a:spcPts val="0"/>
              </a:spcAft>
              <a:buSzPts val="1800"/>
              <a:buNone/>
            </a:pPr>
            <a:r>
              <a:rPr lang="en-US">
                <a:solidFill>
                  <a:srgbClr val="09272E"/>
                </a:solidFill>
              </a:rPr>
              <a:t>      has been used most in terrorist</a:t>
            </a:r>
            <a:endParaRPr/>
          </a:p>
          <a:p>
            <a:pPr indent="0" lvl="0" marL="114300" rtl="0" algn="l">
              <a:lnSpc>
                <a:spcPct val="115000"/>
              </a:lnSpc>
              <a:spcBef>
                <a:spcPts val="0"/>
              </a:spcBef>
              <a:spcAft>
                <a:spcPts val="0"/>
              </a:spcAft>
              <a:buSzPts val="1800"/>
              <a:buNone/>
            </a:pPr>
            <a:r>
              <a:rPr lang="en-US">
                <a:solidFill>
                  <a:srgbClr val="09272E"/>
                </a:solidFill>
              </a:rPr>
              <a:t>      activities.</a:t>
            </a:r>
            <a:endParaRPr/>
          </a:p>
          <a:p>
            <a:pPr indent="0" lvl="0" marL="114300" rtl="0" algn="l">
              <a:lnSpc>
                <a:spcPct val="115000"/>
              </a:lnSpc>
              <a:spcBef>
                <a:spcPts val="0"/>
              </a:spcBef>
              <a:spcAft>
                <a:spcPts val="0"/>
              </a:spcAft>
              <a:buSzPts val="1800"/>
              <a:buNone/>
            </a:pPr>
            <a:r>
              <a:rPr lang="en-US">
                <a:solidFill>
                  <a:srgbClr val="09272E"/>
                </a:solidFill>
              </a:rPr>
              <a:t>2.) Hostage type attack was used</a:t>
            </a:r>
            <a:endParaRPr/>
          </a:p>
          <a:p>
            <a:pPr indent="0" lvl="0" marL="114300" rtl="0" algn="l">
              <a:lnSpc>
                <a:spcPct val="115000"/>
              </a:lnSpc>
              <a:spcBef>
                <a:spcPts val="0"/>
              </a:spcBef>
              <a:spcAft>
                <a:spcPts val="0"/>
              </a:spcAft>
              <a:buSzPts val="1800"/>
              <a:buNone/>
            </a:pPr>
            <a:r>
              <a:rPr lang="en-US">
                <a:solidFill>
                  <a:srgbClr val="09272E"/>
                </a:solidFill>
              </a:rPr>
              <a:t>     least times.</a:t>
            </a:r>
            <a:endParaRPr/>
          </a:p>
        </p:txBody>
      </p:sp>
      <p:pic>
        <p:nvPicPr>
          <p:cNvPr id="198" name="Google Shape;198;p20"/>
          <p:cNvPicPr preferRelativeResize="0"/>
          <p:nvPr/>
        </p:nvPicPr>
        <p:blipFill rotWithShape="1">
          <a:blip r:embed="rId3">
            <a:alphaModFix/>
          </a:blip>
          <a:srcRect b="0" l="0" r="0" t="0"/>
          <a:stretch/>
        </p:blipFill>
        <p:spPr>
          <a:xfrm>
            <a:off x="4180114" y="1758275"/>
            <a:ext cx="4963887" cy="3313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04" name="Google Shape;20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that Private citizen and property</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was attacked</a:t>
            </a:r>
            <a:r>
              <a:rPr lang="en-US"/>
              <a:t>  </a:t>
            </a:r>
            <a:r>
              <a:rPr lang="en-US">
                <a:solidFill>
                  <a:srgbClr val="09272E"/>
                </a:solidFill>
              </a:rPr>
              <a:t>most of the times</a:t>
            </a:r>
            <a:endParaRPr/>
          </a:p>
          <a:p>
            <a:pPr indent="0" lvl="0" marL="114300" rtl="0" algn="l">
              <a:lnSpc>
                <a:spcPct val="115000"/>
              </a:lnSpc>
              <a:spcBef>
                <a:spcPts val="0"/>
              </a:spcBef>
              <a:spcAft>
                <a:spcPts val="0"/>
              </a:spcAft>
              <a:buSzPts val="1800"/>
              <a:buNone/>
            </a:pPr>
            <a:r>
              <a:rPr lang="en-US">
                <a:solidFill>
                  <a:srgbClr val="09272E"/>
                </a:solidFill>
              </a:rPr>
              <a:t>2.) Tourist place were attacked least.</a:t>
            </a:r>
            <a:endParaRPr/>
          </a:p>
        </p:txBody>
      </p:sp>
      <p:pic>
        <p:nvPicPr>
          <p:cNvPr id="205" name="Google Shape;205;p21"/>
          <p:cNvPicPr preferRelativeResize="0"/>
          <p:nvPr/>
        </p:nvPicPr>
        <p:blipFill rotWithShape="1">
          <a:blip r:embed="rId3">
            <a:alphaModFix/>
          </a:blip>
          <a:srcRect b="0" l="0" r="0" t="0"/>
          <a:stretch/>
        </p:blipFill>
        <p:spPr>
          <a:xfrm>
            <a:off x="4233903" y="914400"/>
            <a:ext cx="4910097" cy="33131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211" name="Google Shape;21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From countplot, We can conclude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that explosive  weapons were</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used most of the</a:t>
            </a:r>
            <a:r>
              <a:rPr lang="en-US"/>
              <a:t> </a:t>
            </a:r>
            <a:r>
              <a:rPr lang="en-US">
                <a:solidFill>
                  <a:srgbClr val="09272E"/>
                </a:solidFill>
              </a:rPr>
              <a:t>times</a:t>
            </a:r>
            <a:endParaRPr/>
          </a:p>
          <a:p>
            <a:pPr indent="0" lvl="0" marL="114300" rtl="0" algn="l">
              <a:lnSpc>
                <a:spcPct val="115000"/>
              </a:lnSpc>
              <a:spcBef>
                <a:spcPts val="0"/>
              </a:spcBef>
              <a:spcAft>
                <a:spcPts val="0"/>
              </a:spcAft>
              <a:buSzPts val="1800"/>
              <a:buNone/>
            </a:pPr>
            <a:r>
              <a:rPr lang="en-US">
                <a:solidFill>
                  <a:srgbClr val="09272E"/>
                </a:solidFill>
              </a:rPr>
              <a:t>2.) Sabotage weapons were used</a:t>
            </a:r>
            <a:endParaRPr/>
          </a:p>
          <a:p>
            <a:pPr indent="0" lvl="0" marL="114300" rtl="0" algn="l">
              <a:lnSpc>
                <a:spcPct val="115000"/>
              </a:lnSpc>
              <a:spcBef>
                <a:spcPts val="0"/>
              </a:spcBef>
              <a:spcAft>
                <a:spcPts val="0"/>
              </a:spcAft>
              <a:buSzPts val="1800"/>
              <a:buNone/>
            </a:pPr>
            <a:r>
              <a:rPr lang="en-US">
                <a:solidFill>
                  <a:srgbClr val="09272E"/>
                </a:solidFill>
              </a:rPr>
              <a:t>     least.</a:t>
            </a:r>
            <a:endParaRPr/>
          </a:p>
        </p:txBody>
      </p:sp>
      <p:pic>
        <p:nvPicPr>
          <p:cNvPr id="212" name="Google Shape;212;p22"/>
          <p:cNvPicPr preferRelativeResize="0"/>
          <p:nvPr/>
        </p:nvPicPr>
        <p:blipFill rotWithShape="1">
          <a:blip r:embed="rId3">
            <a:alphaModFix/>
          </a:blip>
          <a:srcRect b="0" l="0" r="0" t="0"/>
          <a:stretch/>
        </p:blipFill>
        <p:spPr>
          <a:xfrm>
            <a:off x="4262216" y="1204113"/>
            <a:ext cx="5132934" cy="33131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Conclusions</a:t>
            </a:r>
            <a:endParaRPr/>
          </a:p>
        </p:txBody>
      </p:sp>
      <p:sp>
        <p:nvSpPr>
          <p:cNvPr id="218" name="Google Shape;218;p23"/>
          <p:cNvSpPr txBox="1"/>
          <p:nvPr>
            <p:ph idx="1" type="body"/>
          </p:nvPr>
        </p:nvSpPr>
        <p:spPr>
          <a:xfrm>
            <a:off x="311700" y="1017725"/>
            <a:ext cx="8520600" cy="355115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None/>
            </a:pPr>
            <a:r>
              <a:rPr lang="en-US" sz="1200">
                <a:solidFill>
                  <a:srgbClr val="000000"/>
                </a:solidFill>
              </a:rPr>
              <a:t>Observations:</a:t>
            </a:r>
            <a:endParaRPr sz="1200">
              <a:solidFill>
                <a:srgbClr val="000000"/>
              </a:solidFill>
            </a:endParaRPr>
          </a:p>
          <a:p>
            <a:pPr indent="0" lvl="0" marL="457200" marR="38100" rtl="0" algn="l">
              <a:spcBef>
                <a:spcPts val="600"/>
              </a:spcBef>
              <a:spcAft>
                <a:spcPts val="0"/>
              </a:spcAft>
              <a:buNone/>
            </a:pPr>
            <a:r>
              <a:rPr b="1" lang="en-US" sz="1200">
                <a:solidFill>
                  <a:srgbClr val="000000"/>
                </a:solidFill>
              </a:rPr>
              <a:t>1.Year wise Attacks:</a:t>
            </a:r>
            <a:endParaRPr b="1" sz="1200">
              <a:solidFill>
                <a:srgbClr val="000000"/>
              </a:solidFill>
            </a:endParaRPr>
          </a:p>
          <a:p>
            <a:pPr indent="0" lvl="0" marL="457200" marR="38100" rtl="0" algn="l">
              <a:spcBef>
                <a:spcPts val="1200"/>
              </a:spcBef>
              <a:spcAft>
                <a:spcPts val="0"/>
              </a:spcAft>
              <a:buNone/>
            </a:pPr>
            <a:r>
              <a:rPr b="1" lang="en-US" sz="1200">
                <a:solidFill>
                  <a:srgbClr val="000000"/>
                </a:solidFill>
              </a:rPr>
              <a:t> </a:t>
            </a:r>
            <a:r>
              <a:rPr lang="en-US" sz="1200">
                <a:solidFill>
                  <a:srgbClr val="000000"/>
                </a:solidFill>
              </a:rPr>
              <a:t>(i). Most number of attacks :16903 in 2014 (ii). Least number of attacks: 471 in 1971</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2.Region wise Attacks: </a:t>
            </a:r>
            <a:endParaRPr b="1" sz="1200">
              <a:solidFill>
                <a:srgbClr val="000000"/>
              </a:solidFill>
            </a:endParaRPr>
          </a:p>
          <a:p>
            <a:pPr indent="0" lvl="0" marL="457200" marR="38100" rtl="0" algn="l">
              <a:spcBef>
                <a:spcPts val="1200"/>
              </a:spcBef>
              <a:spcAft>
                <a:spcPts val="0"/>
              </a:spcAft>
              <a:buNone/>
            </a:pPr>
            <a:r>
              <a:rPr lang="en-US" sz="1200">
                <a:solidFill>
                  <a:srgbClr val="000000"/>
                </a:solidFill>
              </a:rPr>
              <a:t>(i). Most number of attacks: 50474 in Middle East &amp; North Africa (percentage is 27.78%) (ii). Least number of attacks: 282 in Australasia &amp; Oceania (percentage is 0.15%)</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3.Country wise Attacks: </a:t>
            </a:r>
            <a:endParaRPr b="1" sz="1200">
              <a:solidFill>
                <a:srgbClr val="000000"/>
              </a:solidFill>
            </a:endParaRPr>
          </a:p>
          <a:p>
            <a:pPr indent="0" lvl="0" marL="457200" marR="38100" rtl="0" algn="l">
              <a:spcBef>
                <a:spcPts val="1200"/>
              </a:spcBef>
              <a:spcAft>
                <a:spcPts val="0"/>
              </a:spcAft>
              <a:buNone/>
            </a:pPr>
            <a:r>
              <a:rPr lang="en-US" sz="1200">
                <a:solidFill>
                  <a:srgbClr val="000000"/>
                </a:solidFill>
              </a:rPr>
              <a:t>(i). Most number of attacks: 24636 in “Iraq” (percentage is 24.7%) (ii). Least number of attacks: 4292 in “Turkey” (percentage is 4.3%)</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4.city wise attacks:</a:t>
            </a:r>
            <a:r>
              <a:rPr lang="en-US" sz="1200">
                <a:solidFill>
                  <a:srgbClr val="000000"/>
                </a:solidFill>
              </a:rPr>
              <a:t> (i).most number of attacks: city was Baghdad and 7589 number of times attacked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5.No.of people killed:</a:t>
            </a:r>
            <a:r>
              <a:rPr lang="en-US" sz="1200">
                <a:solidFill>
                  <a:srgbClr val="000000"/>
                </a:solidFill>
              </a:rPr>
              <a:t> (i). most people killed from 1970 to 2017 in Middle East &amp; North Africa its number was 1,37,642 (ii).most number of people killed in 2014 its number was 44490</a:t>
            </a:r>
            <a:endParaRPr sz="1200">
              <a:solidFill>
                <a:srgbClr val="000000"/>
              </a:solidFill>
            </a:endParaRPr>
          </a:p>
          <a:p>
            <a:pPr indent="0" lvl="0" marL="457200" marR="38100" rtl="0" algn="l">
              <a:spcBef>
                <a:spcPts val="1200"/>
              </a:spcBef>
              <a:spcAft>
                <a:spcPts val="0"/>
              </a:spcAft>
              <a:buNone/>
            </a:pPr>
            <a:r>
              <a:t/>
            </a:r>
            <a:endParaRPr sz="1200">
              <a:solidFill>
                <a:srgbClr val="000000"/>
              </a:solidFill>
            </a:endParaRPr>
          </a:p>
          <a:p>
            <a:pPr indent="0" lvl="0" marL="0" marR="76200" rtl="0" algn="l">
              <a:lnSpc>
                <a:spcPct val="135714"/>
              </a:lnSpc>
              <a:spcBef>
                <a:spcPts val="12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0" rtl="0" algn="l">
              <a:spcBef>
                <a:spcPts val="400"/>
              </a:spcBef>
              <a:spcAft>
                <a:spcPts val="0"/>
              </a:spcAft>
              <a:buNone/>
            </a:pPr>
            <a:r>
              <a:t/>
            </a:r>
            <a:endParaRPr sz="1200">
              <a:solidFill>
                <a:srgbClr val="000000"/>
              </a:solidFill>
            </a:endParaRPr>
          </a:p>
          <a:p>
            <a:pPr indent="0" lvl="0" marL="0" marR="76200" rtl="0" algn="l">
              <a:lnSpc>
                <a:spcPct val="135714"/>
              </a:lnSpc>
              <a:spcBef>
                <a:spcPts val="8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a:p>
            <a:pPr indent="0" lvl="0" marL="114300" rtl="0" algn="l">
              <a:lnSpc>
                <a:spcPct val="115000"/>
              </a:lnSpc>
              <a:spcBef>
                <a:spcPts val="0"/>
              </a:spcBef>
              <a:spcAft>
                <a:spcPts val="0"/>
              </a:spcAft>
              <a:buSzPts val="1800"/>
              <a:buNone/>
            </a:pPr>
            <a:r>
              <a:t/>
            </a:r>
            <a:endParaRPr>
              <a:solidFill>
                <a:srgbClr val="09272E"/>
              </a:solidFill>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Contd…...</a:t>
            </a:r>
            <a:endParaRPr/>
          </a:p>
        </p:txBody>
      </p:sp>
      <p:sp>
        <p:nvSpPr>
          <p:cNvPr id="224" name="Google Shape;22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38100" rtl="0" algn="l">
              <a:spcBef>
                <a:spcPts val="600"/>
              </a:spcBef>
              <a:spcAft>
                <a:spcPts val="0"/>
              </a:spcAft>
              <a:buNone/>
            </a:pPr>
            <a:r>
              <a:rPr b="1" lang="en-US" sz="1200">
                <a:solidFill>
                  <a:srgbClr val="000000"/>
                </a:solidFill>
              </a:rPr>
              <a:t>         6.</a:t>
            </a:r>
            <a:r>
              <a:rPr b="1" lang="en-US" sz="1200">
                <a:solidFill>
                  <a:srgbClr val="000000"/>
                </a:solidFill>
              </a:rPr>
              <a:t>No.of people wounded: </a:t>
            </a:r>
            <a:endParaRPr b="1" sz="1200">
              <a:solidFill>
                <a:srgbClr val="000000"/>
              </a:solidFill>
            </a:endParaRPr>
          </a:p>
          <a:p>
            <a:pPr indent="0" lvl="0" marL="457200" marR="38100" rtl="0" algn="l">
              <a:spcBef>
                <a:spcPts val="1200"/>
              </a:spcBef>
              <a:spcAft>
                <a:spcPts val="0"/>
              </a:spcAft>
              <a:buNone/>
            </a:pPr>
            <a:r>
              <a:rPr b="1" lang="en-US" sz="1200">
                <a:solidFill>
                  <a:srgbClr val="000000"/>
                </a:solidFill>
              </a:rPr>
              <a:t>(</a:t>
            </a:r>
            <a:r>
              <a:rPr lang="en-US" sz="1200">
                <a:solidFill>
                  <a:srgbClr val="000000"/>
                </a:solidFill>
              </a:rPr>
              <a:t>i). most people wounded from 1970 to 2017 in Middle East &amp; North Africa its number was 214308 (ii). most number of people wounded in 2015 its number was 44043</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7.Attack type wise attacks: </a:t>
            </a:r>
            <a:r>
              <a:rPr lang="en-US" sz="1200">
                <a:solidFill>
                  <a:srgbClr val="000000"/>
                </a:solidFill>
              </a:rPr>
              <a:t>(i). Most number of attacks :88255 by “Bombing /Explosion” (ii). Least number of attacks: 659 by “Hijacking “</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8.Target type wise attacks: </a:t>
            </a:r>
            <a:r>
              <a:rPr lang="en-US" sz="1200">
                <a:solidFill>
                  <a:srgbClr val="000000"/>
                </a:solidFill>
              </a:rPr>
              <a:t>(i). Most number of attacks: 43511 over “Private Citizens &amp; Property” (ii). Least number of attacks: 263 over “Abortion Related”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9.Weapons used in attacks: </a:t>
            </a:r>
            <a:r>
              <a:rPr lang="en-US" sz="1200">
                <a:solidFill>
                  <a:srgbClr val="000000"/>
                </a:solidFill>
              </a:rPr>
              <a:t>(i). Most number of weapons in attack: 92426 times Explosives are used (ii) Least number of weapons in attack: 14 times Radiological are used</a:t>
            </a:r>
            <a:endParaRPr sz="1200">
              <a:solidFill>
                <a:srgbClr val="000000"/>
              </a:solidFill>
            </a:endParaRPr>
          </a:p>
          <a:p>
            <a:pPr indent="0" lvl="0" marL="457200" marR="38100" rtl="0" algn="l">
              <a:spcBef>
                <a:spcPts val="1200"/>
              </a:spcBef>
              <a:spcAft>
                <a:spcPts val="0"/>
              </a:spcAft>
              <a:buNone/>
            </a:pPr>
            <a:r>
              <a:rPr b="1" lang="en-US" sz="1200">
                <a:solidFill>
                  <a:srgbClr val="000000"/>
                </a:solidFill>
              </a:rPr>
              <a:t>10.2014-year attack (Most number of attacks): </a:t>
            </a:r>
            <a:r>
              <a:rPr lang="en-US" sz="1200">
                <a:solidFill>
                  <a:srgbClr val="000000"/>
                </a:solidFill>
              </a:rPr>
              <a:t>(i). Country: number of attacks are 3933 in “Iraq” (ii). Region: number of attacks are 6939 in “Middle East &amp; North Africa” (iii). Type of attack: 8799 by Bombing /Explosion are used Mostly (iv) Target type: 4331 over Private Citizens &amp; Property (v) weapon type: 9521 Explosives are used</a:t>
            </a:r>
            <a:endParaRPr sz="1200">
              <a:solidFill>
                <a:srgbClr val="000000"/>
              </a:solidFill>
            </a:endParaRPr>
          </a:p>
          <a:p>
            <a:pPr indent="0" lvl="0" marL="0" marR="38100" rtl="0" algn="l">
              <a:lnSpc>
                <a:spcPct val="160000"/>
              </a:lnSpc>
              <a:spcBef>
                <a:spcPts val="1200"/>
              </a:spcBef>
              <a:spcAft>
                <a:spcPts val="0"/>
              </a:spcAft>
              <a:buNone/>
            </a:pPr>
            <a:r>
              <a:t/>
            </a:r>
            <a:endParaRPr sz="1200">
              <a:solidFill>
                <a:srgbClr val="000000"/>
              </a:solidFill>
            </a:endParaRPr>
          </a:p>
          <a:p>
            <a:pPr indent="0" lvl="0" marL="0" marR="76200" rtl="0" algn="l">
              <a:lnSpc>
                <a:spcPct val="135714"/>
              </a:lnSpc>
              <a:spcBef>
                <a:spcPts val="800"/>
              </a:spcBef>
              <a:spcAft>
                <a:spcPts val="0"/>
              </a:spcAft>
              <a:buNone/>
            </a:pPr>
            <a:r>
              <a:rPr lang="en-US" sz="1050">
                <a:solidFill>
                  <a:srgbClr val="000000"/>
                </a:solidFill>
                <a:highlight>
                  <a:srgbClr val="F7F7F7"/>
                </a:highlight>
                <a:latin typeface="Courier New"/>
                <a:ea typeface="Courier New"/>
                <a:cs typeface="Courier New"/>
                <a:sym typeface="Courier New"/>
              </a:rPr>
              <a:t> </a:t>
            </a:r>
            <a:endParaRPr sz="1050">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Global Terrorism</a:t>
            </a:r>
            <a:endParaRPr/>
          </a:p>
        </p:txBody>
      </p:sp>
      <p:sp>
        <p:nvSpPr>
          <p:cNvPr id="69" name="Google Shape;69;p3"/>
          <p:cNvSpPr txBox="1"/>
          <p:nvPr>
            <p:ph idx="1" type="body"/>
          </p:nvPr>
        </p:nvSpPr>
        <p:spPr>
          <a:xfrm>
            <a:off x="311700" y="1152475"/>
            <a:ext cx="8520600" cy="354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US">
                <a:solidFill>
                  <a:srgbClr val="09272E"/>
                </a:solidFill>
              </a:rPr>
              <a:t>Terrorism poses a direct threat to the security of the citizens of NATO countries, and to international stability and prosperity. It is a persistent global threat that knows no border, nationality or religion. The idea of this project is to create a Exploratory Data Analysis report through which we can identify the most affected region, pattern of attack and weapons used in Terrorist activities. We divided whole analysis in four parts as follows:</a:t>
            </a:r>
            <a:r>
              <a:rPr lang="en-US"/>
              <a:t>. It is a persistent global threat that knows no border, nationality or religion, and is a challenge that the international community must tackle togetherTerrorism poses a direct threat to the security of the citizens of NATO countries, and to international stability and prosperity. It is a persistent global threat that knows no border, nationality or religion, and is a challenge that the international community must tackle together</a:t>
            </a:r>
            <a:endParaRPr/>
          </a:p>
        </p:txBody>
      </p:sp>
      <p:pic>
        <p:nvPicPr>
          <p:cNvPr descr="Geneva Launch of the Global Terrorism Index Report 2018 | GCSP" id="70" name="Google Shape;70;p3"/>
          <p:cNvPicPr preferRelativeResize="0"/>
          <p:nvPr/>
        </p:nvPicPr>
        <p:blipFill rotWithShape="1">
          <a:blip r:embed="rId3">
            <a:alphaModFix/>
          </a:blip>
          <a:srcRect b="0" l="0" r="0" t="0"/>
          <a:stretch/>
        </p:blipFill>
        <p:spPr>
          <a:xfrm>
            <a:off x="6116491" y="1135716"/>
            <a:ext cx="2495665" cy="1457325"/>
          </a:xfrm>
          <a:prstGeom prst="rect">
            <a:avLst/>
          </a:prstGeom>
          <a:noFill/>
          <a:ln>
            <a:noFill/>
          </a:ln>
        </p:spPr>
      </p:pic>
      <p:pic>
        <p:nvPicPr>
          <p:cNvPr descr="Global Terrorism (In Hindi) – Nipun Study Group" id="71" name="Google Shape;71;p3"/>
          <p:cNvPicPr preferRelativeResize="0"/>
          <p:nvPr/>
        </p:nvPicPr>
        <p:blipFill rotWithShape="1">
          <a:blip r:embed="rId4">
            <a:alphaModFix/>
          </a:blip>
          <a:srcRect b="0" l="0" r="0" t="0"/>
          <a:stretch/>
        </p:blipFill>
        <p:spPr>
          <a:xfrm>
            <a:off x="3143250" y="1135717"/>
            <a:ext cx="2857500" cy="1457325"/>
          </a:xfrm>
          <a:prstGeom prst="rect">
            <a:avLst/>
          </a:prstGeom>
          <a:noFill/>
          <a:ln>
            <a:noFill/>
          </a:ln>
        </p:spPr>
      </p:pic>
      <p:pic>
        <p:nvPicPr>
          <p:cNvPr descr="2,560 BEST Global Terrorism IMAGES, STOCK PHOTOS &amp; VECTORS | Adobe Stock" id="72" name="Google Shape;72;p3"/>
          <p:cNvPicPr preferRelativeResize="0"/>
          <p:nvPr/>
        </p:nvPicPr>
        <p:blipFill rotWithShape="1">
          <a:blip r:embed="rId5">
            <a:alphaModFix/>
          </a:blip>
          <a:srcRect b="0" l="0" r="0" t="0"/>
          <a:stretch/>
        </p:blipFill>
        <p:spPr>
          <a:xfrm>
            <a:off x="311700" y="1135717"/>
            <a:ext cx="2715809" cy="1457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c44423690_1_0"/>
          <p:cNvSpPr txBox="1"/>
          <p:nvPr>
            <p:ph type="title"/>
          </p:nvPr>
        </p:nvSpPr>
        <p:spPr>
          <a:xfrm>
            <a:off x="311700" y="60275"/>
            <a:ext cx="8520600" cy="9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Points for Discussion</a:t>
            </a:r>
            <a:endParaRPr/>
          </a:p>
          <a:p>
            <a:pPr indent="0" lvl="0" marL="0" rtl="0" algn="l">
              <a:spcBef>
                <a:spcPts val="0"/>
              </a:spcBef>
              <a:spcAft>
                <a:spcPts val="0"/>
              </a:spcAft>
              <a:buNone/>
            </a:pPr>
            <a:r>
              <a:rPr lang="en-US">
                <a:solidFill>
                  <a:schemeClr val="lt1"/>
                </a:solidFill>
              </a:rPr>
              <a:t>1.Terrorist attack on each year</a:t>
            </a:r>
            <a:endParaRPr>
              <a:solidFill>
                <a:schemeClr val="lt1"/>
              </a:solidFill>
            </a:endParaRPr>
          </a:p>
          <a:p>
            <a:pPr indent="0" lvl="0" marL="0" rtl="0" algn="l">
              <a:spcBef>
                <a:spcPts val="0"/>
              </a:spcBef>
              <a:spcAft>
                <a:spcPts val="0"/>
              </a:spcAft>
              <a:buNone/>
            </a:pPr>
            <a:r>
              <a:rPr lang="en-US">
                <a:solidFill>
                  <a:schemeClr val="lt1"/>
                </a:solidFill>
              </a:rPr>
              <a:t>2.Most terrorist attack country</a:t>
            </a:r>
            <a:endParaRPr>
              <a:solidFill>
                <a:schemeClr val="lt1"/>
              </a:solidFill>
            </a:endParaRPr>
          </a:p>
          <a:p>
            <a:pPr indent="0" lvl="0" marL="0" rtl="0" algn="l">
              <a:spcBef>
                <a:spcPts val="0"/>
              </a:spcBef>
              <a:spcAft>
                <a:spcPts val="0"/>
              </a:spcAft>
              <a:buNone/>
            </a:pPr>
            <a:r>
              <a:rPr lang="en-US">
                <a:solidFill>
                  <a:schemeClr val="lt1"/>
                </a:solidFill>
              </a:rPr>
              <a:t>3.Terrorist attack on region wise</a:t>
            </a:r>
            <a:endParaRPr>
              <a:solidFill>
                <a:schemeClr val="lt1"/>
              </a:solidFill>
            </a:endParaRPr>
          </a:p>
          <a:p>
            <a:pPr indent="0" lvl="0" marL="0" rtl="0" algn="l">
              <a:spcBef>
                <a:spcPts val="0"/>
              </a:spcBef>
              <a:spcAft>
                <a:spcPts val="0"/>
              </a:spcAft>
              <a:buNone/>
            </a:pPr>
            <a:r>
              <a:rPr lang="en-US">
                <a:solidFill>
                  <a:schemeClr val="lt1"/>
                </a:solidFill>
              </a:rPr>
              <a:t>4.Number of people killed</a:t>
            </a:r>
            <a:endParaRPr>
              <a:solidFill>
                <a:schemeClr val="lt1"/>
              </a:solidFill>
            </a:endParaRPr>
          </a:p>
          <a:p>
            <a:pPr indent="0" lvl="0" marL="0" rtl="0" algn="l">
              <a:spcBef>
                <a:spcPts val="0"/>
              </a:spcBef>
              <a:spcAft>
                <a:spcPts val="0"/>
              </a:spcAft>
              <a:buNone/>
            </a:pPr>
            <a:r>
              <a:rPr lang="en-US">
                <a:solidFill>
                  <a:schemeClr val="lt1"/>
                </a:solidFill>
              </a:rPr>
              <a:t>5.Number of persons wounded</a:t>
            </a:r>
            <a:endParaRPr>
              <a:solidFill>
                <a:schemeClr val="lt1"/>
              </a:solidFill>
            </a:endParaRPr>
          </a:p>
          <a:p>
            <a:pPr indent="0" lvl="0" marL="0" rtl="0" algn="l">
              <a:spcBef>
                <a:spcPts val="0"/>
              </a:spcBef>
              <a:spcAft>
                <a:spcPts val="0"/>
              </a:spcAft>
              <a:buNone/>
            </a:pPr>
            <a:r>
              <a:rPr lang="en-US">
                <a:solidFill>
                  <a:schemeClr val="lt1"/>
                </a:solidFill>
              </a:rPr>
              <a:t>6.Terrorist attack on citywise</a:t>
            </a:r>
            <a:endParaRPr>
              <a:solidFill>
                <a:schemeClr val="lt1"/>
              </a:solidFill>
            </a:endParaRPr>
          </a:p>
          <a:p>
            <a:pPr indent="0" lvl="0" marL="0" rtl="0" algn="l">
              <a:spcBef>
                <a:spcPts val="0"/>
              </a:spcBef>
              <a:spcAft>
                <a:spcPts val="0"/>
              </a:spcAft>
              <a:buNone/>
            </a:pPr>
            <a:r>
              <a:rPr lang="en-US">
                <a:solidFill>
                  <a:schemeClr val="lt1"/>
                </a:solidFill>
              </a:rPr>
              <a:t>7.Terrorist attack type</a:t>
            </a:r>
            <a:endParaRPr>
              <a:solidFill>
                <a:schemeClr val="lt1"/>
              </a:solidFill>
            </a:endParaRPr>
          </a:p>
          <a:p>
            <a:pPr indent="0" lvl="0" marL="0" rtl="0" algn="l">
              <a:spcBef>
                <a:spcPts val="0"/>
              </a:spcBef>
              <a:spcAft>
                <a:spcPts val="0"/>
              </a:spcAft>
              <a:buNone/>
            </a:pPr>
            <a:r>
              <a:rPr lang="en-US">
                <a:solidFill>
                  <a:schemeClr val="lt1"/>
                </a:solidFill>
              </a:rPr>
              <a:t>8.Terrorists targets</a:t>
            </a:r>
            <a:endParaRPr>
              <a:solidFill>
                <a:schemeClr val="lt1"/>
              </a:solidFill>
            </a:endParaRPr>
          </a:p>
          <a:p>
            <a:pPr indent="0" lvl="0" marL="0" rtl="0" algn="l">
              <a:spcBef>
                <a:spcPts val="0"/>
              </a:spcBef>
              <a:spcAft>
                <a:spcPts val="0"/>
              </a:spcAft>
              <a:buNone/>
            </a:pPr>
            <a:r>
              <a:rPr lang="en-US">
                <a:solidFill>
                  <a:schemeClr val="lt1"/>
                </a:solidFill>
              </a:rPr>
              <a:t>9.Type of weapon used</a:t>
            </a:r>
            <a:endParaRPr>
              <a:solidFill>
                <a:schemeClr val="lt1"/>
              </a:solidFill>
            </a:endParaRPr>
          </a:p>
          <a:p>
            <a:pPr indent="0" lvl="0" marL="0" rtl="0" algn="l">
              <a:spcBef>
                <a:spcPts val="0"/>
              </a:spcBef>
              <a:spcAft>
                <a:spcPts val="0"/>
              </a:spcAft>
              <a:buNone/>
            </a:pPr>
            <a:r>
              <a:rPr lang="en-US">
                <a:solidFill>
                  <a:schemeClr val="lt1"/>
                </a:solidFill>
              </a:rPr>
              <a:t>10.Discussion on frequent attack data</a:t>
            </a:r>
            <a:endParaRPr>
              <a:solidFill>
                <a:schemeClr val="lt1"/>
              </a:solidFill>
            </a:endParaRPr>
          </a:p>
        </p:txBody>
      </p:sp>
      <p:sp>
        <p:nvSpPr>
          <p:cNvPr id="78" name="Google Shape;78;gec44423690_1_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Data Analysis Steps</a:t>
            </a:r>
            <a:endParaRPr/>
          </a:p>
        </p:txBody>
      </p:sp>
      <p:sp>
        <p:nvSpPr>
          <p:cNvPr id="84" name="Google Shape;84;p4"/>
          <p:cNvSpPr txBox="1"/>
          <p:nvPr>
            <p:ph idx="1" type="body"/>
          </p:nvPr>
        </p:nvSpPr>
        <p:spPr>
          <a:xfrm>
            <a:off x="311700" y="1152475"/>
            <a:ext cx="8520600" cy="366541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Import Libraries</a:t>
            </a:r>
            <a:r>
              <a:rPr lang="en-US">
                <a:solidFill>
                  <a:srgbClr val="09272E"/>
                </a:solidFill>
              </a:rPr>
              <a:t>: In this part, we had imported require libraries to perform Exploratory Data Analysis for Global Terrorism dataset</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Descriptive Statistics</a:t>
            </a:r>
            <a:r>
              <a:rPr lang="en-US">
                <a:solidFill>
                  <a:srgbClr val="09272E"/>
                </a:solidFill>
              </a:rPr>
              <a:t>: In this part, we start by looking at descriptive statistic parameters for the dataset. We will use describe() for this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Missing Value Imputation</a:t>
            </a:r>
            <a:r>
              <a:rPr lang="en-US">
                <a:solidFill>
                  <a:srgbClr val="09272E"/>
                </a:solidFill>
              </a:rPr>
              <a:t>: We will now check for missing values</a:t>
            </a:r>
            <a:r>
              <a:rPr b="1" lang="en-US">
                <a:solidFill>
                  <a:srgbClr val="09272E"/>
                </a:solidFill>
              </a:rPr>
              <a:t> </a:t>
            </a:r>
            <a:r>
              <a:rPr lang="en-US">
                <a:solidFill>
                  <a:srgbClr val="09272E"/>
                </a:solidFill>
              </a:rPr>
              <a:t>in our dataset. In case there are any missing entries, we will impute them with appropriate values</a:t>
            </a:r>
            <a:endParaRPr/>
          </a:p>
          <a:p>
            <a:pPr indent="-342900" lvl="0" marL="457200" rtl="0" algn="l">
              <a:lnSpc>
                <a:spcPct val="115000"/>
              </a:lnSpc>
              <a:spcBef>
                <a:spcPts val="0"/>
              </a:spcBef>
              <a:spcAft>
                <a:spcPts val="0"/>
              </a:spcAft>
              <a:buSzPts val="1800"/>
              <a:buFont typeface="Arial"/>
              <a:buAutoNum type="arabicPeriod"/>
            </a:pPr>
            <a:r>
              <a:rPr b="1" lang="en-US" u="sng">
                <a:solidFill>
                  <a:srgbClr val="09272E"/>
                </a:solidFill>
              </a:rPr>
              <a:t>Graphical Representation</a:t>
            </a:r>
            <a:r>
              <a:rPr lang="en-US">
                <a:solidFill>
                  <a:srgbClr val="09272E"/>
                </a:solidFill>
              </a:rPr>
              <a:t>: We will start with Univariate Analysis. We will be using a </a:t>
            </a:r>
            <a:r>
              <a:rPr b="1" lang="en-US">
                <a:solidFill>
                  <a:srgbClr val="09272E"/>
                </a:solidFill>
              </a:rPr>
              <a:t>bar graph</a:t>
            </a:r>
            <a:r>
              <a:rPr lang="en-US">
                <a:solidFill>
                  <a:srgbClr val="09272E"/>
                </a:solidFill>
              </a:rPr>
              <a:t> for this purpose.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pic>
        <p:nvPicPr>
          <p:cNvPr id="90" name="Google Shape;90;p5"/>
          <p:cNvPicPr preferRelativeResize="0"/>
          <p:nvPr/>
        </p:nvPicPr>
        <p:blipFill rotWithShape="1">
          <a:blip r:embed="rId3">
            <a:alphaModFix/>
          </a:blip>
          <a:srcRect b="0" l="0" r="0" t="0"/>
          <a:stretch/>
        </p:blipFill>
        <p:spPr>
          <a:xfrm>
            <a:off x="4572000" y="1244813"/>
            <a:ext cx="4134010" cy="3265715"/>
          </a:xfrm>
          <a:prstGeom prst="rect">
            <a:avLst/>
          </a:prstGeom>
          <a:noFill/>
          <a:ln>
            <a:noFill/>
          </a:ln>
        </p:spPr>
      </p:pic>
      <p:sp>
        <p:nvSpPr>
          <p:cNvPr id="91" name="Google Shape;9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Heatmap conclude that correlationship </a:t>
            </a:r>
            <a:endParaRPr/>
          </a:p>
          <a:p>
            <a:pPr indent="-342900" lvl="0" marL="457200" rtl="0" algn="l">
              <a:lnSpc>
                <a:spcPct val="115000"/>
              </a:lnSpc>
              <a:spcBef>
                <a:spcPts val="0"/>
              </a:spcBef>
              <a:spcAft>
                <a:spcPts val="0"/>
              </a:spcAft>
              <a:buSzPts val="1800"/>
              <a:buChar char="●"/>
            </a:pPr>
            <a:r>
              <a:rPr lang="en-US">
                <a:solidFill>
                  <a:srgbClr val="09272E"/>
                </a:solidFill>
              </a:rPr>
              <a:t>between any two columns</a:t>
            </a:r>
            <a:endParaRPr/>
          </a:p>
          <a:p>
            <a:pPr indent="0" lvl="0" marL="114300" rtl="0" algn="l">
              <a:lnSpc>
                <a:spcPct val="115000"/>
              </a:lnSpc>
              <a:spcBef>
                <a:spcPts val="0"/>
              </a:spcBef>
              <a:spcAft>
                <a:spcPts val="0"/>
              </a:spcAft>
              <a:buSzPts val="1800"/>
              <a:buNone/>
            </a:pPr>
            <a:r>
              <a:rPr lang="en-US">
                <a:solidFill>
                  <a:srgbClr val="09272E"/>
                </a:solidFill>
              </a:rPr>
              <a:t>2.) some data part of Heatmap is having</a:t>
            </a:r>
            <a:endParaRPr/>
          </a:p>
          <a:p>
            <a:pPr indent="-342900" lvl="0" marL="457200" rtl="0" algn="l">
              <a:lnSpc>
                <a:spcPct val="115000"/>
              </a:lnSpc>
              <a:spcBef>
                <a:spcPts val="0"/>
              </a:spcBef>
              <a:spcAft>
                <a:spcPts val="0"/>
              </a:spcAft>
              <a:buSzPts val="1800"/>
              <a:buChar char="●"/>
            </a:pPr>
            <a:r>
              <a:rPr lang="en-US">
                <a:solidFill>
                  <a:srgbClr val="09272E"/>
                </a:solidFill>
              </a:rPr>
              <a:t>positive correlation</a:t>
            </a:r>
            <a:endParaRPr/>
          </a:p>
          <a:p>
            <a:pPr indent="0" lvl="0" marL="114300" rtl="0" algn="l">
              <a:lnSpc>
                <a:spcPct val="115000"/>
              </a:lnSpc>
              <a:spcBef>
                <a:spcPts val="0"/>
              </a:spcBef>
              <a:spcAft>
                <a:spcPts val="0"/>
              </a:spcAft>
              <a:buSzPts val="1800"/>
              <a:buNone/>
            </a:pPr>
            <a:r>
              <a:rPr lang="en-US">
                <a:solidFill>
                  <a:srgbClr val="09272E"/>
                </a:solidFill>
              </a:rPr>
              <a:t>3.) some data part of Heatmap is having</a:t>
            </a:r>
            <a:endParaRPr/>
          </a:p>
          <a:p>
            <a:pPr indent="0" lvl="0" marL="114300" rtl="0" algn="l">
              <a:lnSpc>
                <a:spcPct val="115000"/>
              </a:lnSpc>
              <a:spcBef>
                <a:spcPts val="0"/>
              </a:spcBef>
              <a:spcAft>
                <a:spcPts val="0"/>
              </a:spcAft>
              <a:buClr>
                <a:srgbClr val="09272E"/>
              </a:buClr>
              <a:buSzPts val="1800"/>
              <a:buNone/>
            </a:pPr>
            <a:r>
              <a:rPr lang="en-US">
                <a:solidFill>
                  <a:srgbClr val="09272E"/>
                </a:solidFill>
              </a:rPr>
              <a:t>     negative correlation </a:t>
            </a:r>
            <a:endParaRPr/>
          </a:p>
          <a:p>
            <a:pPr indent="0" lvl="0" marL="114300" rtl="0" algn="l">
              <a:lnSpc>
                <a:spcPct val="115000"/>
              </a:lnSpc>
              <a:spcBef>
                <a:spcPts val="0"/>
              </a:spcBef>
              <a:spcAft>
                <a:spcPts val="0"/>
              </a:spcAft>
              <a:buSzPts val="1800"/>
              <a:buNone/>
            </a:pPr>
            <a:r>
              <a:rPr lang="en-US">
                <a:solidFill>
                  <a:srgbClr val="09272E"/>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 </a:t>
            </a:r>
            <a:endParaRPr/>
          </a:p>
          <a:p>
            <a:pPr indent="0" lvl="0" marL="0" rtl="0" algn="l">
              <a:lnSpc>
                <a:spcPct val="100000"/>
              </a:lnSpc>
              <a:spcBef>
                <a:spcPts val="0"/>
              </a:spcBef>
              <a:spcAft>
                <a:spcPts val="0"/>
              </a:spcAft>
              <a:buSzPts val="2800"/>
              <a:buNone/>
            </a:pPr>
            <a:r>
              <a:t/>
            </a:r>
            <a:endParaRPr/>
          </a:p>
        </p:txBody>
      </p:sp>
      <p:pic>
        <p:nvPicPr>
          <p:cNvPr id="97" name="Google Shape;97;p6"/>
          <p:cNvPicPr preferRelativeResize="0"/>
          <p:nvPr/>
        </p:nvPicPr>
        <p:blipFill rotWithShape="1">
          <a:blip r:embed="rId3">
            <a:alphaModFix/>
          </a:blip>
          <a:srcRect b="0" l="0" r="0" t="0"/>
          <a:stretch/>
        </p:blipFill>
        <p:spPr>
          <a:xfrm>
            <a:off x="6342531" y="1432760"/>
            <a:ext cx="1625812" cy="3265715"/>
          </a:xfrm>
          <a:prstGeom prst="rect">
            <a:avLst/>
          </a:prstGeom>
          <a:noFill/>
          <a:ln>
            <a:noFill/>
          </a:ln>
        </p:spPr>
      </p:pic>
      <p:sp>
        <p:nvSpPr>
          <p:cNvPr id="98" name="Google Shape;9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Bar diagram we can conclude</a:t>
            </a:r>
            <a:endParaRPr/>
          </a:p>
          <a:p>
            <a:pPr indent="0" lvl="0" marL="114300" rtl="0" algn="l">
              <a:lnSpc>
                <a:spcPct val="115000"/>
              </a:lnSpc>
              <a:spcBef>
                <a:spcPts val="0"/>
              </a:spcBef>
              <a:spcAft>
                <a:spcPts val="0"/>
              </a:spcAft>
              <a:buSzPts val="1800"/>
              <a:buNone/>
            </a:pPr>
            <a:r>
              <a:rPr lang="en-US">
                <a:solidFill>
                  <a:srgbClr val="09272E"/>
                </a:solidFill>
              </a:rPr>
              <a:t> that number of frequent terrorist </a:t>
            </a:r>
            <a:endParaRPr/>
          </a:p>
          <a:p>
            <a:pPr indent="0" lvl="0" marL="114300" rtl="0" algn="l">
              <a:lnSpc>
                <a:spcPct val="115000"/>
              </a:lnSpc>
              <a:spcBef>
                <a:spcPts val="0"/>
              </a:spcBef>
              <a:spcAft>
                <a:spcPts val="0"/>
              </a:spcAft>
              <a:buSzPts val="1800"/>
              <a:buNone/>
            </a:pPr>
            <a:r>
              <a:rPr lang="en-US">
                <a:solidFill>
                  <a:srgbClr val="09272E"/>
                </a:solidFill>
              </a:rPr>
              <a:t>attacks in each year</a:t>
            </a:r>
            <a:endParaRPr/>
          </a:p>
          <a:p>
            <a:pPr indent="0" lvl="0" marL="114300" rtl="0" algn="l">
              <a:lnSpc>
                <a:spcPct val="115000"/>
              </a:lnSpc>
              <a:spcBef>
                <a:spcPts val="0"/>
              </a:spcBef>
              <a:spcAft>
                <a:spcPts val="0"/>
              </a:spcAft>
              <a:buSzPts val="1800"/>
              <a:buNone/>
            </a:pPr>
            <a:r>
              <a:rPr lang="en-US">
                <a:solidFill>
                  <a:srgbClr val="09272E"/>
                </a:solidFill>
              </a:rPr>
              <a:t>2.) Most frequently Terrorist </a:t>
            </a:r>
            <a:endParaRPr/>
          </a:p>
          <a:p>
            <a:pPr indent="0" lvl="0" marL="114300" rtl="0" algn="l">
              <a:lnSpc>
                <a:spcPct val="115000"/>
              </a:lnSpc>
              <a:spcBef>
                <a:spcPts val="0"/>
              </a:spcBef>
              <a:spcAft>
                <a:spcPts val="0"/>
              </a:spcAft>
              <a:buSzPts val="1800"/>
              <a:buNone/>
            </a:pPr>
            <a:r>
              <a:rPr lang="en-US">
                <a:solidFill>
                  <a:srgbClr val="09272E"/>
                </a:solidFill>
              </a:rPr>
              <a:t>attacks happen in 2014</a:t>
            </a:r>
            <a:endParaRPr/>
          </a:p>
          <a:p>
            <a:pPr indent="0" lvl="0" marL="114300" rtl="0" algn="l">
              <a:lnSpc>
                <a:spcPct val="115000"/>
              </a:lnSpc>
              <a:spcBef>
                <a:spcPts val="0"/>
              </a:spcBef>
              <a:spcAft>
                <a:spcPts val="0"/>
              </a:spcAft>
              <a:buSzPts val="1800"/>
              <a:buNone/>
            </a:pPr>
            <a:r>
              <a:t/>
            </a:r>
            <a:endParaRPr/>
          </a:p>
        </p:txBody>
      </p:sp>
      <p:pic>
        <p:nvPicPr>
          <p:cNvPr id="99" name="Google Shape;99;p6"/>
          <p:cNvPicPr preferRelativeResize="0"/>
          <p:nvPr/>
        </p:nvPicPr>
        <p:blipFill rotWithShape="1">
          <a:blip r:embed="rId4">
            <a:alphaModFix/>
          </a:blip>
          <a:srcRect b="0" l="0" r="0" t="0"/>
          <a:stretch/>
        </p:blipFill>
        <p:spPr>
          <a:xfrm>
            <a:off x="4218535" y="868985"/>
            <a:ext cx="4187798" cy="377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In this Bar diagram, we concluded</a:t>
            </a:r>
            <a:endParaRPr/>
          </a:p>
          <a:p>
            <a:pPr indent="0" lvl="0" marL="114300" rtl="0" algn="l">
              <a:lnSpc>
                <a:spcPct val="115000"/>
              </a:lnSpc>
              <a:spcBef>
                <a:spcPts val="0"/>
              </a:spcBef>
              <a:spcAft>
                <a:spcPts val="0"/>
              </a:spcAft>
              <a:buSzPts val="1800"/>
              <a:buNone/>
            </a:pPr>
            <a:r>
              <a:rPr lang="en-US">
                <a:solidFill>
                  <a:srgbClr val="09272E"/>
                </a:solidFill>
              </a:rPr>
              <a:t>      that "IRAQ" is first place in top</a:t>
            </a:r>
            <a:endParaRPr/>
          </a:p>
          <a:p>
            <a:pPr indent="0" lvl="0" marL="114300" rtl="0" algn="l">
              <a:lnSpc>
                <a:spcPct val="115000"/>
              </a:lnSpc>
              <a:spcBef>
                <a:spcPts val="0"/>
              </a:spcBef>
              <a:spcAft>
                <a:spcPts val="0"/>
              </a:spcAft>
              <a:buSzPts val="1800"/>
              <a:buNone/>
            </a:pPr>
            <a:r>
              <a:rPr lang="en-US">
                <a:solidFill>
                  <a:srgbClr val="09272E"/>
                </a:solidFill>
              </a:rPr>
              <a:t>     20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number of attacks from</a:t>
            </a:r>
            <a:endParaRPr/>
          </a:p>
          <a:p>
            <a:pPr indent="0" lvl="0" marL="114300" rtl="0" algn="l">
              <a:lnSpc>
                <a:spcPct val="115000"/>
              </a:lnSpc>
              <a:spcBef>
                <a:spcPts val="0"/>
              </a:spcBef>
              <a:spcAft>
                <a:spcPts val="0"/>
              </a:spcAft>
              <a:buSzPts val="1800"/>
              <a:buNone/>
            </a:pPr>
            <a:r>
              <a:rPr lang="en-US">
                <a:solidFill>
                  <a:srgbClr val="09272E"/>
                </a:solidFill>
              </a:rPr>
              <a:t> 1970 to 2017 in IRAQ were 24636</a:t>
            </a:r>
            <a:endParaRPr/>
          </a:p>
          <a:p>
            <a:pPr indent="0" lvl="0" marL="114300" rtl="0" algn="l">
              <a:lnSpc>
                <a:spcPct val="115000"/>
              </a:lnSpc>
              <a:spcBef>
                <a:spcPts val="0"/>
              </a:spcBef>
              <a:spcAft>
                <a:spcPts val="0"/>
              </a:spcAft>
              <a:buSzPts val="1800"/>
              <a:buNone/>
            </a:pPr>
            <a:r>
              <a:rPr lang="en-US">
                <a:solidFill>
                  <a:srgbClr val="09272E"/>
                </a:solidFill>
              </a:rPr>
              <a:t>3.) Minimum number of terrorist attack</a:t>
            </a:r>
            <a:endParaRPr/>
          </a:p>
          <a:p>
            <a:pPr indent="0" lvl="0" marL="114300" rtl="0" algn="l">
              <a:lnSpc>
                <a:spcPct val="115000"/>
              </a:lnSpc>
              <a:spcBef>
                <a:spcPts val="0"/>
              </a:spcBef>
              <a:spcAft>
                <a:spcPts val="0"/>
              </a:spcAft>
              <a:buSzPts val="1800"/>
              <a:buNone/>
            </a:pPr>
            <a:r>
              <a:rPr lang="en-US">
                <a:solidFill>
                  <a:srgbClr val="09272E"/>
                </a:solidFill>
              </a:rPr>
              <a:t>     happen in "Egypt" , </a:t>
            </a:r>
            <a:endParaRPr/>
          </a:p>
          <a:p>
            <a:pPr indent="0" lvl="0" marL="114300" rtl="0" algn="l">
              <a:lnSpc>
                <a:spcPct val="115000"/>
              </a:lnSpc>
              <a:spcBef>
                <a:spcPts val="0"/>
              </a:spcBef>
              <a:spcAft>
                <a:spcPts val="0"/>
              </a:spcAft>
              <a:buSzPts val="1800"/>
              <a:buNone/>
            </a:pPr>
            <a:r>
              <a:rPr lang="en-US">
                <a:solidFill>
                  <a:srgbClr val="09272E"/>
                </a:solidFill>
              </a:rPr>
              <a:t>4.) Number of attacks happen in Egypt</a:t>
            </a:r>
            <a:endParaRPr/>
          </a:p>
          <a:p>
            <a:pPr indent="0" lvl="0" marL="114300" rtl="0" algn="l">
              <a:lnSpc>
                <a:spcPct val="115000"/>
              </a:lnSpc>
              <a:spcBef>
                <a:spcPts val="0"/>
              </a:spcBef>
              <a:spcAft>
                <a:spcPts val="0"/>
              </a:spcAft>
              <a:buSzPts val="1800"/>
              <a:buNone/>
            </a:pPr>
            <a:r>
              <a:rPr lang="en-US">
                <a:solidFill>
                  <a:srgbClr val="09272E"/>
                </a:solidFill>
              </a:rPr>
              <a:t>     were 2479.</a:t>
            </a:r>
            <a:endParaRPr/>
          </a:p>
          <a:p>
            <a:pPr indent="0" lvl="0" marL="114300" rtl="0" algn="l">
              <a:lnSpc>
                <a:spcPct val="115000"/>
              </a:lnSpc>
              <a:spcBef>
                <a:spcPts val="0"/>
              </a:spcBef>
              <a:spcAft>
                <a:spcPts val="0"/>
              </a:spcAft>
              <a:buSzPts val="1800"/>
              <a:buNone/>
            </a:pPr>
            <a:r>
              <a:t/>
            </a:r>
            <a:endParaRPr/>
          </a:p>
        </p:txBody>
      </p:sp>
      <p:pic>
        <p:nvPicPr>
          <p:cNvPr id="106" name="Google Shape;106;p7"/>
          <p:cNvPicPr preferRelativeResize="0"/>
          <p:nvPr/>
        </p:nvPicPr>
        <p:blipFill rotWithShape="1">
          <a:blip r:embed="rId3">
            <a:alphaModFix/>
          </a:blip>
          <a:srcRect b="0" l="0" r="0" t="0"/>
          <a:stretch/>
        </p:blipFill>
        <p:spPr>
          <a:xfrm>
            <a:off x="4333795" y="731375"/>
            <a:ext cx="4702629"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EDA</a:t>
            </a:r>
            <a:endParaRPr/>
          </a:p>
        </p:txBody>
      </p:sp>
      <p:sp>
        <p:nvSpPr>
          <p:cNvPr id="112" name="Google Shape;11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a:solidFill>
                  <a:srgbClr val="09272E"/>
                </a:solidFill>
              </a:rPr>
              <a:t>1.) Pie chart tells that "IRAQ“ is the</a:t>
            </a:r>
            <a:endParaRPr/>
          </a:p>
          <a:p>
            <a:pPr indent="0" lvl="0" marL="114300" rtl="0" algn="l">
              <a:lnSpc>
                <a:spcPct val="115000"/>
              </a:lnSpc>
              <a:spcBef>
                <a:spcPts val="0"/>
              </a:spcBef>
              <a:spcAft>
                <a:spcPts val="0"/>
              </a:spcAft>
              <a:buSzPts val="1800"/>
              <a:buNone/>
            </a:pPr>
            <a:r>
              <a:rPr lang="en-US">
                <a:solidFill>
                  <a:srgbClr val="09272E"/>
                </a:solidFill>
              </a:rPr>
              <a:t>     top 10 most terrorist attacked country</a:t>
            </a:r>
            <a:endParaRPr/>
          </a:p>
          <a:p>
            <a:pPr indent="0" lvl="0" marL="114300" rtl="0" algn="l">
              <a:lnSpc>
                <a:spcPct val="115000"/>
              </a:lnSpc>
              <a:spcBef>
                <a:spcPts val="0"/>
              </a:spcBef>
              <a:spcAft>
                <a:spcPts val="0"/>
              </a:spcAft>
              <a:buSzPts val="1800"/>
              <a:buNone/>
            </a:pPr>
            <a:r>
              <a:rPr lang="en-US">
                <a:solidFill>
                  <a:srgbClr val="09272E"/>
                </a:solidFill>
              </a:rPr>
              <a:t>2.) IRAQ total percentage is 24.7% </a:t>
            </a:r>
            <a:endParaRPr/>
          </a:p>
          <a:p>
            <a:pPr indent="0" lvl="0" marL="114300" rtl="0" algn="l">
              <a:lnSpc>
                <a:spcPct val="115000"/>
              </a:lnSpc>
              <a:spcBef>
                <a:spcPts val="0"/>
              </a:spcBef>
              <a:spcAft>
                <a:spcPts val="0"/>
              </a:spcAft>
              <a:buSzPts val="1800"/>
              <a:buNone/>
            </a:pPr>
            <a:r>
              <a:rPr lang="en-US">
                <a:solidFill>
                  <a:srgbClr val="09272E"/>
                </a:solidFill>
              </a:rPr>
              <a:t>3.) When compared to all other countries,</a:t>
            </a:r>
            <a:endParaRPr/>
          </a:p>
          <a:p>
            <a:pPr indent="0" lvl="0" marL="114300" rtl="0" algn="l">
              <a:lnSpc>
                <a:spcPct val="115000"/>
              </a:lnSpc>
              <a:spcBef>
                <a:spcPts val="0"/>
              </a:spcBef>
              <a:spcAft>
                <a:spcPts val="0"/>
              </a:spcAft>
              <a:buSzPts val="1800"/>
              <a:buNone/>
            </a:pPr>
            <a:r>
              <a:rPr lang="en-US">
                <a:solidFill>
                  <a:srgbClr val="09272E"/>
                </a:solidFill>
              </a:rPr>
              <a:t>     "Turkey" is the lowest attacked </a:t>
            </a:r>
            <a:endParaRPr/>
          </a:p>
          <a:p>
            <a:pPr indent="0" lvl="0" marL="114300" rtl="0" algn="l">
              <a:lnSpc>
                <a:spcPct val="115000"/>
              </a:lnSpc>
              <a:spcBef>
                <a:spcPts val="0"/>
              </a:spcBef>
              <a:spcAft>
                <a:spcPts val="0"/>
              </a:spcAft>
              <a:buSzPts val="1800"/>
              <a:buNone/>
            </a:pPr>
            <a:r>
              <a:rPr lang="en-US">
                <a:solidFill>
                  <a:srgbClr val="09272E"/>
                </a:solidFill>
              </a:rPr>
              <a:t>     country, its percentage is 4.3%</a:t>
            </a:r>
            <a:endParaRPr/>
          </a:p>
          <a:p>
            <a:pPr indent="0" lvl="0" marL="114300" rtl="0" algn="l">
              <a:lnSpc>
                <a:spcPct val="115000"/>
              </a:lnSpc>
              <a:spcBef>
                <a:spcPts val="0"/>
              </a:spcBef>
              <a:spcAft>
                <a:spcPts val="0"/>
              </a:spcAft>
              <a:buSzPts val="1800"/>
              <a:buNone/>
            </a:pPr>
            <a:r>
              <a:t/>
            </a:r>
            <a:endParaRPr/>
          </a:p>
        </p:txBody>
      </p:sp>
      <p:pic>
        <p:nvPicPr>
          <p:cNvPr id="113" name="Google Shape;113;p8"/>
          <p:cNvPicPr preferRelativeResize="0"/>
          <p:nvPr/>
        </p:nvPicPr>
        <p:blipFill rotWithShape="1">
          <a:blip r:embed="rId3">
            <a:alphaModFix/>
          </a:blip>
          <a:srcRect b="0" l="0" r="0" t="0"/>
          <a:stretch/>
        </p:blipFill>
        <p:spPr>
          <a:xfrm>
            <a:off x="4572000" y="731375"/>
            <a:ext cx="4386544" cy="383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CHANTI</dc:creator>
</cp:coreProperties>
</file>