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9" r:id="rId9"/>
    <p:sldId id="264" r:id="rId10"/>
    <p:sldId id="268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3548-AADD-41A3-983F-8E28DD64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839A6-36AB-4E42-91AC-C6CBBAE5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DF71-8825-41BF-A129-3E5BA478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F2A0-6457-4395-BA16-85F3CF96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B6CD-04C0-4FB0-99E8-15B26772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5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C6AF-915F-42CD-92C9-1CF50FBA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A108-3528-4A1C-B985-B3A87761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1CAD9-C2BA-4B00-A528-BCDC50F2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8848-372E-479A-9FD1-6FF17A8A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E06D-10FC-471F-8A2C-945ECD4A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28234-09C0-44A4-849E-7472679DF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27084-D8C5-4261-8101-19AC287C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42304-A5CE-445D-A24C-3C08C937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8D4A0-029C-4542-8BB0-F1DE38E1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0ECC-FC57-4F45-ACB0-FEE0CB4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44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A65C-6716-41D9-A6C8-33D31089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9889-671B-4368-8C66-58721AA2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10B3-A610-4AA4-8802-1C165947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302A-0026-424A-B2C6-78524952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C74C-8B30-45CC-8125-7C6C3ED3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7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4BC-996D-4059-800E-91DB687D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F191-3263-4AB6-9096-3F1B5E73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0DE4-A5AC-40EF-8147-1538AD0E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CD0E-8B73-4F84-9458-A5D814A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2181-6EAF-4231-B294-27F0778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8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0F90-F114-4652-ABBD-B05AC50D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FC48-F355-4D0A-AEED-2B6D67364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73B5-B0B1-4770-8A59-D67D6D15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BC0A7-E432-4ED0-B53A-E1315695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8955-C003-4ABE-A6F9-19D05939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CDFFC-2E00-4BE8-9E47-B5BCB038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2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2D64-52BD-46FF-89C7-FA438D05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EFC9-1E8B-4F2D-88D1-82B004E7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C1DF-568A-4AAB-A5C1-49D403A0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EB3C1-9E28-49D5-A48D-494C88FFD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9CB3-FFC6-4C22-BF9F-EA51A3C40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7242F-57CF-4700-A1EF-C8B05F27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A82EE-2F2F-4467-B978-FBDF869C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4EA41-ACBE-417E-845F-ADE34651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F533-BFF0-4B14-8BBC-4B0CE0F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8472-EE09-4D8E-814B-F68AF1CB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EDD7F-8E9E-4CF3-8383-CED936EB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0A092-D371-4CEE-9835-DB49F1FD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3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36AC3-F943-4DDC-A95A-163008DF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1D006-97D5-49B5-ADB9-08433006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4977-1473-4016-8777-B2835BFC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6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F6BE-B181-4668-89D9-AE367641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0F39-28C1-446C-A87B-1D5A9AB2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F5A36-D639-43B9-B2F8-8E9C7959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E0AEB-553C-491A-8321-D9C1702F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A6936-35C5-4889-846F-9874614A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C6429-154A-44A7-89AB-5AD92A8D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1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6242-A8AB-4964-8F4B-75C0D959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EA24C-6513-4B0E-AF42-37ED3FE3E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1BA5E-DB54-4D29-9CE3-E4B9346E4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9238-D8D9-463E-A111-130E2CF3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F5D71-8C61-482D-AE2F-E9770557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8B383-7EC9-4375-97E3-1385E1B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7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CA9AE-61AB-4F1B-BEBB-99A73D35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4900-EEAB-457A-8B46-8D814111F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3A94-F247-4490-B63E-A1E7F9FC6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0496-1D18-4577-93EA-BDF440866805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268F-ADA8-4C0E-B913-65FD762B6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F575-1477-40E6-94BC-03A1ECAA7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CECE-AA87-43CB-8370-C569D2B49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indu\OneDrive\Documents\krish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D59AE-8E5B-45C8-9116-4B9EE89E9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0" y="2235200"/>
            <a:ext cx="9144000" cy="2387600"/>
          </a:xfrm>
        </p:spPr>
        <p:txBody>
          <a:bodyPr/>
          <a:lstStyle/>
          <a:p>
            <a:r>
              <a:rPr lang="en-IN" dirty="0"/>
              <a:t>Painting vs Photograph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1195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D0C7-5DFB-46D0-8C82-72821984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2A6A-E681-4681-9713-A5565C8E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0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C345-34EF-4E14-8034-00F76D10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2 -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AF98-EBFE-4F72-8F0A-8C9FFF388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K-Fold Cross-Validation</a:t>
            </a:r>
          </a:p>
          <a:p>
            <a:pPr lvl="1"/>
            <a:r>
              <a:rPr lang="en-US" dirty="0"/>
              <a:t>Divide dataset into k equal subsets.</a:t>
            </a:r>
          </a:p>
          <a:p>
            <a:pPr lvl="1"/>
            <a:r>
              <a:rPr lang="en-US" dirty="0"/>
              <a:t>Iteratively use one subset as the test set and the remaining k-1 subsets for training.</a:t>
            </a:r>
          </a:p>
          <a:p>
            <a:pPr lvl="1"/>
            <a:r>
              <a:rPr lang="en-US" dirty="0"/>
              <a:t>Repeat the process k times with different test sets.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Performance Evaluation</a:t>
            </a:r>
          </a:p>
          <a:p>
            <a:pPr lvl="1"/>
            <a:r>
              <a:rPr lang="en-US" dirty="0"/>
              <a:t>Average evaluation scores over k iterations.</a:t>
            </a:r>
          </a:p>
          <a:p>
            <a:pPr lvl="1"/>
            <a:r>
              <a:rPr lang="en-US" dirty="0"/>
              <a:t>Obtain a more reliable measure of model performance.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Result</a:t>
            </a:r>
          </a:p>
          <a:p>
            <a:pPr lvl="1"/>
            <a:r>
              <a:rPr lang="en-US" dirty="0"/>
              <a:t>K-fold cross-validation yields an average accuracy of 73.06%.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2AB812-F847-4804-83E6-67124A77B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5125" y="312277"/>
            <a:ext cx="6321750" cy="2971626"/>
          </a:xfrm>
          <a:prstGeom prst="rect">
            <a:avLst/>
          </a:prstGeom>
        </p:spPr>
      </p:pic>
      <p:pic>
        <p:nvPicPr>
          <p:cNvPr id="2052" name="Picture 4" descr="https://lh7-us.googleusercontent.com/32N6yrYKE81_OnN4DPKoZwtbkuX5xgGU-P3IE2qkfv3K7tMQZNwInkMJ2l2yEDOVwdMvK0lJoU4Wj8io5HV_3H3gZAPQ1bZKN_FT_O6UwJCLehHh6eJJtn1Rf95F4bgQ-9uzpL0AeQZEfowQFfTAX-c">
            <a:extLst>
              <a:ext uri="{FF2B5EF4-FFF2-40B4-BE49-F238E27FC236}">
                <a16:creationId xmlns:a16="http://schemas.microsoft.com/office/drawing/2014/main" id="{22A0A9CE-5053-487F-B8A0-0E15C45C5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860" y="3429000"/>
            <a:ext cx="4018280" cy="31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6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B25D-D4B8-4583-9896-97E48FA6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0E38-F711-4969-938C-090214B1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Phase 1 showcased the model's performance on a single train-test split, Phase 2 introduced a more comprehensive evaluation strategy with k-fold cross-validation. </a:t>
            </a:r>
          </a:p>
          <a:p>
            <a:r>
              <a:rPr lang="en-US" dirty="0"/>
              <a:t>The accuracy of over 95% in Phase 1 provides a more realistic and dependable representation of the model's performance in real-world scenarios. </a:t>
            </a:r>
          </a:p>
          <a:p>
            <a:r>
              <a:rPr lang="en-US" dirty="0"/>
              <a:t>The adoption of k-fold cross-validation in Phase 2 reflects a commitment to robustly assessing the classification model and acknowledging its potential variability across different data partitions. </a:t>
            </a:r>
          </a:p>
          <a:p>
            <a:r>
              <a:rPr lang="en-US" dirty="0"/>
              <a:t>Overall, the combined insights from both phases contribute to a more comprehensive understanding of the model's strengths and limitations.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37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68429D-1D44-48AE-87CB-A7C2519E0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2923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06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8CF5-6137-486C-B2CF-655666BF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Links to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A904-3221-4D17-ADF5-23216162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the dataset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https://www.kaggle.com/datasets/iiplutocrat45ii/painting-vs-photograph-classification-dataset</a:t>
            </a:r>
            <a:endParaRPr lang="en-US" dirty="0"/>
          </a:p>
          <a:p>
            <a:r>
              <a:rPr lang="en-US" dirty="0"/>
              <a:t>Link for first data classification approach (sequential model) – 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https://drive.google.com/file/d/16XZMveJP05ox6IUnm8RITkNP9bNH42O7/vie </a:t>
            </a:r>
            <a:r>
              <a:rPr lang="en-US" dirty="0" err="1">
                <a:hlinkClick r:id="rId2" action="ppaction://hlinkfile"/>
              </a:rPr>
              <a:t>w?usp</a:t>
            </a:r>
            <a:r>
              <a:rPr lang="en-US" dirty="0">
                <a:hlinkClick r:id="rId2" action="ppaction://hlinkfile"/>
              </a:rPr>
              <a:t>=sharing </a:t>
            </a:r>
            <a:endParaRPr lang="en-US" dirty="0"/>
          </a:p>
          <a:p>
            <a:r>
              <a:rPr lang="en-US" dirty="0"/>
              <a:t>Link for improvised data classification approach (k fold approach) – 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https://colab.research.google.com/drive/1ur-RUeAJ_IziYn0Zoi5mQaxtSmC_GaE?usp=sharing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84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C5BD-ACE6-4609-AB63-D9414E44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D79F-D6EA-4079-8170-E8C91E83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Data set</a:t>
            </a:r>
          </a:p>
          <a:p>
            <a:r>
              <a:rPr lang="en-IN" dirty="0"/>
              <a:t>Phase 1 </a:t>
            </a:r>
          </a:p>
          <a:p>
            <a:r>
              <a:rPr lang="en-IN" dirty="0"/>
              <a:t>Phase 2 </a:t>
            </a:r>
          </a:p>
          <a:p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6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76D6-E23D-414F-83D5-3C4B7559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DBA2-0C05-4124-B3E6-5BE35544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Instagram art scam is gaining popularity and to prevent this the painting vs photograph classification can be quite helpful.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classification involves analysing various parameters by building a sequential approach in the former and the 5 fold cross checking in the later approach.</a:t>
            </a:r>
          </a:p>
          <a:p>
            <a:pPr marL="0" indent="0">
              <a:buNone/>
            </a:pPr>
            <a:r>
              <a:rPr lang="en-IN" dirty="0"/>
              <a:t>The main goal is to derive an approach which guarantees maximum accurate classification by analysing previous work in the same field and improvising it.</a:t>
            </a:r>
          </a:p>
        </p:txBody>
      </p:sp>
    </p:spTree>
    <p:extLst>
      <p:ext uri="{BB962C8B-B14F-4D97-AF65-F5344CB8AC3E}">
        <p14:creationId xmlns:p14="http://schemas.microsoft.com/office/powerpoint/2010/main" val="373734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05DC-3314-4C0A-98AE-81DFC537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A8768B-0064-4D26-8D5C-C3C75D5D4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62159"/>
              </p:ext>
            </p:extLst>
          </p:nvPr>
        </p:nvGraphicFramePr>
        <p:xfrm>
          <a:off x="944879" y="1287874"/>
          <a:ext cx="10302241" cy="5432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567">
                  <a:extLst>
                    <a:ext uri="{9D8B030D-6E8A-4147-A177-3AD203B41FA5}">
                      <a16:colId xmlns:a16="http://schemas.microsoft.com/office/drawing/2014/main" val="1601770083"/>
                    </a:ext>
                  </a:extLst>
                </a:gridCol>
                <a:gridCol w="2573567">
                  <a:extLst>
                    <a:ext uri="{9D8B030D-6E8A-4147-A177-3AD203B41FA5}">
                      <a16:colId xmlns:a16="http://schemas.microsoft.com/office/drawing/2014/main" val="2576474969"/>
                    </a:ext>
                  </a:extLst>
                </a:gridCol>
                <a:gridCol w="2573567">
                  <a:extLst>
                    <a:ext uri="{9D8B030D-6E8A-4147-A177-3AD203B41FA5}">
                      <a16:colId xmlns:a16="http://schemas.microsoft.com/office/drawing/2014/main" val="4080581508"/>
                    </a:ext>
                  </a:extLst>
                </a:gridCol>
                <a:gridCol w="2581540">
                  <a:extLst>
                    <a:ext uri="{9D8B030D-6E8A-4147-A177-3AD203B41FA5}">
                      <a16:colId xmlns:a16="http://schemas.microsoft.com/office/drawing/2014/main" val="2868298130"/>
                    </a:ext>
                  </a:extLst>
                </a:gridCol>
              </a:tblGrid>
              <a:tr h="460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Article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Key design choice / Algorithm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Highlights of proposed system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Limitations of proposed system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112148"/>
                  </a:ext>
                </a:extLst>
              </a:tr>
              <a:tr h="165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Estimating the photorealism of images: distinguishing paintings from photographs.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Florin </a:t>
                      </a:r>
                      <a:r>
                        <a:rPr lang="en-IN" sz="1600" dirty="0" err="1">
                          <a:effectLst/>
                        </a:rPr>
                        <a:t>Cutzu</a:t>
                      </a:r>
                      <a:r>
                        <a:rPr lang="en-IN" sz="1600" dirty="0">
                          <a:effectLst/>
                        </a:rPr>
                        <a:t> Et al.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Perceptron based Neural network classifiers.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Accuracy of 71% for photographs and 72% for paintings. </a:t>
                      </a:r>
                      <a:r>
                        <a:rPr lang="en-IN" sz="1600" dirty="0"/>
                        <a:t>ages. Mean image size was for paintings is 534*497 pixels. For photographs mean image size was 568*506 pixels.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Highly depended on colour, edge and texture which may not accurately represent the complexity of distinguishing. 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466629"/>
                  </a:ext>
                </a:extLst>
              </a:tr>
              <a:tr h="1655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Classification of images as photographs or paintings using convolution neural network.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Jos´e Miguel L´opez-Rubio Et al.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Convolution neural network using the VGG16-layer version.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AU ROC is above 0.94 after 100 epochs. The images used are of  299*299 pixel.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Requires large amounts of data and computational resource for training. Computation time for 100 epochs is very high.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689811"/>
                  </a:ext>
                </a:extLst>
              </a:tr>
              <a:tr h="1030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Distinguishing painting vs photographs by complexity estimates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Adrian Carballa Et al.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Edge detection, compression.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Accuracy of 84.28% is observed for 20 epochs. The images used are of  256*256 pixel.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The number of epochs is 20.  Accuracy is not that reliable.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67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7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37A-BB23-4970-8711-86FA81B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06DE-9078-4E89-A925-D4F3CD93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Total of 1361 paintings and 3747 photographs have been take in the dataset covering various categories - </a:t>
            </a:r>
            <a:r>
              <a:rPr lang="en-US" dirty="0"/>
              <a:t>portrait, realism, digital painting, fine art photography, astrographs, etc.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A8F6B-3A35-4B7F-A322-16744B5740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1" r="35570"/>
          <a:stretch/>
        </p:blipFill>
        <p:spPr>
          <a:xfrm>
            <a:off x="2477914" y="3429000"/>
            <a:ext cx="7236171" cy="1659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5BF522-88B8-413E-827A-5192E6E8E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" r="31199"/>
          <a:stretch/>
        </p:blipFill>
        <p:spPr>
          <a:xfrm>
            <a:off x="2477914" y="5351115"/>
            <a:ext cx="8361680" cy="1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1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8E87-676F-43DB-94F2-6C6C96EF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2E24-6F88-4C34-9475-C92D37BC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approach involves converting images to grayscale, resizing to 64x64 pixels. </a:t>
            </a:r>
          </a:p>
          <a:p>
            <a:r>
              <a:rPr lang="en-US" dirty="0"/>
              <a:t>The neural network architecture is built on the sequential model and  employs Conv2D, MaxPooling2D, Dense, and Flatten layers. </a:t>
            </a:r>
          </a:p>
          <a:p>
            <a:r>
              <a:rPr lang="en-US" dirty="0"/>
              <a:t>Categorical cross-entropy is the chosen loss function. With 58,996,098 trainable parameters, our model is trained over 50 epochs.</a:t>
            </a:r>
          </a:p>
          <a:p>
            <a:r>
              <a:rPr lang="en-US" dirty="0"/>
              <a:t>The results are visualized through accuracy and loss graphs. The model has achieving an accuracy of over 95%.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0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55A2-F79C-41A6-875C-A0B33115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5BED-41C2-48F1-929E-65EFD18F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Data Pre processing</a:t>
            </a:r>
          </a:p>
          <a:p>
            <a:pPr lvl="1"/>
            <a:r>
              <a:rPr lang="en-IN" dirty="0"/>
              <a:t>Convert paintings and photographs to grayscale.</a:t>
            </a:r>
          </a:p>
          <a:p>
            <a:pPr lvl="1"/>
            <a:r>
              <a:rPr lang="en-IN" dirty="0"/>
              <a:t>Resize images to 64*64 pixels.</a:t>
            </a:r>
          </a:p>
          <a:p>
            <a:pPr lvl="1"/>
            <a:r>
              <a:rPr lang="en-IN" dirty="0"/>
              <a:t>Combine data frames.</a:t>
            </a:r>
          </a:p>
          <a:p>
            <a:pPr marL="0" indent="0">
              <a:buNone/>
            </a:pPr>
            <a:r>
              <a:rPr lang="en-IN" dirty="0"/>
              <a:t>Model Setup</a:t>
            </a:r>
          </a:p>
          <a:p>
            <a:pPr lvl="1"/>
            <a:r>
              <a:rPr lang="en-IN" dirty="0"/>
              <a:t>Calculate trainable parameters using formula (n+1)*m.</a:t>
            </a:r>
          </a:p>
          <a:p>
            <a:pPr lvl="1"/>
            <a:r>
              <a:rPr lang="en-IN" dirty="0"/>
              <a:t>Total trainable parameters: 58996098.</a:t>
            </a:r>
          </a:p>
          <a:p>
            <a:pPr marL="0" indent="0">
              <a:buNone/>
            </a:pPr>
            <a:r>
              <a:rPr lang="en-IN" dirty="0"/>
              <a:t>Neural Network Training</a:t>
            </a:r>
          </a:p>
          <a:p>
            <a:pPr lvl="1"/>
            <a:r>
              <a:rPr lang="en-IN" dirty="0"/>
              <a:t>Set up neural network architecture.</a:t>
            </a:r>
          </a:p>
          <a:p>
            <a:pPr lvl="1"/>
            <a:r>
              <a:rPr lang="en-IN" dirty="0"/>
              <a:t>Train for 50 epochs.</a:t>
            </a:r>
          </a:p>
          <a:p>
            <a:pPr marL="0" indent="0">
              <a:buNone/>
            </a:pPr>
            <a:r>
              <a:rPr lang="en-IN" dirty="0"/>
              <a:t>Results Analysis</a:t>
            </a:r>
          </a:p>
          <a:p>
            <a:pPr lvl="1"/>
            <a:r>
              <a:rPr lang="en-IN" dirty="0"/>
              <a:t>Plot accuracy and loss graphs.</a:t>
            </a:r>
          </a:p>
          <a:p>
            <a:pPr marL="0" indent="0">
              <a:buNone/>
            </a:pPr>
            <a:r>
              <a:rPr lang="en-IN" dirty="0"/>
              <a:t>Model Performance</a:t>
            </a:r>
          </a:p>
          <a:p>
            <a:pPr lvl="1"/>
            <a:r>
              <a:rPr lang="en-IN" dirty="0"/>
              <a:t>Achieved over 95% accuracy after 50 epochs.</a:t>
            </a:r>
          </a:p>
        </p:txBody>
      </p:sp>
    </p:spTree>
    <p:extLst>
      <p:ext uri="{BB962C8B-B14F-4D97-AF65-F5344CB8AC3E}">
        <p14:creationId xmlns:p14="http://schemas.microsoft.com/office/powerpoint/2010/main" val="5613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935795-6DA3-4018-9FDE-239C22BA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3"/>
          <a:stretch/>
        </p:blipFill>
        <p:spPr>
          <a:xfrm>
            <a:off x="1224524" y="487506"/>
            <a:ext cx="9742952" cy="58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714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Painting vs Photograph Classification</vt:lpstr>
      <vt:lpstr>Links to the code</vt:lpstr>
      <vt:lpstr>Outline</vt:lpstr>
      <vt:lpstr>Abstract</vt:lpstr>
      <vt:lpstr>Literature survey</vt:lpstr>
      <vt:lpstr>Data set</vt:lpstr>
      <vt:lpstr>Phase 1</vt:lpstr>
      <vt:lpstr>Phase 1 - approach</vt:lpstr>
      <vt:lpstr>PowerPoint Presentation</vt:lpstr>
      <vt:lpstr>Phase 2 </vt:lpstr>
      <vt:lpstr>Phase 2 - approach</vt:lpstr>
      <vt:lpstr>PowerPoint Presentation</vt:lpstr>
      <vt:lpstr>Comparison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Painting vs Photograph Classification</dc:title>
  <dc:creator>bindu aradhya</dc:creator>
  <cp:lastModifiedBy>bindu aradhya</cp:lastModifiedBy>
  <cp:revision>24</cp:revision>
  <dcterms:created xsi:type="dcterms:W3CDTF">2023-12-10T16:32:11Z</dcterms:created>
  <dcterms:modified xsi:type="dcterms:W3CDTF">2023-12-11T05:16:21Z</dcterms:modified>
</cp:coreProperties>
</file>