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5.png" ContentType="image/png"/>
  <Override PartName="/ppt/media/image33.tif" ContentType="image/tiff"/>
  <Override PartName="/ppt/media/image32.png" ContentType="image/png"/>
  <Override PartName="/ppt/media/image31.png" ContentType="image/png"/>
  <Override PartName="/ppt/media/image38.jpeg" ContentType="image/jpeg"/>
  <Override PartName="/ppt/media/image30.tif" ContentType="image/tiff"/>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34.jpeg" ContentType="image/jpe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7.png" ContentType="image/png"/>
  <Override PartName="/ppt/media/image2.png" ContentType="image/png"/>
  <Override PartName="/ppt/media/image22.jpeg" ContentType="image/jpeg"/>
  <Override PartName="/ppt/media/image1.png" ContentType="image/png"/>
  <Override PartName="/ppt/media/image3.png" ContentType="image/png"/>
  <Override PartName="/ppt/media/image4.png" ContentType="image/png"/>
  <Override PartName="/ppt/media/image11.tif" ContentType="image/tiff"/>
  <Override PartName="/ppt/media/image12.tif" ContentType="image/tiff"/>
  <Override PartName="/ppt/media/image13.tif" ContentType="image/tiff"/>
  <Override PartName="/ppt/media/image6.png" ContentType="image/png"/>
  <Override PartName="/ppt/media/image21.png" ContentType="image/png"/>
  <Override PartName="/ppt/media/image14.jpeg" ContentType="image/jpeg"/>
  <Override PartName="/ppt/media/image5.png" ContentType="image/png"/>
  <Override PartName="/ppt/media/image20.png" ContentType="image/png"/>
  <Override PartName="/ppt/media/image36.tif" ContentType="image/tiff"/>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63" name="" descr=""/>
          <p:cNvPicPr/>
          <p:nvPr/>
        </p:nvPicPr>
        <p:blipFill>
          <a:blip r:embed="rId2"/>
          <a:stretch/>
        </p:blipFill>
        <p:spPr>
          <a:xfrm>
            <a:off x="3602880" y="1604520"/>
            <a:ext cx="4984920" cy="3977280"/>
          </a:xfrm>
          <a:prstGeom prst="rect">
            <a:avLst/>
          </a:prstGeom>
          <a:ln>
            <a:noFill/>
          </a:ln>
        </p:spPr>
      </p:pic>
      <p:pic>
        <p:nvPicPr>
          <p:cNvPr id="64"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128" name="" descr=""/>
          <p:cNvPicPr/>
          <p:nvPr/>
        </p:nvPicPr>
        <p:blipFill>
          <a:blip r:embed="rId2"/>
          <a:stretch/>
        </p:blipFill>
        <p:spPr>
          <a:xfrm>
            <a:off x="3602880" y="1604520"/>
            <a:ext cx="4984920" cy="3977280"/>
          </a:xfrm>
          <a:prstGeom prst="rect">
            <a:avLst/>
          </a:prstGeom>
          <a:ln>
            <a:noFill/>
          </a:ln>
        </p:spPr>
      </p:pic>
      <p:pic>
        <p:nvPicPr>
          <p:cNvPr id="129"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4"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67"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2"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3"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5"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77"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1"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3" name="PlaceHolder 2"/>
          <p:cNvSpPr>
            <a:spLocks noGrp="1"/>
          </p:cNvSpPr>
          <p:nvPr>
            <p:ph type="body"/>
          </p:nvPr>
        </p:nvSpPr>
        <p:spPr>
          <a:xfrm>
            <a:off x="609480" y="160452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4" name="PlaceHolder 3"/>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6"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8"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89" name="PlaceHolder 5"/>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192" name="PlaceHolder 3"/>
          <p:cNvSpPr>
            <a:spLocks noGrp="1"/>
          </p:cNvSpPr>
          <p:nvPr>
            <p:ph type="body"/>
          </p:nvPr>
        </p:nvSpPr>
        <p:spPr>
          <a:xfrm>
            <a:off x="609480" y="1604520"/>
            <a:ext cx="1097244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pic>
        <p:nvPicPr>
          <p:cNvPr id="193" name="" descr=""/>
          <p:cNvPicPr/>
          <p:nvPr/>
        </p:nvPicPr>
        <p:blipFill>
          <a:blip r:embed="rId2"/>
          <a:stretch/>
        </p:blipFill>
        <p:spPr>
          <a:xfrm>
            <a:off x="3602880" y="1604520"/>
            <a:ext cx="4984920" cy="3977280"/>
          </a:xfrm>
          <a:prstGeom prst="rect">
            <a:avLst/>
          </a:prstGeom>
          <a:ln>
            <a:noFill/>
          </a:ln>
        </p:spPr>
      </p:pic>
      <p:pic>
        <p:nvPicPr>
          <p:cNvPr id="194"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60948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623196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6231960" y="368208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609480" y="3682080"/>
            <a:ext cx="10972440" cy="1896840"/>
          </a:xfrm>
          <a:prstGeom prst="rect">
            <a:avLst/>
          </a:prstGeom>
        </p:spPr>
        <p:txBody>
          <a:bodyPr lIns="0" rIns="0" tIns="0" bIns="0"/>
          <a:p>
            <a:endParaRPr b="0" lang="en-US" sz="1800" spc="-1" strike="noStrike">
              <a:solidFill>
                <a:srgbClr val="40404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p>
            <a:pPr>
              <a:lnSpc>
                <a:spcPct val="100000"/>
              </a:lnSpc>
            </a:pPr>
            <a:r>
              <a:rPr b="0" lang="en-US" sz="5400" spc="-1" strike="noStrike">
                <a:solidFill>
                  <a:srgbClr val="178dbb"/>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Century Gothic"/>
              </a:rPr>
              <a:t>11/17/16</a:t>
            </a:r>
            <a:endParaRPr b="0" lang="en-US" sz="1400" spc="-1" strike="noStrike">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531720" y="4529520"/>
            <a:ext cx="779400" cy="364680"/>
          </a:xfrm>
          <a:prstGeom prst="rect">
            <a:avLst/>
          </a:prstGeom>
        </p:spPr>
        <p:txBody>
          <a:bodyPr anchor="ctr"/>
          <a:p>
            <a:pPr algn="r">
              <a:lnSpc>
                <a:spcPct val="100000"/>
              </a:lnSpc>
            </a:pPr>
            <a:fld id="{79B7720C-5E15-423F-986E-9895929CAECE}" type="slidenum">
              <a:rPr b="0" lang="en-US" sz="2000" spc="-1" strike="noStrike">
                <a:solidFill>
                  <a:srgbClr val="feffff"/>
                </a:solidFill>
                <a:uFill>
                  <a:solidFill>
                    <a:srgbClr val="ffffff"/>
                  </a:solidFill>
                </a:uFill>
                <a:latin typeface="Century Gothic"/>
              </a:rPr>
              <a:t>&lt;number&gt;</a:t>
            </a:fld>
            <a:endParaRPr b="0" lang="en-US" sz="1400" spc="-1" strike="noStrike">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6"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7"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8"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9"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0"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1"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2"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3"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4"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5"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6"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7"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8"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9"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0"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1"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2"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3"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4"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5"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6"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7"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8"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178dbb"/>
                </a:solidFill>
                <a:uFill>
                  <a:solidFill>
                    <a:srgbClr val="ffffff"/>
                  </a:solidFill>
                </a:uFill>
                <a:latin typeface="Century Gothic"/>
              </a:rPr>
              <a:t>Click to edit Master title style</a:t>
            </a:r>
            <a:endParaRPr b="0" lang="en-US" sz="1800" spc="-1" strike="noStrike">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2589120" y="2133720"/>
            <a:ext cx="8915040" cy="377712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Second Outline Level</a:t>
            </a:r>
            <a:endParaRPr b="0"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Third Outline Level</a:t>
            </a:r>
            <a:endParaRPr b="0"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Century Gothic"/>
              </a:rPr>
              <a:t>Fourth Outline Level</a:t>
            </a:r>
            <a:endParaRPr b="0"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Fifth Outline Level</a:t>
            </a:r>
            <a:endParaRPr b="0"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Sixth Outline Level</a:t>
            </a:r>
            <a:endParaRPr b="0" lang="en-US" sz="18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Seventh Outline LevelClick to edit Master text styles</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Second level</a:t>
            </a:r>
            <a:endParaRPr b="0" lang="en-US" sz="1800" spc="-1" strike="noStrike">
              <a:solidFill>
                <a:srgbClr val="404040"/>
              </a:solidFill>
              <a:uFill>
                <a:solidFill>
                  <a:srgbClr val="ffffff"/>
                </a:solidFill>
              </a:uFill>
              <a:latin typeface="Century Gothic"/>
            </a:endParaRPr>
          </a:p>
          <a:p>
            <a:pPr lvl="2" marL="1143000" indent="-228240">
              <a:lnSpc>
                <a:spcPct val="100000"/>
              </a:lnSpc>
              <a:buClr>
                <a:srgbClr val="353535"/>
              </a:buClr>
              <a:buFont typeface="Wingdings 3" charset="2"/>
              <a:buChar char=""/>
            </a:pPr>
            <a:r>
              <a:rPr b="0" lang="en-US" sz="1400" spc="-1" strike="noStrike">
                <a:solidFill>
                  <a:srgbClr val="404040"/>
                </a:solidFill>
                <a:uFill>
                  <a:solidFill>
                    <a:srgbClr val="ffffff"/>
                  </a:solidFill>
                </a:uFill>
                <a:latin typeface="Century Gothic"/>
              </a:rPr>
              <a:t>Third level</a:t>
            </a:r>
            <a:endParaRPr b="0" lang="en-US" sz="1800" spc="-1" strike="noStrike">
              <a:solidFill>
                <a:srgbClr val="404040"/>
              </a:solidFill>
              <a:uFill>
                <a:solidFill>
                  <a:srgbClr val="ffffff"/>
                </a:solidFill>
              </a:uFill>
              <a:latin typeface="Century Gothic"/>
            </a:endParaRPr>
          </a:p>
          <a:p>
            <a:pPr lvl="3" marL="1600200" indent="-228240">
              <a:lnSpc>
                <a:spcPct val="100000"/>
              </a:lnSpc>
              <a:buClr>
                <a:srgbClr val="353535"/>
              </a:buClr>
              <a:buFont typeface="Wingdings 3" charset="2"/>
              <a:buChar char=""/>
            </a:pPr>
            <a:r>
              <a:rPr b="0" lang="en-US" sz="1200" spc="-1" strike="noStrike">
                <a:solidFill>
                  <a:srgbClr val="404040"/>
                </a:solidFill>
                <a:uFill>
                  <a:solidFill>
                    <a:srgbClr val="ffffff"/>
                  </a:solidFill>
                </a:uFill>
                <a:latin typeface="Century Gothic"/>
              </a:rPr>
              <a:t>Fourth level</a:t>
            </a:r>
            <a:endParaRPr b="0" lang="en-US" sz="1800" spc="-1" strike="noStrike">
              <a:solidFill>
                <a:srgbClr val="404040"/>
              </a:solidFill>
              <a:uFill>
                <a:solidFill>
                  <a:srgbClr val="ffffff"/>
                </a:solidFill>
              </a:uFill>
              <a:latin typeface="Century Gothic"/>
            </a:endParaRPr>
          </a:p>
          <a:p>
            <a:pPr lvl="4" marL="2057400" indent="-228240">
              <a:lnSpc>
                <a:spcPct val="100000"/>
              </a:lnSpc>
              <a:buClr>
                <a:srgbClr val="353535"/>
              </a:buClr>
              <a:buFont typeface="Wingdings 3" charset="2"/>
              <a:buChar char=""/>
            </a:pPr>
            <a:r>
              <a:rPr b="0" lang="en-US" sz="1200" spc="-1" strike="noStrike">
                <a:solidFill>
                  <a:srgbClr val="404040"/>
                </a:solidFill>
                <a:uFill>
                  <a:solidFill>
                    <a:srgbClr val="ffffff"/>
                  </a:solidFill>
                </a:uFill>
                <a:latin typeface="Century Gothic"/>
              </a:rPr>
              <a:t>Fifth level</a:t>
            </a:r>
            <a:endParaRPr b="0" lang="en-US" sz="1800" spc="-1" strike="noStrike">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10361520" y="6130440"/>
            <a:ext cx="1145880" cy="3700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Century Gothic"/>
              </a:rPr>
              <a:t>11/17/16</a:t>
            </a:r>
            <a:endParaRPr b="0" lang="en-US" sz="1400" spc="-1" strike="noStrike">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2589120" y="6135840"/>
            <a:ext cx="7619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4" name="CustomShape 30"/>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5" name="PlaceHolder 31"/>
          <p:cNvSpPr>
            <a:spLocks noGrp="1"/>
          </p:cNvSpPr>
          <p:nvPr>
            <p:ph type="sldNum"/>
          </p:nvPr>
        </p:nvSpPr>
        <p:spPr>
          <a:xfrm>
            <a:off x="531720" y="787680"/>
            <a:ext cx="779400" cy="364680"/>
          </a:xfrm>
          <a:prstGeom prst="rect">
            <a:avLst/>
          </a:prstGeom>
        </p:spPr>
        <p:txBody>
          <a:bodyPr anchor="ctr"/>
          <a:p>
            <a:pPr algn="r">
              <a:lnSpc>
                <a:spcPct val="100000"/>
              </a:lnSpc>
            </a:pPr>
            <a:fld id="{AE805B2D-441F-4187-8741-F9FD01E693ED}" type="slidenum">
              <a:rPr b="0" lang="en-US" sz="2000" spc="-1" strike="noStrike">
                <a:solidFill>
                  <a:srgbClr val="feffff"/>
                </a:solidFill>
                <a:uFill>
                  <a:solidFill>
                    <a:srgbClr val="ffffff"/>
                  </a:solidFill>
                </a:uFill>
                <a:latin typeface="Century Gothic"/>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1" name="CustomShape 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2" name="CustomShape 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3" name="CustomShape 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4" name="CustomShape 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5" name="CustomShape 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6" name="CustomShape 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37" name="CustomShape 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38" name="CustomShape 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39" name="CustomShape 1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0" name="CustomShape 1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1" name="CustomShape 1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42" name="CustomShape 13"/>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3" name="CustomShape 14"/>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4" name="CustomShape 15"/>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5" name="CustomShape 16"/>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46" name="CustomShape 17"/>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47" name="CustomShape 18"/>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48" name="CustomShape 19"/>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49" name="CustomShape 20"/>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0" name="CustomShape 21"/>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1" name="CustomShape 22"/>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2" name="CustomShape 23"/>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3" name="CustomShape 24"/>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15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5" name="PlaceHolder 26"/>
          <p:cNvSpPr>
            <a:spLocks noGrp="1"/>
          </p:cNvSpPr>
          <p:nvPr>
            <p:ph type="dt"/>
          </p:nvPr>
        </p:nvSpPr>
        <p:spPr>
          <a:xfrm>
            <a:off x="10361520" y="6130440"/>
            <a:ext cx="1145880" cy="3700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Century Gothic"/>
              </a:rPr>
              <a:t>11/17/16</a:t>
            </a:r>
            <a:endParaRPr b="0" lang="en-US" sz="1400" spc="-1" strike="noStrike">
              <a:solidFill>
                <a:srgbClr val="000000"/>
              </a:solidFill>
              <a:uFill>
                <a:solidFill>
                  <a:srgbClr val="ffffff"/>
                </a:solidFill>
              </a:uFill>
              <a:latin typeface="Times New Roman"/>
            </a:endParaRPr>
          </a:p>
        </p:txBody>
      </p:sp>
      <p:sp>
        <p:nvSpPr>
          <p:cNvPr id="156" name="PlaceHolder 27"/>
          <p:cNvSpPr>
            <a:spLocks noGrp="1"/>
          </p:cNvSpPr>
          <p:nvPr>
            <p:ph type="ftr"/>
          </p:nvPr>
        </p:nvSpPr>
        <p:spPr>
          <a:xfrm>
            <a:off x="2589120" y="6135840"/>
            <a:ext cx="7619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57" name="CustomShape 28"/>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58" name="PlaceHolder 29"/>
          <p:cNvSpPr>
            <a:spLocks noGrp="1"/>
          </p:cNvSpPr>
          <p:nvPr>
            <p:ph type="sldNum"/>
          </p:nvPr>
        </p:nvSpPr>
        <p:spPr>
          <a:xfrm>
            <a:off x="531720" y="787680"/>
            <a:ext cx="779400" cy="364680"/>
          </a:xfrm>
          <a:prstGeom prst="rect">
            <a:avLst/>
          </a:prstGeom>
        </p:spPr>
        <p:txBody>
          <a:bodyPr anchor="ctr"/>
          <a:p>
            <a:pPr algn="r">
              <a:lnSpc>
                <a:spcPct val="100000"/>
              </a:lnSpc>
            </a:pPr>
            <a:fld id="{AA42E0AE-A853-4F21-AB00-BC3C70F7C90A}" type="slidenum">
              <a:rPr b="0" lang="en-US" sz="2000" spc="-1" strike="noStrike">
                <a:solidFill>
                  <a:srgbClr val="feffff"/>
                </a:solidFill>
                <a:uFill>
                  <a:solidFill>
                    <a:srgbClr val="ffffff"/>
                  </a:solidFill>
                </a:uFill>
                <a:latin typeface="Century Gothic"/>
              </a:rPr>
              <a:t>&lt;number&gt;</a:t>
            </a:fld>
            <a:endParaRPr b="0" lang="en-US" sz="1400" spc="-1" strike="noStrike">
              <a:solidFill>
                <a:srgbClr val="000000"/>
              </a:solidFill>
              <a:uFill>
                <a:solidFill>
                  <a:srgbClr val="ffffff"/>
                </a:solidFill>
              </a:uFill>
              <a:latin typeface="Times New Roman"/>
            </a:endParaRPr>
          </a:p>
        </p:txBody>
      </p:sp>
      <p:sp>
        <p:nvSpPr>
          <p:cNvPr id="159" name="PlaceHolder 30"/>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entury Gothic"/>
              </a:rPr>
              <a:t>Click to edit the title text format</a:t>
            </a:r>
            <a:endParaRPr b="0" lang="en-US" sz="1800" spc="-1" strike="noStrike">
              <a:solidFill>
                <a:srgbClr val="000000"/>
              </a:solidFill>
              <a:uFill>
                <a:solidFill>
                  <a:srgbClr val="ffffff"/>
                </a:solidFill>
              </a:uFill>
              <a:latin typeface="Century Gothic"/>
            </a:endParaRPr>
          </a:p>
        </p:txBody>
      </p:sp>
      <p:sp>
        <p:nvSpPr>
          <p:cNvPr id="160" name="PlaceHolder 31"/>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hyperlink" Target="https://en.wikipedia.org/wiki/Natural_language_processing" TargetMode="External"/><Relationship Id="rId3" Type="http://schemas.openxmlformats.org/officeDocument/2006/relationships/hyperlink" Target="https://en.wikipedia.org/wiki/Distributional_semantics" TargetMode="External"/><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0.tif"/><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3.tif"/><Relationship Id="rId2" Type="http://schemas.openxmlformats.org/officeDocument/2006/relationships/image" Target="../media/image34.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tif"/><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en.wikipedia.org/wiki/Information_retrieval" TargetMode="External"/><Relationship Id="rId2" Type="http://schemas.openxmlformats.org/officeDocument/2006/relationships/hyperlink" Target="https://en.wikipedia.org/wiki/Document" TargetMode="External"/><Relationship Id="rId3" Type="http://schemas.openxmlformats.org/officeDocument/2006/relationships/hyperlink" Target="https://en.wikipedia.org/wiki/Text_corpus" TargetMode="External"/><Relationship Id="rId4" Type="http://schemas.openxmlformats.org/officeDocument/2006/relationships/hyperlink" Target="https://en.wikipedia.org/wiki/Tf%E2%80%93idf#cite_note-1" TargetMode="External"/><Relationship Id="rId5" Type="http://schemas.openxmlformats.org/officeDocument/2006/relationships/hyperlink" Target="https://en.wikipedia.org/wiki/Text_mining" TargetMode="External"/><Relationship Id="rId6" Type="http://schemas.openxmlformats.org/officeDocument/2006/relationships/hyperlink" Target="https://en.wikipedia.org/wiki/Proportionality_(mathematics)" TargetMode="External"/><Relationship Id="rId7" Type="http://schemas.openxmlformats.org/officeDocument/2006/relationships/image" Target="../media/image10.png"/><Relationship Id="rId8"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hyperlink" Target="https://en.wikipedia.org/wiki/Machine_learning" TargetMode="External"/><Relationship Id="rId4" Type="http://schemas.openxmlformats.org/officeDocument/2006/relationships/hyperlink" Target="https://en.wikipedia.org/wiki/Support_vector_machine#cite_note-CorinnaCortes-1" TargetMode="External"/><Relationship Id="rId5" Type="http://schemas.openxmlformats.org/officeDocument/2006/relationships/hyperlink" Target="https://en.wikipedia.org/wiki/Supervised_learning" TargetMode="External"/><Relationship Id="rId6" Type="http://schemas.openxmlformats.org/officeDocument/2006/relationships/hyperlink" Target="https://en.wikipedia.org/wiki/Algorithm" TargetMode="External"/><Relationship Id="rId7" Type="http://schemas.openxmlformats.org/officeDocument/2006/relationships/hyperlink" Target="https://en.wikipedia.org/wiki/Statistical_classification" TargetMode="External"/><Relationship Id="rId8" Type="http://schemas.openxmlformats.org/officeDocument/2006/relationships/hyperlink" Target="https://en.wikipedia.org/wiki/Regression_analysis" TargetMode="External"/><Relationship Id="rId9" Type="http://schemas.openxmlformats.org/officeDocument/2006/relationships/hyperlink" Target="https://en.wikipedia.org/wiki/Pattern_recognition" TargetMode="External"/><Relationship Id="rId10" Type="http://schemas.openxmlformats.org/officeDocument/2006/relationships/hyperlink" Target="https://en.wikipedia.org/wiki/Non-parametric_statistics" TargetMode="External"/><Relationship Id="rId11" Type="http://schemas.openxmlformats.org/officeDocument/2006/relationships/hyperlink" Target="https://en.wikipedia.org/wiki/Statistical_classification" TargetMode="External"/><Relationship Id="rId12" Type="http://schemas.openxmlformats.org/officeDocument/2006/relationships/hyperlink" Target="https://en.wikipedia.org/wiki/Regression_analysis" TargetMode="External"/><Relationship Id="rId13" Type="http://schemas.openxmlformats.org/officeDocument/2006/relationships/hyperlink" Target="https://en.wikipedia.org/wiki/K-nearest_neighbors_algorithm#cite_note-1" TargetMode="External"/><Relationship Id="rId14" Type="http://schemas.openxmlformats.org/officeDocument/2006/relationships/hyperlink" Target="https://en.wikipedia.org/wiki/Feature_space" TargetMode="External"/><Relationship Id="rId1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hyperlink" Target="https://en.wikipedia.org/wiki/Random_forest#cite_note-ho1995-1" TargetMode="External"/><Relationship Id="rId6" Type="http://schemas.openxmlformats.org/officeDocument/2006/relationships/hyperlink" Target="https://en.wikipedia.org/wiki/Random_forest#cite_note-ho1998-2" TargetMode="External"/><Relationship Id="rId7" Type="http://schemas.openxmlformats.org/officeDocument/2006/relationships/hyperlink" Target="https://en.wikipedia.org/wiki/Ensemble_learning" TargetMode="External"/><Relationship Id="rId8" Type="http://schemas.openxmlformats.org/officeDocument/2006/relationships/hyperlink" Target="https://en.wikipedia.org/wiki/Statistical_classification" TargetMode="External"/><Relationship Id="rId9" Type="http://schemas.openxmlformats.org/officeDocument/2006/relationships/hyperlink" Target="https://en.wikipedia.org/wiki/Regression_analysis" TargetMode="External"/><Relationship Id="rId10" Type="http://schemas.openxmlformats.org/officeDocument/2006/relationships/hyperlink" Target="https://en.wikipedia.org/wiki/Decision_tree_learning" TargetMode="External"/><Relationship Id="rId11" Type="http://schemas.openxmlformats.org/officeDocument/2006/relationships/hyperlink" Target="https://en.wikipedia.org/wiki/Mode_(statistics)" TargetMode="External"/><Relationship Id="rId12" Type="http://schemas.openxmlformats.org/officeDocument/2006/relationships/hyperlink" Target="https://en.wikipedia.org/wiki/Feedforward_neural_network" TargetMode="External"/><Relationship Id="rId13" Type="http://schemas.openxmlformats.org/officeDocument/2006/relationships/hyperlink" Target="https://en.wikipedia.org/wiki/Artificial_neural_network" TargetMode="External"/><Relationship Id="rId14" Type="http://schemas.openxmlformats.org/officeDocument/2006/relationships/hyperlink" Target="https://en.wikipedia.org/wiki/Directed_graph" TargetMode="External"/><Relationship Id="rId1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549360" y="0"/>
            <a:ext cx="8915040" cy="2057400"/>
          </a:xfrm>
          <a:prstGeom prst="rect">
            <a:avLst/>
          </a:prstGeom>
          <a:noFill/>
          <a:ln>
            <a:noFill/>
          </a:ln>
        </p:spPr>
        <p:txBody>
          <a:bodyPr anchor="b"/>
          <a:p>
            <a:pPr>
              <a:lnSpc>
                <a:spcPct val="100000"/>
              </a:lnSpc>
            </a:pPr>
            <a:r>
              <a:rPr b="0" lang="en-US" sz="5400" spc="-1" strike="noStrike">
                <a:solidFill>
                  <a:srgbClr val="178dbb"/>
                </a:solidFill>
                <a:uFill>
                  <a:solidFill>
                    <a:srgbClr val="ffffff"/>
                  </a:solidFill>
                </a:uFill>
                <a:latin typeface="Century Gothic"/>
              </a:rPr>
              <a:t>Case Study 3</a:t>
            </a:r>
            <a:r>
              <a:rPr b="0" lang="en-US" sz="5400" spc="-1" strike="noStrike">
                <a:solidFill>
                  <a:srgbClr val="178dbb"/>
                </a:solidFill>
                <a:uFill>
                  <a:solidFill>
                    <a:srgbClr val="ffffff"/>
                  </a:solidFill>
                </a:uFill>
                <a:latin typeface="Century Gothic"/>
              </a:rPr>
              <a:t>
</a:t>
            </a:r>
            <a:endParaRPr b="0" lang="en-US" sz="1800" spc="-1" strike="noStrike">
              <a:solidFill>
                <a:srgbClr val="000000"/>
              </a:solidFill>
              <a:uFill>
                <a:solidFill>
                  <a:srgbClr val="ffffff"/>
                </a:solidFill>
              </a:uFill>
              <a:latin typeface="Century Gothic"/>
            </a:endParaRPr>
          </a:p>
        </p:txBody>
      </p:sp>
      <p:sp>
        <p:nvSpPr>
          <p:cNvPr id="196" name="TextShape 2"/>
          <p:cNvSpPr txBox="1"/>
          <p:nvPr/>
        </p:nvSpPr>
        <p:spPr>
          <a:xfrm>
            <a:off x="7338600" y="3836520"/>
            <a:ext cx="9143640" cy="2833920"/>
          </a:xfrm>
          <a:prstGeom prst="rect">
            <a:avLst/>
          </a:prstGeom>
          <a:noFill/>
          <a:ln>
            <a:noFill/>
          </a:ln>
        </p:spPr>
        <p:txBody>
          <a:bodyPr/>
          <a:p>
            <a:pPr>
              <a:lnSpc>
                <a:spcPct val="100000"/>
              </a:lnSpc>
            </a:pPr>
            <a:r>
              <a:rPr b="1" lang="en-US" sz="1800" spc="-1" strike="noStrike">
                <a:solidFill>
                  <a:srgbClr val="595959"/>
                </a:solidFill>
                <a:uFill>
                  <a:solidFill>
                    <a:srgbClr val="ffffff"/>
                  </a:solidFill>
                </a:uFill>
                <a:latin typeface="Century Gothic"/>
              </a:rPr>
              <a:t>MADE BY::</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595959"/>
                </a:solidFill>
                <a:uFill>
                  <a:solidFill>
                    <a:srgbClr val="ffffff"/>
                  </a:solidFill>
                </a:uFill>
                <a:latin typeface="Century Gothic"/>
              </a:rPr>
              <a:t>GUANXIONG LIU</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595959"/>
                </a:solidFill>
                <a:uFill>
                  <a:solidFill>
                    <a:srgbClr val="ffffff"/>
                  </a:solidFill>
                </a:uFill>
                <a:latin typeface="Century Gothic"/>
              </a:rPr>
              <a:t>JIANKUN BI</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595959"/>
                </a:solidFill>
                <a:uFill>
                  <a:solidFill>
                    <a:srgbClr val="ffffff"/>
                  </a:solidFill>
                </a:uFill>
                <a:latin typeface="Century Gothic"/>
              </a:rPr>
              <a:t>NAVEEN POTHAYATH</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595959"/>
                </a:solidFill>
                <a:uFill>
                  <a:solidFill>
                    <a:srgbClr val="ffffff"/>
                  </a:solidFill>
                </a:uFill>
                <a:latin typeface="Century Gothic"/>
              </a:rPr>
              <a:t>ABHISHEK EASWARAN</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595959"/>
                </a:solidFill>
                <a:uFill>
                  <a:solidFill>
                    <a:srgbClr val="ffffff"/>
                  </a:solidFill>
                </a:uFill>
                <a:latin typeface="Century Gothic"/>
              </a:rPr>
              <a:t>SUCHITHRA BALAKRISHNAN</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
        <p:nvSpPr>
          <p:cNvPr id="197" name="CustomShape 3"/>
          <p:cNvSpPr/>
          <p:nvPr/>
        </p:nvSpPr>
        <p:spPr>
          <a:xfrm>
            <a:off x="4618800" y="2250720"/>
            <a:ext cx="271944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entury Gothic"/>
              </a:rPr>
              <a:t>TEAM 12</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Content Placeholder 3" descr=""/>
          <p:cNvPicPr/>
          <p:nvPr/>
        </p:nvPicPr>
        <p:blipFill>
          <a:blip r:embed="rId1"/>
          <a:stretch/>
        </p:blipFill>
        <p:spPr>
          <a:xfrm>
            <a:off x="2565360" y="995760"/>
            <a:ext cx="8427240" cy="2604240"/>
          </a:xfrm>
          <a:prstGeom prst="rect">
            <a:avLst/>
          </a:prstGeom>
          <a:ln>
            <a:noFill/>
          </a:ln>
        </p:spPr>
      </p:pic>
      <p:sp>
        <p:nvSpPr>
          <p:cNvPr id="231" name="CustomShape 1"/>
          <p:cNvSpPr/>
          <p:nvPr/>
        </p:nvSpPr>
        <p:spPr>
          <a:xfrm>
            <a:off x="2273760" y="314280"/>
            <a:ext cx="871884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rPr>
              <a:t>SYSTEM DIAGRAM FOR RANDOM FOREST/KNN WITH PCA</a:t>
            </a:r>
            <a:endParaRPr b="0" lang="en-US" sz="1800" spc="-1" strike="noStrike">
              <a:solidFill>
                <a:srgbClr val="000000"/>
              </a:solidFill>
              <a:uFill>
                <a:solidFill>
                  <a:srgbClr val="ffffff"/>
                </a:solidFill>
              </a:uFill>
              <a:latin typeface="Arial"/>
            </a:endParaRPr>
          </a:p>
        </p:txBody>
      </p:sp>
      <p:pic>
        <p:nvPicPr>
          <p:cNvPr id="232" name="Picture 5" descr=""/>
          <p:cNvPicPr/>
          <p:nvPr/>
        </p:nvPicPr>
        <p:blipFill>
          <a:blip r:embed="rId2"/>
          <a:stretch/>
        </p:blipFill>
        <p:spPr>
          <a:xfrm>
            <a:off x="6782400" y="3891960"/>
            <a:ext cx="4791600" cy="1207800"/>
          </a:xfrm>
          <a:prstGeom prst="rect">
            <a:avLst/>
          </a:prstGeom>
          <a:ln>
            <a:noFill/>
          </a:ln>
        </p:spPr>
      </p:pic>
      <p:sp>
        <p:nvSpPr>
          <p:cNvPr id="233" name="CustomShape 2"/>
          <p:cNvSpPr/>
          <p:nvPr/>
        </p:nvSpPr>
        <p:spPr>
          <a:xfrm>
            <a:off x="1445040" y="4152960"/>
            <a:ext cx="4838760" cy="821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entury Gothic"/>
              </a:rPr>
              <a:t>CONFUSION MATRIX FOR </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entury Gothic"/>
              </a:rPr>
              <a:t>KNN AFTER PCA</a:t>
            </a:r>
            <a:endParaRPr b="0" lang="en-US" sz="1800" spc="-1" strike="noStrike">
              <a:solidFill>
                <a:srgbClr val="000000"/>
              </a:solidFill>
              <a:uFill>
                <a:solidFill>
                  <a:srgbClr val="ffffff"/>
                </a:solidFill>
              </a:uFill>
              <a:latin typeface="Arial"/>
            </a:endParaRPr>
          </a:p>
        </p:txBody>
      </p:sp>
      <p:pic>
        <p:nvPicPr>
          <p:cNvPr id="234" name="Picture 7" descr=""/>
          <p:cNvPicPr/>
          <p:nvPr/>
        </p:nvPicPr>
        <p:blipFill>
          <a:blip r:embed="rId3"/>
          <a:stretch/>
        </p:blipFill>
        <p:spPr>
          <a:xfrm>
            <a:off x="6769800" y="5358240"/>
            <a:ext cx="4804200" cy="1119600"/>
          </a:xfrm>
          <a:prstGeom prst="rect">
            <a:avLst/>
          </a:prstGeom>
          <a:ln>
            <a:noFill/>
          </a:ln>
        </p:spPr>
      </p:pic>
      <p:sp>
        <p:nvSpPr>
          <p:cNvPr id="235" name="CustomShape 3"/>
          <p:cNvSpPr/>
          <p:nvPr/>
        </p:nvSpPr>
        <p:spPr>
          <a:xfrm>
            <a:off x="1542960" y="5536080"/>
            <a:ext cx="4642920" cy="1187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entury Gothic"/>
              </a:rPr>
              <a:t>CONFUSION MATRIX FOR </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entury Gothic"/>
              </a:rPr>
              <a:t>RANDOM FOREST AFTER PCA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46520" y="631080"/>
            <a:ext cx="8911440" cy="1280520"/>
          </a:xfrm>
          <a:prstGeom prst="rect">
            <a:avLst/>
          </a:prstGeom>
          <a:noFill/>
          <a:ln>
            <a:noFill/>
          </a:ln>
        </p:spPr>
        <p:txBody>
          <a:bodyPr/>
          <a:p>
            <a:pPr algn="ctr">
              <a:lnSpc>
                <a:spcPct val="100000"/>
              </a:lnSpc>
            </a:pPr>
            <a:r>
              <a:rPr b="0" lang="en-US" sz="3600" spc="-1" strike="noStrike">
                <a:solidFill>
                  <a:srgbClr val="178dbb"/>
                </a:solidFill>
                <a:uFill>
                  <a:solidFill>
                    <a:srgbClr val="ffffff"/>
                  </a:solidFill>
                </a:uFill>
                <a:latin typeface="Century Gothic"/>
              </a:rPr>
              <a:t>The Classification Problem</a:t>
            </a:r>
            <a:endParaRPr b="0" lang="en-US" sz="1800" spc="-1" strike="noStrike">
              <a:solidFill>
                <a:srgbClr val="000000"/>
              </a:solidFill>
              <a:uFill>
                <a:solidFill>
                  <a:srgbClr val="ffffff"/>
                </a:solidFill>
              </a:uFill>
              <a:latin typeface="Century Gothic"/>
            </a:endParaRPr>
          </a:p>
        </p:txBody>
      </p:sp>
      <p:sp>
        <p:nvSpPr>
          <p:cNvPr id="237" name="TextShape 2"/>
          <p:cNvSpPr txBox="1"/>
          <p:nvPr/>
        </p:nvSpPr>
        <p:spPr>
          <a:xfrm>
            <a:off x="6021360" y="2359080"/>
            <a:ext cx="8915040" cy="3777120"/>
          </a:xfrm>
          <a:prstGeom prst="rect">
            <a:avLst/>
          </a:prstGeom>
          <a:noFill/>
          <a:ln>
            <a:noFill/>
          </a:ln>
        </p:spPr>
        <p:txBody>
          <a:bodyPr/>
          <a:p>
            <a:pPr>
              <a:lnSpc>
                <a:spcPct val="100000"/>
              </a:lnSpc>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LSA                                                                   </a:t>
            </a: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a:p>
            <a:pPr>
              <a:lnSpc>
                <a:spcPct val="100000"/>
              </a:lnSpc>
            </a:pPr>
            <a:endParaRPr b="0" lang="en-US" sz="1800" spc="-1" strike="noStrike">
              <a:solidFill>
                <a:srgbClr val="404040"/>
              </a:solidFill>
              <a:uFill>
                <a:solidFill>
                  <a:srgbClr val="ffffff"/>
                </a:solidFill>
              </a:uFill>
              <a:latin typeface="Century Gothic"/>
            </a:endParaRPr>
          </a:p>
        </p:txBody>
      </p:sp>
      <p:pic>
        <p:nvPicPr>
          <p:cNvPr id="238" name="Picture 3" descr=""/>
          <p:cNvPicPr/>
          <p:nvPr/>
        </p:nvPicPr>
        <p:blipFill>
          <a:blip r:embed="rId1"/>
          <a:stretch/>
        </p:blipFill>
        <p:spPr>
          <a:xfrm>
            <a:off x="6239880" y="1652040"/>
            <a:ext cx="5817960" cy="3777120"/>
          </a:xfrm>
          <a:prstGeom prst="rect">
            <a:avLst/>
          </a:prstGeom>
          <a:ln>
            <a:noFill/>
          </a:ln>
        </p:spPr>
      </p:pic>
      <p:sp>
        <p:nvSpPr>
          <p:cNvPr id="239" name="CustomShape 3"/>
          <p:cNvSpPr/>
          <p:nvPr/>
        </p:nvSpPr>
        <p:spPr>
          <a:xfrm>
            <a:off x="1467720" y="4275720"/>
            <a:ext cx="4771800" cy="2284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entury Gothic"/>
              </a:rPr>
              <a:t>Latent semantic analysis</a:t>
            </a:r>
            <a:r>
              <a:rPr b="0" lang="en-US" sz="1800" spc="-1" strike="noStrike">
                <a:solidFill>
                  <a:srgbClr val="000000"/>
                </a:solidFill>
                <a:uFill>
                  <a:solidFill>
                    <a:srgbClr val="ffffff"/>
                  </a:solidFill>
                </a:uFill>
                <a:latin typeface="Century Gothic"/>
              </a:rPr>
              <a:t> (</a:t>
            </a:r>
            <a:r>
              <a:rPr b="1" lang="en-US" sz="1800" spc="-1" strike="noStrike">
                <a:solidFill>
                  <a:srgbClr val="000000"/>
                </a:solidFill>
                <a:uFill>
                  <a:solidFill>
                    <a:srgbClr val="ffffff"/>
                  </a:solidFill>
                </a:uFill>
                <a:latin typeface="Century Gothic"/>
              </a:rPr>
              <a:t>LSA</a:t>
            </a:r>
            <a:r>
              <a:rPr b="0" lang="en-US" sz="1800" spc="-1" strike="noStrike">
                <a:solidFill>
                  <a:srgbClr val="000000"/>
                </a:solidFill>
                <a:uFill>
                  <a:solidFill>
                    <a:srgbClr val="ffffff"/>
                  </a:solidFill>
                </a:uFill>
                <a:latin typeface="Century Gothic"/>
              </a:rPr>
              <a:t>) is a technique in </a:t>
            </a:r>
            <a:r>
              <a:rPr b="0" lang="en-US" sz="1800" spc="-1" strike="noStrike" u="sng">
                <a:solidFill>
                  <a:srgbClr val="2da0f1"/>
                </a:solidFill>
                <a:uFill>
                  <a:solidFill>
                    <a:srgbClr val="ffffff"/>
                  </a:solidFill>
                </a:uFill>
                <a:latin typeface="Century Gothic"/>
                <a:hlinkClick r:id="rId2"/>
              </a:rPr>
              <a:t>natural language processing</a:t>
            </a:r>
            <a:r>
              <a:rPr b="0" lang="en-US" sz="1800" spc="-1" strike="noStrike">
                <a:solidFill>
                  <a:srgbClr val="000000"/>
                </a:solidFill>
                <a:uFill>
                  <a:solidFill>
                    <a:srgbClr val="ffffff"/>
                  </a:solidFill>
                </a:uFill>
                <a:latin typeface="Century Gothic"/>
              </a:rPr>
              <a:t>, in particular </a:t>
            </a:r>
            <a:r>
              <a:rPr b="0" lang="en-US" sz="1800" spc="-1" strike="noStrike" u="sng">
                <a:solidFill>
                  <a:srgbClr val="2da0f1"/>
                </a:solidFill>
                <a:uFill>
                  <a:solidFill>
                    <a:srgbClr val="ffffff"/>
                  </a:solidFill>
                </a:uFill>
                <a:latin typeface="Century Gothic"/>
                <a:hlinkClick r:id="rId3"/>
              </a:rPr>
              <a:t>distributional semantics</a:t>
            </a:r>
            <a:r>
              <a:rPr b="0" lang="en-US" sz="1800" spc="-1" strike="noStrike">
                <a:solidFill>
                  <a:srgbClr val="000000"/>
                </a:solidFill>
                <a:uFill>
                  <a:solidFill>
                    <a:srgbClr val="ffffff"/>
                  </a:solidFill>
                </a:uFill>
                <a:latin typeface="Century Gothic"/>
              </a:rPr>
              <a:t>, of analyzing relationships between a set of documents and the terms they contain by producing a set of concepts related to the documents and terms.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Picture 1" descr=""/>
          <p:cNvPicPr/>
          <p:nvPr/>
        </p:nvPicPr>
        <p:blipFill>
          <a:blip r:embed="rId1"/>
          <a:stretch/>
        </p:blipFill>
        <p:spPr>
          <a:xfrm>
            <a:off x="5407920" y="2185560"/>
            <a:ext cx="6518520" cy="3557520"/>
          </a:xfrm>
          <a:prstGeom prst="rect">
            <a:avLst/>
          </a:prstGeom>
          <a:ln>
            <a:noFill/>
          </a:ln>
        </p:spPr>
      </p:pic>
      <p:sp>
        <p:nvSpPr>
          <p:cNvPr id="241" name="CustomShape 1"/>
          <p:cNvSpPr/>
          <p:nvPr/>
        </p:nvSpPr>
        <p:spPr>
          <a:xfrm>
            <a:off x="3014640" y="771480"/>
            <a:ext cx="701496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rPr>
              <a:t>Visualization of top 100 principal components</a:t>
            </a:r>
            <a:endParaRPr b="0" lang="en-US" sz="1800" spc="-1" strike="noStrike">
              <a:solidFill>
                <a:srgbClr val="000000"/>
              </a:solidFill>
              <a:uFill>
                <a:solidFill>
                  <a:srgbClr val="ffffff"/>
                </a:solidFill>
              </a:uFill>
              <a:latin typeface="Arial"/>
            </a:endParaRPr>
          </a:p>
        </p:txBody>
      </p:sp>
      <p:sp>
        <p:nvSpPr>
          <p:cNvPr id="242" name="CustomShape 2"/>
          <p:cNvSpPr/>
          <p:nvPr/>
        </p:nvSpPr>
        <p:spPr>
          <a:xfrm>
            <a:off x="2014560" y="2428920"/>
            <a:ext cx="2835720" cy="25592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entury Gothic"/>
              </a:rPr>
              <a:t>Too many features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entury Gothic"/>
              </a:rPr>
              <a:t>Less correlation between features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entury Gothic"/>
              </a:rPr>
              <a:t>Less information contained in top principal components</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894400" y="973440"/>
            <a:ext cx="241992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entury Gothic"/>
              </a:rPr>
              <a:t>PMI</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entury Gothic"/>
              </a:rPr>
              <a:t>(Pointwise Mutual Information)</a:t>
            </a:r>
            <a:endParaRPr b="0" lang="en-US" sz="1800" spc="-1" strike="noStrike">
              <a:solidFill>
                <a:srgbClr val="000000"/>
              </a:solidFill>
              <a:uFill>
                <a:solidFill>
                  <a:srgbClr val="ffffff"/>
                </a:solidFill>
              </a:uFill>
              <a:latin typeface="Arial"/>
            </a:endParaRPr>
          </a:p>
        </p:txBody>
      </p:sp>
      <p:sp>
        <p:nvSpPr>
          <p:cNvPr id="244" name="CustomShape 2"/>
          <p:cNvSpPr/>
          <p:nvPr/>
        </p:nvSpPr>
        <p:spPr>
          <a:xfrm>
            <a:off x="2509560" y="4157280"/>
            <a:ext cx="280512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entury Gothic"/>
              </a:rPr>
              <a:t>Semantic Orientation</a:t>
            </a:r>
            <a:endParaRPr b="0" lang="en-US" sz="1800" spc="-1" strike="noStrike">
              <a:solidFill>
                <a:srgbClr val="000000"/>
              </a:solidFill>
              <a:uFill>
                <a:solidFill>
                  <a:srgbClr val="ffffff"/>
                </a:solidFill>
              </a:uFill>
              <a:latin typeface="Arial"/>
            </a:endParaRPr>
          </a:p>
        </p:txBody>
      </p:sp>
      <p:sp>
        <p:nvSpPr>
          <p:cNvPr id="245" name="CustomShape 3"/>
          <p:cNvSpPr/>
          <p:nvPr/>
        </p:nvSpPr>
        <p:spPr>
          <a:xfrm>
            <a:off x="5699880" y="1100520"/>
            <a:ext cx="3607200" cy="668880"/>
          </a:xfrm>
          <a:prstGeom prst="rect">
            <a:avLst/>
          </a:prstGeom>
          <a:noFill/>
          <a:ln>
            <a:noFill/>
          </a:ln>
        </p:spPr>
        <p:style>
          <a:lnRef idx="0"/>
          <a:fillRef idx="0"/>
          <a:effectRef idx="0"/>
          <a:fontRef idx="minor"/>
        </p:style>
      </p:sp>
      <p:sp>
        <p:nvSpPr>
          <p:cNvPr id="246" name="CustomShape 4"/>
          <p:cNvSpPr/>
          <p:nvPr/>
        </p:nvSpPr>
        <p:spPr>
          <a:xfrm>
            <a:off x="5699880" y="1100520"/>
            <a:ext cx="3607200" cy="668880"/>
          </a:xfrm>
          <a:prstGeom prst="rect">
            <a:avLst/>
          </a:prstGeom>
          <a:blipFill>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247" name="CustomShape 5"/>
          <p:cNvSpPr/>
          <p:nvPr/>
        </p:nvSpPr>
        <p:spPr>
          <a:xfrm>
            <a:off x="5315040" y="4030200"/>
            <a:ext cx="5073120" cy="771120"/>
          </a:xfrm>
          <a:prstGeom prst="rect">
            <a:avLst/>
          </a:prstGeom>
          <a:noFill/>
          <a:ln>
            <a:noFill/>
          </a:ln>
        </p:spPr>
        <p:style>
          <a:lnRef idx="0"/>
          <a:fillRef idx="0"/>
          <a:effectRef idx="0"/>
          <a:fontRef idx="minor"/>
        </p:style>
      </p:sp>
      <p:sp>
        <p:nvSpPr>
          <p:cNvPr id="248" name="CustomShape 6"/>
          <p:cNvSpPr/>
          <p:nvPr/>
        </p:nvSpPr>
        <p:spPr>
          <a:xfrm>
            <a:off x="5315040" y="4030200"/>
            <a:ext cx="5073120" cy="771120"/>
          </a:xfrm>
          <a:prstGeom prst="rect">
            <a:avLst/>
          </a:prstGeom>
          <a:blipFill>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249" name="CustomShape 7"/>
          <p:cNvSpPr/>
          <p:nvPr/>
        </p:nvSpPr>
        <p:spPr>
          <a:xfrm>
            <a:off x="3697920" y="2372400"/>
            <a:ext cx="5045760" cy="821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Century Gothic"/>
              </a:rPr>
              <a:t>How “close” two words could be</a:t>
            </a:r>
            <a:endParaRPr b="0" lang="en-US" sz="1800" spc="-1" strike="noStrike">
              <a:solidFill>
                <a:srgbClr val="000000"/>
              </a:solidFill>
              <a:uFill>
                <a:solidFill>
                  <a:srgbClr val="ffffff"/>
                </a:solidFill>
              </a:uFill>
              <a:latin typeface="Arial"/>
            </a:endParaRPr>
          </a:p>
        </p:txBody>
      </p:sp>
      <p:sp>
        <p:nvSpPr>
          <p:cNvPr id="250" name="CustomShape 8"/>
          <p:cNvSpPr/>
          <p:nvPr/>
        </p:nvSpPr>
        <p:spPr>
          <a:xfrm>
            <a:off x="3319200" y="5248800"/>
            <a:ext cx="5802840" cy="821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Century Gothic"/>
              </a:rPr>
              <a:t>What’s the “Orientation” of each word</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2850120" y="1109880"/>
            <a:ext cx="7464960" cy="718560"/>
          </a:xfrm>
          <a:prstGeom prst="rect">
            <a:avLst/>
          </a:prstGeom>
          <a:noFill/>
          <a:ln>
            <a:noFill/>
          </a:ln>
        </p:spPr>
        <p:txBody>
          <a:bodyPr/>
          <a:p>
            <a:pPr>
              <a:lnSpc>
                <a:spcPct val="100000"/>
              </a:lnSpc>
            </a:pPr>
            <a:r>
              <a:rPr b="0" lang="en-US" sz="4000" spc="-1" strike="noStrike">
                <a:solidFill>
                  <a:srgbClr val="178dbb"/>
                </a:solidFill>
                <a:uFill>
                  <a:solidFill>
                    <a:srgbClr val="ffffff"/>
                  </a:solidFill>
                </a:uFill>
                <a:latin typeface="Century Gothic"/>
              </a:rPr>
              <a:t>Semantic Orientation Analysis</a:t>
            </a:r>
            <a:endParaRPr b="0" lang="en-US" sz="1800" spc="-1" strike="noStrike">
              <a:solidFill>
                <a:srgbClr val="000000"/>
              </a:solidFill>
              <a:uFill>
                <a:solidFill>
                  <a:srgbClr val="ffffff"/>
                </a:solidFill>
              </a:uFill>
              <a:latin typeface="Century Gothic"/>
            </a:endParaRPr>
          </a:p>
        </p:txBody>
      </p:sp>
      <p:pic>
        <p:nvPicPr>
          <p:cNvPr id="252" name="Picture 5" descr=""/>
          <p:cNvPicPr/>
          <p:nvPr/>
        </p:nvPicPr>
        <p:blipFill>
          <a:blip r:embed="rId1"/>
          <a:stretch/>
        </p:blipFill>
        <p:spPr>
          <a:xfrm>
            <a:off x="6402240" y="2492640"/>
            <a:ext cx="5554080" cy="3537000"/>
          </a:xfrm>
          <a:prstGeom prst="rect">
            <a:avLst/>
          </a:prstGeom>
          <a:ln>
            <a:noFill/>
          </a:ln>
        </p:spPr>
      </p:pic>
      <p:pic>
        <p:nvPicPr>
          <p:cNvPr id="253" name="Picture 13" descr=""/>
          <p:cNvPicPr/>
          <p:nvPr/>
        </p:nvPicPr>
        <p:blipFill>
          <a:blip r:embed="rId2"/>
          <a:stretch/>
        </p:blipFill>
        <p:spPr>
          <a:xfrm>
            <a:off x="1738440" y="2598120"/>
            <a:ext cx="4663440" cy="3090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Picture 2" descr=""/>
          <p:cNvPicPr/>
          <p:nvPr/>
        </p:nvPicPr>
        <p:blipFill>
          <a:blip r:embed="rId1"/>
          <a:stretch/>
        </p:blipFill>
        <p:spPr>
          <a:xfrm>
            <a:off x="1774800" y="1367640"/>
            <a:ext cx="10058040" cy="2500560"/>
          </a:xfrm>
          <a:prstGeom prst="rect">
            <a:avLst/>
          </a:prstGeom>
          <a:ln>
            <a:noFill/>
          </a:ln>
        </p:spPr>
      </p:pic>
      <p:sp>
        <p:nvSpPr>
          <p:cNvPr id="255" name="CustomShape 1"/>
          <p:cNvSpPr/>
          <p:nvPr/>
        </p:nvSpPr>
        <p:spPr>
          <a:xfrm>
            <a:off x="2336760" y="314280"/>
            <a:ext cx="8934480" cy="821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entury Gothic"/>
              </a:rPr>
              <a:t>SYSTEM DIAGRAM FOR COMBINING FEATURE SELECTION AND PCA</a:t>
            </a:r>
            <a:endParaRPr b="0" lang="en-US" sz="1800" spc="-1" strike="noStrike">
              <a:solidFill>
                <a:srgbClr val="000000"/>
              </a:solidFill>
              <a:uFill>
                <a:solidFill>
                  <a:srgbClr val="ffffff"/>
                </a:solidFill>
              </a:uFill>
              <a:latin typeface="Arial"/>
            </a:endParaRPr>
          </a:p>
        </p:txBody>
      </p:sp>
      <p:sp>
        <p:nvSpPr>
          <p:cNvPr id="256" name="CustomShape 2"/>
          <p:cNvSpPr/>
          <p:nvPr/>
        </p:nvSpPr>
        <p:spPr>
          <a:xfrm>
            <a:off x="2336760" y="4970160"/>
            <a:ext cx="378504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rPr>
              <a:t>Visualization of principal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rPr>
              <a:t>components</a:t>
            </a:r>
            <a:endParaRPr b="0" lang="en-US" sz="1800" spc="-1" strike="noStrike">
              <a:solidFill>
                <a:srgbClr val="000000"/>
              </a:solidFill>
              <a:uFill>
                <a:solidFill>
                  <a:srgbClr val="ffffff"/>
                </a:solidFill>
              </a:uFill>
              <a:latin typeface="Arial"/>
            </a:endParaRPr>
          </a:p>
        </p:txBody>
      </p:sp>
      <p:pic>
        <p:nvPicPr>
          <p:cNvPr id="257" name="Picture 1" descr=""/>
          <p:cNvPicPr/>
          <p:nvPr/>
        </p:nvPicPr>
        <p:blipFill>
          <a:blip r:embed="rId2"/>
          <a:stretch/>
        </p:blipFill>
        <p:spPr>
          <a:xfrm>
            <a:off x="6157800" y="3835440"/>
            <a:ext cx="6082920" cy="30222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40000" y="822600"/>
            <a:ext cx="292716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entury Gothic"/>
              </a:rPr>
              <a:t>Final visualization</a:t>
            </a:r>
            <a:endParaRPr b="0" lang="en-US" sz="1800" spc="-1" strike="noStrike">
              <a:solidFill>
                <a:srgbClr val="000000"/>
              </a:solidFill>
              <a:uFill>
                <a:solidFill>
                  <a:srgbClr val="ffffff"/>
                </a:solidFill>
              </a:uFill>
              <a:latin typeface="Arial"/>
            </a:endParaRPr>
          </a:p>
        </p:txBody>
      </p:sp>
      <p:pic>
        <p:nvPicPr>
          <p:cNvPr id="259" name="Picture 1" descr=""/>
          <p:cNvPicPr/>
          <p:nvPr/>
        </p:nvPicPr>
        <p:blipFill>
          <a:blip r:embed="rId1"/>
          <a:stretch/>
        </p:blipFill>
        <p:spPr>
          <a:xfrm>
            <a:off x="2491920" y="1790640"/>
            <a:ext cx="8023680" cy="5067000"/>
          </a:xfrm>
          <a:prstGeom prst="rect">
            <a:avLst/>
          </a:prstGeom>
          <a:ln>
            <a:noFill/>
          </a:ln>
        </p:spPr>
      </p:pic>
      <p:sp>
        <p:nvSpPr>
          <p:cNvPr id="260" name="CustomShape 2"/>
          <p:cNvSpPr/>
          <p:nvPr/>
        </p:nvSpPr>
        <p:spPr>
          <a:xfrm rot="1179000">
            <a:off x="3500280" y="4628880"/>
            <a:ext cx="1056960" cy="728280"/>
          </a:xfrm>
          <a:prstGeom prst="ellipse">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427720" y="2145240"/>
            <a:ext cx="169956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End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entury Gothic"/>
              </a:rPr>
              <a:t>Q&amp;A</a:t>
            </a:r>
            <a:endParaRPr b="0" lang="en-US" sz="1800" spc="-1" strike="noStrike">
              <a:solidFill>
                <a:srgbClr val="000000"/>
              </a:solidFill>
              <a:uFill>
                <a:solidFill>
                  <a:srgbClr val="ffffff"/>
                </a:solidFill>
              </a:uFill>
              <a:latin typeface="Arial"/>
            </a:endParaRPr>
          </a:p>
        </p:txBody>
      </p:sp>
      <p:pic>
        <p:nvPicPr>
          <p:cNvPr id="262" name="Content Placeholder 3" descr=""/>
          <p:cNvPicPr/>
          <p:nvPr/>
        </p:nvPicPr>
        <p:blipFill>
          <a:blip r:embed="rId1"/>
          <a:stretch/>
        </p:blipFill>
        <p:spPr>
          <a:xfrm>
            <a:off x="2600280" y="1397160"/>
            <a:ext cx="8686440" cy="43509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352120" y="1451880"/>
            <a:ext cx="3393000" cy="1280520"/>
          </a:xfrm>
          <a:prstGeom prst="rect">
            <a:avLst/>
          </a:prstGeom>
          <a:noFill/>
          <a:ln>
            <a:noFill/>
          </a:ln>
        </p:spPr>
        <p:txBody>
          <a:bodyPr/>
          <a:p>
            <a:pPr>
              <a:lnSpc>
                <a:spcPct val="100000"/>
              </a:lnSpc>
            </a:pPr>
            <a:r>
              <a:rPr b="0" lang="en-US" sz="3600" spc="-1" strike="noStrike">
                <a:solidFill>
                  <a:srgbClr val="178dbb"/>
                </a:solidFill>
                <a:uFill>
                  <a:solidFill>
                    <a:srgbClr val="ffffff"/>
                  </a:solidFill>
                </a:uFill>
                <a:latin typeface="Century Gothic"/>
              </a:rPr>
              <a:t>Data</a:t>
            </a:r>
            <a:endParaRPr b="0" lang="en-US" sz="1800" spc="-1" strike="noStrike">
              <a:solidFill>
                <a:srgbClr val="000000"/>
              </a:solidFill>
              <a:uFill>
                <a:solidFill>
                  <a:srgbClr val="ffffff"/>
                </a:solidFill>
              </a:uFill>
              <a:latin typeface="Century Gothic"/>
            </a:endParaRPr>
          </a:p>
        </p:txBody>
      </p:sp>
      <p:sp>
        <p:nvSpPr>
          <p:cNvPr id="199" name="TextShape 2"/>
          <p:cNvSpPr txBox="1"/>
          <p:nvPr/>
        </p:nvSpPr>
        <p:spPr>
          <a:xfrm>
            <a:off x="7343640" y="3052080"/>
            <a:ext cx="4847760" cy="3219840"/>
          </a:xfrm>
          <a:prstGeom prst="rect">
            <a:avLst/>
          </a:prstGeom>
          <a:noFill/>
          <a:ln>
            <a:noFill/>
          </a:ln>
        </p:spPr>
        <p:txBody>
          <a:bodyPr/>
          <a:p>
            <a:pPr marL="343080" indent="-342720">
              <a:lnSpc>
                <a:spcPct val="100000"/>
              </a:lnSpc>
              <a:buClr>
                <a:srgbClr val="353535"/>
              </a:buClr>
              <a:buFont typeface="Wingdings 3" charset="2"/>
              <a:buChar char=""/>
            </a:pPr>
            <a:r>
              <a:rPr b="0" lang="en-US" sz="1800" spc="-1" strike="noStrike">
                <a:solidFill>
                  <a:srgbClr val="404040"/>
                </a:solidFill>
                <a:uFill>
                  <a:solidFill>
                    <a:srgbClr val="ffffff"/>
                  </a:solidFill>
                </a:uFill>
                <a:latin typeface="Century Gothic"/>
              </a:rPr>
              <a:t>2000 samples are used.</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1000 Positive reviews</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1000 Negative review</a:t>
            </a:r>
            <a:endParaRPr b="0" lang="en-US" sz="1400" spc="-1" strike="noStrike">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Split into training and testing data.</a:t>
            </a:r>
            <a:endParaRPr b="0" lang="en-US" sz="18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Training data-75%</a:t>
            </a:r>
            <a:r>
              <a:rPr b="0" lang="en-US" sz="1600" spc="-1" strike="noStrike">
                <a:solidFill>
                  <a:srgbClr val="404040"/>
                </a:solidFill>
                <a:uFill>
                  <a:solidFill>
                    <a:srgbClr val="ffffff"/>
                  </a:solidFill>
                </a:uFill>
                <a:latin typeface="Century Gothic"/>
              </a:rPr>
              <a:t>	</a:t>
            </a:r>
            <a:endParaRPr b="0" lang="en-US" sz="1400" spc="-1" strike="noStrike">
              <a:solidFill>
                <a:srgbClr val="404040"/>
              </a:solidFill>
              <a:uFill>
                <a:solidFill>
                  <a:srgbClr val="ffffff"/>
                </a:solidFill>
              </a:uFill>
              <a:latin typeface="Century Gothic"/>
            </a:endParaRPr>
          </a:p>
          <a:p>
            <a:pPr lvl="1" marL="743040" indent="-285480">
              <a:lnSpc>
                <a:spcPct val="100000"/>
              </a:lnSpc>
              <a:buClr>
                <a:srgbClr val="353535"/>
              </a:buClr>
              <a:buFont typeface="Wingdings 3" charset="2"/>
              <a:buChar char=""/>
            </a:pPr>
            <a:r>
              <a:rPr b="0" lang="en-US" sz="1600" spc="-1" strike="noStrike">
                <a:solidFill>
                  <a:srgbClr val="404040"/>
                </a:solidFill>
                <a:uFill>
                  <a:solidFill>
                    <a:srgbClr val="ffffff"/>
                  </a:solidFill>
                </a:uFill>
                <a:latin typeface="Century Gothic"/>
              </a:rPr>
              <a:t>Test data=25%</a:t>
            </a:r>
            <a:endParaRPr b="0" lang="en-US" sz="1400" spc="-1" strike="noStrike">
              <a:solidFill>
                <a:srgbClr val="404040"/>
              </a:solidFill>
              <a:uFill>
                <a:solidFill>
                  <a:srgbClr val="ffffff"/>
                </a:solidFill>
              </a:uFill>
              <a:latin typeface="Century Gothic"/>
            </a:endParaRPr>
          </a:p>
        </p:txBody>
      </p:sp>
      <p:pic>
        <p:nvPicPr>
          <p:cNvPr id="200" name="Picture 6" descr=""/>
          <p:cNvPicPr/>
          <p:nvPr/>
        </p:nvPicPr>
        <p:blipFill>
          <a:blip r:embed="rId1"/>
          <a:stretch/>
        </p:blipFill>
        <p:spPr>
          <a:xfrm>
            <a:off x="767880" y="3131640"/>
            <a:ext cx="6280560" cy="3139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1" descr=""/>
          <p:cNvPicPr/>
          <p:nvPr/>
        </p:nvPicPr>
        <p:blipFill>
          <a:blip r:embed="rId1"/>
          <a:stretch/>
        </p:blipFill>
        <p:spPr>
          <a:xfrm>
            <a:off x="2808360" y="3797640"/>
            <a:ext cx="7185960" cy="2039400"/>
          </a:xfrm>
          <a:prstGeom prst="rect">
            <a:avLst/>
          </a:prstGeom>
          <a:ln>
            <a:noFill/>
          </a:ln>
        </p:spPr>
      </p:pic>
      <p:pic>
        <p:nvPicPr>
          <p:cNvPr id="202" name="Picture 4" descr=""/>
          <p:cNvPicPr/>
          <p:nvPr/>
        </p:nvPicPr>
        <p:blipFill>
          <a:blip r:embed="rId2"/>
          <a:stretch/>
        </p:blipFill>
        <p:spPr>
          <a:xfrm>
            <a:off x="2801160" y="2774880"/>
            <a:ext cx="7200720" cy="495000"/>
          </a:xfrm>
          <a:prstGeom prst="rect">
            <a:avLst/>
          </a:prstGeom>
          <a:ln>
            <a:noFill/>
          </a:ln>
        </p:spPr>
      </p:pic>
      <p:sp>
        <p:nvSpPr>
          <p:cNvPr id="203" name="CustomShape 1"/>
          <p:cNvSpPr/>
          <p:nvPr/>
        </p:nvSpPr>
        <p:spPr>
          <a:xfrm>
            <a:off x="3366000" y="1266120"/>
            <a:ext cx="5691960" cy="7196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178dbb"/>
                </a:solidFill>
                <a:uFill>
                  <a:solidFill>
                    <a:srgbClr val="ffffff"/>
                  </a:solidFill>
                </a:uFill>
                <a:latin typeface="Century Gothic"/>
              </a:rPr>
              <a:t>Sklearn Tutorial Problem</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644920" y="748080"/>
            <a:ext cx="8911440" cy="12805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178dbb"/>
                </a:solidFill>
                <a:uFill>
                  <a:solidFill>
                    <a:srgbClr val="ffffff"/>
                  </a:solidFill>
                </a:uFill>
                <a:latin typeface="Century Gothic"/>
              </a:rPr>
              <a:t>TFIDVECTORIZER</a:t>
            </a:r>
            <a:endParaRPr b="0" lang="en-US" sz="1800" spc="-1" strike="noStrike">
              <a:solidFill>
                <a:srgbClr val="000000"/>
              </a:solidFill>
              <a:uFill>
                <a:solidFill>
                  <a:srgbClr val="ffffff"/>
                </a:solidFill>
              </a:uFill>
              <a:latin typeface="Arial"/>
            </a:endParaRPr>
          </a:p>
        </p:txBody>
      </p:sp>
      <p:sp>
        <p:nvSpPr>
          <p:cNvPr id="205" name="CustomShape 2"/>
          <p:cNvSpPr/>
          <p:nvPr/>
        </p:nvSpPr>
        <p:spPr>
          <a:xfrm>
            <a:off x="1695600" y="2520000"/>
            <a:ext cx="5090040" cy="3656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In </a:t>
            </a:r>
            <a:r>
              <a:rPr b="0" lang="en-US" sz="1800" spc="-1" strike="noStrike" u="sng">
                <a:solidFill>
                  <a:srgbClr val="2da0f1"/>
                </a:solidFill>
                <a:uFill>
                  <a:solidFill>
                    <a:srgbClr val="ffffff"/>
                  </a:solidFill>
                </a:uFill>
                <a:latin typeface="Century Gothic"/>
                <a:hlinkClick r:id="rId1"/>
              </a:rPr>
              <a:t>information retrieval</a:t>
            </a:r>
            <a:r>
              <a:rPr b="0" lang="en-US" sz="1800" spc="-1" strike="noStrike">
                <a:solidFill>
                  <a:srgbClr val="000000"/>
                </a:solidFill>
                <a:uFill>
                  <a:solidFill>
                    <a:srgbClr val="ffffff"/>
                  </a:solidFill>
                </a:uFill>
                <a:latin typeface="Century Gothic"/>
              </a:rPr>
              <a:t>, tf–idf, short for term frequency–inverse document frequency, is a numerical statistic that is intended to reflect how important a word is to a </a:t>
            </a:r>
            <a:r>
              <a:rPr b="0" lang="en-US" sz="1800" spc="-1" strike="noStrike" u="sng">
                <a:solidFill>
                  <a:srgbClr val="2da0f1"/>
                </a:solidFill>
                <a:uFill>
                  <a:solidFill>
                    <a:srgbClr val="ffffff"/>
                  </a:solidFill>
                </a:uFill>
                <a:latin typeface="Century Gothic"/>
                <a:hlinkClick r:id="rId2"/>
              </a:rPr>
              <a:t>document</a:t>
            </a:r>
            <a:r>
              <a:rPr b="0" lang="en-US" sz="1800" spc="-1" strike="noStrike">
                <a:solidFill>
                  <a:srgbClr val="000000"/>
                </a:solidFill>
                <a:uFill>
                  <a:solidFill>
                    <a:srgbClr val="ffffff"/>
                  </a:solidFill>
                </a:uFill>
                <a:latin typeface="Century Gothic"/>
              </a:rPr>
              <a:t> in a collection or </a:t>
            </a:r>
            <a:r>
              <a:rPr b="0" lang="en-US" sz="1800" spc="-1" strike="noStrike" u="sng">
                <a:solidFill>
                  <a:srgbClr val="2da0f1"/>
                </a:solidFill>
                <a:uFill>
                  <a:solidFill>
                    <a:srgbClr val="ffffff"/>
                  </a:solidFill>
                </a:uFill>
                <a:latin typeface="Century Gothic"/>
                <a:hlinkClick r:id="rId3"/>
              </a:rPr>
              <a:t>corpus</a:t>
            </a:r>
            <a:r>
              <a:rPr b="0" lang="en-US" sz="1800" spc="-1" strike="noStrike">
                <a:solidFill>
                  <a:srgbClr val="000000"/>
                </a:solidFill>
                <a:uFill>
                  <a:solidFill>
                    <a:srgbClr val="ffffff"/>
                  </a:solidFill>
                </a:uFill>
                <a:latin typeface="Century Gothic"/>
              </a:rPr>
              <a:t>.</a:t>
            </a:r>
            <a:r>
              <a:rPr b="0" lang="en-US" sz="1800" spc="-1" strike="noStrike" u="sng" baseline="30000">
                <a:solidFill>
                  <a:srgbClr val="2da0f1"/>
                </a:solidFill>
                <a:uFill>
                  <a:solidFill>
                    <a:srgbClr val="ffffff"/>
                  </a:solidFill>
                </a:uFill>
                <a:latin typeface="Century Gothic"/>
                <a:hlinkClick r:id="rId4"/>
              </a:rPr>
              <a:t>[1]</a:t>
            </a:r>
            <a:r>
              <a:rPr b="0" lang="en-US" sz="1800" spc="-1" strike="noStrike" baseline="30000">
                <a:solidFill>
                  <a:srgbClr val="000000"/>
                </a:solidFill>
                <a:uFill>
                  <a:solidFill>
                    <a:srgbClr val="ffffff"/>
                  </a:solidFill>
                </a:uFill>
                <a:latin typeface="Century Gothic"/>
              </a:rPr>
              <a:t>:8</a:t>
            </a:r>
            <a:r>
              <a:rPr b="0" lang="en-US" sz="1800" spc="-1" strike="noStrike">
                <a:solidFill>
                  <a:srgbClr val="000000"/>
                </a:solidFill>
                <a:uFill>
                  <a:solidFill>
                    <a:srgbClr val="ffffff"/>
                  </a:solidFill>
                </a:uFill>
                <a:latin typeface="Century Gothic"/>
              </a:rPr>
              <a:t> It is often used as a weighting factor in information retrieval and </a:t>
            </a:r>
            <a:r>
              <a:rPr b="0" lang="en-US" sz="1800" spc="-1" strike="noStrike" u="sng">
                <a:solidFill>
                  <a:srgbClr val="2da0f1"/>
                </a:solidFill>
                <a:uFill>
                  <a:solidFill>
                    <a:srgbClr val="ffffff"/>
                  </a:solidFill>
                </a:uFill>
                <a:latin typeface="Century Gothic"/>
                <a:hlinkClick r:id="rId5"/>
              </a:rPr>
              <a:t>text mining</a:t>
            </a:r>
            <a:r>
              <a:rPr b="0" lang="en-US" sz="1800" spc="-1" strike="noStrike">
                <a:solidFill>
                  <a:srgbClr val="000000"/>
                </a:solidFill>
                <a:uFill>
                  <a:solidFill>
                    <a:srgbClr val="ffffff"/>
                  </a:solidFill>
                </a:uFill>
                <a:latin typeface="Century Gothic"/>
              </a:rPr>
              <a:t>. The tf-idf value increases </a:t>
            </a:r>
            <a:r>
              <a:rPr b="0" lang="en-US" sz="1800" spc="-1" strike="noStrike" u="sng">
                <a:solidFill>
                  <a:srgbClr val="2da0f1"/>
                </a:solidFill>
                <a:uFill>
                  <a:solidFill>
                    <a:srgbClr val="ffffff"/>
                  </a:solidFill>
                </a:uFill>
                <a:latin typeface="Century Gothic"/>
                <a:hlinkClick r:id="rId6"/>
              </a:rPr>
              <a:t>proportionally</a:t>
            </a:r>
            <a:r>
              <a:rPr b="0" lang="en-US" sz="1800" spc="-1" strike="noStrike">
                <a:solidFill>
                  <a:srgbClr val="000000"/>
                </a:solidFill>
                <a:uFill>
                  <a:solidFill>
                    <a:srgbClr val="ffffff"/>
                  </a:solidFill>
                </a:uFill>
                <a:latin typeface="Century Gothic"/>
              </a:rPr>
              <a:t> to the number of times a word appears in the document, but is offset by the frequency of the word in the corpus, which helps to adjust for the fact that some words appear more frequently in general.</a:t>
            </a:r>
            <a:endParaRPr b="0" lang="en-US" sz="1800" spc="-1" strike="noStrike">
              <a:solidFill>
                <a:srgbClr val="000000"/>
              </a:solidFill>
              <a:uFill>
                <a:solidFill>
                  <a:srgbClr val="ffffff"/>
                </a:solidFill>
              </a:uFill>
              <a:latin typeface="Arial"/>
            </a:endParaRPr>
          </a:p>
        </p:txBody>
      </p:sp>
      <p:pic>
        <p:nvPicPr>
          <p:cNvPr id="206" name="Picture 4" descr=""/>
          <p:cNvPicPr/>
          <p:nvPr/>
        </p:nvPicPr>
        <p:blipFill>
          <a:blip r:embed="rId7"/>
          <a:stretch/>
        </p:blipFill>
        <p:spPr>
          <a:xfrm>
            <a:off x="7320600" y="2782440"/>
            <a:ext cx="4105800" cy="2539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6" descr=""/>
          <p:cNvPicPr/>
          <p:nvPr/>
        </p:nvPicPr>
        <p:blipFill>
          <a:blip r:embed="rId1"/>
          <a:stretch/>
        </p:blipFill>
        <p:spPr>
          <a:xfrm>
            <a:off x="1382400" y="322560"/>
            <a:ext cx="4569480" cy="3065040"/>
          </a:xfrm>
          <a:prstGeom prst="rect">
            <a:avLst/>
          </a:prstGeom>
          <a:ln>
            <a:noFill/>
          </a:ln>
        </p:spPr>
      </p:pic>
      <p:pic>
        <p:nvPicPr>
          <p:cNvPr id="208" name="Picture 8" descr=""/>
          <p:cNvPicPr/>
          <p:nvPr/>
        </p:nvPicPr>
        <p:blipFill>
          <a:blip r:embed="rId2"/>
          <a:stretch/>
        </p:blipFill>
        <p:spPr>
          <a:xfrm>
            <a:off x="1382400" y="3665880"/>
            <a:ext cx="4569480" cy="3191760"/>
          </a:xfrm>
          <a:prstGeom prst="rect">
            <a:avLst/>
          </a:prstGeom>
          <a:ln>
            <a:noFill/>
          </a:ln>
        </p:spPr>
      </p:pic>
      <p:pic>
        <p:nvPicPr>
          <p:cNvPr id="209" name="Picture 9" descr=""/>
          <p:cNvPicPr/>
          <p:nvPr/>
        </p:nvPicPr>
        <p:blipFill>
          <a:blip r:embed="rId3"/>
          <a:stretch/>
        </p:blipFill>
        <p:spPr>
          <a:xfrm>
            <a:off x="6581880" y="322560"/>
            <a:ext cx="4799520" cy="3065040"/>
          </a:xfrm>
          <a:prstGeom prst="rect">
            <a:avLst/>
          </a:prstGeom>
          <a:ln>
            <a:noFill/>
          </a:ln>
        </p:spPr>
      </p:pic>
      <p:sp>
        <p:nvSpPr>
          <p:cNvPr id="210" name="CustomShape 1"/>
          <p:cNvSpPr/>
          <p:nvPr/>
        </p:nvSpPr>
        <p:spPr>
          <a:xfrm>
            <a:off x="7186680" y="4043520"/>
            <a:ext cx="4519080" cy="1553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rPr>
              <a:t>Impact of min_df, max_df and ngram upper bound on the number of extracted features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Content Placeholder 3" descr=""/>
          <p:cNvPicPr/>
          <p:nvPr/>
        </p:nvPicPr>
        <p:blipFill>
          <a:blip r:embed="rId1"/>
          <a:stretch/>
        </p:blipFill>
        <p:spPr>
          <a:xfrm>
            <a:off x="6720480" y="3533400"/>
            <a:ext cx="4933800" cy="3196080"/>
          </a:xfrm>
          <a:prstGeom prst="rect">
            <a:avLst/>
          </a:prstGeom>
          <a:ln>
            <a:noFill/>
          </a:ln>
        </p:spPr>
      </p:pic>
      <p:pic>
        <p:nvPicPr>
          <p:cNvPr id="212" name="Picture 9" descr=""/>
          <p:cNvPicPr/>
          <p:nvPr/>
        </p:nvPicPr>
        <p:blipFill>
          <a:blip r:embed="rId2"/>
          <a:srcRect l="50241" t="0" r="0" b="50787"/>
          <a:stretch/>
        </p:blipFill>
        <p:spPr>
          <a:xfrm>
            <a:off x="1541160" y="403920"/>
            <a:ext cx="4218840" cy="3129120"/>
          </a:xfrm>
          <a:prstGeom prst="rect">
            <a:avLst/>
          </a:prstGeom>
          <a:ln>
            <a:noFill/>
          </a:ln>
        </p:spPr>
      </p:pic>
      <p:sp>
        <p:nvSpPr>
          <p:cNvPr id="213" name="CustomShape 1"/>
          <p:cNvSpPr/>
          <p:nvPr/>
        </p:nvSpPr>
        <p:spPr>
          <a:xfrm>
            <a:off x="6415200" y="1091520"/>
            <a:ext cx="5544720" cy="1736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In </a:t>
            </a:r>
            <a:r>
              <a:rPr b="0" lang="en-US" sz="1800" spc="-1" strike="noStrike" u="sng">
                <a:solidFill>
                  <a:srgbClr val="2da0f1"/>
                </a:solidFill>
                <a:uFill>
                  <a:solidFill>
                    <a:srgbClr val="ffffff"/>
                  </a:solidFill>
                </a:uFill>
                <a:latin typeface="Century Gothic"/>
                <a:hlinkClick r:id="rId3"/>
              </a:rPr>
              <a:t>machine learning</a:t>
            </a:r>
            <a:r>
              <a:rPr b="0" lang="en-US" sz="1800" spc="-1" strike="noStrike">
                <a:solidFill>
                  <a:srgbClr val="000000"/>
                </a:solidFill>
                <a:uFill>
                  <a:solidFill>
                    <a:srgbClr val="ffffff"/>
                  </a:solidFill>
                </a:uFill>
                <a:latin typeface="Century Gothic"/>
              </a:rPr>
              <a:t>, support vector machines (SVMs, also support vector networks</a:t>
            </a:r>
            <a:r>
              <a:rPr b="0" lang="en-US" sz="1800" spc="-1" strike="noStrike" u="sng">
                <a:solidFill>
                  <a:srgbClr val="2da0f1"/>
                </a:solidFill>
                <a:uFill>
                  <a:solidFill>
                    <a:srgbClr val="ffffff"/>
                  </a:solidFill>
                </a:uFill>
                <a:latin typeface="Century Gothic"/>
                <a:hlinkClick r:id="rId4"/>
              </a:rPr>
              <a:t>[1]</a:t>
            </a:r>
            <a:r>
              <a:rPr b="0" lang="en-US" sz="1800" spc="-1" strike="noStrike">
                <a:solidFill>
                  <a:srgbClr val="000000"/>
                </a:solidFill>
                <a:uFill>
                  <a:solidFill>
                    <a:srgbClr val="ffffff"/>
                  </a:solidFill>
                </a:uFill>
                <a:latin typeface="Century Gothic"/>
              </a:rPr>
              <a:t>) are </a:t>
            </a:r>
            <a:r>
              <a:rPr b="0" lang="en-US" sz="1800" spc="-1" strike="noStrike" u="sng">
                <a:solidFill>
                  <a:srgbClr val="2da0f1"/>
                </a:solidFill>
                <a:uFill>
                  <a:solidFill>
                    <a:srgbClr val="ffffff"/>
                  </a:solidFill>
                </a:uFill>
                <a:latin typeface="Century Gothic"/>
                <a:hlinkClick r:id="rId5"/>
              </a:rPr>
              <a:t>supervised learning</a:t>
            </a:r>
            <a:r>
              <a:rPr b="0" lang="en-US" sz="1800" spc="-1" strike="noStrike">
                <a:solidFill>
                  <a:srgbClr val="000000"/>
                </a:solidFill>
                <a:uFill>
                  <a:solidFill>
                    <a:srgbClr val="ffffff"/>
                  </a:solidFill>
                </a:uFill>
                <a:latin typeface="Century Gothic"/>
              </a:rPr>
              <a:t> models with associated learning </a:t>
            </a:r>
            <a:r>
              <a:rPr b="0" lang="en-US" sz="1800" spc="-1" strike="noStrike" u="sng">
                <a:solidFill>
                  <a:srgbClr val="2da0f1"/>
                </a:solidFill>
                <a:uFill>
                  <a:solidFill>
                    <a:srgbClr val="ffffff"/>
                  </a:solidFill>
                </a:uFill>
                <a:latin typeface="Century Gothic"/>
                <a:hlinkClick r:id="rId6"/>
              </a:rPr>
              <a:t>algorithms</a:t>
            </a:r>
            <a:r>
              <a:rPr b="0" lang="en-US" sz="1800" spc="-1" strike="noStrike">
                <a:solidFill>
                  <a:srgbClr val="000000"/>
                </a:solidFill>
                <a:uFill>
                  <a:solidFill>
                    <a:srgbClr val="ffffff"/>
                  </a:solidFill>
                </a:uFill>
                <a:latin typeface="Century Gothic"/>
              </a:rPr>
              <a:t> that analyze data used for </a:t>
            </a:r>
            <a:r>
              <a:rPr b="0" lang="en-US" sz="1800" spc="-1" strike="noStrike" u="sng">
                <a:solidFill>
                  <a:srgbClr val="2da0f1"/>
                </a:solidFill>
                <a:uFill>
                  <a:solidFill>
                    <a:srgbClr val="ffffff"/>
                  </a:solidFill>
                </a:uFill>
                <a:latin typeface="Century Gothic"/>
                <a:hlinkClick r:id="rId7"/>
              </a:rPr>
              <a:t>classification</a:t>
            </a:r>
            <a:r>
              <a:rPr b="0" lang="en-US" sz="1800" spc="-1" strike="noStrike">
                <a:solidFill>
                  <a:srgbClr val="000000"/>
                </a:solidFill>
                <a:uFill>
                  <a:solidFill>
                    <a:srgbClr val="ffffff"/>
                  </a:solidFill>
                </a:uFill>
                <a:latin typeface="Century Gothic"/>
              </a:rPr>
              <a:t> and </a:t>
            </a:r>
            <a:r>
              <a:rPr b="0" lang="en-US" sz="1800" spc="-1" strike="noStrike" u="sng">
                <a:solidFill>
                  <a:srgbClr val="2da0f1"/>
                </a:solidFill>
                <a:uFill>
                  <a:solidFill>
                    <a:srgbClr val="ffffff"/>
                  </a:solidFill>
                </a:uFill>
                <a:latin typeface="Century Gothic"/>
                <a:hlinkClick r:id="rId8"/>
              </a:rPr>
              <a:t>regression analysis</a:t>
            </a:r>
            <a:r>
              <a:rPr b="0" lang="en-US" sz="1800" spc="-1" strike="noStrike">
                <a:solidFill>
                  <a:srgbClr val="00000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214" name="CustomShape 2"/>
          <p:cNvSpPr/>
          <p:nvPr/>
        </p:nvSpPr>
        <p:spPr>
          <a:xfrm>
            <a:off x="1541160" y="4116240"/>
            <a:ext cx="4474080" cy="201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entury Gothic"/>
              </a:rPr>
              <a:t>In </a:t>
            </a:r>
            <a:r>
              <a:rPr b="0" lang="en-US" sz="1800" spc="-1" strike="noStrike" u="sng">
                <a:solidFill>
                  <a:srgbClr val="2da0f1"/>
                </a:solidFill>
                <a:uFill>
                  <a:solidFill>
                    <a:srgbClr val="ffffff"/>
                  </a:solidFill>
                </a:uFill>
                <a:latin typeface="Century Gothic"/>
                <a:hlinkClick r:id="rId9"/>
              </a:rPr>
              <a:t>pattern recognition</a:t>
            </a:r>
            <a:r>
              <a:rPr b="0" lang="en-US" sz="1800" spc="-1" strike="noStrike">
                <a:solidFill>
                  <a:srgbClr val="000000"/>
                </a:solidFill>
                <a:uFill>
                  <a:solidFill>
                    <a:srgbClr val="ffffff"/>
                  </a:solidFill>
                </a:uFill>
                <a:latin typeface="Century Gothic"/>
              </a:rPr>
              <a:t>, the k-Nearest Neighbors algorithm (or k-NN for short) is a </a:t>
            </a:r>
            <a:r>
              <a:rPr b="0" lang="en-US" sz="1800" spc="-1" strike="noStrike" u="sng">
                <a:solidFill>
                  <a:srgbClr val="2da0f1"/>
                </a:solidFill>
                <a:uFill>
                  <a:solidFill>
                    <a:srgbClr val="ffffff"/>
                  </a:solidFill>
                </a:uFill>
                <a:latin typeface="Century Gothic"/>
                <a:hlinkClick r:id="rId10"/>
              </a:rPr>
              <a:t>non-parametric</a:t>
            </a:r>
            <a:r>
              <a:rPr b="0" lang="en-US" sz="1800" spc="-1" strike="noStrike">
                <a:solidFill>
                  <a:srgbClr val="000000"/>
                </a:solidFill>
                <a:uFill>
                  <a:solidFill>
                    <a:srgbClr val="ffffff"/>
                  </a:solidFill>
                </a:uFill>
                <a:latin typeface="Century Gothic"/>
              </a:rPr>
              <a:t> method used for </a:t>
            </a:r>
            <a:r>
              <a:rPr b="0" lang="en-US" sz="1800" spc="-1" strike="noStrike" u="sng">
                <a:solidFill>
                  <a:srgbClr val="2da0f1"/>
                </a:solidFill>
                <a:uFill>
                  <a:solidFill>
                    <a:srgbClr val="ffffff"/>
                  </a:solidFill>
                </a:uFill>
                <a:latin typeface="Century Gothic"/>
                <a:hlinkClick r:id="rId11"/>
              </a:rPr>
              <a:t>classification</a:t>
            </a:r>
            <a:r>
              <a:rPr b="0" lang="en-US" sz="1800" spc="-1" strike="noStrike">
                <a:solidFill>
                  <a:srgbClr val="000000"/>
                </a:solidFill>
                <a:uFill>
                  <a:solidFill>
                    <a:srgbClr val="ffffff"/>
                  </a:solidFill>
                </a:uFill>
                <a:latin typeface="Century Gothic"/>
              </a:rPr>
              <a:t> and </a:t>
            </a:r>
            <a:r>
              <a:rPr b="0" lang="en-US" sz="1800" spc="-1" strike="noStrike" u="sng">
                <a:solidFill>
                  <a:srgbClr val="2da0f1"/>
                </a:solidFill>
                <a:uFill>
                  <a:solidFill>
                    <a:srgbClr val="ffffff"/>
                  </a:solidFill>
                </a:uFill>
                <a:latin typeface="Century Gothic"/>
                <a:hlinkClick r:id="rId12"/>
              </a:rPr>
              <a:t>regression</a:t>
            </a:r>
            <a:r>
              <a:rPr b="0" lang="en-US" sz="1800" spc="-1" strike="noStrike">
                <a:solidFill>
                  <a:srgbClr val="000000"/>
                </a:solidFill>
                <a:uFill>
                  <a:solidFill>
                    <a:srgbClr val="ffffff"/>
                  </a:solidFill>
                </a:uFill>
                <a:latin typeface="Century Gothic"/>
              </a:rPr>
              <a:t>.</a:t>
            </a:r>
            <a:r>
              <a:rPr b="0" lang="en-US" sz="1800" spc="-1" strike="noStrike" u="sng">
                <a:solidFill>
                  <a:srgbClr val="2da0f1"/>
                </a:solidFill>
                <a:uFill>
                  <a:solidFill>
                    <a:srgbClr val="ffffff"/>
                  </a:solidFill>
                </a:uFill>
                <a:latin typeface="Century Gothic"/>
                <a:hlinkClick r:id="rId13"/>
              </a:rPr>
              <a:t>[1]</a:t>
            </a:r>
            <a:r>
              <a:rPr b="0" lang="en-US" sz="1800" spc="-1" strike="noStrike">
                <a:solidFill>
                  <a:srgbClr val="000000"/>
                </a:solidFill>
                <a:uFill>
                  <a:solidFill>
                    <a:srgbClr val="ffffff"/>
                  </a:solidFill>
                </a:uFill>
                <a:latin typeface="Century Gothic"/>
              </a:rPr>
              <a:t> In both cases, the input consists of the k closest training examples in the </a:t>
            </a:r>
            <a:r>
              <a:rPr b="0" lang="en-US" sz="1800" spc="-1" strike="noStrike" u="sng">
                <a:solidFill>
                  <a:srgbClr val="2da0f1"/>
                </a:solidFill>
                <a:uFill>
                  <a:solidFill>
                    <a:srgbClr val="ffffff"/>
                  </a:solidFill>
                </a:uFill>
                <a:latin typeface="Century Gothic"/>
                <a:hlinkClick r:id="rId14"/>
              </a:rPr>
              <a:t>feature space</a:t>
            </a:r>
            <a:r>
              <a:rPr b="0" lang="en-US" sz="1800" spc="-1" strike="noStrike">
                <a:solidFill>
                  <a:srgbClr val="00000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4" descr=""/>
          <p:cNvPicPr/>
          <p:nvPr/>
        </p:nvPicPr>
        <p:blipFill>
          <a:blip r:embed="rId1"/>
          <a:stretch/>
        </p:blipFill>
        <p:spPr>
          <a:xfrm>
            <a:off x="8003880" y="822240"/>
            <a:ext cx="2793960" cy="1891800"/>
          </a:xfrm>
          <a:prstGeom prst="rect">
            <a:avLst/>
          </a:prstGeom>
          <a:ln>
            <a:noFill/>
          </a:ln>
        </p:spPr>
      </p:pic>
      <p:pic>
        <p:nvPicPr>
          <p:cNvPr id="216" name="Picture 5" descr=""/>
          <p:cNvPicPr/>
          <p:nvPr/>
        </p:nvPicPr>
        <p:blipFill>
          <a:blip r:embed="rId2"/>
          <a:stretch/>
        </p:blipFill>
        <p:spPr>
          <a:xfrm>
            <a:off x="2136600" y="3017880"/>
            <a:ext cx="9346680" cy="3390480"/>
          </a:xfrm>
          <a:prstGeom prst="rect">
            <a:avLst/>
          </a:prstGeom>
          <a:ln>
            <a:noFill/>
          </a:ln>
        </p:spPr>
      </p:pic>
      <p:sp>
        <p:nvSpPr>
          <p:cNvPr id="217" name="CustomShape 1"/>
          <p:cNvSpPr/>
          <p:nvPr/>
        </p:nvSpPr>
        <p:spPr>
          <a:xfrm>
            <a:off x="3352680" y="1537560"/>
            <a:ext cx="345708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rPr>
              <a:t>Evaluation Metrics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Content Placeholder 3" descr=""/>
          <p:cNvPicPr/>
          <p:nvPr/>
        </p:nvPicPr>
        <p:blipFill>
          <a:blip r:embed="rId1"/>
          <a:stretch/>
        </p:blipFill>
        <p:spPr>
          <a:xfrm>
            <a:off x="6949440" y="898920"/>
            <a:ext cx="4959360" cy="3074400"/>
          </a:xfrm>
          <a:prstGeom prst="rect">
            <a:avLst/>
          </a:prstGeom>
          <a:ln>
            <a:noFill/>
          </a:ln>
        </p:spPr>
      </p:pic>
      <p:pic>
        <p:nvPicPr>
          <p:cNvPr id="219" name="Picture 4" descr=""/>
          <p:cNvPicPr/>
          <p:nvPr/>
        </p:nvPicPr>
        <p:blipFill>
          <a:blip r:embed="rId2"/>
          <a:stretch/>
        </p:blipFill>
        <p:spPr>
          <a:xfrm>
            <a:off x="1728360" y="942840"/>
            <a:ext cx="5026320" cy="3030480"/>
          </a:xfrm>
          <a:prstGeom prst="rect">
            <a:avLst/>
          </a:prstGeom>
          <a:ln>
            <a:noFill/>
          </a:ln>
        </p:spPr>
      </p:pic>
      <p:pic>
        <p:nvPicPr>
          <p:cNvPr id="220" name="Picture 5" descr=""/>
          <p:cNvPicPr/>
          <p:nvPr/>
        </p:nvPicPr>
        <p:blipFill>
          <a:blip r:embed="rId3"/>
          <a:stretch/>
        </p:blipFill>
        <p:spPr>
          <a:xfrm>
            <a:off x="7088040" y="4206240"/>
            <a:ext cx="4799160" cy="1615680"/>
          </a:xfrm>
          <a:prstGeom prst="rect">
            <a:avLst/>
          </a:prstGeom>
          <a:ln>
            <a:noFill/>
          </a:ln>
        </p:spPr>
      </p:pic>
      <p:pic>
        <p:nvPicPr>
          <p:cNvPr id="221" name="Picture 6" descr=""/>
          <p:cNvPicPr/>
          <p:nvPr/>
        </p:nvPicPr>
        <p:blipFill>
          <a:blip r:embed="rId4"/>
          <a:stretch/>
        </p:blipFill>
        <p:spPr>
          <a:xfrm>
            <a:off x="2103120" y="4206240"/>
            <a:ext cx="4507920" cy="1648080"/>
          </a:xfrm>
          <a:prstGeom prst="rect">
            <a:avLst/>
          </a:prstGeom>
          <a:ln>
            <a:noFill/>
          </a:ln>
        </p:spPr>
      </p:pic>
      <p:sp>
        <p:nvSpPr>
          <p:cNvPr id="222" name="CustomShape 1"/>
          <p:cNvSpPr/>
          <p:nvPr/>
        </p:nvSpPr>
        <p:spPr>
          <a:xfrm>
            <a:off x="3709440" y="5943600"/>
            <a:ext cx="8366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Century Gothic"/>
              </a:rPr>
              <a:t>KNN</a:t>
            </a:r>
            <a:endParaRPr b="0" lang="en-US" sz="1800" spc="-1" strike="noStrike">
              <a:solidFill>
                <a:srgbClr val="000000"/>
              </a:solidFill>
              <a:uFill>
                <a:solidFill>
                  <a:srgbClr val="ffffff"/>
                </a:solidFill>
              </a:uFill>
              <a:latin typeface="Arial"/>
            </a:endParaRPr>
          </a:p>
        </p:txBody>
      </p:sp>
      <p:sp>
        <p:nvSpPr>
          <p:cNvPr id="223" name="CustomShape 2"/>
          <p:cNvSpPr/>
          <p:nvPr/>
        </p:nvSpPr>
        <p:spPr>
          <a:xfrm>
            <a:off x="8508960" y="5976000"/>
            <a:ext cx="184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Century Gothic"/>
              </a:rPr>
              <a:t>Linear SVC</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5" descr=""/>
          <p:cNvPicPr/>
          <p:nvPr/>
        </p:nvPicPr>
        <p:blipFill>
          <a:blip r:embed="rId1"/>
          <a:stretch/>
        </p:blipFill>
        <p:spPr>
          <a:xfrm>
            <a:off x="1592280" y="145080"/>
            <a:ext cx="4894200" cy="2554560"/>
          </a:xfrm>
          <a:prstGeom prst="rect">
            <a:avLst/>
          </a:prstGeom>
          <a:ln>
            <a:noFill/>
          </a:ln>
        </p:spPr>
      </p:pic>
      <p:pic>
        <p:nvPicPr>
          <p:cNvPr id="225" name="Picture 6" descr=""/>
          <p:cNvPicPr/>
          <p:nvPr/>
        </p:nvPicPr>
        <p:blipFill>
          <a:blip r:embed="rId2"/>
          <a:stretch/>
        </p:blipFill>
        <p:spPr>
          <a:xfrm>
            <a:off x="7044120" y="145080"/>
            <a:ext cx="4671360" cy="2554560"/>
          </a:xfrm>
          <a:prstGeom prst="rect">
            <a:avLst/>
          </a:prstGeom>
          <a:ln>
            <a:noFill/>
          </a:ln>
        </p:spPr>
      </p:pic>
      <p:pic>
        <p:nvPicPr>
          <p:cNvPr id="226" name="Picture 7" descr=""/>
          <p:cNvPicPr/>
          <p:nvPr/>
        </p:nvPicPr>
        <p:blipFill>
          <a:blip r:embed="rId3"/>
          <a:stretch/>
        </p:blipFill>
        <p:spPr>
          <a:xfrm>
            <a:off x="1708920" y="2813400"/>
            <a:ext cx="4660560" cy="1084320"/>
          </a:xfrm>
          <a:prstGeom prst="rect">
            <a:avLst/>
          </a:prstGeom>
          <a:ln>
            <a:noFill/>
          </a:ln>
        </p:spPr>
      </p:pic>
      <p:pic>
        <p:nvPicPr>
          <p:cNvPr id="227" name="Picture 9" descr=""/>
          <p:cNvPicPr/>
          <p:nvPr/>
        </p:nvPicPr>
        <p:blipFill>
          <a:blip r:embed="rId4"/>
          <a:stretch/>
        </p:blipFill>
        <p:spPr>
          <a:xfrm>
            <a:off x="6904080" y="2805480"/>
            <a:ext cx="4951080" cy="1092240"/>
          </a:xfrm>
          <a:prstGeom prst="rect">
            <a:avLst/>
          </a:prstGeom>
          <a:ln>
            <a:noFill/>
          </a:ln>
        </p:spPr>
      </p:pic>
      <p:sp>
        <p:nvSpPr>
          <p:cNvPr id="228" name="CustomShape 1"/>
          <p:cNvSpPr/>
          <p:nvPr/>
        </p:nvSpPr>
        <p:spPr>
          <a:xfrm>
            <a:off x="1585080" y="4245840"/>
            <a:ext cx="5318640" cy="2832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entury Gothic"/>
              </a:rPr>
              <a:t>Random forests or random decision forests</a:t>
            </a:r>
            <a:r>
              <a:rPr b="1" lang="en-US" sz="1800" spc="-1" strike="noStrike" u="sng" baseline="30000">
                <a:solidFill>
                  <a:srgbClr val="2da0f1"/>
                </a:solidFill>
                <a:uFill>
                  <a:solidFill>
                    <a:srgbClr val="ffffff"/>
                  </a:solidFill>
                </a:uFill>
                <a:latin typeface="Century Gothic"/>
                <a:hlinkClick r:id="rId5"/>
              </a:rPr>
              <a:t>[1]</a:t>
            </a:r>
            <a:r>
              <a:rPr b="1" lang="en-US" sz="1800" spc="-1" strike="noStrike" u="sng" baseline="30000">
                <a:solidFill>
                  <a:srgbClr val="2da0f1"/>
                </a:solidFill>
                <a:uFill>
                  <a:solidFill>
                    <a:srgbClr val="ffffff"/>
                  </a:solidFill>
                </a:uFill>
                <a:latin typeface="Century Gothic"/>
                <a:hlinkClick r:id="rId6"/>
              </a:rPr>
              <a:t>[2]</a:t>
            </a:r>
            <a:r>
              <a:rPr b="1" lang="en-US" sz="1800" spc="-1" strike="noStrike">
                <a:solidFill>
                  <a:srgbClr val="000000"/>
                </a:solidFill>
                <a:uFill>
                  <a:solidFill>
                    <a:srgbClr val="ffffff"/>
                  </a:solidFill>
                </a:uFill>
                <a:latin typeface="Century Gothic"/>
              </a:rPr>
              <a:t> are an </a:t>
            </a:r>
            <a:r>
              <a:rPr b="1" lang="en-US" sz="1800" spc="-1" strike="noStrike" u="sng">
                <a:solidFill>
                  <a:srgbClr val="2da0f1"/>
                </a:solidFill>
                <a:uFill>
                  <a:solidFill>
                    <a:srgbClr val="ffffff"/>
                  </a:solidFill>
                </a:uFill>
                <a:latin typeface="Century Gothic"/>
                <a:hlinkClick r:id="rId7"/>
              </a:rPr>
              <a:t>ensemble learning</a:t>
            </a:r>
            <a:r>
              <a:rPr b="1" lang="en-US" sz="1800" spc="-1" strike="noStrike">
                <a:solidFill>
                  <a:srgbClr val="000000"/>
                </a:solidFill>
                <a:uFill>
                  <a:solidFill>
                    <a:srgbClr val="ffffff"/>
                  </a:solidFill>
                </a:uFill>
                <a:latin typeface="Century Gothic"/>
              </a:rPr>
              <a:t> method for </a:t>
            </a:r>
            <a:r>
              <a:rPr b="1" lang="en-US" sz="1800" spc="-1" strike="noStrike" u="sng">
                <a:solidFill>
                  <a:srgbClr val="2da0f1"/>
                </a:solidFill>
                <a:uFill>
                  <a:solidFill>
                    <a:srgbClr val="ffffff"/>
                  </a:solidFill>
                </a:uFill>
                <a:latin typeface="Century Gothic"/>
                <a:hlinkClick r:id="rId8"/>
              </a:rPr>
              <a:t>classification</a:t>
            </a:r>
            <a:r>
              <a:rPr b="1" lang="en-US" sz="1800" spc="-1" strike="noStrike">
                <a:solidFill>
                  <a:srgbClr val="000000"/>
                </a:solidFill>
                <a:uFill>
                  <a:solidFill>
                    <a:srgbClr val="ffffff"/>
                  </a:solidFill>
                </a:uFill>
                <a:latin typeface="Century Gothic"/>
              </a:rPr>
              <a:t>, </a:t>
            </a:r>
            <a:r>
              <a:rPr b="1" lang="en-US" sz="1800" spc="-1" strike="noStrike" u="sng">
                <a:solidFill>
                  <a:srgbClr val="2da0f1"/>
                </a:solidFill>
                <a:uFill>
                  <a:solidFill>
                    <a:srgbClr val="ffffff"/>
                  </a:solidFill>
                </a:uFill>
                <a:latin typeface="Century Gothic"/>
                <a:hlinkClick r:id="rId9"/>
              </a:rPr>
              <a:t>regression</a:t>
            </a:r>
            <a:r>
              <a:rPr b="1" lang="en-US" sz="1800" spc="-1" strike="noStrike">
                <a:solidFill>
                  <a:srgbClr val="000000"/>
                </a:solidFill>
                <a:uFill>
                  <a:solidFill>
                    <a:srgbClr val="ffffff"/>
                  </a:solidFill>
                </a:uFill>
                <a:latin typeface="Century Gothic"/>
              </a:rPr>
              <a:t> and other tasks, that operate by constructing a multitude of </a:t>
            </a:r>
            <a:r>
              <a:rPr b="1" lang="en-US" sz="1800" spc="-1" strike="noStrike" u="sng">
                <a:solidFill>
                  <a:srgbClr val="2da0f1"/>
                </a:solidFill>
                <a:uFill>
                  <a:solidFill>
                    <a:srgbClr val="ffffff"/>
                  </a:solidFill>
                </a:uFill>
                <a:latin typeface="Century Gothic"/>
                <a:hlinkClick r:id="rId10"/>
              </a:rPr>
              <a:t>decision trees</a:t>
            </a:r>
            <a:r>
              <a:rPr b="1" lang="en-US" sz="1800" spc="-1" strike="noStrike">
                <a:solidFill>
                  <a:srgbClr val="000000"/>
                </a:solidFill>
                <a:uFill>
                  <a:solidFill>
                    <a:srgbClr val="ffffff"/>
                  </a:solidFill>
                </a:uFill>
                <a:latin typeface="Century Gothic"/>
              </a:rPr>
              <a:t> at training time and outputting the class that is the </a:t>
            </a:r>
            <a:r>
              <a:rPr b="1" lang="en-US" sz="1800" spc="-1" strike="noStrike" u="sng">
                <a:solidFill>
                  <a:srgbClr val="2da0f1"/>
                </a:solidFill>
                <a:uFill>
                  <a:solidFill>
                    <a:srgbClr val="ffffff"/>
                  </a:solidFill>
                </a:uFill>
                <a:latin typeface="Century Gothic"/>
                <a:hlinkClick r:id="rId11"/>
              </a:rPr>
              <a:t>mode</a:t>
            </a:r>
            <a:r>
              <a:rPr b="1" lang="en-US" sz="1800" spc="-1" strike="noStrike">
                <a:solidFill>
                  <a:srgbClr val="000000"/>
                </a:solidFill>
                <a:uFill>
                  <a:solidFill>
                    <a:srgbClr val="ffffff"/>
                  </a:solidFill>
                </a:uFill>
                <a:latin typeface="Century Gothic"/>
              </a:rPr>
              <a:t> of the classes (classification) or mean prediction (regression) of the individual trees. </a:t>
            </a:r>
            <a:endParaRPr b="0" lang="en-US" sz="1800" spc="-1" strike="noStrike">
              <a:solidFill>
                <a:srgbClr val="000000"/>
              </a:solidFill>
              <a:uFill>
                <a:solidFill>
                  <a:srgbClr val="ffffff"/>
                </a:solidFill>
              </a:uFill>
              <a:latin typeface="Arial"/>
            </a:endParaRPr>
          </a:p>
        </p:txBody>
      </p:sp>
      <p:sp>
        <p:nvSpPr>
          <p:cNvPr id="229" name="CustomShape 2"/>
          <p:cNvSpPr/>
          <p:nvPr/>
        </p:nvSpPr>
        <p:spPr>
          <a:xfrm>
            <a:off x="7213320" y="4234320"/>
            <a:ext cx="4749840" cy="2558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entury Gothic"/>
              </a:rPr>
              <a:t>A multilayer perceptron (MLP) is a </a:t>
            </a:r>
            <a:r>
              <a:rPr b="1" lang="en-US" sz="1800" spc="-1" strike="noStrike" u="sng">
                <a:solidFill>
                  <a:srgbClr val="2da0f1"/>
                </a:solidFill>
                <a:uFill>
                  <a:solidFill>
                    <a:srgbClr val="ffffff"/>
                  </a:solidFill>
                </a:uFill>
                <a:latin typeface="Century Gothic"/>
                <a:hlinkClick r:id="rId12"/>
              </a:rPr>
              <a:t>feedforward</a:t>
            </a:r>
            <a:r>
              <a:rPr b="1" lang="en-US" sz="1800" spc="-1" strike="noStrike">
                <a:solidFill>
                  <a:srgbClr val="000000"/>
                </a:solidFill>
                <a:uFill>
                  <a:solidFill>
                    <a:srgbClr val="ffffff"/>
                  </a:solidFill>
                </a:uFill>
                <a:latin typeface="Century Gothic"/>
              </a:rPr>
              <a:t> </a:t>
            </a:r>
            <a:r>
              <a:rPr b="1" lang="en-US" sz="1800" spc="-1" strike="noStrike" u="sng">
                <a:solidFill>
                  <a:srgbClr val="2da0f1"/>
                </a:solidFill>
                <a:uFill>
                  <a:solidFill>
                    <a:srgbClr val="ffffff"/>
                  </a:solidFill>
                </a:uFill>
                <a:latin typeface="Century Gothic"/>
                <a:hlinkClick r:id="rId13"/>
              </a:rPr>
              <a:t>artificial neural network</a:t>
            </a:r>
            <a:r>
              <a:rPr b="1" lang="en-US" sz="1800" spc="-1" strike="noStrike">
                <a:solidFill>
                  <a:srgbClr val="000000"/>
                </a:solidFill>
                <a:uFill>
                  <a:solidFill>
                    <a:srgbClr val="ffffff"/>
                  </a:solidFill>
                </a:uFill>
                <a:latin typeface="Century Gothic"/>
              </a:rPr>
              <a:t> model that maps sets of input data onto a set of appropriate outputs. An MLP consists of multiple layers of nodes in a </a:t>
            </a:r>
            <a:r>
              <a:rPr b="1" lang="en-US" sz="1800" spc="-1" strike="noStrike" u="sng">
                <a:solidFill>
                  <a:srgbClr val="2da0f1"/>
                </a:solidFill>
                <a:uFill>
                  <a:solidFill>
                    <a:srgbClr val="ffffff"/>
                  </a:solidFill>
                </a:uFill>
                <a:latin typeface="Century Gothic"/>
                <a:hlinkClick r:id="rId14"/>
              </a:rPr>
              <a:t>directed graph</a:t>
            </a:r>
            <a:r>
              <a:rPr b="1" lang="en-US" sz="1800" spc="-1" strike="noStrike">
                <a:solidFill>
                  <a:srgbClr val="000000"/>
                </a:solidFill>
                <a:uFill>
                  <a:solidFill>
                    <a:srgbClr val="ffffff"/>
                  </a:solidFill>
                </a:uFill>
                <a:latin typeface="Century Gothic"/>
              </a:rPr>
              <a:t>, with each layer fully connected to the next one.</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1547</TotalTime>
  <Application>LibreOffice/5.1.4.2$Linux_X86_64 LibreOffice_project/10m0$Build-2</Application>
  <Words>163</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2016-11-16T19:30:45Z</dcterms:created>
  <dc:creator>Pothayath, Naveen N</dc:creator>
  <dc:description/>
  <dc:language>en-US</dc:language>
  <cp:lastModifiedBy/>
  <dcterms:modified xsi:type="dcterms:W3CDTF">2016-11-17T17:52:29Z</dcterms:modified>
  <cp:revision>31</cp:revision>
  <dc:subject/>
  <dc:title>CaseStudy 3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