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4a2a8f7a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4a2a8f7a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4a2a8f7a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4a2a8f7a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14a2a8f7a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14a2a8f7a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4a2a8f7a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4a2a8f7a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4a2a8f7a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4a2a8f7a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14a2a8f7a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14a2a8f7a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14a2a8f7a_8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14a2a8f7a_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14a2a8f7a_8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14a2a8f7a_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4a2a8f7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4a2a8f7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4a2a8f7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4a2a8f7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4a2a8f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4a2a8f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4a2a8f7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4a2a8f7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4a2a8f7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4a2a8f7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4a2a8f7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4a2a8f7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4a2a8f7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4a2a8f7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4a2a8f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4a2a8f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4bVDE4AyrOkvjnl-SDfarcFqqLOL9HAw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1250" y="1363525"/>
            <a:ext cx="5573400" cy="15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Automated Wireless Master Slave Path Following Robot System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61450" y="3599125"/>
            <a:ext cx="2893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Code name: Tom and Jerry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World Applications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1657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Agricultural Fields - Harvesters can work in Master Slave Architecture 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75" y="2090675"/>
            <a:ext cx="7376452" cy="265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2. Shopping Malls- </a:t>
            </a:r>
            <a:r>
              <a:rPr lang="en-GB" sz="1800"/>
              <a:t>Smart </a:t>
            </a:r>
            <a:r>
              <a:rPr lang="en-GB" sz="1800"/>
              <a:t>Following trolleys</a:t>
            </a:r>
            <a:endParaRPr sz="18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25" y="1307850"/>
            <a:ext cx="5300354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3. Mining Fields - Automation of multiple vehicles .</a:t>
            </a:r>
            <a:endParaRPr sz="1800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75" y="1555375"/>
            <a:ext cx="3916224" cy="32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100" y="1555375"/>
            <a:ext cx="4084385" cy="3221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4. Warehouses and factories</a:t>
            </a:r>
            <a:endParaRPr sz="18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956750" cy="345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Upgradation 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400"/>
              <a:buAutoNum type="arabicPeriod"/>
            </a:pPr>
            <a:r>
              <a:rPr lang="en-GB" sz="2400">
                <a:solidFill>
                  <a:srgbClr val="00FFFF"/>
                </a:solidFill>
              </a:rPr>
              <a:t>Image Processing </a:t>
            </a:r>
            <a:endParaRPr sz="2400">
              <a:solidFill>
                <a:srgbClr val="00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2400"/>
              <a:buAutoNum type="arabicPeriod"/>
            </a:pPr>
            <a:r>
              <a:rPr lang="en-GB" sz="2400">
                <a:solidFill>
                  <a:srgbClr val="F1C232"/>
                </a:solidFill>
              </a:rPr>
              <a:t>Machine learning </a:t>
            </a:r>
            <a:endParaRPr sz="2400">
              <a:solidFill>
                <a:srgbClr val="F1C232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2400"/>
              <a:buAutoNum type="arabicPeriod"/>
            </a:pPr>
            <a:r>
              <a:rPr lang="en-GB" sz="2400">
                <a:solidFill>
                  <a:srgbClr val="00FF00"/>
                </a:solidFill>
              </a:rPr>
              <a:t>Fabrication</a:t>
            </a:r>
            <a:endParaRPr sz="2400"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D5A6BD"/>
              </a:buClr>
              <a:buSzPts val="2400"/>
              <a:buAutoNum type="arabicPeriod"/>
            </a:pPr>
            <a:r>
              <a:rPr lang="en-GB" sz="2400">
                <a:solidFill>
                  <a:srgbClr val="D5A6BD"/>
                </a:solidFill>
              </a:rPr>
              <a:t>Scaling </a:t>
            </a:r>
            <a:endParaRPr sz="2400">
              <a:solidFill>
                <a:srgbClr val="D5A6BD"/>
              </a:solidFill>
            </a:endParaRPr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r>
              <a:rPr lang="en-GB"/>
              <a:t> and Funding 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High performance </a:t>
            </a:r>
            <a:r>
              <a:rPr lang="en-GB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Processors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High Performance </a:t>
            </a:r>
            <a:r>
              <a:rPr lang="en-GB" sz="18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Sensors and actuators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Fabrication r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equirements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for better </a:t>
            </a:r>
            <a:r>
              <a:rPr lang="en-GB" sz="18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quality materials.</a:t>
            </a:r>
            <a:endParaRPr sz="18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Scaling - Testing and building</a:t>
            </a:r>
            <a:r>
              <a:rPr lang="en-GB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scaled prototypes</a:t>
            </a:r>
            <a:r>
              <a:rPr lang="en-GB" sz="18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Visual processing aid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, cameras , optical-sensors.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108775" y="1567550"/>
            <a:ext cx="77769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Rather than being a specific product ,</a:t>
            </a:r>
            <a:r>
              <a:rPr lang="en-GB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serves as a </a:t>
            </a:r>
            <a:r>
              <a:rPr lang="en-GB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platform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for serving a 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plethora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of fields in all the walks of life.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Hence the </a:t>
            </a:r>
            <a:r>
              <a:rPr lang="en-GB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usability, social value, technological advancement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, possible potential to </a:t>
            </a:r>
            <a:r>
              <a:rPr lang="en-GB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save human Life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!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These factors contribute towards the </a:t>
            </a:r>
            <a:r>
              <a:rPr lang="en-GB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urge to fulfill this project’s goal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and reach the 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zenith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82100" y="206970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765475"/>
            <a:ext cx="70389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V Shaashwath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Sumanth 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Srivatsa M 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Suchith B S</a:t>
            </a:r>
            <a:endParaRPr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Statement(s)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01225" y="1567550"/>
            <a:ext cx="7695000" cy="3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solidFill>
                  <a:srgbClr val="00FF00"/>
                </a:solidFill>
              </a:rPr>
              <a:t>Agricultural fields</a:t>
            </a:r>
            <a:r>
              <a:rPr lang="en-GB" sz="1800"/>
              <a:t> ( usage of multiple vehicles </a:t>
            </a:r>
            <a:r>
              <a:rPr lang="en-GB" sz="1800"/>
              <a:t>simultaneously</a:t>
            </a:r>
            <a:r>
              <a:rPr lang="en-GB" sz="1800"/>
              <a:t>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solidFill>
                  <a:srgbClr val="F1C232"/>
                </a:solidFill>
              </a:rPr>
              <a:t>Mining </a:t>
            </a:r>
            <a:r>
              <a:rPr lang="en-GB" sz="1800"/>
              <a:t> - Transportation of Raw material through fields 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solidFill>
                  <a:srgbClr val="00FFFF"/>
                </a:solidFill>
              </a:rPr>
              <a:t>Warehouses</a:t>
            </a:r>
            <a:r>
              <a:rPr lang="en-GB" sz="1800"/>
              <a:t> and </a:t>
            </a:r>
            <a:r>
              <a:rPr lang="en-GB" sz="1800">
                <a:solidFill>
                  <a:srgbClr val="FFFF00"/>
                </a:solidFill>
              </a:rPr>
              <a:t>Factories</a:t>
            </a:r>
            <a:r>
              <a:rPr lang="en-GB" sz="1800"/>
              <a:t> 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solidFill>
                  <a:srgbClr val="D5A6BD"/>
                </a:solidFill>
              </a:rPr>
              <a:t>Shopping </a:t>
            </a:r>
            <a:r>
              <a:rPr lang="en-GB" sz="1800">
                <a:solidFill>
                  <a:srgbClr val="FFFFFF"/>
                </a:solidFill>
              </a:rPr>
              <a:t>Malls</a:t>
            </a:r>
            <a:r>
              <a:rPr lang="en-GB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All these arenas have one thing in common , they require </a:t>
            </a:r>
            <a:r>
              <a:rPr lang="en-GB" sz="1800">
                <a:solidFill>
                  <a:srgbClr val="00FFFF"/>
                </a:solidFill>
              </a:rPr>
              <a:t>r</a:t>
            </a:r>
            <a:r>
              <a:rPr lang="en-GB" sz="1800">
                <a:solidFill>
                  <a:srgbClr val="00FFFF"/>
                </a:solidFill>
              </a:rPr>
              <a:t>epetitive tasks and the tasks have to be carried out with extreme precision and diligence</a:t>
            </a:r>
            <a:r>
              <a:rPr lang="en-GB" sz="1800">
                <a:solidFill>
                  <a:srgbClr val="00FFFF"/>
                </a:solidFill>
              </a:rPr>
              <a:t> </a:t>
            </a:r>
            <a:r>
              <a:rPr lang="en-GB" sz="1800"/>
              <a:t>. In fields such as Coal fields and mining sites accidents due to human error leads to loss of human life and expenses.</a:t>
            </a:r>
            <a:r>
              <a:rPr lang="en-GB" sz="1800">
                <a:solidFill>
                  <a:srgbClr val="00FFFF"/>
                </a:solidFill>
              </a:rPr>
              <a:t> Avoiding</a:t>
            </a:r>
            <a:r>
              <a:rPr lang="en-GB" sz="1800">
                <a:solidFill>
                  <a:srgbClr val="00FFFF"/>
                </a:solidFill>
              </a:rPr>
              <a:t> Multiple humans to do a job which can be done by one individual</a:t>
            </a:r>
            <a:r>
              <a:rPr lang="en-GB" sz="1800"/>
              <a:t>.</a:t>
            </a:r>
            <a:endParaRPr sz="1800"/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Ideology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14650" y="1377575"/>
            <a:ext cx="77490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 create </a:t>
            </a:r>
            <a:r>
              <a:rPr lang="en-GB" sz="1800">
                <a:solidFill>
                  <a:srgbClr val="00FFFF"/>
                </a:solidFill>
              </a:rPr>
              <a:t>autonomy between robots</a:t>
            </a:r>
            <a:r>
              <a:rPr lang="en-GB" sz="1800"/>
              <a:t> through intelligent communication techniques and coordination.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 individual bots amidst which one of the bots serves as the </a:t>
            </a:r>
            <a:r>
              <a:rPr lang="en-GB" sz="1800">
                <a:solidFill>
                  <a:srgbClr val="00FFFF"/>
                </a:solidFill>
              </a:rPr>
              <a:t>Master bot and the other bot(s) serve as the Slave  bot(s)</a:t>
            </a:r>
            <a:r>
              <a:rPr lang="en-GB" sz="1800"/>
              <a:t>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master bot can either be </a:t>
            </a:r>
            <a:r>
              <a:rPr lang="en-GB" sz="1800">
                <a:solidFill>
                  <a:srgbClr val="00FFFF"/>
                </a:solidFill>
              </a:rPr>
              <a:t>controlled manually</a:t>
            </a:r>
            <a:r>
              <a:rPr lang="en-GB" sz="1800"/>
              <a:t> by a user or its working can be </a:t>
            </a:r>
            <a:r>
              <a:rPr lang="en-GB" sz="1800">
                <a:solidFill>
                  <a:srgbClr val="00FFFF"/>
                </a:solidFill>
              </a:rPr>
              <a:t>predefined and the slave bots follow or mimic the master bot</a:t>
            </a:r>
            <a:r>
              <a:rPr lang="en-GB" sz="1800"/>
              <a:t> with the same accuracy and robustness as the latter.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00FFFF"/>
                </a:solidFill>
              </a:rPr>
              <a:t>Minimize human intervention and improve work efficiency</a:t>
            </a:r>
            <a:r>
              <a:rPr lang="en-GB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Working-Prototype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566000" cy="3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Communication : RF  and DTMF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Drivetrain: Low RPM and high Torque motors driven by the motor drivers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Control Systems : 6 Axis Gyroscope PID controller.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Collision Systems: Ultrasonic Sensors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Controller Unit : Microcontroller -Arduino Mega 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143500" y="504975"/>
            <a:ext cx="70389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Constructed Master Bot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400" y="1216574"/>
            <a:ext cx="4897094" cy="367282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174300" y="516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Constructed Slave Bot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988" y="1431050"/>
            <a:ext cx="4543534" cy="340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 title="DSCF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575" y="174575"/>
            <a:ext cx="7314850" cy="48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Working-Generalized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307850"/>
            <a:ext cx="70389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be customized according to the environment.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Once the Master bot/Target  is in action the slave bots are initiated to follow the master  in a intelligent manner  using</a:t>
            </a:r>
            <a:r>
              <a:rPr lang="en-GB" sz="1800">
                <a:solidFill>
                  <a:srgbClr val="00FFFF"/>
                </a:solidFill>
              </a:rPr>
              <a:t> collision preventive methods</a:t>
            </a:r>
            <a:r>
              <a:rPr lang="en-GB" sz="1800"/>
              <a:t>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Both the bots have precision guided</a:t>
            </a:r>
            <a:r>
              <a:rPr lang="en-GB" sz="1800">
                <a:solidFill>
                  <a:srgbClr val="00FFFF"/>
                </a:solidFill>
              </a:rPr>
              <a:t> PID systems for accuracy in paths</a:t>
            </a:r>
            <a:r>
              <a:rPr lang="en-GB" sz="1800"/>
              <a:t> and </a:t>
            </a:r>
            <a:r>
              <a:rPr lang="en-GB" sz="1800">
                <a:solidFill>
                  <a:srgbClr val="00FFFF"/>
                </a:solidFill>
              </a:rPr>
              <a:t>Machine Learning </a:t>
            </a:r>
            <a:r>
              <a:rPr lang="en-GB" sz="1800">
                <a:solidFill>
                  <a:srgbClr val="00FFFF"/>
                </a:solidFill>
              </a:rPr>
              <a:t>algorithms</a:t>
            </a:r>
            <a:r>
              <a:rPr lang="en-GB" sz="1800">
                <a:solidFill>
                  <a:srgbClr val="00FFFF"/>
                </a:solidFill>
              </a:rPr>
              <a:t> </a:t>
            </a:r>
            <a:r>
              <a:rPr lang="en-GB" sz="1800"/>
              <a:t>for improved </a:t>
            </a:r>
            <a:r>
              <a:rPr lang="en-GB" sz="1800"/>
              <a:t>efficiency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00FFFF"/>
                </a:solidFill>
              </a:rPr>
              <a:t>Visual</a:t>
            </a:r>
            <a:r>
              <a:rPr lang="en-GB" sz="1800"/>
              <a:t> Processing units can be incorporated.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