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B50022-9567-4165-AAF1-84622EBB1BA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F9EADA-3BE8-4F38-A7EB-8D2B85CE70F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4E9631-A067-4EEB-8557-E6549381BF2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B0AF96-904D-4A8D-A9C8-8FC301CD2F8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63547-01E3-456D-9386-4433E462DAF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98D62-1512-43D6-844C-B9FCA10561B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3FAE5-D125-4479-8F0C-5947B1B53DB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3E9FF4-83D7-42D4-A556-E9BE2E5CD60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65F2F-50EE-401D-B4CA-406C2600268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66859F-6B1E-4DBC-9E4E-956E82BE13B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104B0-2E38-4AAF-9B32-B51E7AFABC8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88ACB8-5AF1-42AB-A392-542B7DF365B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B317D3-5739-4BD2-88FD-05D4224C8D8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512A2-D651-496E-9E9A-637A86BB7B4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18E4A7-4BEE-413A-9CD8-632AC05BAE1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AF4B5-2C65-4F07-9D2A-EF12C730712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931629-BA30-4C2D-8AFC-EB62C21D9AC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D7B09F-3B1F-404C-97B1-23A5DC3F9BD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285AD9-302C-4604-AB57-46A5E6959BE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D9D95B-69A7-49EB-81AC-E390A718D22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3331A-438B-440C-BC9A-02BEA00F64F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D0B7B5-E556-4585-BC1C-1772F817A30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2DB45F-04FE-439B-81B0-90CB12067A2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0C1D99-7843-464F-B100-776DA93DA92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AA6E3-278F-4BA4-875D-EC9B3943E75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9D57B-6063-4255-BD1B-014D6764E75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AE219-D758-4AD1-9C42-FA5D99C9759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B107B-D6EE-43BB-BC99-9F718B5BF4B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656318-68C1-43D3-B5B6-591EEA3EF70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8BE81-FABB-41C8-B850-CC2E0180B28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D41EFF-60C2-45B5-A781-89BD340547A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E8530E-3536-44DB-A060-9948CB77F83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2055D0-A148-4D5C-98C9-8BB6B8417E7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C2748E-5F2A-41E7-A603-CBC4496363C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032B74-82AF-4D34-9A42-FF0F0F6C39A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2572D6-214E-451A-8A5B-775C6B7735D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6000"/>
            <a:ext cx="1342440" cy="16920"/>
            <a:chOff x="530280" y="1206000"/>
            <a:chExt cx="1342440" cy="169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800"/>
              <a:ext cx="16920" cy="96696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840"/>
              <a:ext cx="16920" cy="975240"/>
            </a:xfrm>
            <a:prstGeom prst="rect">
              <a:avLst/>
            </a:pr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AA192D-3610-4EFD-AD06-2DAD213DAC96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352916-FED6-432D-B669-4B4C44FE546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4;p4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" name="Google Shape;25;p4"/>
          <p:cNvGrpSpPr/>
          <p:nvPr/>
        </p:nvGrpSpPr>
        <p:grpSpPr>
          <a:xfrm>
            <a:off x="530280" y="1206000"/>
            <a:ext cx="1342440" cy="16920"/>
            <a:chOff x="530280" y="1206000"/>
            <a:chExt cx="1342440" cy="16920"/>
          </a:xfrm>
        </p:grpSpPr>
        <p:sp>
          <p:nvSpPr>
            <p:cNvPr id="84" name="Google Shape;26;p4"/>
            <p:cNvSpPr/>
            <p:nvPr/>
          </p:nvSpPr>
          <p:spPr>
            <a:xfrm rot="16200000">
              <a:off x="1380600" y="730800"/>
              <a:ext cx="16920" cy="966960"/>
            </a:xfrm>
            <a:prstGeom prst="rect">
              <a:avLst/>
            </a:pr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27;p4"/>
            <p:cNvSpPr/>
            <p:nvPr/>
          </p:nvSpPr>
          <p:spPr>
            <a:xfrm rot="16200000">
              <a:off x="1009440" y="726840"/>
              <a:ext cx="16920" cy="975240"/>
            </a:xfrm>
            <a:prstGeom prst="rect">
              <a:avLst/>
            </a:pr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657859-ACF6-4A3A-890A-B61628AE9AB5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8034120" cy="1791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 marL="9144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Project DECServer</a:t>
            </a:r>
            <a:endParaRPr b="0" lang="en-IN" sz="4200" spc="-1" strike="noStrike">
              <a:latin typeface="Arial"/>
            </a:endParaRPr>
          </a:p>
          <a:p>
            <a:pPr marL="9144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595959"/>
                </a:solidFill>
                <a:latin typeface="Raleway"/>
                <a:ea typeface="Raleway"/>
              </a:rPr>
              <a:t>An Asynchronous Autograding Server with Simulation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24040" y="3384360"/>
            <a:ext cx="53247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Irshad Khan  | 23m0824</a:t>
            </a: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	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Suchit Meshram | 23m0814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726480" y="687960"/>
            <a:ext cx="4254480" cy="66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1a1a"/>
                </a:solidFill>
                <a:latin typeface="Lato"/>
                <a:ea typeface="Lato"/>
              </a:rPr>
              <a:t>Average Response Time taken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86360" y="1440000"/>
            <a:ext cx="4193280" cy="2133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ThinkT=1,throuput taken from 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	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	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throughput graph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Rt=(no.of clients/throughput)-1/thinkT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Rt(M=45)=(45/35)-1 =0.28s =280 ms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Rt(M=80)=(80/32)-1 =1.5s =1500 ms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47" name="Google Shape;140;p21" descr=""/>
          <p:cNvPicPr/>
          <p:nvPr/>
        </p:nvPicPr>
        <p:blipFill>
          <a:blip r:embed="rId1"/>
          <a:stretch/>
        </p:blipFill>
        <p:spPr>
          <a:xfrm>
            <a:off x="4572000" y="954720"/>
            <a:ext cx="3856680" cy="38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726480" y="687960"/>
            <a:ext cx="3209400" cy="66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1a1a"/>
                </a:solidFill>
                <a:latin typeface="Lato"/>
                <a:ea typeface="Lato"/>
              </a:rPr>
              <a:t>Average CPU Utilization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70400" y="1558440"/>
            <a:ext cx="2721960" cy="284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1a1a1a"/>
                </a:solidFill>
                <a:latin typeface="Lato"/>
                <a:ea typeface="Lato"/>
              </a:rPr>
              <a:t>As Number of clients increases,cpu utilization increases.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50" name="Google Shape;126;p19" descr=""/>
          <p:cNvPicPr/>
          <p:nvPr/>
        </p:nvPicPr>
        <p:blipFill>
          <a:blip r:embed="rId1"/>
          <a:stretch/>
        </p:blipFill>
        <p:spPr>
          <a:xfrm>
            <a:off x="3936600" y="501480"/>
            <a:ext cx="4838040" cy="48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726480" y="687960"/>
            <a:ext cx="3665160" cy="66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1a1a"/>
                </a:solidFill>
                <a:latin typeface="Lato"/>
                <a:ea typeface="Lato"/>
              </a:rPr>
              <a:t>Average Number of  Threads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770400" y="1558440"/>
            <a:ext cx="2892600" cy="186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We have thread pool of size 4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3" name="Google Shape;133;p20" descr=""/>
          <p:cNvPicPr/>
          <p:nvPr/>
        </p:nvPicPr>
        <p:blipFill>
          <a:blip r:embed="rId1"/>
          <a:stretch/>
        </p:blipFill>
        <p:spPr>
          <a:xfrm>
            <a:off x="4545000" y="626040"/>
            <a:ext cx="4364280" cy="436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804600" y="2030400"/>
            <a:ext cx="8055360" cy="2421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595959"/>
                </a:solidFill>
                <a:latin typeface="Lato"/>
                <a:ea typeface="Lato"/>
              </a:rPr>
              <a:t>C++ 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Lato"/>
                <a:ea typeface="Lato"/>
              </a:rPr>
              <a:t>We began the project using C till version 3 . However, as we progressed, we recognized that C++ significantly has better string handling and STL Libraries(eg Maps ,Queues used in version 4). Because of this c++ become our preferred choice.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804600" y="1247400"/>
            <a:ext cx="4476600" cy="655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1a1a1a"/>
                </a:solidFill>
                <a:latin typeface="Raleway"/>
                <a:ea typeface="Raleway"/>
              </a:rPr>
              <a:t>Overall coding choices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04600" y="1298880"/>
            <a:ext cx="7985160" cy="3528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1717200" y="508320"/>
            <a:ext cx="586152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40" spc="-1" strike="noStrike">
                <a:solidFill>
                  <a:srgbClr val="000000"/>
                </a:solidFill>
                <a:latin typeface="Arial"/>
                <a:ea typeface="Arial"/>
              </a:rPr>
              <a:t>Asynchronous application design</a:t>
            </a:r>
            <a:endParaRPr b="0" lang="en-IN" sz="20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31" name="Google Shape;100;p15" descr=""/>
          <p:cNvPicPr/>
          <p:nvPr/>
        </p:nvPicPr>
        <p:blipFill>
          <a:blip r:embed="rId1"/>
          <a:stretch/>
        </p:blipFill>
        <p:spPr>
          <a:xfrm>
            <a:off x="417960" y="1306800"/>
            <a:ext cx="8307360" cy="35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When a client send a new request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./submit new &lt;ip:port&gt; &lt;sourceFile&gt;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will generate a unique request ID using unix timestamp.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submissions folder, we will create a folder named same as request ID.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that folder, we will store the source file sent by the client and create status.json file which will have fields queue_pos, is_inprogress, is_completed.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will store request ID in the queue for thread to process it further.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 will return request ID to the client for future requests.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 ./submit status &lt;ip:port&gt; &lt;requestID&gt; 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After client submits the request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4000"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Server will send request ID from the queue to the threads in order to complete the requests.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For a request ID it will search for a folder named with that request ID in submission directory.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 status.json file, it will update the is_inprogress field to true and also update the queue_pos to zero.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During this time, if client checks the status of its request ID we will check the is_inprogress and is_completed field in status.json file.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is_inprogress=True &amp; is_completed=False then send response to client ‘Your grading request ID &lt;requestID&gt; has been accepted and is currently being processed.’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When client checks status of request (Using request ID)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./submit status &lt;ip:port&gt; requestId</a:t>
            </a:r>
            <a:endParaRPr b="0" lang="en-IN" sz="1800" spc="-1" strike="noStrike">
              <a:latin typeface="Arial"/>
            </a:endParaRPr>
          </a:p>
          <a:p>
            <a:pPr marL="457200" indent="-32580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Server will send requests to separate thread pool designated for this purpose.</a:t>
            </a:r>
            <a:endParaRPr b="0" lang="en-IN" sz="1800" spc="-1" strike="noStrike"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request is in queue server will update will check position of request in the queue and send response ‘Your grading request ID &lt;requestID&gt; has been accepted. It is currently at position &lt;queuePos&gt; in the queue.</a:t>
            </a:r>
            <a:endParaRPr b="0" lang="en-IN" sz="1800" spc="-1" strike="noStrike"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Not in queue, thread will check the folder named with request ID and checks the fields in status.json.</a:t>
            </a:r>
            <a:endParaRPr b="0" lang="en-IN" sz="1800" spc="-1" strike="noStrike"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is_completed=True then we will check compile_err :&lt;T/F&gt;, runtime_err : &lt;T/F&gt;, and pass :&lt;T/F&gt; fields and whichever field is true, we will send response according to that field.</a:t>
            </a:r>
            <a:endParaRPr b="0" lang="en-IN" sz="1800" spc="-1" strike="noStrike">
              <a:latin typeface="Arial"/>
            </a:endParaRPr>
          </a:p>
          <a:p>
            <a:pPr marL="457200" indent="-325800">
              <a:lnSpc>
                <a:spcPct val="115000"/>
              </a:lnSpc>
              <a:buClr>
                <a:srgbClr val="595959"/>
              </a:buClr>
              <a:buFont typeface="StarSymbol"/>
              <a:buAutoNum type="alphaL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wrong request ID is sent by client then, we will check if folder named with that request ID exists. If not found then send response to client ‘Grading request &lt;requestID&gt; not found. Please check and resend your request ID or re-send your original grading request.’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7920" y="1260720"/>
            <a:ext cx="7687440" cy="80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70" spc="-1" strike="noStrike">
                <a:solidFill>
                  <a:srgbClr val="000000"/>
                </a:solidFill>
                <a:latin typeface="Arial"/>
                <a:ea typeface="Arial"/>
              </a:rPr>
              <a:t>Design choices</a:t>
            </a:r>
            <a:endParaRPr b="0" lang="en-IN" sz="227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729720" y="1832400"/>
            <a:ext cx="8152560" cy="325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7000"/>
          </a:bodyPr>
          <a:p>
            <a:pPr marL="457200" indent="-3366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1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RequestId</a:t>
            </a: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(Token) Was generated using Timestamp + thread_id to get unique.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Unbounded Queue was used to store client request.We stored Token in the queue before return response token to client.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Map was used to store status fields in status.txt .Where status .txt is present in directory same as token_id.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Results of particular client is stored in ./Submissions/&lt;token_id&gt;/*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When client checks for status along with its token ,status.txt fields are checked and based on that correct output files content is send to client .</a:t>
            </a:r>
            <a:endParaRPr b="0" lang="en-IN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" sz="1700" spc="-1" strike="noStrike">
                <a:solidFill>
                  <a:srgbClr val="595959"/>
                </a:solidFill>
                <a:latin typeface="Lato"/>
                <a:ea typeface="Lato"/>
              </a:rPr>
              <a:t>Currently Server is not resilient to reboots ,client needs to submit requests again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26480" y="687960"/>
            <a:ext cx="4790160" cy="66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1a1a"/>
                </a:solidFill>
                <a:latin typeface="Lato"/>
                <a:ea typeface="Lato"/>
              </a:rPr>
              <a:t>Performance  Analysis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770400" y="1558440"/>
            <a:ext cx="576432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During this analysis we have kept the parameters as follows.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Load Testing starts from 1 → 100 </a:t>
            </a:r>
            <a:r>
              <a:rPr b="1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clients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Number of </a:t>
            </a:r>
            <a:r>
              <a:rPr b="1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loops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: 10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Sleep</a:t>
            </a: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 Time: 1sec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Lato"/>
                <a:ea typeface="Lato"/>
              </a:rPr>
              <a:t>Threads :4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726480" y="687960"/>
            <a:ext cx="3209400" cy="669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1a1a"/>
                </a:solidFill>
                <a:latin typeface="Lato"/>
                <a:ea typeface="Lato"/>
              </a:rPr>
              <a:t>Throughput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770400" y="1558440"/>
            <a:ext cx="2573280" cy="1402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1a1a1a"/>
                </a:solidFill>
                <a:latin typeface="Lato"/>
                <a:ea typeface="Lato"/>
              </a:rPr>
              <a:t>For 4 cores and 4 threads ,with each request taking around 100ms we achieve around 40 request/sec.</a:t>
            </a:r>
            <a:endParaRPr b="0" lang="en-IN" sz="1300" spc="-1" strike="noStrike">
              <a:latin typeface="Arial"/>
            </a:endParaRPr>
          </a:p>
          <a:p>
            <a:pPr algn="just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</p:txBody>
      </p:sp>
      <p:pic>
        <p:nvPicPr>
          <p:cNvPr id="144" name="Google Shape;119;p18" descr=""/>
          <p:cNvPicPr/>
          <p:nvPr/>
        </p:nvPicPr>
        <p:blipFill>
          <a:blip r:embed="rId1"/>
          <a:stretch/>
        </p:blipFill>
        <p:spPr>
          <a:xfrm>
            <a:off x="3936600" y="429480"/>
            <a:ext cx="4838040" cy="48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2023-11-29T10:51:27Z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