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1" r:id="rId8"/>
    <p:sldId id="263" r:id="rId9"/>
    <p:sldId id="262"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8AC18F-A89B-4289-84D6-574B21C93EBD}">
          <p14:sldIdLst>
            <p14:sldId id="257"/>
            <p14:sldId id="258"/>
            <p14:sldId id="259"/>
          </p14:sldIdLst>
        </p14:section>
        <p14:section name="Untitled Section" id="{5E467900-7164-400C-8BD3-BF55FA66C22F}">
          <p14:sldIdLst>
            <p14:sldId id="261"/>
            <p14:sldId id="263"/>
            <p14:sldId id="262"/>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Word_Document.docx"/></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026946"/>
            <a:ext cx="4775075" cy="925804"/>
          </a:xfrm>
        </p:spPr>
        <p:txBody>
          <a:bodyPr>
            <a:normAutofit/>
          </a:bodyPr>
          <a:lstStyle/>
          <a:p>
            <a:r>
              <a:rPr lang="en-US" sz="4400" b="1" dirty="0">
                <a:solidFill>
                  <a:schemeClr val="tx1"/>
                </a:solidFill>
              </a:rPr>
              <a:t>TEAM – 2+2 = 5</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320925" y="2952750"/>
            <a:ext cx="4775075" cy="559656"/>
          </a:xfrm>
        </p:spPr>
        <p:txBody>
          <a:bodyPr>
            <a:noAutofit/>
          </a:bodyPr>
          <a:lstStyle/>
          <a:p>
            <a:r>
              <a:rPr lang="en-US" sz="2800" dirty="0">
                <a:solidFill>
                  <a:schemeClr val="tx1"/>
                </a:solidFill>
              </a:rPr>
              <a:t>AVANTIKA KARKI</a:t>
            </a:r>
          </a:p>
          <a:p>
            <a:r>
              <a:rPr lang="en-US" sz="2800" dirty="0">
                <a:solidFill>
                  <a:schemeClr val="tx1"/>
                </a:solidFill>
              </a:rPr>
              <a:t>SUCHI UNDEVIA</a:t>
            </a:r>
          </a:p>
          <a:p>
            <a:r>
              <a:rPr lang="en-US" sz="2800" dirty="0">
                <a:solidFill>
                  <a:schemeClr val="tx1"/>
                </a:solidFill>
              </a:rPr>
              <a:t>       CHAO FENG HUANG</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b="1" dirty="0">
                <a:solidFill>
                  <a:schemeClr val="tx1">
                    <a:lumMod val="75000"/>
                    <a:lumOff val="25000"/>
                  </a:schemeClr>
                </a:solidFill>
              </a:rPr>
              <a:t>PRODUCT VISION</a:t>
            </a:r>
          </a:p>
        </p:txBody>
      </p:sp>
      <p:sp>
        <p:nvSpPr>
          <p:cNvPr id="3" name="TextBox 2">
            <a:extLst>
              <a:ext uri="{FF2B5EF4-FFF2-40B4-BE49-F238E27FC236}">
                <a16:creationId xmlns:a16="http://schemas.microsoft.com/office/drawing/2014/main" id="{B2DC10F8-95CC-4A22-B2E6-9CD1FACB8822}"/>
              </a:ext>
            </a:extLst>
          </p:cNvPr>
          <p:cNvSpPr txBox="1"/>
          <p:nvPr/>
        </p:nvSpPr>
        <p:spPr>
          <a:xfrm>
            <a:off x="4867275" y="2204432"/>
            <a:ext cx="6729069" cy="1200329"/>
          </a:xfrm>
          <a:prstGeom prst="rect">
            <a:avLst/>
          </a:prstGeom>
          <a:noFill/>
        </p:spPr>
        <p:txBody>
          <a:bodyPr wrap="square" rtlCol="0">
            <a:spAutoFit/>
          </a:bodyPr>
          <a:lstStyle/>
          <a:p>
            <a:r>
              <a:rPr lang="en-AU" dirty="0"/>
              <a:t>“Online web application for local senior people to share</a:t>
            </a:r>
          </a:p>
          <a:p>
            <a:r>
              <a:rPr lang="en-AU" dirty="0"/>
              <a:t> their knowledge, help each other, organise activities, and </a:t>
            </a:r>
          </a:p>
          <a:p>
            <a:r>
              <a:rPr lang="en-AU" dirty="0"/>
              <a:t>find useful information in just simple clicks”				</a:t>
            </a:r>
            <a:endParaRPr lang="en-US" dirty="0"/>
          </a:p>
        </p:txBody>
      </p:sp>
      <p:sp>
        <p:nvSpPr>
          <p:cNvPr id="9" name="TextBox 8">
            <a:extLst>
              <a:ext uri="{FF2B5EF4-FFF2-40B4-BE49-F238E27FC236}">
                <a16:creationId xmlns:a16="http://schemas.microsoft.com/office/drawing/2014/main" id="{D5D480C7-F874-4C49-87F3-E41E6E549B26}"/>
              </a:ext>
            </a:extLst>
          </p:cNvPr>
          <p:cNvSpPr txBox="1"/>
          <p:nvPr/>
        </p:nvSpPr>
        <p:spPr>
          <a:xfrm>
            <a:off x="4867275" y="3870068"/>
            <a:ext cx="6191250" cy="2031325"/>
          </a:xfrm>
          <a:prstGeom prst="rect">
            <a:avLst/>
          </a:prstGeom>
          <a:noFill/>
        </p:spPr>
        <p:txBody>
          <a:bodyPr wrap="square">
            <a:spAutoFit/>
          </a:bodyPr>
          <a:lstStyle/>
          <a:p>
            <a:r>
              <a:rPr lang="en-US" dirty="0"/>
              <a:t>THE Grown-Up Next-Door IS A web application THAT allows senior people within the local community to make friends, share interests, organize, and join activities and find useful local information promptly. UNLIKE other applications or platforms that are too complex to use and not focusing on senior people.				</a:t>
            </a: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TextBox 4">
            <a:extLst>
              <a:ext uri="{FF2B5EF4-FFF2-40B4-BE49-F238E27FC236}">
                <a16:creationId xmlns:a16="http://schemas.microsoft.com/office/drawing/2014/main" id="{B235678F-48BA-4A94-83CF-B3586EABD805}"/>
              </a:ext>
            </a:extLst>
          </p:cNvPr>
          <p:cNvSpPr txBox="1"/>
          <p:nvPr/>
        </p:nvSpPr>
        <p:spPr>
          <a:xfrm>
            <a:off x="1066800" y="642594"/>
            <a:ext cx="10058400"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a:solidFill>
                  <a:schemeClr val="tx1">
                    <a:lumMod val="85000"/>
                    <a:lumOff val="15000"/>
                  </a:schemeClr>
                </a:solidFill>
                <a:highlight>
                  <a:srgbClr val="000000"/>
                </a:highlight>
                <a:latin typeface="+mj-lt"/>
              </a:rPr>
              <a:t>RETROSPECTIVE</a:t>
            </a:r>
          </a:p>
        </p:txBody>
      </p:sp>
      <p:sp>
        <p:nvSpPr>
          <p:cNvPr id="3" name="TextBox 2">
            <a:extLst>
              <a:ext uri="{FF2B5EF4-FFF2-40B4-BE49-F238E27FC236}">
                <a16:creationId xmlns:a16="http://schemas.microsoft.com/office/drawing/2014/main" id="{B2DC10F8-95CC-4A22-B2E6-9CD1FACB8822}"/>
              </a:ext>
            </a:extLst>
          </p:cNvPr>
          <p:cNvSpPr txBox="1"/>
          <p:nvPr/>
        </p:nvSpPr>
        <p:spPr>
          <a:xfrm>
            <a:off x="1066800" y="2103120"/>
            <a:ext cx="10058400" cy="3849624"/>
          </a:xfrm>
          <a:prstGeom prst="rect">
            <a:avLst/>
          </a:prstGeom>
        </p:spPr>
        <p:txBody>
          <a:bodyPr vert="horz" lIns="91440" tIns="45720" rIns="91440" bIns="45720" rtlCol="0">
            <a:normAutofit/>
          </a:bodyPr>
          <a:lstStyle/>
          <a:p>
            <a:pPr marL="342900" indent="-182880">
              <a:spcAft>
                <a:spcPts val="600"/>
              </a:spcAft>
              <a:buClr>
                <a:schemeClr val="tx1">
                  <a:lumMod val="85000"/>
                  <a:lumOff val="15000"/>
                </a:schemeClr>
              </a:buClr>
              <a:buFont typeface="Garamond" pitchFamily="18" charset="0"/>
              <a:buChar char="◦"/>
            </a:pPr>
            <a:r>
              <a:rPr lang="en-US" dirty="0"/>
              <a:t>Able to communicate with each other and work together as a team .</a:t>
            </a:r>
          </a:p>
          <a:p>
            <a:pPr marL="342900" indent="-182880">
              <a:spcAft>
                <a:spcPts val="600"/>
              </a:spcAft>
              <a:buClr>
                <a:schemeClr val="tx1">
                  <a:lumMod val="85000"/>
                  <a:lumOff val="15000"/>
                </a:schemeClr>
              </a:buClr>
              <a:buFont typeface="Garamond" pitchFamily="18" charset="0"/>
              <a:buChar char="◦"/>
            </a:pPr>
            <a:r>
              <a:rPr lang="en-US" dirty="0"/>
              <a:t>Proper Planning for each with successful implementations.</a:t>
            </a:r>
          </a:p>
          <a:p>
            <a:pPr marL="342900" indent="-182880">
              <a:spcAft>
                <a:spcPts val="600"/>
              </a:spcAft>
              <a:buClr>
                <a:schemeClr val="tx1">
                  <a:lumMod val="85000"/>
                  <a:lumOff val="15000"/>
                </a:schemeClr>
              </a:buClr>
              <a:buFont typeface="Garamond" pitchFamily="18" charset="0"/>
              <a:buChar char="◦"/>
            </a:pPr>
            <a:r>
              <a:rPr lang="en-US" dirty="0"/>
              <a:t>We are creating minutes after each meeting conducted so that we have a look at what we worked on , what we will be dong next and what difficulties we found while working on the tasks .</a:t>
            </a:r>
          </a:p>
          <a:p>
            <a:pPr marL="342900" indent="-182880">
              <a:spcAft>
                <a:spcPts val="600"/>
              </a:spcAft>
              <a:buClr>
                <a:schemeClr val="tx1">
                  <a:lumMod val="85000"/>
                  <a:lumOff val="15000"/>
                </a:schemeClr>
              </a:buClr>
              <a:buFont typeface="Garamond" pitchFamily="18" charset="0"/>
              <a:buChar char="◦"/>
            </a:pPr>
            <a:endParaRPr lang="en-US" dirty="0"/>
          </a:p>
          <a:p>
            <a:pPr indent="-182880">
              <a:spcAft>
                <a:spcPts val="600"/>
              </a:spcAft>
              <a:buClr>
                <a:schemeClr val="tx1">
                  <a:lumMod val="85000"/>
                  <a:lumOff val="15000"/>
                </a:schemeClr>
              </a:buClr>
              <a:buFont typeface="Garamond" pitchFamily="18" charset="0"/>
              <a:buChar char="◦"/>
            </a:pPr>
            <a:r>
              <a:rPr lang="en-US" dirty="0"/>
              <a:t>FOR THE NEXT SPRINT :</a:t>
            </a:r>
          </a:p>
          <a:p>
            <a:pPr indent="-182880">
              <a:spcAft>
                <a:spcPts val="600"/>
              </a:spcAft>
              <a:buClr>
                <a:schemeClr val="tx1">
                  <a:lumMod val="85000"/>
                  <a:lumOff val="15000"/>
                </a:schemeClr>
              </a:buClr>
              <a:buFont typeface="Garamond" pitchFamily="18" charset="0"/>
              <a:buChar char="◦"/>
            </a:pPr>
            <a:r>
              <a:rPr lang="en-US" dirty="0"/>
              <a:t>	</a:t>
            </a:r>
          </a:p>
          <a:p>
            <a:pPr marL="342900" indent="-182880">
              <a:spcAft>
                <a:spcPts val="600"/>
              </a:spcAft>
              <a:buClr>
                <a:schemeClr val="tx1">
                  <a:lumMod val="85000"/>
                  <a:lumOff val="15000"/>
                </a:schemeClr>
              </a:buClr>
              <a:buFont typeface="Garamond" pitchFamily="18" charset="0"/>
              <a:buChar char="◦"/>
            </a:pPr>
            <a:r>
              <a:rPr lang="en-US" dirty="0"/>
              <a:t>Planning tasks for upcoming sprints.</a:t>
            </a:r>
          </a:p>
          <a:p>
            <a:pPr marL="342900" indent="-182880">
              <a:spcAft>
                <a:spcPts val="600"/>
              </a:spcAft>
              <a:buClr>
                <a:schemeClr val="tx1">
                  <a:lumMod val="85000"/>
                  <a:lumOff val="15000"/>
                </a:schemeClr>
              </a:buClr>
              <a:buFont typeface="Garamond" pitchFamily="18" charset="0"/>
              <a:buChar char="◦"/>
            </a:pPr>
            <a:r>
              <a:rPr lang="en-US" dirty="0"/>
              <a:t>Allocating work .</a:t>
            </a:r>
          </a:p>
          <a:p>
            <a:pPr indent="-182880">
              <a:spcAft>
                <a:spcPts val="600"/>
              </a:spcAft>
              <a:buClr>
                <a:schemeClr val="tx1">
                  <a:lumMod val="85000"/>
                  <a:lumOff val="15000"/>
                </a:schemeClr>
              </a:buClr>
              <a:buFont typeface="Garamond" pitchFamily="18" charset="0"/>
              <a:buChar char="◦"/>
            </a:pPr>
            <a:r>
              <a:rPr lang="en-US" dirty="0"/>
              <a:t>			</a:t>
            </a:r>
          </a:p>
        </p:txBody>
      </p:sp>
      <p:sp>
        <p:nvSpPr>
          <p:cNvPr id="37" name="Rectangle 36">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9" name="TextBox 8">
            <a:extLst>
              <a:ext uri="{FF2B5EF4-FFF2-40B4-BE49-F238E27FC236}">
                <a16:creationId xmlns:a16="http://schemas.microsoft.com/office/drawing/2014/main" id="{D5D480C7-F874-4C49-87F3-E41E6E549B26}"/>
              </a:ext>
            </a:extLst>
          </p:cNvPr>
          <p:cNvSpPr txBox="1"/>
          <p:nvPr/>
        </p:nvSpPr>
        <p:spPr>
          <a:xfrm>
            <a:off x="4880610" y="1969384"/>
            <a:ext cx="6191250"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3038687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90" name="Rectangle 8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92" name="Rectangle 9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436323" y="320040"/>
            <a:ext cx="5409468" cy="537106"/>
          </a:xfrm>
        </p:spPr>
        <p:txBody>
          <a:bodyPr>
            <a:normAutofit fontScale="90000"/>
          </a:bodyPr>
          <a:lstStyle/>
          <a:p>
            <a:r>
              <a:rPr lang="en-US" sz="3600" b="1" dirty="0">
                <a:solidFill>
                  <a:schemeClr val="tx1"/>
                </a:solidFill>
              </a:rPr>
              <a:t>Meeting minutes</a:t>
            </a:r>
          </a:p>
        </p:txBody>
      </p:sp>
      <p:graphicFrame>
        <p:nvGraphicFramePr>
          <p:cNvPr id="6" name="Object 5">
            <a:extLst>
              <a:ext uri="{FF2B5EF4-FFF2-40B4-BE49-F238E27FC236}">
                <a16:creationId xmlns:a16="http://schemas.microsoft.com/office/drawing/2014/main" id="{7D7569C1-BF6E-43C6-82E5-D1C19370CD26}"/>
              </a:ext>
            </a:extLst>
          </p:cNvPr>
          <p:cNvGraphicFramePr>
            <a:graphicFrameLocks noChangeAspect="1"/>
          </p:cNvGraphicFramePr>
          <p:nvPr>
            <p:extLst>
              <p:ext uri="{D42A27DB-BD31-4B8C-83A1-F6EECF244321}">
                <p14:modId xmlns:p14="http://schemas.microsoft.com/office/powerpoint/2010/main" val="2286632531"/>
              </p:ext>
            </p:extLst>
          </p:nvPr>
        </p:nvGraphicFramePr>
        <p:xfrm>
          <a:off x="1774434" y="988484"/>
          <a:ext cx="5213350" cy="5418138"/>
        </p:xfrm>
        <a:graphic>
          <a:graphicData uri="http://schemas.openxmlformats.org/presentationml/2006/ole">
            <mc:AlternateContent xmlns:mc="http://schemas.openxmlformats.org/markup-compatibility/2006">
              <mc:Choice xmlns:v="urn:schemas-microsoft-com:vml" Requires="v">
                <p:oleObj spid="_x0000_s3086" name="Document" r:id="rId4" imgW="6644898" imgH="6907873" progId="Word.Document.12">
                  <p:embed/>
                </p:oleObj>
              </mc:Choice>
              <mc:Fallback>
                <p:oleObj name="Document" r:id="rId4" imgW="6644898" imgH="6907873" progId="Word.Document.12">
                  <p:embed/>
                  <p:pic>
                    <p:nvPicPr>
                      <p:cNvPr id="2" name="Object 1">
                        <a:extLst>
                          <a:ext uri="{FF2B5EF4-FFF2-40B4-BE49-F238E27FC236}">
                            <a16:creationId xmlns:a16="http://schemas.microsoft.com/office/drawing/2014/main" id="{DF7108EE-3AD4-4FB9-9957-0C6235856562}"/>
                          </a:ext>
                        </a:extLst>
                      </p:cNvPr>
                      <p:cNvPicPr/>
                      <p:nvPr/>
                    </p:nvPicPr>
                    <p:blipFill>
                      <a:blip r:embed="rId5"/>
                      <a:stretch>
                        <a:fillRect/>
                      </a:stretch>
                    </p:blipFill>
                    <p:spPr>
                      <a:xfrm>
                        <a:off x="1774434" y="988484"/>
                        <a:ext cx="5213350" cy="5418138"/>
                      </a:xfrm>
                      <a:prstGeom prst="rect">
                        <a:avLst/>
                      </a:prstGeom>
                    </p:spPr>
                  </p:pic>
                </p:oleObj>
              </mc:Fallback>
            </mc:AlternateContent>
          </a:graphicData>
        </a:graphic>
      </p:graphicFrame>
    </p:spTree>
    <p:extLst>
      <p:ext uri="{BB962C8B-B14F-4D97-AF65-F5344CB8AC3E}">
        <p14:creationId xmlns:p14="http://schemas.microsoft.com/office/powerpoint/2010/main" val="4562110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81" name="Rectangle 69">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82" name="Rectangle 71">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29103" y="2244830"/>
            <a:ext cx="8933796" cy="2437232"/>
          </a:xfrm>
        </p:spPr>
        <p:txBody>
          <a:bodyPr>
            <a:normAutofit/>
          </a:bodyPr>
          <a:lstStyle/>
          <a:p>
            <a:r>
              <a:rPr lang="en-US"/>
              <a:t>SPRINT 1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626051" y="4038890"/>
            <a:ext cx="8936846" cy="457201"/>
          </a:xfrm>
        </p:spPr>
        <p:txBody>
          <a:bodyPr>
            <a:noAutofit/>
          </a:bodyPr>
          <a:lstStyle/>
          <a:p>
            <a:pPr>
              <a:spcAft>
                <a:spcPts val="600"/>
              </a:spcAft>
            </a:pPr>
            <a:r>
              <a:rPr lang="en-US" sz="4400" dirty="0"/>
              <a:t>PLANNING</a:t>
            </a:r>
          </a:p>
        </p:txBody>
      </p:sp>
      <p:sp>
        <p:nvSpPr>
          <p:cNvPr id="83" name="Rectangle 73">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4" name="Straight Connector 75">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77">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486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bstract image">
            <a:extLst>
              <a:ext uri="{FF2B5EF4-FFF2-40B4-BE49-F238E27FC236}">
                <a16:creationId xmlns:a16="http://schemas.microsoft.com/office/drawing/2014/main" id="{156D48E3-F053-449F-9272-5765033942DB}"/>
              </a:ext>
            </a:extLst>
          </p:cNvPr>
          <p:cNvPicPr>
            <a:picLocks noChangeAspect="1"/>
          </p:cNvPicPr>
          <p:nvPr/>
        </p:nvPicPr>
        <p:blipFill rotWithShape="1">
          <a:blip r:embed="rId2">
            <a:extLst>
              <a:ext uri="{28A0092B-C50C-407E-A947-70E740481C1C}">
                <a14:useLocalDpi xmlns:a14="http://schemas.microsoft.com/office/drawing/2010/main" val="0"/>
              </a:ext>
            </a:extLst>
          </a:blip>
          <a:srcRect l="1501" r="5594"/>
          <a:stretch/>
        </p:blipFill>
        <p:spPr>
          <a:xfrm>
            <a:off x="20" y="10"/>
            <a:ext cx="5663460" cy="3428990"/>
          </a:xfrm>
          <a:prstGeom prst="rect">
            <a:avLst/>
          </a:prstGeom>
        </p:spPr>
      </p:pic>
      <p:sp>
        <p:nvSpPr>
          <p:cNvPr id="93" name="Rectangle 92">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bg1">
              <a:lumMod val="75000"/>
              <a:lumOff val="25000"/>
            </a:schemeClr>
          </a:solidFill>
          <a:ln w="6350" cap="sq" cmpd="sng" algn="ctr">
            <a:noFill/>
            <a:prstDash val="solid"/>
            <a:miter lim="800000"/>
          </a:ln>
          <a:effectLst/>
        </p:spPr>
      </p:sp>
      <p:sp>
        <p:nvSpPr>
          <p:cNvPr id="95" name="Rectangle 94">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l="1501" r="5594"/>
          <a:stretch/>
        </p:blipFill>
        <p:spPr>
          <a:xfrm>
            <a:off x="20" y="3429000"/>
            <a:ext cx="5663460" cy="3429000"/>
          </a:xfrm>
          <a:prstGeom prst="rect">
            <a:avLst/>
          </a:prstGeom>
        </p:spPr>
      </p:pic>
      <p:sp>
        <p:nvSpPr>
          <p:cNvPr id="6" name="TextBox 5">
            <a:extLst>
              <a:ext uri="{FF2B5EF4-FFF2-40B4-BE49-F238E27FC236}">
                <a16:creationId xmlns:a16="http://schemas.microsoft.com/office/drawing/2014/main" id="{30898158-A8A9-4532-BB41-4BC4822783A1}"/>
              </a:ext>
            </a:extLst>
          </p:cNvPr>
          <p:cNvSpPr txBox="1"/>
          <p:nvPr/>
        </p:nvSpPr>
        <p:spPr>
          <a:xfrm>
            <a:off x="6167121" y="381130"/>
            <a:ext cx="5808540" cy="3931920"/>
          </a:xfrm>
          <a:prstGeom prst="rect">
            <a:avLst/>
          </a:prstGeom>
        </p:spPr>
        <p:txBody>
          <a:bodyPr vert="horz" lIns="91440" tIns="45720" rIns="91440" bIns="45720" rtlCol="0">
            <a:normAutofit lnSpcReduction="10000"/>
          </a:bodyPr>
          <a:lstStyle/>
          <a:p>
            <a:pPr indent="-182880">
              <a:spcAft>
                <a:spcPts val="600"/>
              </a:spcAft>
              <a:buClr>
                <a:schemeClr val="tx1">
                  <a:lumMod val="85000"/>
                  <a:lumOff val="15000"/>
                </a:schemeClr>
              </a:buClr>
              <a:buFont typeface="Garamond" pitchFamily="18" charset="0"/>
              <a:buChar char="◦"/>
            </a:pPr>
            <a:r>
              <a:rPr lang="en-US" sz="3200" b="1" dirty="0"/>
              <a:t>TOP 5 PRIORITY USER   	STORIES</a:t>
            </a:r>
          </a:p>
          <a:p>
            <a:pPr indent="-182880">
              <a:spcAft>
                <a:spcPts val="600"/>
              </a:spcAft>
              <a:buClr>
                <a:schemeClr val="tx1">
                  <a:lumMod val="85000"/>
                  <a:lumOff val="15000"/>
                </a:schemeClr>
              </a:buClr>
              <a:buFont typeface="Garamond" pitchFamily="18" charset="0"/>
              <a:buChar char="◦"/>
            </a:pPr>
            <a:endParaRPr lang="en-US" b="1" dirty="0"/>
          </a:p>
          <a:p>
            <a:pPr>
              <a:spcAft>
                <a:spcPts val="600"/>
              </a:spcAft>
              <a:buClr>
                <a:schemeClr val="tx1">
                  <a:lumMod val="85000"/>
                  <a:lumOff val="15000"/>
                </a:schemeClr>
              </a:buClr>
            </a:pPr>
            <a:endParaRPr lang="en-US" sz="2000" dirty="0"/>
          </a:p>
          <a:p>
            <a:pPr indent="-182880">
              <a:spcAft>
                <a:spcPts val="600"/>
              </a:spcAft>
              <a:buClr>
                <a:schemeClr val="tx1">
                  <a:lumMod val="85000"/>
                  <a:lumOff val="15000"/>
                </a:schemeClr>
              </a:buClr>
              <a:buFont typeface="Garamond" pitchFamily="18" charset="0"/>
              <a:buChar char="◦"/>
            </a:pPr>
            <a:r>
              <a:rPr lang="en-US" sz="2000" dirty="0"/>
              <a:t>USER CAN CREATE AN ACCOUNT</a:t>
            </a:r>
          </a:p>
          <a:p>
            <a:pPr indent="-182880">
              <a:spcAft>
                <a:spcPts val="600"/>
              </a:spcAft>
              <a:buClr>
                <a:schemeClr val="tx1">
                  <a:lumMod val="85000"/>
                  <a:lumOff val="15000"/>
                </a:schemeClr>
              </a:buClr>
              <a:buFont typeface="Garamond" pitchFamily="18" charset="0"/>
              <a:buChar char="◦"/>
            </a:pPr>
            <a:r>
              <a:rPr lang="en-US" sz="2000" dirty="0"/>
              <a:t>USER CAN DELETE ACCOUNT</a:t>
            </a:r>
          </a:p>
          <a:p>
            <a:pPr indent="-182880">
              <a:spcAft>
                <a:spcPts val="600"/>
              </a:spcAft>
              <a:buClr>
                <a:schemeClr val="tx1">
                  <a:lumMod val="85000"/>
                  <a:lumOff val="15000"/>
                </a:schemeClr>
              </a:buClr>
              <a:buFont typeface="Garamond" pitchFamily="18" charset="0"/>
              <a:buChar char="◦"/>
            </a:pPr>
            <a:r>
              <a:rPr lang="en-US" sz="2000" dirty="0"/>
              <a:t>USER CAN UPDATE THE ACCOUNT DETAILS </a:t>
            </a:r>
          </a:p>
          <a:p>
            <a:pPr indent="-182880">
              <a:spcAft>
                <a:spcPts val="600"/>
              </a:spcAft>
              <a:buClr>
                <a:schemeClr val="tx1">
                  <a:lumMod val="85000"/>
                  <a:lumOff val="15000"/>
                </a:schemeClr>
              </a:buClr>
              <a:buFont typeface="Garamond" pitchFamily="18" charset="0"/>
              <a:buChar char="◦"/>
            </a:pPr>
            <a:r>
              <a:rPr lang="en-US" sz="2000" dirty="0"/>
              <a:t>USER CAN UPLOAD PHOTO</a:t>
            </a:r>
          </a:p>
          <a:p>
            <a:pPr indent="-182880">
              <a:spcAft>
                <a:spcPts val="600"/>
              </a:spcAft>
              <a:buClr>
                <a:schemeClr val="tx1">
                  <a:lumMod val="85000"/>
                  <a:lumOff val="15000"/>
                </a:schemeClr>
              </a:buClr>
              <a:buFont typeface="Garamond" pitchFamily="18" charset="0"/>
              <a:buChar char="◦"/>
            </a:pPr>
            <a:r>
              <a:rPr lang="en-US" sz="2000" dirty="0"/>
              <a:t> USER’S INFORMATION IS SAVED IN THE    DATABASE </a:t>
            </a:r>
          </a:p>
        </p:txBody>
      </p:sp>
      <p:sp>
        <p:nvSpPr>
          <p:cNvPr id="5" name="TextBox 4">
            <a:extLst>
              <a:ext uri="{FF2B5EF4-FFF2-40B4-BE49-F238E27FC236}">
                <a16:creationId xmlns:a16="http://schemas.microsoft.com/office/drawing/2014/main" id="{B235678F-48BA-4A94-83CF-B3586EABD805}"/>
              </a:ext>
            </a:extLst>
          </p:cNvPr>
          <p:cNvSpPr txBox="1"/>
          <p:nvPr/>
        </p:nvSpPr>
        <p:spPr>
          <a:xfrm>
            <a:off x="1243632" y="1559768"/>
            <a:ext cx="5068568" cy="3135379"/>
          </a:xfrm>
          <a:prstGeom prst="rect">
            <a:avLst/>
          </a:prstGeom>
        </p:spPr>
        <p:txBody>
          <a:bodyPr vert="horz" lIns="91440" tIns="45720" rIns="91440" bIns="45720" rtlCol="0" anchor="ctr">
            <a:normAutofit/>
          </a:bodyPr>
          <a:lstStyle/>
          <a:p>
            <a:pPr algn="ctr">
              <a:lnSpc>
                <a:spcPct val="83000"/>
              </a:lnSpc>
              <a:spcBef>
                <a:spcPct val="0"/>
              </a:spcBef>
              <a:spcAft>
                <a:spcPts val="600"/>
              </a:spcAft>
            </a:pPr>
            <a:endParaRPr lang="en-US" sz="6000" cap="all" spc="-100" dirty="0">
              <a:solidFill>
                <a:schemeClr val="tx1">
                  <a:lumMod val="85000"/>
                  <a:lumOff val="15000"/>
                </a:schemeClr>
              </a:solidFill>
              <a:highlight>
                <a:srgbClr val="000000"/>
              </a:highlight>
              <a:latin typeface="+mj-lt"/>
            </a:endParaRPr>
          </a:p>
        </p:txBody>
      </p:sp>
      <p:sp>
        <p:nvSpPr>
          <p:cNvPr id="9" name="TextBox 8">
            <a:extLst>
              <a:ext uri="{FF2B5EF4-FFF2-40B4-BE49-F238E27FC236}">
                <a16:creationId xmlns:a16="http://schemas.microsoft.com/office/drawing/2014/main" id="{D5D480C7-F874-4C49-87F3-E41E6E549B26}"/>
              </a:ext>
            </a:extLst>
          </p:cNvPr>
          <p:cNvSpPr txBox="1"/>
          <p:nvPr/>
        </p:nvSpPr>
        <p:spPr>
          <a:xfrm>
            <a:off x="4880610" y="1969384"/>
            <a:ext cx="6191250"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395576833"/>
      </p:ext>
    </p:extLst>
  </p:cSld>
  <p:clrMapOvr>
    <a:overrideClrMapping bg1="dk1" tx1="lt1" bg2="dk2" tx2="lt2" accent1="accent1" accent2="accent2" accent3="accent3" accent4="accent4" accent5="accent5" accent6="accent6" hlink="hlink" folHlink="folHlink"/>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38110"/>
            <a:ext cx="12191979" cy="6857990"/>
          </a:xfrm>
          <a:prstGeom prst="rect">
            <a:avLst/>
          </a:prstGeom>
        </p:spPr>
      </p:pic>
      <p:sp>
        <p:nvSpPr>
          <p:cNvPr id="5" name="TextBox 4">
            <a:extLst>
              <a:ext uri="{FF2B5EF4-FFF2-40B4-BE49-F238E27FC236}">
                <a16:creationId xmlns:a16="http://schemas.microsoft.com/office/drawing/2014/main" id="{B235678F-48BA-4A94-83CF-B3586EABD805}"/>
              </a:ext>
            </a:extLst>
          </p:cNvPr>
          <p:cNvSpPr txBox="1"/>
          <p:nvPr/>
        </p:nvSpPr>
        <p:spPr>
          <a:xfrm>
            <a:off x="1066800" y="642594"/>
            <a:ext cx="10058400"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solidFill>
                  <a:schemeClr val="tx1">
                    <a:lumMod val="85000"/>
                    <a:lumOff val="15000"/>
                  </a:schemeClr>
                </a:solidFill>
                <a:highlight>
                  <a:srgbClr val="000000"/>
                </a:highlight>
                <a:latin typeface="+mj-lt"/>
              </a:rPr>
              <a:t>TECHNIQUES USED </a:t>
            </a:r>
          </a:p>
        </p:txBody>
      </p:sp>
      <p:sp>
        <p:nvSpPr>
          <p:cNvPr id="3" name="TextBox 2">
            <a:extLst>
              <a:ext uri="{FF2B5EF4-FFF2-40B4-BE49-F238E27FC236}">
                <a16:creationId xmlns:a16="http://schemas.microsoft.com/office/drawing/2014/main" id="{B2DC10F8-95CC-4A22-B2E6-9CD1FACB8822}"/>
              </a:ext>
            </a:extLst>
          </p:cNvPr>
          <p:cNvSpPr txBox="1"/>
          <p:nvPr/>
        </p:nvSpPr>
        <p:spPr>
          <a:xfrm>
            <a:off x="1066800" y="2103120"/>
            <a:ext cx="10058400" cy="3849624"/>
          </a:xfrm>
          <a:prstGeom prst="rect">
            <a:avLst/>
          </a:prstGeom>
        </p:spPr>
        <p:txBody>
          <a:bodyPr vert="horz" lIns="91440" tIns="45720" rIns="91440" bIns="45720" rtlCol="0">
            <a:normAutofit/>
          </a:bodyPr>
          <a:lstStyle/>
          <a:p>
            <a:pPr marL="160020">
              <a:spcAft>
                <a:spcPts val="600"/>
              </a:spcAft>
              <a:buClr>
                <a:schemeClr val="tx1">
                  <a:lumMod val="85000"/>
                  <a:lumOff val="15000"/>
                </a:schemeClr>
              </a:buClr>
            </a:pPr>
            <a:r>
              <a:rPr lang="en-US" dirty="0">
                <a:solidFill>
                  <a:schemeClr val="tx1">
                    <a:lumMod val="95000"/>
                  </a:schemeClr>
                </a:solidFill>
              </a:rPr>
              <a:t>	</a:t>
            </a:r>
            <a:r>
              <a:rPr lang="en-US" dirty="0"/>
              <a:t>	</a:t>
            </a:r>
          </a:p>
        </p:txBody>
      </p:sp>
      <p:sp>
        <p:nvSpPr>
          <p:cNvPr id="21"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9" name="TextBox 8">
            <a:extLst>
              <a:ext uri="{FF2B5EF4-FFF2-40B4-BE49-F238E27FC236}">
                <a16:creationId xmlns:a16="http://schemas.microsoft.com/office/drawing/2014/main" id="{D5D480C7-F874-4C49-87F3-E41E6E549B26}"/>
              </a:ext>
            </a:extLst>
          </p:cNvPr>
          <p:cNvSpPr txBox="1"/>
          <p:nvPr/>
        </p:nvSpPr>
        <p:spPr>
          <a:xfrm>
            <a:off x="4880610" y="1969384"/>
            <a:ext cx="6191250" cy="369332"/>
          </a:xfrm>
          <a:prstGeom prst="rect">
            <a:avLst/>
          </a:prstGeom>
          <a:noFill/>
        </p:spPr>
        <p:txBody>
          <a:bodyPr wrap="square">
            <a:spAutoFit/>
          </a:bodyPr>
          <a:lstStyle/>
          <a:p>
            <a:endParaRPr lang="en-US" dirty="0"/>
          </a:p>
        </p:txBody>
      </p:sp>
      <p:sp>
        <p:nvSpPr>
          <p:cNvPr id="2" name="TextBox 1">
            <a:extLst>
              <a:ext uri="{FF2B5EF4-FFF2-40B4-BE49-F238E27FC236}">
                <a16:creationId xmlns:a16="http://schemas.microsoft.com/office/drawing/2014/main" id="{BF4F01C5-79DA-4D49-916C-71042F65CAE8}"/>
              </a:ext>
            </a:extLst>
          </p:cNvPr>
          <p:cNvSpPr txBox="1"/>
          <p:nvPr/>
        </p:nvSpPr>
        <p:spPr>
          <a:xfrm>
            <a:off x="1247774" y="1969382"/>
            <a:ext cx="10296526" cy="2585323"/>
          </a:xfrm>
          <a:prstGeom prst="rect">
            <a:avLst/>
          </a:prstGeom>
          <a:noFill/>
        </p:spPr>
        <p:txBody>
          <a:bodyPr wrap="square" rtlCol="0">
            <a:spAutoFit/>
          </a:bodyPr>
          <a:lstStyle/>
          <a:p>
            <a:r>
              <a:rPr lang="en-US" dirty="0"/>
              <a:t>PAIR PROGRAMMING :  We used pair programming as one of the technique in this project , where we arranged zoom sessions where one person plays the role of the driver and writes the code while the other member observes and navigates each line of the code as it is typed. The roles are changed frequently. </a:t>
            </a:r>
          </a:p>
          <a:p>
            <a:endParaRPr lang="en-US" dirty="0"/>
          </a:p>
          <a:p>
            <a:endParaRPr lang="en-US" dirty="0"/>
          </a:p>
          <a:p>
            <a:endParaRPr lang="en-US" dirty="0"/>
          </a:p>
          <a:p>
            <a:r>
              <a:rPr lang="en-US" dirty="0"/>
              <a:t>TEST-DRIVEN APPROACH : We also used Test-driven development where the requirements of the project are turned into test cases and then code is improved so that the test can pass .</a:t>
            </a:r>
          </a:p>
        </p:txBody>
      </p:sp>
    </p:spTree>
    <p:extLst>
      <p:ext uri="{BB962C8B-B14F-4D97-AF65-F5344CB8AC3E}">
        <p14:creationId xmlns:p14="http://schemas.microsoft.com/office/powerpoint/2010/main" val="3384045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bstract image">
            <a:extLst>
              <a:ext uri="{FF2B5EF4-FFF2-40B4-BE49-F238E27FC236}">
                <a16:creationId xmlns:a16="http://schemas.microsoft.com/office/drawing/2014/main" id="{156D48E3-F053-449F-9272-5765033942DB}"/>
              </a:ext>
            </a:extLst>
          </p:cNvPr>
          <p:cNvPicPr>
            <a:picLocks noChangeAspect="1"/>
          </p:cNvPicPr>
          <p:nvPr/>
        </p:nvPicPr>
        <p:blipFill rotWithShape="1">
          <a:blip r:embed="rId2">
            <a:extLst>
              <a:ext uri="{28A0092B-C50C-407E-A947-70E740481C1C}">
                <a14:useLocalDpi xmlns:a14="http://schemas.microsoft.com/office/drawing/2010/main" val="0"/>
              </a:ext>
            </a:extLst>
          </a:blip>
          <a:srcRect l="1501" r="5594"/>
          <a:stretch/>
        </p:blipFill>
        <p:spPr>
          <a:xfrm>
            <a:off x="20" y="10"/>
            <a:ext cx="5663460" cy="3428990"/>
          </a:xfrm>
          <a:prstGeom prst="rect">
            <a:avLst/>
          </a:prstGeom>
        </p:spPr>
      </p:pic>
      <p:sp>
        <p:nvSpPr>
          <p:cNvPr id="16" name="Rectangle 15">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bg1">
              <a:lumMod val="75000"/>
              <a:lumOff val="25000"/>
            </a:schemeClr>
          </a:solidFill>
          <a:ln w="6350" cap="sq" cmpd="sng" algn="ctr">
            <a:noFill/>
            <a:prstDash val="solid"/>
            <a:miter lim="800000"/>
          </a:ln>
          <a:effectLst/>
        </p:spPr>
      </p:sp>
      <p:sp>
        <p:nvSpPr>
          <p:cNvPr id="18" name="Rectangle 17">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l="1501" r="5594"/>
          <a:stretch/>
        </p:blipFill>
        <p:spPr>
          <a:xfrm>
            <a:off x="20" y="3429000"/>
            <a:ext cx="5663460" cy="3429000"/>
          </a:xfrm>
          <a:prstGeom prst="rect">
            <a:avLst/>
          </a:prstGeom>
        </p:spPr>
      </p:pic>
      <p:sp>
        <p:nvSpPr>
          <p:cNvPr id="6" name="TextBox 5">
            <a:extLst>
              <a:ext uri="{FF2B5EF4-FFF2-40B4-BE49-F238E27FC236}">
                <a16:creationId xmlns:a16="http://schemas.microsoft.com/office/drawing/2014/main" id="{30898158-A8A9-4532-BB41-4BC4822783A1}"/>
              </a:ext>
            </a:extLst>
          </p:cNvPr>
          <p:cNvSpPr txBox="1"/>
          <p:nvPr/>
        </p:nvSpPr>
        <p:spPr>
          <a:xfrm>
            <a:off x="6303581" y="568960"/>
            <a:ext cx="5245269" cy="3931920"/>
          </a:xfrm>
          <a:prstGeom prst="rect">
            <a:avLst/>
          </a:prstGeom>
        </p:spPr>
        <p:txBody>
          <a:bodyPr vert="horz" lIns="91440" tIns="45720" rIns="91440" bIns="45720" rtlCol="0">
            <a:normAutofit/>
          </a:bodyPr>
          <a:lstStyle/>
          <a:p>
            <a:pPr indent="-182880">
              <a:spcAft>
                <a:spcPts val="600"/>
              </a:spcAft>
              <a:buClr>
                <a:schemeClr val="tx1">
                  <a:lumMod val="85000"/>
                  <a:lumOff val="15000"/>
                </a:schemeClr>
              </a:buClr>
              <a:buFont typeface="Garamond" pitchFamily="18" charset="0"/>
              <a:buChar char="◦"/>
            </a:pPr>
            <a:r>
              <a:rPr lang="en-US" sz="3200" b="1" dirty="0"/>
              <a:t> USER STORIES FOR  		NEXT SPRINT </a:t>
            </a:r>
          </a:p>
          <a:p>
            <a:pPr indent="-182880">
              <a:spcAft>
                <a:spcPts val="600"/>
              </a:spcAft>
              <a:buClr>
                <a:schemeClr val="tx1">
                  <a:lumMod val="85000"/>
                  <a:lumOff val="15000"/>
                </a:schemeClr>
              </a:buClr>
              <a:buFont typeface="Garamond" pitchFamily="18" charset="0"/>
              <a:buChar char="◦"/>
            </a:pPr>
            <a:endParaRPr lang="en-US" b="1" dirty="0"/>
          </a:p>
          <a:p>
            <a:pPr>
              <a:spcAft>
                <a:spcPts val="600"/>
              </a:spcAft>
              <a:buClr>
                <a:schemeClr val="tx1">
                  <a:lumMod val="85000"/>
                  <a:lumOff val="15000"/>
                </a:schemeClr>
              </a:buClr>
            </a:pPr>
            <a:endParaRPr lang="en-US" b="1" dirty="0"/>
          </a:p>
          <a:p>
            <a:pPr indent="-182880">
              <a:spcAft>
                <a:spcPts val="600"/>
              </a:spcAft>
              <a:buClr>
                <a:schemeClr val="tx1">
                  <a:lumMod val="85000"/>
                  <a:lumOff val="15000"/>
                </a:schemeClr>
              </a:buClr>
              <a:buFont typeface="Garamond" pitchFamily="18" charset="0"/>
              <a:buChar char="◦"/>
            </a:pPr>
            <a:r>
              <a:rPr lang="en-US" sz="2000" dirty="0"/>
              <a:t>ADDING AN ACTIVITY</a:t>
            </a:r>
          </a:p>
          <a:p>
            <a:pPr indent="-182880">
              <a:spcAft>
                <a:spcPts val="600"/>
              </a:spcAft>
              <a:buClr>
                <a:schemeClr val="tx1">
                  <a:lumMod val="85000"/>
                  <a:lumOff val="15000"/>
                </a:schemeClr>
              </a:buClr>
              <a:buFont typeface="Garamond" pitchFamily="18" charset="0"/>
              <a:buChar char="◦"/>
            </a:pPr>
            <a:r>
              <a:rPr lang="en-US" sz="2000" dirty="0"/>
              <a:t>VIEW DETAILS OF ALL THE ACTIVITIES</a:t>
            </a:r>
          </a:p>
          <a:p>
            <a:pPr indent="-182880">
              <a:spcAft>
                <a:spcPts val="600"/>
              </a:spcAft>
              <a:buClr>
                <a:schemeClr val="tx1">
                  <a:lumMod val="85000"/>
                  <a:lumOff val="15000"/>
                </a:schemeClr>
              </a:buClr>
              <a:buFont typeface="Garamond" pitchFamily="18" charset="0"/>
              <a:buChar char="◦"/>
            </a:pPr>
            <a:r>
              <a:rPr lang="en-US" sz="2000" dirty="0"/>
              <a:t>ABLE TO ARRANGE AN ACTIVITY </a:t>
            </a:r>
          </a:p>
          <a:p>
            <a:pPr indent="-182880">
              <a:spcAft>
                <a:spcPts val="600"/>
              </a:spcAft>
              <a:buClr>
                <a:schemeClr val="tx1">
                  <a:lumMod val="85000"/>
                  <a:lumOff val="15000"/>
                </a:schemeClr>
              </a:buClr>
              <a:buFont typeface="Garamond" pitchFamily="18" charset="0"/>
              <a:buChar char="◦"/>
            </a:pPr>
            <a:r>
              <a:rPr lang="en-US" sz="2000" dirty="0"/>
              <a:t>ADDING LOCATION AND TIME FOR ADDING AN ACTIVITY </a:t>
            </a:r>
          </a:p>
        </p:txBody>
      </p:sp>
      <p:sp>
        <p:nvSpPr>
          <p:cNvPr id="5" name="TextBox 4">
            <a:extLst>
              <a:ext uri="{FF2B5EF4-FFF2-40B4-BE49-F238E27FC236}">
                <a16:creationId xmlns:a16="http://schemas.microsoft.com/office/drawing/2014/main" id="{B235678F-48BA-4A94-83CF-B3586EABD805}"/>
              </a:ext>
            </a:extLst>
          </p:cNvPr>
          <p:cNvSpPr txBox="1"/>
          <p:nvPr/>
        </p:nvSpPr>
        <p:spPr>
          <a:xfrm>
            <a:off x="1243632" y="1559768"/>
            <a:ext cx="5068568" cy="3135379"/>
          </a:xfrm>
          <a:prstGeom prst="rect">
            <a:avLst/>
          </a:prstGeom>
        </p:spPr>
        <p:txBody>
          <a:bodyPr vert="horz" lIns="91440" tIns="45720" rIns="91440" bIns="45720" rtlCol="0" anchor="ctr">
            <a:normAutofit/>
          </a:bodyPr>
          <a:lstStyle/>
          <a:p>
            <a:pPr algn="ctr">
              <a:lnSpc>
                <a:spcPct val="83000"/>
              </a:lnSpc>
              <a:spcBef>
                <a:spcPct val="0"/>
              </a:spcBef>
              <a:spcAft>
                <a:spcPts val="600"/>
              </a:spcAft>
            </a:pPr>
            <a:endParaRPr lang="en-US" sz="6000" cap="all" spc="-100" dirty="0">
              <a:solidFill>
                <a:schemeClr val="tx1">
                  <a:lumMod val="85000"/>
                  <a:lumOff val="15000"/>
                </a:schemeClr>
              </a:solidFill>
              <a:highlight>
                <a:srgbClr val="000000"/>
              </a:highlight>
              <a:latin typeface="+mj-lt"/>
            </a:endParaRPr>
          </a:p>
        </p:txBody>
      </p:sp>
      <p:sp>
        <p:nvSpPr>
          <p:cNvPr id="9" name="TextBox 8">
            <a:extLst>
              <a:ext uri="{FF2B5EF4-FFF2-40B4-BE49-F238E27FC236}">
                <a16:creationId xmlns:a16="http://schemas.microsoft.com/office/drawing/2014/main" id="{D5D480C7-F874-4C49-87F3-E41E6E549B26}"/>
              </a:ext>
            </a:extLst>
          </p:cNvPr>
          <p:cNvSpPr txBox="1"/>
          <p:nvPr/>
        </p:nvSpPr>
        <p:spPr>
          <a:xfrm>
            <a:off x="4880610" y="1969384"/>
            <a:ext cx="6191250"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1298295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TextBox 4">
            <a:extLst>
              <a:ext uri="{FF2B5EF4-FFF2-40B4-BE49-F238E27FC236}">
                <a16:creationId xmlns:a16="http://schemas.microsoft.com/office/drawing/2014/main" id="{B235678F-48BA-4A94-83CF-B3586EABD805}"/>
              </a:ext>
            </a:extLst>
          </p:cNvPr>
          <p:cNvSpPr txBox="1"/>
          <p:nvPr/>
        </p:nvSpPr>
        <p:spPr>
          <a:xfrm>
            <a:off x="1697355" y="2175498"/>
            <a:ext cx="10576560" cy="146052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solidFill>
                  <a:schemeClr val="tx1">
                    <a:lumMod val="85000"/>
                    <a:lumOff val="15000"/>
                  </a:schemeClr>
                </a:solidFill>
                <a:highlight>
                  <a:srgbClr val="000000"/>
                </a:highlight>
                <a:latin typeface="+mj-lt"/>
              </a:rPr>
              <a:t>THE GROWN UP NEXT- DOOR</a:t>
            </a:r>
          </a:p>
        </p:txBody>
      </p:sp>
      <p:sp>
        <p:nvSpPr>
          <p:cNvPr id="3" name="TextBox 2">
            <a:extLst>
              <a:ext uri="{FF2B5EF4-FFF2-40B4-BE49-F238E27FC236}">
                <a16:creationId xmlns:a16="http://schemas.microsoft.com/office/drawing/2014/main" id="{B2DC10F8-95CC-4A22-B2E6-9CD1FACB8822}"/>
              </a:ext>
            </a:extLst>
          </p:cNvPr>
          <p:cNvSpPr txBox="1"/>
          <p:nvPr/>
        </p:nvSpPr>
        <p:spPr>
          <a:xfrm>
            <a:off x="1066800" y="2103120"/>
            <a:ext cx="10058400" cy="3849624"/>
          </a:xfrm>
          <a:prstGeom prst="rect">
            <a:avLst/>
          </a:prstGeom>
        </p:spPr>
        <p:txBody>
          <a:bodyPr vert="horz" lIns="91440" tIns="45720" rIns="91440" bIns="45720" rtlCol="0">
            <a:normAutofit/>
          </a:bodyPr>
          <a:lstStyle/>
          <a:p>
            <a:pPr marL="160020">
              <a:spcAft>
                <a:spcPts val="600"/>
              </a:spcAft>
              <a:buClr>
                <a:schemeClr val="tx1">
                  <a:lumMod val="85000"/>
                  <a:lumOff val="15000"/>
                </a:schemeClr>
              </a:buClr>
            </a:pPr>
            <a:endParaRPr lang="en-US" dirty="0"/>
          </a:p>
        </p:txBody>
      </p:sp>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9" name="TextBox 8">
            <a:extLst>
              <a:ext uri="{FF2B5EF4-FFF2-40B4-BE49-F238E27FC236}">
                <a16:creationId xmlns:a16="http://schemas.microsoft.com/office/drawing/2014/main" id="{D5D480C7-F874-4C49-87F3-E41E6E549B26}"/>
              </a:ext>
            </a:extLst>
          </p:cNvPr>
          <p:cNvSpPr txBox="1"/>
          <p:nvPr/>
        </p:nvSpPr>
        <p:spPr>
          <a:xfrm>
            <a:off x="3785235" y="3244334"/>
            <a:ext cx="6191250" cy="369332"/>
          </a:xfrm>
          <a:prstGeom prst="rect">
            <a:avLst/>
          </a:prstGeom>
          <a:noFill/>
        </p:spPr>
        <p:txBody>
          <a:bodyPr wrap="square">
            <a:spAutoFit/>
          </a:bodyPr>
          <a:lstStyle/>
          <a:p>
            <a:r>
              <a:rPr lang="en-US" dirty="0"/>
              <a:t>“ WE ARE WHAT WE BELIEVE WE ARE “</a:t>
            </a:r>
          </a:p>
        </p:txBody>
      </p:sp>
    </p:spTree>
    <p:extLst>
      <p:ext uri="{BB962C8B-B14F-4D97-AF65-F5344CB8AC3E}">
        <p14:creationId xmlns:p14="http://schemas.microsoft.com/office/powerpoint/2010/main" val="16901796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292</TotalTime>
  <Words>357</Words>
  <Application>Microsoft Office PowerPoint</Application>
  <PresentationFormat>Widescreen</PresentationFormat>
  <Paragraphs>46</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Avenir Next LT Pro</vt:lpstr>
      <vt:lpstr>Avenir Next LT Pro Light</vt:lpstr>
      <vt:lpstr>Garamond</vt:lpstr>
      <vt:lpstr>SavonVTI</vt:lpstr>
      <vt:lpstr>Document</vt:lpstr>
      <vt:lpstr>TEAM – 2+2 = 5</vt:lpstr>
      <vt:lpstr>PRODUCT VISION</vt:lpstr>
      <vt:lpstr>PowerPoint Presentation</vt:lpstr>
      <vt:lpstr>Meeting minutes</vt:lpstr>
      <vt:lpstr>SPRINT 1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2+2 = 5</dc:title>
  <dc:creator>Avantika Karki</dc:creator>
  <cp:lastModifiedBy>Avantika Karki</cp:lastModifiedBy>
  <cp:revision>7</cp:revision>
  <dcterms:created xsi:type="dcterms:W3CDTF">2020-09-14T02:43:22Z</dcterms:created>
  <dcterms:modified xsi:type="dcterms:W3CDTF">2020-09-15T03:41:51Z</dcterms:modified>
</cp:coreProperties>
</file>