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67" d="100"/>
          <a:sy n="67" d="100"/>
        </p:scale>
        <p:origin x="90"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17E5-01BA-43DC-B5FB-1F2F0D6A9A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6720F5-6DB0-4B11-B28D-683E5D02A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3870BC-B4CF-4127-AE69-BCFD555085C9}"/>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5" name="Footer Placeholder 4">
            <a:extLst>
              <a:ext uri="{FF2B5EF4-FFF2-40B4-BE49-F238E27FC236}">
                <a16:creationId xmlns:a16="http://schemas.microsoft.com/office/drawing/2014/main" id="{5D1271C7-85B1-4EA5-A201-C9FB94FDD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77823B-408A-4D58-9660-CBDE79DCD1BF}"/>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115398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C549-F549-4E54-BF57-8EFBA6C547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F7697E-D702-427C-8214-CCC0575283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D9C89D-8910-420F-AE4F-455D41B4E857}"/>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5" name="Footer Placeholder 4">
            <a:extLst>
              <a:ext uri="{FF2B5EF4-FFF2-40B4-BE49-F238E27FC236}">
                <a16:creationId xmlns:a16="http://schemas.microsoft.com/office/drawing/2014/main" id="{BE5CEF9D-3A7A-4BA5-9CE2-4662444E63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3B4047-3C80-4716-A236-3D910F837C76}"/>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334328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FB09B-79A1-4B2C-8A3B-AB2443524E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EFA23B-03EA-4852-99B5-B6D5A9208B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910F77-D0C8-4664-9FCA-8E5063D23BD9}"/>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5" name="Footer Placeholder 4">
            <a:extLst>
              <a:ext uri="{FF2B5EF4-FFF2-40B4-BE49-F238E27FC236}">
                <a16:creationId xmlns:a16="http://schemas.microsoft.com/office/drawing/2014/main" id="{AC00C15C-18D5-4A2D-A559-500953D131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9CB800-301F-48CE-95BA-AD83A816AF45}"/>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286956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F284-EE44-49FD-96EE-8529D4EAB3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8AA7DC-7A97-4EEF-B04B-B6E548032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4D8172-4497-463A-BDD5-40A68B4847A4}"/>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5" name="Footer Placeholder 4">
            <a:extLst>
              <a:ext uri="{FF2B5EF4-FFF2-40B4-BE49-F238E27FC236}">
                <a16:creationId xmlns:a16="http://schemas.microsoft.com/office/drawing/2014/main" id="{64DB3956-F146-425E-B6B2-BF7105862F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222997-6EE3-48FB-ADC8-4C1965A25C47}"/>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310602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AD2B-9DD7-4384-9E32-AD6E2ACC6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FDD6CC-2005-4CD4-8D7A-875E8C8552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D69563-C2EA-49C3-B9FF-A360448EFFCC}"/>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5" name="Footer Placeholder 4">
            <a:extLst>
              <a:ext uri="{FF2B5EF4-FFF2-40B4-BE49-F238E27FC236}">
                <a16:creationId xmlns:a16="http://schemas.microsoft.com/office/drawing/2014/main" id="{5ED4FCF9-21A7-42C2-AB02-21E257D2A6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16BA61-EF2B-42A3-9ED2-DC00E0A3CB62}"/>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418322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123A-1577-49E8-BB66-4EEFA7076B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EDEB7B-AE46-4270-A82F-DB2BC3421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7CF1DC-C591-40BA-81A5-FB53F1C20D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BC9F6FD-68E0-4DFE-98A5-1BE92915BC83}"/>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6" name="Footer Placeholder 5">
            <a:extLst>
              <a:ext uri="{FF2B5EF4-FFF2-40B4-BE49-F238E27FC236}">
                <a16:creationId xmlns:a16="http://schemas.microsoft.com/office/drawing/2014/main" id="{71EF97FD-D01B-4164-A0D6-A77A1C5FF8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71F270-0086-4213-9F0B-08F4F07CD7CB}"/>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143587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2D4E-27E3-44F7-9384-3047F7DE537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6A89FD-8795-4A7A-8B6A-DB46D8533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51327-27D1-4F09-B6F0-3A399A64F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08072C-E323-4B1F-9875-A4D2A6E6D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CF42A9-968F-4C50-8E39-730DB6031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B1FBD31-7914-471A-B750-4DA96E555994}"/>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8" name="Footer Placeholder 7">
            <a:extLst>
              <a:ext uri="{FF2B5EF4-FFF2-40B4-BE49-F238E27FC236}">
                <a16:creationId xmlns:a16="http://schemas.microsoft.com/office/drawing/2014/main" id="{ACBD1DB5-1877-4E62-AEA3-F5D635752D2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C4A01E-82B8-47C7-9D46-85D7BAA1FB4F}"/>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148327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42F7-8015-4863-9615-C55178B91D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FE6C34-6E72-46D9-9CF0-5A721AEDEDB9}"/>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4" name="Footer Placeholder 3">
            <a:extLst>
              <a:ext uri="{FF2B5EF4-FFF2-40B4-BE49-F238E27FC236}">
                <a16:creationId xmlns:a16="http://schemas.microsoft.com/office/drawing/2014/main" id="{139C6DBD-904A-4A51-8FB1-1C629B44F00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53E62F7-E5BB-4789-84BA-8036AC0484C4}"/>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55836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9B0145-B753-4778-9C4D-CD1C12470778}"/>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3" name="Footer Placeholder 2">
            <a:extLst>
              <a:ext uri="{FF2B5EF4-FFF2-40B4-BE49-F238E27FC236}">
                <a16:creationId xmlns:a16="http://schemas.microsoft.com/office/drawing/2014/main" id="{D2A1F83A-51C7-45B3-9A1E-E10C49556F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A670D01-9AF8-46D7-9DEF-22DCC2A228D4}"/>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294596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ADE4-FDB8-4964-A8E5-2035034E3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2F48A5-8D33-4A65-8C1C-84406F241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541DD0-C725-448B-85CE-2B90A5A6C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68397-DE77-4D61-9099-52494A980638}"/>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6" name="Footer Placeholder 5">
            <a:extLst>
              <a:ext uri="{FF2B5EF4-FFF2-40B4-BE49-F238E27FC236}">
                <a16:creationId xmlns:a16="http://schemas.microsoft.com/office/drawing/2014/main" id="{452BBD77-6C5C-4EF4-AEAE-C2262E88B1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B86F9C-B94F-4ABF-A133-281736962E54}"/>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189629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DF54-0D41-432D-A593-C0CD837EB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50A5D6-1CC3-470E-ABB1-16F9A2290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445BC0-B97E-464B-954E-025613D61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E741A-9DBB-46F2-8CD8-FB218BEE4CF1}"/>
              </a:ext>
            </a:extLst>
          </p:cNvPr>
          <p:cNvSpPr>
            <a:spLocks noGrp="1"/>
          </p:cNvSpPr>
          <p:nvPr>
            <p:ph type="dt" sz="half" idx="10"/>
          </p:nvPr>
        </p:nvSpPr>
        <p:spPr/>
        <p:txBody>
          <a:bodyPr/>
          <a:lstStyle/>
          <a:p>
            <a:fld id="{BE15392C-30B3-45F9-8D77-EBEC80E49D79}" type="datetimeFigureOut">
              <a:rPr lang="en-GB" smtClean="0"/>
              <a:t>06/04/2020</a:t>
            </a:fld>
            <a:endParaRPr lang="en-GB"/>
          </a:p>
        </p:txBody>
      </p:sp>
      <p:sp>
        <p:nvSpPr>
          <p:cNvPr id="6" name="Footer Placeholder 5">
            <a:extLst>
              <a:ext uri="{FF2B5EF4-FFF2-40B4-BE49-F238E27FC236}">
                <a16:creationId xmlns:a16="http://schemas.microsoft.com/office/drawing/2014/main" id="{146A37FF-3735-4035-87A7-2C6B0C9B85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4C2EB9-ECC0-4F66-A850-B363C2B48391}"/>
              </a:ext>
            </a:extLst>
          </p:cNvPr>
          <p:cNvSpPr>
            <a:spLocks noGrp="1"/>
          </p:cNvSpPr>
          <p:nvPr>
            <p:ph type="sldNum" sz="quarter" idx="12"/>
          </p:nvPr>
        </p:nvSpPr>
        <p:spPr/>
        <p:txBody>
          <a:bodyPr/>
          <a:lstStyle/>
          <a:p>
            <a:fld id="{CD1DDB4D-3E61-4A31-9FA8-5F5F7D26C998}" type="slidenum">
              <a:rPr lang="en-GB" smtClean="0"/>
              <a:t>‹#›</a:t>
            </a:fld>
            <a:endParaRPr lang="en-GB"/>
          </a:p>
        </p:txBody>
      </p:sp>
    </p:spTree>
    <p:extLst>
      <p:ext uri="{BB962C8B-B14F-4D97-AF65-F5344CB8AC3E}">
        <p14:creationId xmlns:p14="http://schemas.microsoft.com/office/powerpoint/2010/main" val="32513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7AFB0-5477-4A15-B016-A00C03DFB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66AEF7-1067-4179-B5E9-008BA0B02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9187-905F-4910-ADE8-2E7AAE852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5392C-30B3-45F9-8D77-EBEC80E49D79}" type="datetimeFigureOut">
              <a:rPr lang="en-GB" smtClean="0"/>
              <a:t>06/04/2020</a:t>
            </a:fld>
            <a:endParaRPr lang="en-GB"/>
          </a:p>
        </p:txBody>
      </p:sp>
      <p:sp>
        <p:nvSpPr>
          <p:cNvPr id="5" name="Footer Placeholder 4">
            <a:extLst>
              <a:ext uri="{FF2B5EF4-FFF2-40B4-BE49-F238E27FC236}">
                <a16:creationId xmlns:a16="http://schemas.microsoft.com/office/drawing/2014/main" id="{87A4DD48-989D-4ED2-90FB-CC22D1A11A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87A157D-0727-4D2F-8E80-DDEF7B58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DDB4D-3E61-4A31-9FA8-5F5F7D26C998}" type="slidenum">
              <a:rPr lang="en-GB" smtClean="0"/>
              <a:t>‹#›</a:t>
            </a:fld>
            <a:endParaRPr lang="en-GB"/>
          </a:p>
        </p:txBody>
      </p:sp>
    </p:spTree>
    <p:extLst>
      <p:ext uri="{BB962C8B-B14F-4D97-AF65-F5344CB8AC3E}">
        <p14:creationId xmlns:p14="http://schemas.microsoft.com/office/powerpoint/2010/main" val="1962430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8962-44F8-4108-9BA5-9632FAC43C78}"/>
              </a:ext>
            </a:extLst>
          </p:cNvPr>
          <p:cNvSpPr>
            <a:spLocks noGrp="1"/>
          </p:cNvSpPr>
          <p:nvPr>
            <p:ph type="ctrTitle"/>
          </p:nvPr>
        </p:nvSpPr>
        <p:spPr/>
        <p:txBody>
          <a:bodyPr>
            <a:normAutofit fontScale="90000"/>
          </a:bodyPr>
          <a:lstStyle/>
          <a:p>
            <a:r>
              <a:rPr lang="en-GB" b="1" u="sng" dirty="0"/>
              <a:t>Prospects of a opening an Vegan Restaurant in Manhattan</a:t>
            </a:r>
            <a:br>
              <a:rPr lang="en-GB" dirty="0"/>
            </a:br>
            <a:endParaRPr lang="en-GB" dirty="0"/>
          </a:p>
        </p:txBody>
      </p:sp>
      <p:sp>
        <p:nvSpPr>
          <p:cNvPr id="3" name="Subtitle 2">
            <a:extLst>
              <a:ext uri="{FF2B5EF4-FFF2-40B4-BE49-F238E27FC236}">
                <a16:creationId xmlns:a16="http://schemas.microsoft.com/office/drawing/2014/main" id="{2693EF7F-B40E-4DF8-9B91-DCC02C5936E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8313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FCED-1FDC-449D-8FB6-7905A0306B5A}"/>
              </a:ext>
            </a:extLst>
          </p:cNvPr>
          <p:cNvSpPr>
            <a:spLocks noGrp="1"/>
          </p:cNvSpPr>
          <p:nvPr>
            <p:ph type="title"/>
          </p:nvPr>
        </p:nvSpPr>
        <p:spPr>
          <a:xfrm>
            <a:off x="3838575" y="2536825"/>
            <a:ext cx="10515600" cy="1325563"/>
          </a:xfrm>
        </p:spPr>
        <p:txBody>
          <a:bodyPr/>
          <a:lstStyle/>
          <a:p>
            <a:endParaRPr lang="en-GB" dirty="0"/>
          </a:p>
        </p:txBody>
      </p:sp>
      <p:sp>
        <p:nvSpPr>
          <p:cNvPr id="3" name="Content Placeholder 2">
            <a:extLst>
              <a:ext uri="{FF2B5EF4-FFF2-40B4-BE49-F238E27FC236}">
                <a16:creationId xmlns:a16="http://schemas.microsoft.com/office/drawing/2014/main" id="{6D552B05-7F01-4E9C-9F8B-2951A53A52CA}"/>
              </a:ext>
            </a:extLst>
          </p:cNvPr>
          <p:cNvSpPr>
            <a:spLocks noGrp="1"/>
          </p:cNvSpPr>
          <p:nvPr>
            <p:ph idx="1"/>
          </p:nvPr>
        </p:nvSpPr>
        <p:spPr>
          <a:xfrm>
            <a:off x="838200" y="844317"/>
            <a:ext cx="10515600" cy="4351338"/>
          </a:xfrm>
        </p:spPr>
        <p:txBody>
          <a:bodyPr/>
          <a:lstStyle/>
          <a:p>
            <a:pPr marL="0" lvl="0" indent="0" eaLnBrk="0" fontAlgn="base" hangingPunct="0">
              <a:lnSpc>
                <a:spcPct val="100000"/>
              </a:lnSpc>
              <a:spcBef>
                <a:spcPct val="0"/>
              </a:spcBef>
              <a:spcAft>
                <a:spcPct val="0"/>
              </a:spcAft>
              <a:buNone/>
            </a:pPr>
            <a:r>
              <a:rPr lang="en-GB" altLang="en-US" b="1" dirty="0">
                <a:latin typeface="Calibri" panose="020F0502020204030204" pitchFamily="34" charset="0"/>
                <a:ea typeface="Times New Roman" panose="02020603050405020304" pitchFamily="18" charset="0"/>
                <a:cs typeface="Calibri" panose="020F0502020204030204" pitchFamily="34" charset="0"/>
              </a:rPr>
              <a:t>The cluster values are 0, 1, 2 and 3.</a:t>
            </a:r>
            <a:endParaRPr kumimoji="0" lang="en-GB" altLang="en-US" sz="1800" b="1"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GB" altLang="en-US" dirty="0">
                <a:latin typeface="Calibri" panose="020F0502020204030204" pitchFamily="34" charset="0"/>
                <a:ea typeface="Times New Roman" panose="02020603050405020304" pitchFamily="18" charset="0"/>
                <a:cs typeface="Calibri" panose="020F0502020204030204" pitchFamily="34" charset="0"/>
              </a:rPr>
              <a:t>For cluster value of 0 the values of Boroughs are as follows.</a:t>
            </a:r>
            <a:endParaRPr kumimoji="0" lang="en-GB" altLang="en-US" sz="3200" b="0" i="0" u="none" strike="noStrike" cap="none" normalizeH="0" baseline="0" dirty="0">
              <a:ln>
                <a:noFill/>
              </a:ln>
              <a:solidFill>
                <a:schemeClr val="tx1"/>
              </a:solidFill>
              <a:effectLst/>
              <a:latin typeface="Arial" panose="020B0604020202020204" pitchFamily="34" charset="0"/>
            </a:endParaRPr>
          </a:p>
          <a:p>
            <a:pPr marL="0" indent="0">
              <a:buNone/>
            </a:pPr>
            <a:endParaRPr lang="en-GB" dirty="0"/>
          </a:p>
        </p:txBody>
      </p:sp>
      <p:pic>
        <p:nvPicPr>
          <p:cNvPr id="1025" name="Picture 11" descr="A screenshot of a cell phone&#10;&#10;Description automatically generated">
            <a:extLst>
              <a:ext uri="{FF2B5EF4-FFF2-40B4-BE49-F238E27FC236}">
                <a16:creationId xmlns:a16="http://schemas.microsoft.com/office/drawing/2014/main" id="{F7235BA2-E64E-4A3D-BA31-8392BEDE4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628900"/>
            <a:ext cx="50673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03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04D5-9FA0-43EB-9F56-5C607E2BD8D3}"/>
              </a:ext>
            </a:extLst>
          </p:cNvPr>
          <p:cNvSpPr>
            <a:spLocks noGrp="1"/>
          </p:cNvSpPr>
          <p:nvPr>
            <p:ph type="title"/>
          </p:nvPr>
        </p:nvSpPr>
        <p:spPr/>
        <p:txBody>
          <a:bodyPr>
            <a:normAutofit fontScale="90000"/>
          </a:bodyPr>
          <a:lstStyle/>
          <a:p>
            <a:r>
              <a:rPr lang="en-GB" dirty="0"/>
              <a:t>For cluster value of 3 the values of Boroughs are as follows.</a:t>
            </a:r>
            <a:br>
              <a:rPr lang="en-GB" dirty="0"/>
            </a:br>
            <a:endParaRPr lang="en-GB" dirty="0"/>
          </a:p>
        </p:txBody>
      </p:sp>
      <p:pic>
        <p:nvPicPr>
          <p:cNvPr id="4" name="Content Placeholder 3" descr="A screenshot of a cell phone&#10;&#10;Description automatically generated">
            <a:extLst>
              <a:ext uri="{FF2B5EF4-FFF2-40B4-BE49-F238E27FC236}">
                <a16:creationId xmlns:a16="http://schemas.microsoft.com/office/drawing/2014/main" id="{64CB2E8E-FF01-46FB-94CD-47BD918E2D8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3187290"/>
            <a:ext cx="10515600" cy="1628007"/>
          </a:xfrm>
          <a:prstGeom prst="rect">
            <a:avLst/>
          </a:prstGeom>
        </p:spPr>
      </p:pic>
    </p:spTree>
    <p:extLst>
      <p:ext uri="{BB962C8B-B14F-4D97-AF65-F5344CB8AC3E}">
        <p14:creationId xmlns:p14="http://schemas.microsoft.com/office/powerpoint/2010/main" val="155640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A568-F384-466E-B6ED-D6133A653169}"/>
              </a:ext>
            </a:extLst>
          </p:cNvPr>
          <p:cNvSpPr>
            <a:spLocks noGrp="1"/>
          </p:cNvSpPr>
          <p:nvPr>
            <p:ph type="title"/>
          </p:nvPr>
        </p:nvSpPr>
        <p:spPr/>
        <p:txBody>
          <a:bodyPr/>
          <a:lstStyle/>
          <a:p>
            <a:r>
              <a:rPr lang="en-GB" dirty="0"/>
              <a:t>Results	</a:t>
            </a:r>
          </a:p>
        </p:txBody>
      </p:sp>
      <p:sp>
        <p:nvSpPr>
          <p:cNvPr id="3" name="Content Placeholder 2">
            <a:extLst>
              <a:ext uri="{FF2B5EF4-FFF2-40B4-BE49-F238E27FC236}">
                <a16:creationId xmlns:a16="http://schemas.microsoft.com/office/drawing/2014/main" id="{380A4FB0-6F24-41C1-A120-3588626BBD54}"/>
              </a:ext>
            </a:extLst>
          </p:cNvPr>
          <p:cNvSpPr>
            <a:spLocks noGrp="1"/>
          </p:cNvSpPr>
          <p:nvPr>
            <p:ph idx="1"/>
          </p:nvPr>
        </p:nvSpPr>
        <p:spPr>
          <a:xfrm>
            <a:off x="342900" y="1314450"/>
            <a:ext cx="11010900" cy="5329238"/>
          </a:xfrm>
        </p:spPr>
        <p:txBody>
          <a:bodyPr>
            <a:normAutofit fontScale="55000" lnSpcReduction="20000"/>
          </a:bodyPr>
          <a:lstStyle/>
          <a:p>
            <a:r>
              <a:rPr lang="en-GB" dirty="0"/>
              <a:t>We have found out that there are 14 neighbourhoods have already got a least density of Vegan restaurants. they include: </a:t>
            </a:r>
          </a:p>
          <a:p>
            <a:pPr lvl="0"/>
            <a:r>
              <a:rPr lang="en-GB" dirty="0"/>
              <a:t>Central Harlem</a:t>
            </a:r>
          </a:p>
          <a:p>
            <a:pPr lvl="0"/>
            <a:r>
              <a:rPr lang="en-GB" dirty="0"/>
              <a:t>Lincoln Square</a:t>
            </a:r>
          </a:p>
          <a:p>
            <a:pPr lvl="0"/>
            <a:r>
              <a:rPr lang="en-GB" dirty="0"/>
              <a:t>Clinton</a:t>
            </a:r>
          </a:p>
          <a:p>
            <a:pPr lvl="0"/>
            <a:r>
              <a:rPr lang="en-GB" dirty="0"/>
              <a:t>Greenwich Village</a:t>
            </a:r>
          </a:p>
          <a:p>
            <a:pPr lvl="0"/>
            <a:r>
              <a:rPr lang="en-GB" dirty="0"/>
              <a:t>Tribeca</a:t>
            </a:r>
          </a:p>
          <a:p>
            <a:pPr lvl="0"/>
            <a:r>
              <a:rPr lang="en-GB" dirty="0"/>
              <a:t>West Village</a:t>
            </a:r>
          </a:p>
          <a:p>
            <a:pPr lvl="0"/>
            <a:r>
              <a:rPr lang="en-GB" dirty="0"/>
              <a:t>Morning Heights</a:t>
            </a:r>
          </a:p>
          <a:p>
            <a:pPr lvl="0"/>
            <a:r>
              <a:rPr lang="en-GB" dirty="0"/>
              <a:t>Gramercy</a:t>
            </a:r>
          </a:p>
          <a:p>
            <a:pPr lvl="0"/>
            <a:r>
              <a:rPr lang="en-GB" dirty="0"/>
              <a:t>Battery Park City</a:t>
            </a:r>
          </a:p>
          <a:p>
            <a:pPr lvl="0"/>
            <a:r>
              <a:rPr lang="en-GB" dirty="0"/>
              <a:t>Financial District</a:t>
            </a:r>
          </a:p>
          <a:p>
            <a:pPr lvl="0"/>
            <a:r>
              <a:rPr lang="en-GB" dirty="0" err="1"/>
              <a:t>Noho</a:t>
            </a:r>
            <a:endParaRPr lang="en-GB" dirty="0"/>
          </a:p>
          <a:p>
            <a:pPr lvl="0"/>
            <a:r>
              <a:rPr lang="en-GB" dirty="0"/>
              <a:t>Civic Centre</a:t>
            </a:r>
          </a:p>
          <a:p>
            <a:pPr lvl="0"/>
            <a:r>
              <a:rPr lang="en-GB" dirty="0"/>
              <a:t>Turtle bay</a:t>
            </a:r>
          </a:p>
          <a:p>
            <a:pPr lvl="0"/>
            <a:r>
              <a:rPr lang="en-GB" dirty="0"/>
              <a:t>Hudson yards</a:t>
            </a:r>
          </a:p>
          <a:p>
            <a:pPr marL="0" indent="0">
              <a:buNone/>
            </a:pPr>
            <a:endParaRPr lang="en-GB" dirty="0"/>
          </a:p>
          <a:p>
            <a:pPr marL="0" indent="0">
              <a:buNone/>
            </a:pPr>
            <a:r>
              <a:rPr lang="en-GB" dirty="0"/>
              <a:t>So it would be a good idea to start in the above areas as they do not have enough Vegan restaurants and it will be a good business investment.</a:t>
            </a:r>
          </a:p>
        </p:txBody>
      </p:sp>
    </p:spTree>
    <p:extLst>
      <p:ext uri="{BB962C8B-B14F-4D97-AF65-F5344CB8AC3E}">
        <p14:creationId xmlns:p14="http://schemas.microsoft.com/office/powerpoint/2010/main" val="100319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BDCB-5210-4C03-9057-2F0883D068E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AF79FE-318A-4171-B044-3CF4EEB20B95}"/>
              </a:ext>
            </a:extLst>
          </p:cNvPr>
          <p:cNvSpPr>
            <a:spLocks noGrp="1"/>
          </p:cNvSpPr>
          <p:nvPr>
            <p:ph idx="1"/>
          </p:nvPr>
        </p:nvSpPr>
        <p:spPr/>
        <p:txBody>
          <a:bodyPr>
            <a:normAutofit/>
          </a:bodyPr>
          <a:lstStyle/>
          <a:p>
            <a:r>
              <a:rPr lang="en-GB" sz="4400" dirty="0"/>
              <a:t>With a cluster value of 3, Marble Hill is the worst neighbourhood to open a new Vegan restaurant as this is already an over saturated area of vegan restaurants. </a:t>
            </a:r>
          </a:p>
        </p:txBody>
      </p:sp>
    </p:spTree>
    <p:extLst>
      <p:ext uri="{BB962C8B-B14F-4D97-AF65-F5344CB8AC3E}">
        <p14:creationId xmlns:p14="http://schemas.microsoft.com/office/powerpoint/2010/main" val="124577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5695-056A-4507-8F83-DFCB476281D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11491BE-265A-42A8-9F68-38D7250EC050}"/>
              </a:ext>
            </a:extLst>
          </p:cNvPr>
          <p:cNvSpPr>
            <a:spLocks noGrp="1"/>
          </p:cNvSpPr>
          <p:nvPr>
            <p:ph idx="1"/>
          </p:nvPr>
        </p:nvSpPr>
        <p:spPr>
          <a:xfrm>
            <a:off x="838200" y="3883025"/>
            <a:ext cx="10515600" cy="2785428"/>
          </a:xfrm>
        </p:spPr>
        <p:txBody>
          <a:bodyPr>
            <a:normAutofit/>
          </a:bodyPr>
          <a:lstStyle/>
          <a:p>
            <a:r>
              <a:rPr lang="en-GB" dirty="0"/>
              <a:t>For cluster value of 0 the boroughs are shown as red dots on the above Folium map.</a:t>
            </a:r>
          </a:p>
          <a:p>
            <a:endParaRPr lang="en-GB" dirty="0"/>
          </a:p>
          <a:p>
            <a:r>
              <a:rPr lang="en-GB" dirty="0"/>
              <a:t>For cluster value of 3 the Borough (Marble Hill) shown as the light blue dot on the above Folium map.</a:t>
            </a:r>
          </a:p>
          <a:p>
            <a:endParaRPr lang="en-GB" dirty="0"/>
          </a:p>
        </p:txBody>
      </p:sp>
      <p:pic>
        <p:nvPicPr>
          <p:cNvPr id="4" name="Picture 3" descr="A picture containing text, map&#10;&#10;Description automatically generated">
            <a:extLst>
              <a:ext uri="{FF2B5EF4-FFF2-40B4-BE49-F238E27FC236}">
                <a16:creationId xmlns:a16="http://schemas.microsoft.com/office/drawing/2014/main" id="{A90A89C3-BBC6-4024-B85C-63A629E6FACD}"/>
              </a:ext>
            </a:extLst>
          </p:cNvPr>
          <p:cNvPicPr/>
          <p:nvPr/>
        </p:nvPicPr>
        <p:blipFill>
          <a:blip r:embed="rId2">
            <a:extLst>
              <a:ext uri="{28A0092B-C50C-407E-A947-70E740481C1C}">
                <a14:useLocalDpi xmlns:a14="http://schemas.microsoft.com/office/drawing/2010/main" val="0"/>
              </a:ext>
            </a:extLst>
          </a:blip>
          <a:stretch>
            <a:fillRect/>
          </a:stretch>
        </p:blipFill>
        <p:spPr>
          <a:xfrm>
            <a:off x="2600325" y="189547"/>
            <a:ext cx="5532755" cy="3239453"/>
          </a:xfrm>
          <a:prstGeom prst="rect">
            <a:avLst/>
          </a:prstGeom>
        </p:spPr>
      </p:pic>
    </p:spTree>
    <p:extLst>
      <p:ext uri="{BB962C8B-B14F-4D97-AF65-F5344CB8AC3E}">
        <p14:creationId xmlns:p14="http://schemas.microsoft.com/office/powerpoint/2010/main" val="198746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520F-447D-4F5F-9F69-9BD2837465EB}"/>
              </a:ext>
            </a:extLst>
          </p:cNvPr>
          <p:cNvSpPr>
            <a:spLocks noGrp="1"/>
          </p:cNvSpPr>
          <p:nvPr>
            <p:ph type="title"/>
          </p:nvPr>
        </p:nvSpPr>
        <p:spPr/>
        <p:txBody>
          <a:bodyPr/>
          <a:lstStyle/>
          <a:p>
            <a:r>
              <a:rPr lang="en-GB" b="1" dirty="0"/>
              <a:t>Conclusion</a:t>
            </a:r>
            <a:endParaRPr lang="en-GB" dirty="0"/>
          </a:p>
        </p:txBody>
      </p:sp>
      <p:sp>
        <p:nvSpPr>
          <p:cNvPr id="3" name="Content Placeholder 2">
            <a:extLst>
              <a:ext uri="{FF2B5EF4-FFF2-40B4-BE49-F238E27FC236}">
                <a16:creationId xmlns:a16="http://schemas.microsoft.com/office/drawing/2014/main" id="{538D055E-D024-4F20-8110-E1870602DE4F}"/>
              </a:ext>
            </a:extLst>
          </p:cNvPr>
          <p:cNvSpPr>
            <a:spLocks noGrp="1"/>
          </p:cNvSpPr>
          <p:nvPr>
            <p:ph idx="1"/>
          </p:nvPr>
        </p:nvSpPr>
        <p:spPr/>
        <p:txBody>
          <a:bodyPr>
            <a:normAutofit fontScale="92500" lnSpcReduction="20000"/>
          </a:bodyPr>
          <a:lstStyle/>
          <a:p>
            <a:r>
              <a:rPr lang="en-GB" dirty="0"/>
              <a:t>As part of the IBM Data Science Capstone Project, I decided to work on the problem on finding the best location to start a new Vegan restaurant in New York. </a:t>
            </a:r>
          </a:p>
          <a:p>
            <a:r>
              <a:rPr lang="en-GB" dirty="0"/>
              <a:t>Analysis was done on this data to find out which is the best neighbourhood suitable for starting a new vegan restaurant. </a:t>
            </a:r>
          </a:p>
          <a:p>
            <a:r>
              <a:rPr lang="en-GB" dirty="0"/>
              <a:t>The datasets contents were manipulated and visualised using the different methods in Python. </a:t>
            </a:r>
          </a:p>
          <a:p>
            <a:r>
              <a:rPr lang="en-GB" dirty="0"/>
              <a:t>I also applied machine learning technique to predict the output given the data and used Folium to visualize it on a map.  </a:t>
            </a:r>
          </a:p>
          <a:p>
            <a:r>
              <a:rPr lang="en-GB" dirty="0"/>
              <a:t>We can then use the same project to analyse the best options for other restaurants and even other type of business establishments like gym, cinema, etc. Hopefully, this project helps as an initial guidance to take head on more complex real-life challenges using data-science</a:t>
            </a:r>
          </a:p>
          <a:p>
            <a:pPr marL="0" indent="0">
              <a:buNone/>
            </a:pPr>
            <a:endParaRPr lang="en-GB" dirty="0"/>
          </a:p>
          <a:p>
            <a:endParaRPr lang="en-GB" dirty="0"/>
          </a:p>
        </p:txBody>
      </p:sp>
    </p:spTree>
    <p:extLst>
      <p:ext uri="{BB962C8B-B14F-4D97-AF65-F5344CB8AC3E}">
        <p14:creationId xmlns:p14="http://schemas.microsoft.com/office/powerpoint/2010/main" val="87293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1231-3787-4E69-8D1D-0132801BCC4F}"/>
              </a:ext>
            </a:extLst>
          </p:cNvPr>
          <p:cNvSpPr>
            <a:spLocks noGrp="1"/>
          </p:cNvSpPr>
          <p:nvPr>
            <p:ph type="title"/>
          </p:nvPr>
        </p:nvSpPr>
        <p:spPr/>
        <p:txBody>
          <a:bodyPr/>
          <a:lstStyle/>
          <a:p>
            <a:r>
              <a:rPr lang="en-GB" b="1" dirty="0"/>
              <a:t>Description of the problem</a:t>
            </a:r>
            <a:endParaRPr lang="en-GB" dirty="0"/>
          </a:p>
        </p:txBody>
      </p:sp>
      <p:sp>
        <p:nvSpPr>
          <p:cNvPr id="3" name="Content Placeholder 2">
            <a:extLst>
              <a:ext uri="{FF2B5EF4-FFF2-40B4-BE49-F238E27FC236}">
                <a16:creationId xmlns:a16="http://schemas.microsoft.com/office/drawing/2014/main" id="{6FDA446C-E49D-4356-BE4A-3189C6D9B4C1}"/>
              </a:ext>
            </a:extLst>
          </p:cNvPr>
          <p:cNvSpPr>
            <a:spLocks noGrp="1"/>
          </p:cNvSpPr>
          <p:nvPr>
            <p:ph idx="1"/>
          </p:nvPr>
        </p:nvSpPr>
        <p:spPr/>
        <p:txBody>
          <a:bodyPr>
            <a:normAutofit/>
          </a:bodyPr>
          <a:lstStyle/>
          <a:p>
            <a:pPr marL="0" indent="0">
              <a:buNone/>
            </a:pPr>
            <a:r>
              <a:rPr lang="en-GB" sz="4000" dirty="0"/>
              <a:t>I have decided to work on the problem on finding the best location to start a new Vegan restaurant in New York</a:t>
            </a:r>
          </a:p>
        </p:txBody>
      </p:sp>
    </p:spTree>
    <p:extLst>
      <p:ext uri="{BB962C8B-B14F-4D97-AF65-F5344CB8AC3E}">
        <p14:creationId xmlns:p14="http://schemas.microsoft.com/office/powerpoint/2010/main" val="194295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71A7-B6A8-4B67-A732-1B949BCB99B3}"/>
              </a:ext>
            </a:extLst>
          </p:cNvPr>
          <p:cNvSpPr>
            <a:spLocks noGrp="1"/>
          </p:cNvSpPr>
          <p:nvPr>
            <p:ph type="title"/>
          </p:nvPr>
        </p:nvSpPr>
        <p:spPr/>
        <p:txBody>
          <a:bodyPr/>
          <a:lstStyle/>
          <a:p>
            <a:r>
              <a:rPr lang="en-GB" dirty="0"/>
              <a:t>Target audience:</a:t>
            </a:r>
            <a:br>
              <a:rPr lang="en-GB" dirty="0"/>
            </a:br>
            <a:endParaRPr lang="en-GB" dirty="0"/>
          </a:p>
        </p:txBody>
      </p:sp>
      <p:sp>
        <p:nvSpPr>
          <p:cNvPr id="3" name="Content Placeholder 2">
            <a:extLst>
              <a:ext uri="{FF2B5EF4-FFF2-40B4-BE49-F238E27FC236}">
                <a16:creationId xmlns:a16="http://schemas.microsoft.com/office/drawing/2014/main" id="{BFA49D64-815B-4A65-A703-B74B262976F1}"/>
              </a:ext>
            </a:extLst>
          </p:cNvPr>
          <p:cNvSpPr>
            <a:spLocks noGrp="1"/>
          </p:cNvSpPr>
          <p:nvPr>
            <p:ph idx="1"/>
          </p:nvPr>
        </p:nvSpPr>
        <p:spPr/>
        <p:txBody>
          <a:bodyPr>
            <a:normAutofit lnSpcReduction="10000"/>
          </a:bodyPr>
          <a:lstStyle/>
          <a:p>
            <a:pPr lvl="0"/>
            <a:r>
              <a:rPr lang="en-GB" sz="4000" dirty="0"/>
              <a:t>Business personnel who wants to invest or open a Vegan restaurant or any other type of new restaurant in an already crowded New York market. This analysis will be a comprehensive guide to start or expand restaurants targeting the young to middle aged crowd.</a:t>
            </a:r>
          </a:p>
          <a:p>
            <a:pPr lvl="0"/>
            <a:r>
              <a:rPr lang="en-GB" sz="4000" dirty="0"/>
              <a:t>Freelancer Chef who loves to have their own restaurant as a side-line. </a:t>
            </a:r>
          </a:p>
          <a:p>
            <a:endParaRPr lang="en-GB" dirty="0"/>
          </a:p>
        </p:txBody>
      </p:sp>
    </p:spTree>
    <p:extLst>
      <p:ext uri="{BB962C8B-B14F-4D97-AF65-F5344CB8AC3E}">
        <p14:creationId xmlns:p14="http://schemas.microsoft.com/office/powerpoint/2010/main" val="398649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716A-2A40-4268-B11F-35D97A557A46}"/>
              </a:ext>
            </a:extLst>
          </p:cNvPr>
          <p:cNvSpPr>
            <a:spLocks noGrp="1"/>
          </p:cNvSpPr>
          <p:nvPr>
            <p:ph type="title"/>
          </p:nvPr>
        </p:nvSpPr>
        <p:spPr/>
        <p:txBody>
          <a:bodyPr/>
          <a:lstStyle/>
          <a:p>
            <a:r>
              <a:rPr lang="en-GB" b="1" dirty="0"/>
              <a:t>Data</a:t>
            </a:r>
            <a:endParaRPr lang="en-GB" dirty="0"/>
          </a:p>
        </p:txBody>
      </p:sp>
      <p:sp>
        <p:nvSpPr>
          <p:cNvPr id="3" name="Content Placeholder 2">
            <a:extLst>
              <a:ext uri="{FF2B5EF4-FFF2-40B4-BE49-F238E27FC236}">
                <a16:creationId xmlns:a16="http://schemas.microsoft.com/office/drawing/2014/main" id="{A36776E5-8C54-4FDA-AD38-0EC11CE3E265}"/>
              </a:ext>
            </a:extLst>
          </p:cNvPr>
          <p:cNvSpPr>
            <a:spLocks noGrp="1"/>
          </p:cNvSpPr>
          <p:nvPr>
            <p:ph idx="1"/>
          </p:nvPr>
        </p:nvSpPr>
        <p:spPr/>
        <p:txBody>
          <a:bodyPr>
            <a:normAutofit/>
          </a:bodyPr>
          <a:lstStyle/>
          <a:p>
            <a:r>
              <a:rPr lang="en-GB" sz="4000" dirty="0"/>
              <a:t>File containing the neighbourhoods of New York. </a:t>
            </a:r>
            <a:r>
              <a:rPr lang="en-GB" sz="4000" dirty="0" err="1"/>
              <a:t>Neighborhood</a:t>
            </a:r>
            <a:r>
              <a:rPr lang="en-GB" sz="4000" dirty="0"/>
              <a:t> has a total of 5 boroughs and 306 </a:t>
            </a:r>
            <a:r>
              <a:rPr lang="en-GB" sz="4000" dirty="0" err="1"/>
              <a:t>neighborhoods</a:t>
            </a:r>
            <a:r>
              <a:rPr lang="en-GB" sz="4000" dirty="0"/>
              <a:t>.</a:t>
            </a:r>
          </a:p>
          <a:p>
            <a:endParaRPr lang="en-GB" sz="4000" dirty="0"/>
          </a:p>
          <a:p>
            <a:r>
              <a:rPr lang="en-GB" sz="4000" dirty="0"/>
              <a:t>The other type of data is from </a:t>
            </a:r>
            <a:r>
              <a:rPr lang="en-GB" sz="4000" dirty="0" err="1"/>
              <a:t>FourSquare</a:t>
            </a:r>
            <a:r>
              <a:rPr lang="en-GB" sz="4000" dirty="0"/>
              <a:t> to get the location data of venues in the neighbourhoods. </a:t>
            </a:r>
          </a:p>
        </p:txBody>
      </p:sp>
    </p:spTree>
    <p:extLst>
      <p:ext uri="{BB962C8B-B14F-4D97-AF65-F5344CB8AC3E}">
        <p14:creationId xmlns:p14="http://schemas.microsoft.com/office/powerpoint/2010/main" val="83037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1E9F-2F52-4C03-94DE-C2F425799D3A}"/>
              </a:ext>
            </a:extLst>
          </p:cNvPr>
          <p:cNvSpPr>
            <a:spLocks noGrp="1"/>
          </p:cNvSpPr>
          <p:nvPr>
            <p:ph type="title"/>
          </p:nvPr>
        </p:nvSpPr>
        <p:spPr/>
        <p:txBody>
          <a:bodyPr>
            <a:normAutofit/>
          </a:bodyPr>
          <a:lstStyle/>
          <a:p>
            <a:r>
              <a:rPr lang="en-GB" dirty="0"/>
              <a:t>Methodology</a:t>
            </a:r>
            <a:br>
              <a:rPr lang="en-GB" sz="3200" dirty="0"/>
            </a:br>
            <a:r>
              <a:rPr lang="en-GB" sz="3200" dirty="0"/>
              <a:t>We will first get all the data into a data frame as shown.</a:t>
            </a:r>
            <a:endParaRPr lang="en-GB" dirty="0"/>
          </a:p>
        </p:txBody>
      </p:sp>
      <p:pic>
        <p:nvPicPr>
          <p:cNvPr id="4" name="Content Placeholder 3" descr="A screenshot of a cell phone&#10;&#10;Description automatically generated">
            <a:extLst>
              <a:ext uri="{FF2B5EF4-FFF2-40B4-BE49-F238E27FC236}">
                <a16:creationId xmlns:a16="http://schemas.microsoft.com/office/drawing/2014/main" id="{0458CDE4-9B6F-41EB-8FED-33825B71FB5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35126" y="1690688"/>
            <a:ext cx="8761227" cy="4369870"/>
          </a:xfrm>
          <a:prstGeom prst="rect">
            <a:avLst/>
          </a:prstGeom>
        </p:spPr>
      </p:pic>
    </p:spTree>
    <p:extLst>
      <p:ext uri="{BB962C8B-B14F-4D97-AF65-F5344CB8AC3E}">
        <p14:creationId xmlns:p14="http://schemas.microsoft.com/office/powerpoint/2010/main" val="271390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7305-7CC3-4CDA-8994-53B878AB3577}"/>
              </a:ext>
            </a:extLst>
          </p:cNvPr>
          <p:cNvSpPr>
            <a:spLocks noGrp="1"/>
          </p:cNvSpPr>
          <p:nvPr>
            <p:ph type="title"/>
          </p:nvPr>
        </p:nvSpPr>
        <p:spPr/>
        <p:txBody>
          <a:bodyPr>
            <a:normAutofit fontScale="90000"/>
          </a:bodyPr>
          <a:lstStyle/>
          <a:p>
            <a:r>
              <a:rPr lang="en-GB" dirty="0"/>
              <a:t>Foursquare Data</a:t>
            </a:r>
            <a:br>
              <a:rPr lang="en-GB" dirty="0"/>
            </a:br>
            <a:r>
              <a:rPr lang="en-GB" sz="2700" dirty="0"/>
              <a:t>For this business problem I have used, the </a:t>
            </a:r>
            <a:r>
              <a:rPr lang="en-GB" sz="2700" dirty="0" err="1"/>
              <a:t>FourSquare</a:t>
            </a:r>
            <a:r>
              <a:rPr lang="en-GB" sz="2700" dirty="0"/>
              <a:t> API to retrieve information about the Venue, Venue category with the longitudes and latitudes</a:t>
            </a:r>
            <a:endParaRPr lang="en-GB" dirty="0"/>
          </a:p>
        </p:txBody>
      </p:sp>
      <p:pic>
        <p:nvPicPr>
          <p:cNvPr id="4" name="Content Placeholder 3" descr="A screenshot of a cell phone&#10;&#10;Description automatically generated">
            <a:extLst>
              <a:ext uri="{FF2B5EF4-FFF2-40B4-BE49-F238E27FC236}">
                <a16:creationId xmlns:a16="http://schemas.microsoft.com/office/drawing/2014/main" id="{9D558E0A-2EB0-4D60-9EF6-4B5DDAC9E87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2785643"/>
            <a:ext cx="10515600" cy="2431302"/>
          </a:xfrm>
          <a:prstGeom prst="rect">
            <a:avLst/>
          </a:prstGeom>
        </p:spPr>
      </p:pic>
    </p:spTree>
    <p:extLst>
      <p:ext uri="{BB962C8B-B14F-4D97-AF65-F5344CB8AC3E}">
        <p14:creationId xmlns:p14="http://schemas.microsoft.com/office/powerpoint/2010/main" val="403424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4D83-565F-4BD2-A8FD-006B007C8B49}"/>
              </a:ext>
            </a:extLst>
          </p:cNvPr>
          <p:cNvSpPr>
            <a:spLocks noGrp="1"/>
          </p:cNvSpPr>
          <p:nvPr>
            <p:ph type="title"/>
          </p:nvPr>
        </p:nvSpPr>
        <p:spPr/>
        <p:txBody>
          <a:bodyPr>
            <a:normAutofit fontScale="90000"/>
          </a:bodyPr>
          <a:lstStyle/>
          <a:p>
            <a:r>
              <a:rPr lang="en-GB" dirty="0"/>
              <a:t>Data Analysis	</a:t>
            </a:r>
            <a:br>
              <a:rPr lang="en-GB" dirty="0"/>
            </a:br>
            <a:br>
              <a:rPr lang="en-GB" sz="3100" dirty="0"/>
            </a:br>
            <a:r>
              <a:rPr lang="en-GB" sz="3100" dirty="0"/>
              <a:t>We will do one hot encoding for getting dummies of venue category. Then we will group venue using the </a:t>
            </a:r>
            <a:r>
              <a:rPr lang="en-GB" sz="3100" dirty="0" err="1"/>
              <a:t>groupby</a:t>
            </a:r>
            <a:r>
              <a:rPr lang="en-GB" sz="3100" dirty="0"/>
              <a:t> using </a:t>
            </a:r>
            <a:r>
              <a:rPr lang="en-GB" sz="3100" dirty="0" err="1"/>
              <a:t>neighborhoods</a:t>
            </a:r>
            <a:r>
              <a:rPr lang="en-GB" sz="3100" dirty="0"/>
              <a:t>.</a:t>
            </a:r>
            <a:endParaRPr lang="en-GB" dirty="0"/>
          </a:p>
        </p:txBody>
      </p:sp>
      <p:pic>
        <p:nvPicPr>
          <p:cNvPr id="4" name="Content Placeholder 3" descr="A screenshot of a cell phone&#10;&#10;Description automatically generated">
            <a:extLst>
              <a:ext uri="{FF2B5EF4-FFF2-40B4-BE49-F238E27FC236}">
                <a16:creationId xmlns:a16="http://schemas.microsoft.com/office/drawing/2014/main" id="{1C4E506A-1F05-4161-8CFE-F8208949C6B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33525" y="1948656"/>
            <a:ext cx="9124950" cy="4105275"/>
          </a:xfrm>
          <a:prstGeom prst="rect">
            <a:avLst/>
          </a:prstGeom>
        </p:spPr>
      </p:pic>
    </p:spTree>
    <p:extLst>
      <p:ext uri="{BB962C8B-B14F-4D97-AF65-F5344CB8AC3E}">
        <p14:creationId xmlns:p14="http://schemas.microsoft.com/office/powerpoint/2010/main" val="302835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3729-C856-4724-B7EB-465C483D4238}"/>
              </a:ext>
            </a:extLst>
          </p:cNvPr>
          <p:cNvSpPr>
            <a:spLocks noGrp="1"/>
          </p:cNvSpPr>
          <p:nvPr>
            <p:ph type="title"/>
          </p:nvPr>
        </p:nvSpPr>
        <p:spPr/>
        <p:txBody>
          <a:bodyPr>
            <a:normAutofit fontScale="90000"/>
          </a:bodyPr>
          <a:lstStyle/>
          <a:p>
            <a:r>
              <a:rPr lang="en-GB" dirty="0"/>
              <a:t>Vegetarian restaurant vs neighbourhoods plot:</a:t>
            </a:r>
            <a:br>
              <a:rPr lang="en-GB" dirty="0"/>
            </a:br>
            <a:endParaRPr lang="en-GB" dirty="0"/>
          </a:p>
        </p:txBody>
      </p:sp>
      <p:pic>
        <p:nvPicPr>
          <p:cNvPr id="4" name="Content Placeholder 3" descr="A screenshot of a cell phone&#10;&#10;Description automatically generated">
            <a:extLst>
              <a:ext uri="{FF2B5EF4-FFF2-40B4-BE49-F238E27FC236}">
                <a16:creationId xmlns:a16="http://schemas.microsoft.com/office/drawing/2014/main" id="{2C4F8852-A487-439D-93FE-BA2FD5AB2A5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24287" y="1825625"/>
            <a:ext cx="6943425" cy="4351338"/>
          </a:xfrm>
          <a:prstGeom prst="rect">
            <a:avLst/>
          </a:prstGeom>
        </p:spPr>
      </p:pic>
    </p:spTree>
    <p:extLst>
      <p:ext uri="{BB962C8B-B14F-4D97-AF65-F5344CB8AC3E}">
        <p14:creationId xmlns:p14="http://schemas.microsoft.com/office/powerpoint/2010/main" val="11726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0DD0-531A-464A-A759-7BEC62307CDD}"/>
              </a:ext>
            </a:extLst>
          </p:cNvPr>
          <p:cNvSpPr>
            <a:spLocks noGrp="1"/>
          </p:cNvSpPr>
          <p:nvPr>
            <p:ph type="title"/>
          </p:nvPr>
        </p:nvSpPr>
        <p:spPr/>
        <p:txBody>
          <a:bodyPr/>
          <a:lstStyle/>
          <a:p>
            <a:r>
              <a:rPr lang="en-GB" b="1" dirty="0"/>
              <a:t>Clustering the </a:t>
            </a:r>
            <a:r>
              <a:rPr lang="en-GB" b="1" dirty="0" err="1"/>
              <a:t>Neighborhoods</a:t>
            </a:r>
            <a:r>
              <a:rPr lang="en-GB" b="1" dirty="0"/>
              <a:t>:</a:t>
            </a:r>
            <a:br>
              <a:rPr lang="en-GB" b="1" dirty="0"/>
            </a:br>
            <a:r>
              <a:rPr lang="en-GB" sz="2800" b="1" dirty="0"/>
              <a:t>Best value of k is 4 as shown below</a:t>
            </a:r>
            <a:endParaRPr lang="en-GB" dirty="0"/>
          </a:p>
        </p:txBody>
      </p:sp>
      <p:pic>
        <p:nvPicPr>
          <p:cNvPr id="4" name="Content Placeholder 3" descr="A close up of a piece of paper&#10;&#10;Description automatically generated">
            <a:extLst>
              <a:ext uri="{FF2B5EF4-FFF2-40B4-BE49-F238E27FC236}">
                <a16:creationId xmlns:a16="http://schemas.microsoft.com/office/drawing/2014/main" id="{A6989084-0388-48A3-8277-0D45B0A632B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48012" y="1928813"/>
            <a:ext cx="6553201" cy="3463131"/>
          </a:xfrm>
          <a:prstGeom prst="rect">
            <a:avLst/>
          </a:prstGeom>
        </p:spPr>
      </p:pic>
    </p:spTree>
    <p:extLst>
      <p:ext uri="{BB962C8B-B14F-4D97-AF65-F5344CB8AC3E}">
        <p14:creationId xmlns:p14="http://schemas.microsoft.com/office/powerpoint/2010/main" val="72776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479</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Prospects of a opening an Vegan Restaurant in Manhattan </vt:lpstr>
      <vt:lpstr>Description of the problem</vt:lpstr>
      <vt:lpstr>Target audience: </vt:lpstr>
      <vt:lpstr>Data</vt:lpstr>
      <vt:lpstr>Methodology We will first get all the data into a data frame as shown.</vt:lpstr>
      <vt:lpstr>Foursquare Data For this business problem I have used, the FourSquare API to retrieve information about the Venue, Venue category with the longitudes and latitudes</vt:lpstr>
      <vt:lpstr>Data Analysis   We will do one hot encoding for getting dummies of venue category. Then we will group venue using the groupby using neighborhoods.</vt:lpstr>
      <vt:lpstr>Vegetarian restaurant vs neighbourhoods plot: </vt:lpstr>
      <vt:lpstr>Clustering the Neighborhoods: Best value of k is 4 as shown below</vt:lpstr>
      <vt:lpstr>PowerPoint Presentation</vt:lpstr>
      <vt:lpstr>For cluster value of 3 the values of Boroughs are as follows. </vt:lpstr>
      <vt:lpstr>Results </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Prospects of a opening an Vegan Restaurant in Manhattan</dc:title>
  <dc:creator>Suchi Vijay</dc:creator>
  <cp:lastModifiedBy>Suchi Vijay</cp:lastModifiedBy>
  <cp:revision>3</cp:revision>
  <dcterms:created xsi:type="dcterms:W3CDTF">2020-04-06T13:15:59Z</dcterms:created>
  <dcterms:modified xsi:type="dcterms:W3CDTF">2020-04-06T13:59:05Z</dcterms:modified>
</cp:coreProperties>
</file>