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CC"/>
    <a:srgbClr val="003635"/>
    <a:srgbClr val="9EFF29"/>
    <a:srgbClr val="C80064"/>
    <a:srgbClr val="C33A1F"/>
    <a:srgbClr val="FF2549"/>
    <a:srgbClr val="007033"/>
    <a:srgbClr val="D6370C"/>
    <a:srgbClr val="1D3A00"/>
    <a:srgbClr val="FF856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94" d="100"/>
          <a:sy n="94" d="100"/>
        </p:scale>
        <p:origin x="-684" y="210"/>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4/15/2022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xmlns=""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 In this way, the overall slide is used to talk about the structure of the presentation and also provide the different knowledge about what would be getting discussed in the next slides. It also elaborates on the circular economy and industry 4.0 alignment with the Logistic operations of the company. </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rPr>
              <a:t> In that way, it has been found that the </a:t>
            </a:r>
            <a:r>
              <a:rPr lang="en-US" sz="1200" b="0" i="0" u="none" strike="noStrike" kern="1200" dirty="0" err="1" smtClean="0">
                <a:solidFill>
                  <a:schemeClr val="tx1"/>
                </a:solidFill>
                <a:latin typeface="+mn-lt"/>
                <a:ea typeface="+mn-ea"/>
                <a:cs typeface="+mn-cs"/>
              </a:rPr>
              <a:t>Walmart</a:t>
            </a:r>
            <a:r>
              <a:rPr lang="en-US" sz="1200" b="0" i="0" u="none" strike="noStrike" kern="1200" dirty="0" smtClean="0">
                <a:solidFill>
                  <a:schemeClr val="tx1"/>
                </a:solidFill>
                <a:latin typeface="+mn-lt"/>
                <a:ea typeface="+mn-ea"/>
                <a:cs typeface="+mn-cs"/>
              </a:rPr>
              <a:t> company uses the maximum number of retailers in the upstream channel for the Logistic services and was handling the different operations. on the other hand, there's no focus on the downstream register panel so use only a single retailer on that.</a:t>
            </a: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In this way, it has been found that the former company has proper destruction and mitigation Strategies and also management strategies that can easily manage the supply chain management system within the </a:t>
            </a:r>
            <a:r>
              <a:rPr lang="en-US" sz="1200" b="0" i="0" u="none" strike="noStrike" kern="1200" dirty="0" err="1" smtClean="0">
                <a:solidFill>
                  <a:schemeClr val="tx1"/>
                </a:solidFill>
                <a:latin typeface="+mn-lt"/>
                <a:ea typeface="+mn-ea"/>
                <a:cs typeface="+mn-cs"/>
              </a:rPr>
              <a:t>organisation</a:t>
            </a:r>
            <a:r>
              <a:rPr lang="en-US" sz="1200" b="0" i="0" u="none" strike="noStrike" kern="1200" dirty="0" smtClean="0">
                <a:solidFill>
                  <a:schemeClr val="tx1"/>
                </a:solidFill>
                <a:latin typeface="+mn-lt"/>
                <a:ea typeface="+mn-ea"/>
                <a:cs typeface="+mn-cs"/>
              </a:rPr>
              <a:t>.</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 In that way, it has been found that the lesson they learn from the pen debate is that they have to be properly careful and concerned about the uncertain rest and also the different strategies that decrease marketing problems. </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 In that way, it has been found that the </a:t>
            </a:r>
            <a:r>
              <a:rPr lang="en-US" sz="1200" b="0" i="0" u="none" strike="noStrike" kern="1200" dirty="0" err="1" smtClean="0">
                <a:solidFill>
                  <a:schemeClr val="tx1"/>
                </a:solidFill>
                <a:latin typeface="+mn-lt"/>
                <a:ea typeface="+mn-ea"/>
                <a:cs typeface="+mn-cs"/>
              </a:rPr>
              <a:t>Walmart</a:t>
            </a:r>
            <a:r>
              <a:rPr lang="en-US" sz="1200" b="0" i="0" u="none" strike="noStrike" kern="1200" dirty="0" smtClean="0">
                <a:solidFill>
                  <a:schemeClr val="tx1"/>
                </a:solidFill>
                <a:latin typeface="+mn-lt"/>
                <a:ea typeface="+mn-ea"/>
                <a:cs typeface="+mn-cs"/>
              </a:rPr>
              <a:t> company always tries to provide the proper planning to the consumers and the stakeholders of the company. </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 In this way by the use of different technologies as well as strategies the company can easily </a:t>
            </a:r>
            <a:r>
              <a:rPr lang="en-US" sz="1200" b="0" i="0" u="none" strike="noStrike" kern="1200" dirty="0" err="1" smtClean="0">
                <a:solidFill>
                  <a:schemeClr val="tx1"/>
                </a:solidFill>
                <a:latin typeface="+mn-lt"/>
                <a:ea typeface="+mn-ea"/>
                <a:cs typeface="+mn-cs"/>
              </a:rPr>
              <a:t>fulfil</a:t>
            </a:r>
            <a:r>
              <a:rPr lang="en-US" sz="1200" b="0" i="0" u="none" strike="noStrike" kern="1200" dirty="0" smtClean="0">
                <a:solidFill>
                  <a:schemeClr val="tx1"/>
                </a:solidFill>
                <a:latin typeface="+mn-lt"/>
                <a:ea typeface="+mn-ea"/>
                <a:cs typeface="+mn-cs"/>
              </a:rPr>
              <a:t> the goal of the marketing channel network.</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rPr>
              <a:t> In that way, it has been found that the </a:t>
            </a:r>
            <a:r>
              <a:rPr lang="en-US" sz="1200" b="0" i="0" u="none" strike="noStrike" kern="1200" dirty="0" err="1" smtClean="0">
                <a:solidFill>
                  <a:schemeClr val="tx1"/>
                </a:solidFill>
                <a:latin typeface="+mn-lt"/>
                <a:ea typeface="+mn-ea"/>
                <a:cs typeface="+mn-cs"/>
              </a:rPr>
              <a:t>Walmart</a:t>
            </a:r>
            <a:r>
              <a:rPr lang="en-US" sz="1200" b="0" i="0" u="none" strike="noStrike" kern="1200" dirty="0" smtClean="0">
                <a:solidFill>
                  <a:schemeClr val="tx1"/>
                </a:solidFill>
                <a:latin typeface="+mn-lt"/>
                <a:ea typeface="+mn-ea"/>
                <a:cs typeface="+mn-cs"/>
              </a:rPr>
              <a:t> company created so much achievement in the marketing-generated work goals by the use of industry 4.0 and circular economy. Which type of technologies are helpful to provide the proper operational management and increment in the economic system of the company. </a:t>
            </a: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 In this way by the use of Innovation-led lean methods and renewable energy sources they can increase the sustainability of the company within the market. Through the renewable energy sources and the innovation method, the company can be able to increase the different management techniques of the operations of the company and provide a smooth supply chain within the </a:t>
            </a:r>
            <a:r>
              <a:rPr lang="en-US" sz="1200" b="0" i="0" u="none" strike="noStrike" kern="1200" dirty="0" err="1" smtClean="0">
                <a:solidFill>
                  <a:schemeClr val="tx1"/>
                </a:solidFill>
                <a:latin typeface="+mn-lt"/>
                <a:ea typeface="+mn-ea"/>
                <a:cs typeface="+mn-cs"/>
              </a:rPr>
              <a:t>organisation</a:t>
            </a:r>
            <a:r>
              <a:rPr lang="en-US" sz="1200" b="0" i="0" u="none" strike="noStrike" kern="1200" dirty="0" smtClean="0">
                <a:solidFill>
                  <a:schemeClr val="tx1"/>
                </a:solidFill>
                <a:latin typeface="+mn-lt"/>
                <a:ea typeface="+mn-ea"/>
                <a:cs typeface="+mn-cs"/>
              </a:rPr>
              <a:t>. </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0" i="0" u="none" strike="noStrike" kern="1200" dirty="0" smtClean="0">
                <a:solidFill>
                  <a:schemeClr val="tx1"/>
                </a:solidFill>
                <a:latin typeface="+mn-lt"/>
                <a:ea typeface="+mn-ea"/>
                <a:cs typeface="+mn-cs"/>
              </a:rPr>
              <a:t> In that way, I found that the company has to be more strategic about the marketing channel and the networking issues. The company also faced different types of marketing issues in the pendant situation. Therefore, they need to be more concerned about the uncertain risk and also find out the different alternate ways that can be used in the uncertain. </a:t>
            </a:r>
            <a:endParaRPr lang="en-US" b="0"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12606" y="1260987"/>
            <a:ext cx="6629400" cy="1688688"/>
          </a:xfrm>
          <a:noFill/>
          <a:effectLst>
            <a:outerShdw blurRad="50800" dist="38100" dir="2700000" algn="tl" rotWithShape="0">
              <a:prstClr val="black">
                <a:alpha val="40000"/>
              </a:prstClr>
            </a:outerShdw>
          </a:effectLst>
        </p:spPr>
        <p:txBody>
          <a:bodyPr>
            <a:normAutofit/>
          </a:bodyPr>
          <a:lstStyle>
            <a:lvl1pPr algn="r">
              <a:defRPr sz="3600">
                <a:solidFill>
                  <a:schemeClr val="tx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1327354" y="3067661"/>
            <a:ext cx="6629400" cy="678426"/>
          </a:xfrm>
        </p:spPr>
        <p:txBody>
          <a:bodyPr>
            <a:normAutofit/>
          </a:bodyPr>
          <a:lstStyle>
            <a:lvl1pPr marL="0" indent="0" algn="r">
              <a:buNone/>
              <a:defRPr sz="2800" b="0" i="0">
                <a:solidFill>
                  <a:srgbClr val="FFFF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xmlns=""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9321" y="150596"/>
            <a:ext cx="8259098" cy="763526"/>
          </a:xfrm>
        </p:spPr>
        <p:txBody>
          <a:bodyPr>
            <a:normAutofit/>
          </a:bodyPr>
          <a:lstStyle>
            <a:lvl1pPr algn="r">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054510"/>
            <a:ext cx="8246070" cy="372396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4815" y="183157"/>
            <a:ext cx="8093365" cy="763525"/>
          </a:xfrm>
        </p:spPr>
        <p:txBody>
          <a:bodyPr>
            <a:normAutofit/>
          </a:bodyPr>
          <a:lstStyle>
            <a:lvl1pPr algn="r">
              <a:defRPr sz="3600" baseline="0">
                <a:solidFill>
                  <a:srgbClr val="FFFF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736631"/>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209028"/>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736631"/>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209028"/>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4/15/2022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www.researchgate.net/profile/Shao-Hung-Goh/publication/347909700_Supply_Chain_Risk_Management_Strategies_in_the_Face_of_COVID-19/links/5fe6d283a6fdccdcb800b0c7/Supply-Chain-Risk-Management-Strategies-in-the-Face-of-COVID-19.pdf" TargetMode="External"/><Relationship Id="rId3" Type="http://schemas.openxmlformats.org/officeDocument/2006/relationships/hyperlink" Target="http://ijemr.ascons.org/journals/ijemr/digital-library/manuscript/file/15409/2(3)_4.pdf" TargetMode="External"/><Relationship Id="rId7" Type="http://schemas.openxmlformats.org/officeDocument/2006/relationships/hyperlink" Target="https://www.atlantis-press.com/article/125971504.pdf" TargetMode="External"/><Relationship Id="rId2" Type="http://schemas.openxmlformats.org/officeDocument/2006/relationships/hyperlink" Target="https://ueaeprints.uea.ac.uk/id/eprint/72998/1/Accepted_Manuscript.pdf" TargetMode="External"/><Relationship Id="rId1" Type="http://schemas.openxmlformats.org/officeDocument/2006/relationships/slideLayout" Target="../slideLayouts/slideLayout5.xml"/><Relationship Id="rId6" Type="http://schemas.openxmlformats.org/officeDocument/2006/relationships/hyperlink" Target="https://www.researchgate.net/profile/Jagdish-Sheth/publication/337437112_Customer_value_propositions_Value_co-creation/links/5dd97e20458515dc2f48ca0c/Customer-value-propositions-Value-co-creation.pdf" TargetMode="External"/><Relationship Id="rId5" Type="http://schemas.openxmlformats.org/officeDocument/2006/relationships/hyperlink" Target="https://mail.easychair.org/publications/preprint_download/npxr" TargetMode="External"/><Relationship Id="rId4" Type="http://schemas.openxmlformats.org/officeDocument/2006/relationships/hyperlink" Target="https://www.emerald.com/insight/content/doi/10.1108/RIBS-07-2020-0078/full/pdf" TargetMode="External"/><Relationship Id="rId9" Type="http://schemas.openxmlformats.org/officeDocument/2006/relationships/hyperlink" Target="https://www.atlantis-press.com/article/125966288.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7968" y="1319981"/>
            <a:ext cx="6666270" cy="1445337"/>
          </a:xfrm>
        </p:spPr>
        <p:txBody>
          <a:bodyPr>
            <a:normAutofit fontScale="90000"/>
          </a:bodyPr>
          <a:lstStyle/>
          <a:p>
            <a:pPr algn="ctr"/>
            <a:r>
              <a:rPr lang="en-US" b="1" dirty="0" smtClean="0"/>
              <a:t/>
            </a:r>
            <a:br>
              <a:rPr lang="en-US" b="1" dirty="0" smtClean="0"/>
            </a:br>
            <a:r>
              <a:rPr lang="en-US" b="1" dirty="0" smtClean="0"/>
              <a:t/>
            </a:r>
            <a:br>
              <a:rPr lang="en-US" b="1" dirty="0" smtClean="0"/>
            </a:br>
            <a:r>
              <a:rPr lang="en-US" b="1" dirty="0" smtClean="0"/>
              <a:t>		GLOBAL </a:t>
            </a:r>
            <a:r>
              <a:rPr lang="en-US" b="1" dirty="0" smtClean="0"/>
              <a:t>LOGISTICS </a:t>
            </a:r>
            <a:r>
              <a:rPr lang="en-US" b="1" dirty="0" smtClean="0"/>
              <a:t>		MANAGEMENT</a:t>
            </a:r>
            <a:r>
              <a:rPr lang="en-US" dirty="0" smtClean="0"/>
              <a:t/>
            </a:r>
            <a:br>
              <a:rPr lang="en-US" dirty="0" smtClean="0"/>
            </a:br>
            <a:r>
              <a:rPr lang="en-US" dirty="0" smtClean="0"/>
              <a:t/>
            </a:r>
            <a:br>
              <a:rPr lang="en-US" dirty="0" smtClean="0"/>
            </a:br>
            <a:endParaRPr lang="en-US" dirty="0"/>
          </a:p>
        </p:txBody>
      </p:sp>
    </p:spTree>
    <p:extLst>
      <p:ext uri="{BB962C8B-B14F-4D97-AF65-F5344CB8AC3E}">
        <p14:creationId xmlns:p14="http://schemas.microsoft.com/office/powerpoint/2010/main" xmlns=""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200" y="205979"/>
            <a:ext cx="4673600" cy="857250"/>
          </a:xfrm>
        </p:spPr>
        <p:txBody>
          <a:bodyPr>
            <a:normAutofit fontScale="90000"/>
          </a:bodyPr>
          <a:lstStyle/>
          <a:p>
            <a:r>
              <a:rPr lang="en-US" b="1" dirty="0" smtClean="0">
                <a:solidFill>
                  <a:schemeClr val="bg1"/>
                </a:solidFill>
              </a:rPr>
              <a:t>Personal reflections</a:t>
            </a:r>
            <a:endParaRPr lang="en-US" dirty="0">
              <a:solidFill>
                <a:schemeClr val="bg1"/>
              </a:solidFill>
            </a:endParaRPr>
          </a:p>
        </p:txBody>
      </p:sp>
      <p:sp>
        <p:nvSpPr>
          <p:cNvPr id="3" name="Content Placeholder 2"/>
          <p:cNvSpPr>
            <a:spLocks noGrp="1"/>
          </p:cNvSpPr>
          <p:nvPr>
            <p:ph sz="half" idx="1"/>
          </p:nvPr>
        </p:nvSpPr>
        <p:spPr/>
        <p:txBody>
          <a:bodyPr>
            <a:normAutofit fontScale="55000" lnSpcReduction="20000"/>
          </a:bodyPr>
          <a:lstStyle/>
          <a:p>
            <a:pPr fontAlgn="base"/>
            <a:r>
              <a:rPr lang="en-US" dirty="0" smtClean="0"/>
              <a:t>After the overall research on </a:t>
            </a:r>
            <a:r>
              <a:rPr lang="en-US" dirty="0" err="1" smtClean="0"/>
              <a:t>Walmart</a:t>
            </a:r>
            <a:r>
              <a:rPr lang="en-US" dirty="0" smtClean="0"/>
              <a:t> company and its logistics services, I found that the </a:t>
            </a:r>
            <a:r>
              <a:rPr lang="en-US" dirty="0" err="1" smtClean="0"/>
              <a:t>Walmart</a:t>
            </a:r>
            <a:r>
              <a:rPr lang="en-US" dirty="0" smtClean="0"/>
              <a:t> company has to be strategic to maintain the supply chain management system.</a:t>
            </a:r>
          </a:p>
          <a:p>
            <a:pPr fontAlgn="base"/>
            <a:r>
              <a:rPr lang="en-US" dirty="0" smtClean="0"/>
              <a:t> The company already has a different type of technology but they need to be more updated according to the situation.</a:t>
            </a:r>
          </a:p>
          <a:p>
            <a:pPr fontAlgn="base"/>
            <a:r>
              <a:rPr lang="en-US" dirty="0" smtClean="0"/>
              <a:t> In the pandemic situation, the company has to face different types of problem areas in the marketing channels and networks.</a:t>
            </a:r>
          </a:p>
          <a:p>
            <a:pPr fontAlgn="base"/>
            <a:r>
              <a:rPr lang="en-US" dirty="0" smtClean="0"/>
              <a:t> Therefore it creates a lot of problems for the </a:t>
            </a:r>
            <a:r>
              <a:rPr lang="en-US" dirty="0" err="1" smtClean="0"/>
              <a:t>organisation</a:t>
            </a:r>
            <a:r>
              <a:rPr lang="en-US" dirty="0" smtClean="0"/>
              <a:t> to properly manage the Marketing System (</a:t>
            </a:r>
            <a:r>
              <a:rPr lang="en-US" dirty="0" err="1" smtClean="0"/>
              <a:t>Patro</a:t>
            </a:r>
            <a:r>
              <a:rPr lang="en-US" dirty="0" smtClean="0"/>
              <a:t> </a:t>
            </a:r>
            <a:r>
              <a:rPr lang="en-US" i="1" dirty="0" smtClean="0"/>
              <a:t>et al.,</a:t>
            </a:r>
            <a:r>
              <a:rPr lang="en-US" dirty="0" smtClean="0"/>
              <a:t> 2020).</a:t>
            </a:r>
            <a:endParaRPr lang="en-US" dirty="0"/>
          </a:p>
        </p:txBody>
      </p:sp>
      <p:pic>
        <p:nvPicPr>
          <p:cNvPr id="5" name="Content Placeholder 4" descr="download.png"/>
          <p:cNvPicPr>
            <a:picLocks noGrp="1" noChangeAspect="1"/>
          </p:cNvPicPr>
          <p:nvPr>
            <p:ph sz="half" idx="2"/>
          </p:nvPr>
        </p:nvPicPr>
        <p:blipFill>
          <a:blip r:embed="rId3"/>
          <a:stretch>
            <a:fillRect/>
          </a:stretch>
        </p:blipFill>
        <p:spPr>
          <a:xfrm>
            <a:off x="5225414" y="1476080"/>
            <a:ext cx="3278505" cy="3234985"/>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200" y="205979"/>
            <a:ext cx="4673600" cy="857250"/>
          </a:xfrm>
        </p:spPr>
        <p:txBody>
          <a:bodyPr/>
          <a:lstStyle/>
          <a:p>
            <a:r>
              <a:rPr lang="en-US" b="1" dirty="0" smtClean="0">
                <a:solidFill>
                  <a:schemeClr val="bg1"/>
                </a:solidFill>
              </a:rPr>
              <a:t>Reference List </a:t>
            </a:r>
            <a:endParaRPr lang="en-US" dirty="0">
              <a:solidFill>
                <a:schemeClr val="bg1"/>
              </a:solidFill>
            </a:endParaRPr>
          </a:p>
        </p:txBody>
      </p:sp>
      <p:sp>
        <p:nvSpPr>
          <p:cNvPr id="3" name="Content Placeholder 2"/>
          <p:cNvSpPr>
            <a:spLocks noGrp="1"/>
          </p:cNvSpPr>
          <p:nvPr>
            <p:ph sz="half" idx="1"/>
          </p:nvPr>
        </p:nvSpPr>
        <p:spPr>
          <a:xfrm>
            <a:off x="457200" y="1200151"/>
            <a:ext cx="8188960" cy="3394472"/>
          </a:xfrm>
        </p:spPr>
        <p:txBody>
          <a:bodyPr>
            <a:noAutofit/>
          </a:bodyPr>
          <a:lstStyle/>
          <a:p>
            <a:r>
              <a:rPr lang="en-US" sz="900" dirty="0" smtClean="0"/>
              <a:t>Bhattacharya</a:t>
            </a:r>
            <a:r>
              <a:rPr lang="en-US" sz="900" dirty="0" smtClean="0"/>
              <a:t>, A. and </a:t>
            </a:r>
            <a:r>
              <a:rPr lang="en-US" sz="900" dirty="0" err="1" smtClean="0"/>
              <a:t>Dey</a:t>
            </a:r>
            <a:r>
              <a:rPr lang="en-US" sz="900" dirty="0" smtClean="0"/>
              <a:t>, P.K., (2020). Achieving sustainability through innovation-led lean approaches to manufacturing supply chains. </a:t>
            </a:r>
            <a:r>
              <a:rPr lang="en-US" sz="900" i="1" dirty="0" smtClean="0"/>
              <a:t>International Journal of Production Economics</a:t>
            </a:r>
            <a:r>
              <a:rPr lang="en-US" sz="900" dirty="0" smtClean="0"/>
              <a:t>, </a:t>
            </a:r>
            <a:r>
              <a:rPr lang="en-US" sz="900" i="1" dirty="0" smtClean="0"/>
              <a:t>219</a:t>
            </a:r>
            <a:r>
              <a:rPr lang="en-US" sz="900" dirty="0" smtClean="0"/>
              <a:t>, pp.402-404.</a:t>
            </a:r>
            <a:r>
              <a:rPr lang="en-US" sz="900" dirty="0" smtClean="0">
                <a:hlinkClick r:id="rId2"/>
              </a:rPr>
              <a:t>https://</a:t>
            </a:r>
            <a:r>
              <a:rPr lang="en-US" sz="900" dirty="0" err="1" smtClean="0">
                <a:hlinkClick r:id="rId2"/>
              </a:rPr>
              <a:t>ueaeprints.uea.ac.uk</a:t>
            </a:r>
            <a:r>
              <a:rPr lang="en-US" sz="900" dirty="0" smtClean="0">
                <a:hlinkClick r:id="rId2"/>
              </a:rPr>
              <a:t>/id/</a:t>
            </a:r>
            <a:r>
              <a:rPr lang="en-US" sz="900" dirty="0" err="1" smtClean="0">
                <a:hlinkClick r:id="rId2"/>
              </a:rPr>
              <a:t>eprint</a:t>
            </a:r>
            <a:r>
              <a:rPr lang="en-US" sz="900" dirty="0" smtClean="0">
                <a:hlinkClick r:id="rId2"/>
              </a:rPr>
              <a:t>/72998/1/</a:t>
            </a:r>
            <a:r>
              <a:rPr lang="en-US" sz="900" dirty="0" err="1" smtClean="0">
                <a:hlinkClick r:id="rId2"/>
              </a:rPr>
              <a:t>Accepted_Manuscript.pdf</a:t>
            </a:r>
            <a:endParaRPr lang="en-US" sz="900" dirty="0" smtClean="0"/>
          </a:p>
          <a:p>
            <a:r>
              <a:rPr lang="en-US" sz="900" dirty="0" err="1" smtClean="0"/>
              <a:t>Ćwiklicki</a:t>
            </a:r>
            <a:r>
              <a:rPr lang="en-US" sz="900" dirty="0" smtClean="0"/>
              <a:t>, M. and </a:t>
            </a:r>
            <a:r>
              <a:rPr lang="en-US" sz="900" dirty="0" err="1" smtClean="0"/>
              <a:t>Wojnarowska</a:t>
            </a:r>
            <a:r>
              <a:rPr lang="en-US" sz="900" dirty="0" smtClean="0"/>
              <a:t>, M., (2020). Circular economy and industry 4.0: One-way or two-way relationships?. </a:t>
            </a:r>
            <a:r>
              <a:rPr lang="en-US" sz="900" i="1" dirty="0" smtClean="0"/>
              <a:t>Engineering Economics</a:t>
            </a:r>
            <a:r>
              <a:rPr lang="en-US" sz="900" dirty="0" smtClean="0"/>
              <a:t>, </a:t>
            </a:r>
            <a:r>
              <a:rPr lang="en-US" sz="900" i="1" dirty="0" smtClean="0"/>
              <a:t>31</a:t>
            </a:r>
            <a:r>
              <a:rPr lang="en-US" sz="900" dirty="0" smtClean="0"/>
              <a:t>(4), pp.387-397.https://</a:t>
            </a:r>
            <a:r>
              <a:rPr lang="en-US" sz="900" dirty="0" err="1" smtClean="0"/>
              <a:t>www.inzeko.ktu.lt</a:t>
            </a:r>
            <a:r>
              <a:rPr lang="en-US" sz="900" dirty="0" smtClean="0"/>
              <a:t>/</a:t>
            </a:r>
            <a:r>
              <a:rPr lang="en-US" sz="900" dirty="0" err="1" smtClean="0"/>
              <a:t>index.php</a:t>
            </a:r>
            <a:r>
              <a:rPr lang="en-US" sz="900" dirty="0" smtClean="0"/>
              <a:t>/EE/article/view/24565/14511</a:t>
            </a:r>
          </a:p>
          <a:p>
            <a:r>
              <a:rPr lang="en-US" sz="900" dirty="0" smtClean="0"/>
              <a:t>Jin, H., Wang, H., Park, S.T. and Kim, Y.K., (2018). Research on Marketing Strategy of Traditional Retailers under the Background of Internet-A Case Study of Wal-Mart. </a:t>
            </a:r>
            <a:r>
              <a:rPr lang="en-US" sz="900" i="1" dirty="0" smtClean="0"/>
              <a:t>INTERNATIONAL JOURNAL OF EMERGING MULTIDISCIPLINARY RESEARCH (IJEMR)</a:t>
            </a:r>
            <a:r>
              <a:rPr lang="en-US" sz="900" dirty="0" smtClean="0"/>
              <a:t>, </a:t>
            </a:r>
            <a:r>
              <a:rPr lang="en-US" sz="900" i="1" dirty="0" smtClean="0"/>
              <a:t>2</a:t>
            </a:r>
            <a:r>
              <a:rPr lang="en-US" sz="900" dirty="0" smtClean="0"/>
              <a:t>(3), pp.27-32.</a:t>
            </a:r>
            <a:r>
              <a:rPr lang="en-US" sz="900" dirty="0" smtClean="0">
                <a:hlinkClick r:id="rId3"/>
              </a:rPr>
              <a:t>http://</a:t>
            </a:r>
            <a:r>
              <a:rPr lang="en-US" sz="900" dirty="0" err="1" smtClean="0">
                <a:hlinkClick r:id="rId3"/>
              </a:rPr>
              <a:t>ijemr.ascons.org</a:t>
            </a:r>
            <a:r>
              <a:rPr lang="en-US" sz="900" dirty="0" smtClean="0">
                <a:hlinkClick r:id="rId3"/>
              </a:rPr>
              <a:t>/journals/</a:t>
            </a:r>
            <a:r>
              <a:rPr lang="en-US" sz="900" dirty="0" err="1" smtClean="0">
                <a:hlinkClick r:id="rId3"/>
              </a:rPr>
              <a:t>ijemr</a:t>
            </a:r>
            <a:r>
              <a:rPr lang="en-US" sz="900" dirty="0" smtClean="0">
                <a:hlinkClick r:id="rId3"/>
              </a:rPr>
              <a:t>/digital-library/manuscript/file/15409/2(3)_4.pdf</a:t>
            </a:r>
            <a:endParaRPr lang="en-US" sz="900" dirty="0" smtClean="0"/>
          </a:p>
          <a:p>
            <a:r>
              <a:rPr lang="en-US" sz="900" dirty="0" err="1" smtClean="0"/>
              <a:t>Mikl</a:t>
            </a:r>
            <a:r>
              <a:rPr lang="en-US" sz="900" dirty="0" smtClean="0"/>
              <a:t>, J., </a:t>
            </a:r>
            <a:r>
              <a:rPr lang="en-US" sz="900" dirty="0" err="1" smtClean="0"/>
              <a:t>Herold</a:t>
            </a:r>
            <a:r>
              <a:rPr lang="en-US" sz="900" dirty="0" smtClean="0"/>
              <a:t>, D.M., </a:t>
            </a:r>
            <a:r>
              <a:rPr lang="en-US" sz="900" dirty="0" err="1" smtClean="0"/>
              <a:t>Pilch</a:t>
            </a:r>
            <a:r>
              <a:rPr lang="en-US" sz="900" dirty="0" smtClean="0"/>
              <a:t>, K., </a:t>
            </a:r>
            <a:r>
              <a:rPr lang="en-US" sz="900" dirty="0" err="1" smtClean="0"/>
              <a:t>Ćwiklicki</a:t>
            </a:r>
            <a:r>
              <a:rPr lang="en-US" sz="900" dirty="0" smtClean="0"/>
              <a:t>, M. and </a:t>
            </a:r>
            <a:r>
              <a:rPr lang="en-US" sz="900" dirty="0" err="1" smtClean="0"/>
              <a:t>Kummer</a:t>
            </a:r>
            <a:r>
              <a:rPr lang="en-US" sz="900" dirty="0" smtClean="0"/>
              <a:t>, S., (2020). Understanding disruptive technology transitions in the global logistics industry: the role of ecosystems. </a:t>
            </a:r>
            <a:r>
              <a:rPr lang="en-US" sz="900" i="1" dirty="0" smtClean="0"/>
              <a:t>Review of International Business and </a:t>
            </a:r>
            <a:r>
              <a:rPr lang="en-US" sz="900" i="1" dirty="0" err="1" smtClean="0"/>
              <a:t>Strategy</a:t>
            </a:r>
            <a:r>
              <a:rPr lang="en-US" sz="900" dirty="0" err="1" smtClean="0"/>
              <a:t>.</a:t>
            </a:r>
            <a:r>
              <a:rPr lang="en-US" sz="900" dirty="0" err="1" smtClean="0">
                <a:hlinkClick r:id="rId4"/>
              </a:rPr>
              <a:t>https</a:t>
            </a:r>
            <a:r>
              <a:rPr lang="en-US" sz="900" dirty="0" smtClean="0">
                <a:hlinkClick r:id="rId4"/>
              </a:rPr>
              <a:t>://</a:t>
            </a:r>
            <a:r>
              <a:rPr lang="en-US" sz="900" dirty="0" err="1" smtClean="0">
                <a:hlinkClick r:id="rId4"/>
              </a:rPr>
              <a:t>www.emerald.com</a:t>
            </a:r>
            <a:r>
              <a:rPr lang="en-US" sz="900" dirty="0" smtClean="0">
                <a:hlinkClick r:id="rId4"/>
              </a:rPr>
              <a:t>/insight/content/</a:t>
            </a:r>
            <a:r>
              <a:rPr lang="en-US" sz="900" dirty="0" err="1" smtClean="0">
                <a:hlinkClick r:id="rId4"/>
              </a:rPr>
              <a:t>doi</a:t>
            </a:r>
            <a:r>
              <a:rPr lang="en-US" sz="900" dirty="0" smtClean="0">
                <a:hlinkClick r:id="rId4"/>
              </a:rPr>
              <a:t>/10.1108/RIBS-07-2020-0078/full/</a:t>
            </a:r>
            <a:r>
              <a:rPr lang="en-US" sz="900" dirty="0" err="1" smtClean="0">
                <a:hlinkClick r:id="rId4"/>
              </a:rPr>
              <a:t>pdf</a:t>
            </a:r>
            <a:endParaRPr lang="en-US" sz="900" dirty="0" smtClean="0"/>
          </a:p>
          <a:p>
            <a:r>
              <a:rPr lang="en-US" sz="900" dirty="0" err="1" smtClean="0"/>
              <a:t>Patro</a:t>
            </a:r>
            <a:r>
              <a:rPr lang="en-US" sz="900" dirty="0" smtClean="0"/>
              <a:t>, G.K., </a:t>
            </a:r>
            <a:r>
              <a:rPr lang="en-US" sz="900" dirty="0" err="1" smtClean="0"/>
              <a:t>Chakraborty</a:t>
            </a:r>
            <a:r>
              <a:rPr lang="en-US" sz="900" dirty="0" smtClean="0"/>
              <a:t>, A., </a:t>
            </a:r>
            <a:r>
              <a:rPr lang="en-US" sz="900" dirty="0" err="1" smtClean="0"/>
              <a:t>Banerjee</a:t>
            </a:r>
            <a:r>
              <a:rPr lang="en-US" sz="900" dirty="0" smtClean="0"/>
              <a:t>, A. and </a:t>
            </a:r>
            <a:r>
              <a:rPr lang="en-US" sz="900" dirty="0" err="1" smtClean="0"/>
              <a:t>Ganguly</a:t>
            </a:r>
            <a:r>
              <a:rPr lang="en-US" sz="900" dirty="0" smtClean="0"/>
              <a:t>, N., (2020), September. Towards safety and sustainability: Designing local recommendations for post-pandemic world. In </a:t>
            </a:r>
            <a:r>
              <a:rPr lang="en-US" sz="900" i="1" dirty="0" smtClean="0"/>
              <a:t>Fourteenth ACM Conference on Recommender Systems</a:t>
            </a:r>
            <a:r>
              <a:rPr lang="en-US" sz="900" dirty="0" smtClean="0"/>
              <a:t> (pp. 358-367).</a:t>
            </a:r>
            <a:r>
              <a:rPr lang="en-US" sz="900" dirty="0" smtClean="0">
                <a:hlinkClick r:id="rId5"/>
              </a:rPr>
              <a:t>https://mail.easychair.org/publications/preprint_download/npxr</a:t>
            </a:r>
            <a:endParaRPr lang="en-US" sz="900" dirty="0" smtClean="0"/>
          </a:p>
          <a:p>
            <a:r>
              <a:rPr lang="en-US" sz="900" dirty="0" err="1" smtClean="0"/>
              <a:t>Sheth</a:t>
            </a:r>
            <a:r>
              <a:rPr lang="en-US" sz="900" dirty="0" smtClean="0"/>
              <a:t>, J.N., (2019). Customer value propositions: Value co-creation. </a:t>
            </a:r>
            <a:r>
              <a:rPr lang="en-US" sz="900" i="1" dirty="0" smtClean="0"/>
              <a:t>Industrial Marketing Management</a:t>
            </a:r>
            <a:r>
              <a:rPr lang="en-US" sz="900" dirty="0" smtClean="0"/>
              <a:t>, </a:t>
            </a:r>
            <a:r>
              <a:rPr lang="en-US" sz="900" i="1" dirty="0" smtClean="0"/>
              <a:t>87</a:t>
            </a:r>
            <a:r>
              <a:rPr lang="en-US" sz="900" dirty="0" smtClean="0"/>
              <a:t>, pp.312-315.</a:t>
            </a:r>
            <a:r>
              <a:rPr lang="en-US" sz="900" dirty="0" smtClean="0">
                <a:hlinkClick r:id="rId6"/>
              </a:rPr>
              <a:t>https://</a:t>
            </a:r>
            <a:r>
              <a:rPr lang="en-US" sz="900" dirty="0" err="1" smtClean="0">
                <a:hlinkClick r:id="rId6"/>
              </a:rPr>
              <a:t>www.researchgate.net</a:t>
            </a:r>
            <a:r>
              <a:rPr lang="en-US" sz="900" dirty="0" smtClean="0">
                <a:hlinkClick r:id="rId6"/>
              </a:rPr>
              <a:t>/profile/</a:t>
            </a:r>
            <a:r>
              <a:rPr lang="en-US" sz="900" dirty="0" err="1" smtClean="0">
                <a:hlinkClick r:id="rId6"/>
              </a:rPr>
              <a:t>Jagdish-Sheth</a:t>
            </a:r>
            <a:r>
              <a:rPr lang="en-US" sz="900" dirty="0" smtClean="0">
                <a:hlinkClick r:id="rId6"/>
              </a:rPr>
              <a:t>/publication/337437112_Customer_value_propositions_Value_co-creation/links/5dd97e20458515dc2f48ca0c/Customer-value-propositions-Value-co-</a:t>
            </a:r>
            <a:r>
              <a:rPr lang="en-US" sz="900" dirty="0" err="1" smtClean="0">
                <a:hlinkClick r:id="rId6"/>
              </a:rPr>
              <a:t>creation.pdf</a:t>
            </a:r>
            <a:endParaRPr lang="en-US" sz="900" dirty="0" smtClean="0"/>
          </a:p>
          <a:p>
            <a:r>
              <a:rPr lang="en-US" sz="900" dirty="0" err="1" smtClean="0"/>
              <a:t>Shu</a:t>
            </a:r>
            <a:r>
              <a:rPr lang="en-US" sz="900" dirty="0" smtClean="0"/>
              <a:t>, J., (2022), March. The Business Model of Multinational Retail Companies under the New Retail Environment in China. In </a:t>
            </a:r>
            <a:r>
              <a:rPr lang="en-US" sz="900" i="1" dirty="0" smtClean="0"/>
              <a:t>2022 7th International Conference on Financial Innovation and Economic Development (ICFIED 2022)</a:t>
            </a:r>
            <a:r>
              <a:rPr lang="en-US" sz="900" dirty="0" smtClean="0"/>
              <a:t> (pp. 779-783). Atlantis </a:t>
            </a:r>
            <a:r>
              <a:rPr lang="en-US" sz="900" dirty="0" err="1" smtClean="0"/>
              <a:t>Press.</a:t>
            </a:r>
            <a:r>
              <a:rPr lang="en-US" sz="900" dirty="0" err="1" smtClean="0">
                <a:hlinkClick r:id="rId7"/>
              </a:rPr>
              <a:t>https</a:t>
            </a:r>
            <a:r>
              <a:rPr lang="en-US" sz="900" dirty="0" smtClean="0">
                <a:hlinkClick r:id="rId7"/>
              </a:rPr>
              <a:t>://</a:t>
            </a:r>
            <a:r>
              <a:rPr lang="en-US" sz="900" dirty="0" err="1" smtClean="0">
                <a:hlinkClick r:id="rId7"/>
              </a:rPr>
              <a:t>www.atlantis-press.com</a:t>
            </a:r>
            <a:r>
              <a:rPr lang="en-US" sz="900" dirty="0" smtClean="0">
                <a:hlinkClick r:id="rId7"/>
              </a:rPr>
              <a:t>/article/125971504.pdf</a:t>
            </a:r>
            <a:endParaRPr lang="en-US" sz="900" dirty="0" smtClean="0"/>
          </a:p>
          <a:p>
            <a:r>
              <a:rPr lang="en-US" sz="900" dirty="0" err="1" smtClean="0"/>
              <a:t>Woong</a:t>
            </a:r>
            <a:r>
              <a:rPr lang="en-US" sz="900" dirty="0" smtClean="0"/>
              <a:t>, J.Y. and </a:t>
            </a:r>
            <a:r>
              <a:rPr lang="en-US" sz="900" dirty="0" err="1" smtClean="0"/>
              <a:t>Goh</a:t>
            </a:r>
            <a:r>
              <a:rPr lang="en-US" sz="900" dirty="0" smtClean="0"/>
              <a:t>, S.H., (2021). Supply chain risk management strategies in the face of COVID-19. In </a:t>
            </a:r>
            <a:r>
              <a:rPr lang="en-US" sz="900" i="1" dirty="0" smtClean="0"/>
              <a:t>Conference on Industrial Engineering and Operations Management Singapore</a:t>
            </a:r>
            <a:r>
              <a:rPr lang="en-US" sz="900" dirty="0" smtClean="0"/>
              <a:t> (pp. 7-11).</a:t>
            </a:r>
            <a:r>
              <a:rPr lang="en-US" sz="900" dirty="0" smtClean="0">
                <a:hlinkClick r:id="rId8"/>
              </a:rPr>
              <a:t>https://www.researchgate.net/profile/Shao-Hung-Goh/publication/347909700_Supply_Chain_Risk_Management_Strategies_in_the_Face_of_COVID-19/links/5fe6d283a6fdccdcb800b0c7/Supply-Chain-Risk-Management-Strategies-in-the-Face-of-COVID-19.pdf</a:t>
            </a:r>
            <a:endParaRPr lang="en-US" sz="900" dirty="0" smtClean="0"/>
          </a:p>
          <a:p>
            <a:r>
              <a:rPr lang="en-US" sz="900" dirty="0" smtClean="0"/>
              <a:t>Yuan, M., Zhang, N. and Wong, Z.G., (2021), December. </a:t>
            </a:r>
            <a:r>
              <a:rPr lang="en-US" sz="900" dirty="0" err="1" smtClean="0"/>
              <a:t>Walmart</a:t>
            </a:r>
            <a:r>
              <a:rPr lang="en-US" sz="900" dirty="0" smtClean="0"/>
              <a:t> China Face the Marketing Strategic Issues and What’s their Future Plan. In </a:t>
            </a:r>
            <a:r>
              <a:rPr lang="en-US" sz="900" i="1" dirty="0" smtClean="0"/>
              <a:t>2021 3rd International Conference on Economic Management and Cultural Industry (ICEMCI 2021)</a:t>
            </a:r>
            <a:r>
              <a:rPr lang="en-US" sz="900" dirty="0" smtClean="0"/>
              <a:t> (pp. 2922-2926). Atlantis </a:t>
            </a:r>
            <a:r>
              <a:rPr lang="en-US" sz="900" dirty="0" err="1" smtClean="0"/>
              <a:t>Press.</a:t>
            </a:r>
            <a:r>
              <a:rPr lang="en-US" sz="900" dirty="0" err="1" smtClean="0">
                <a:hlinkClick r:id="rId9"/>
              </a:rPr>
              <a:t>https</a:t>
            </a:r>
            <a:r>
              <a:rPr lang="en-US" sz="900" dirty="0" smtClean="0">
                <a:hlinkClick r:id="rId9"/>
              </a:rPr>
              <a:t>://</a:t>
            </a:r>
            <a:r>
              <a:rPr lang="en-US" sz="900" dirty="0" err="1" smtClean="0">
                <a:hlinkClick r:id="rId9"/>
              </a:rPr>
              <a:t>www.atlantis-press.com</a:t>
            </a:r>
            <a:r>
              <a:rPr lang="en-US" sz="900" dirty="0" smtClean="0">
                <a:hlinkClick r:id="rId9"/>
              </a:rPr>
              <a:t>/article/125966288.pdf</a:t>
            </a:r>
            <a:endParaRPr lang="en-US" sz="900" dirty="0" smtClean="0"/>
          </a:p>
          <a:p>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smtClean="0">
                <a:solidFill>
                  <a:schemeClr val="bg1"/>
                </a:solidFill>
              </a:rPr>
              <a:t>				Title </a:t>
            </a:r>
            <a:r>
              <a:rPr lang="en-US" sz="2400" b="1" dirty="0" smtClean="0">
                <a:solidFill>
                  <a:schemeClr val="bg1"/>
                </a:solidFill>
              </a:rPr>
              <a:t>and </a:t>
            </a:r>
            <a:r>
              <a:rPr lang="en-US" sz="2400" b="1" dirty="0" smtClean="0">
                <a:solidFill>
                  <a:schemeClr val="bg1"/>
                </a:solidFill>
              </a:rPr>
              <a:t>presentation </a:t>
            </a:r>
            <a:r>
              <a:rPr lang="en-US" sz="2400" b="1" dirty="0" smtClean="0">
                <a:solidFill>
                  <a:schemeClr val="bg1"/>
                </a:solidFill>
              </a:rPr>
              <a:t>outline</a:t>
            </a:r>
            <a:endParaRPr lang="en-US" sz="2400" dirty="0">
              <a:solidFill>
                <a:schemeClr val="bg1"/>
              </a:solidFill>
            </a:endParaRPr>
          </a:p>
        </p:txBody>
      </p:sp>
      <p:sp>
        <p:nvSpPr>
          <p:cNvPr id="3" name="Content Placeholder 2"/>
          <p:cNvSpPr>
            <a:spLocks noGrp="1"/>
          </p:cNvSpPr>
          <p:nvPr>
            <p:ph sz="half" idx="1"/>
          </p:nvPr>
        </p:nvSpPr>
        <p:spPr/>
        <p:txBody>
          <a:bodyPr>
            <a:normAutofit fontScale="62500" lnSpcReduction="20000"/>
          </a:bodyPr>
          <a:lstStyle/>
          <a:p>
            <a:pPr fontAlgn="base"/>
            <a:r>
              <a:rPr lang="en-US" dirty="0" smtClean="0"/>
              <a:t>The overall presentation is based on the </a:t>
            </a:r>
            <a:r>
              <a:rPr lang="en-US" dirty="0" smtClean="0"/>
              <a:t>Wal-Mart </a:t>
            </a:r>
            <a:r>
              <a:rPr lang="en-US" dirty="0" smtClean="0"/>
              <a:t>company and the global logistics services of the company.</a:t>
            </a:r>
          </a:p>
          <a:p>
            <a:pPr fontAlgn="base"/>
            <a:r>
              <a:rPr lang="en-US" dirty="0" smtClean="0"/>
              <a:t>Global logistics services are nowadays one of the major concerns of every company that is able to smooth the supply chain management (</a:t>
            </a:r>
            <a:r>
              <a:rPr lang="en-US" dirty="0" err="1" smtClean="0"/>
              <a:t>Mikl</a:t>
            </a:r>
            <a:r>
              <a:rPr lang="en-US" dirty="0" smtClean="0"/>
              <a:t> </a:t>
            </a:r>
            <a:r>
              <a:rPr lang="en-US" i="1" dirty="0" smtClean="0"/>
              <a:t>et al.,</a:t>
            </a:r>
            <a:r>
              <a:rPr lang="en-US" dirty="0" smtClean="0"/>
              <a:t> 2020). </a:t>
            </a:r>
          </a:p>
          <a:p>
            <a:pPr fontAlgn="base"/>
            <a:r>
              <a:rPr lang="en-US" dirty="0" smtClean="0"/>
              <a:t> It also includes the different types of firms' value for creative activities and the role of the form in the marketing channel.</a:t>
            </a:r>
            <a:endParaRPr lang="en-US" dirty="0"/>
          </a:p>
        </p:txBody>
      </p:sp>
      <p:pic>
        <p:nvPicPr>
          <p:cNvPr id="5" name="Content Placeholder 4" descr="stock-vector-global-logistics-services-landing-page-design-with-illustration-of-online-delivery-truck-with-1157409613.jpg"/>
          <p:cNvPicPr>
            <a:picLocks noGrp="1" noChangeAspect="1"/>
          </p:cNvPicPr>
          <p:nvPr>
            <p:ph sz="half" idx="2"/>
          </p:nvPr>
        </p:nvPicPr>
        <p:blipFill>
          <a:blip r:embed="rId3" cstate="print"/>
          <a:srcRect b="14583"/>
          <a:stretch>
            <a:fillRect/>
          </a:stretch>
        </p:blipFill>
        <p:spPr>
          <a:xfrm>
            <a:off x="4648200" y="1341120"/>
            <a:ext cx="4038600" cy="2915920"/>
          </a:xfrm>
          <a:prstGeom prst="rect">
            <a:avLst/>
          </a:prstGeom>
          <a:ln>
            <a:noFill/>
          </a:ln>
          <a:effectLst>
            <a:softEdge rad="112500"/>
          </a:effectLst>
        </p:spPr>
      </p:pic>
    </p:spTree>
    <p:extLst>
      <p:ext uri="{BB962C8B-B14F-4D97-AF65-F5344CB8AC3E}">
        <p14:creationId xmlns:p14="http://schemas.microsoft.com/office/powerpoint/2010/main" xmlns=""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1280" y="205979"/>
            <a:ext cx="5252720" cy="857250"/>
          </a:xfrm>
        </p:spPr>
        <p:txBody>
          <a:bodyPr>
            <a:noAutofit/>
          </a:bodyPr>
          <a:lstStyle/>
          <a:p>
            <a:r>
              <a:rPr lang="en-US" sz="2400" b="1" dirty="0" smtClean="0">
                <a:solidFill>
                  <a:schemeClr val="bg1"/>
                </a:solidFill>
              </a:rPr>
              <a:t> Upstream and downstream logistics channels and operational strategies</a:t>
            </a:r>
            <a:endParaRPr lang="en-US" sz="2400" dirty="0">
              <a:solidFill>
                <a:schemeClr val="bg1"/>
              </a:solidFill>
            </a:endParaRPr>
          </a:p>
        </p:txBody>
      </p:sp>
      <p:sp>
        <p:nvSpPr>
          <p:cNvPr id="3" name="Content Placeholder 2"/>
          <p:cNvSpPr>
            <a:spLocks noGrp="1"/>
          </p:cNvSpPr>
          <p:nvPr>
            <p:ph sz="half" idx="1"/>
          </p:nvPr>
        </p:nvSpPr>
        <p:spPr/>
        <p:txBody>
          <a:bodyPr>
            <a:normAutofit fontScale="62500" lnSpcReduction="20000"/>
          </a:bodyPr>
          <a:lstStyle/>
          <a:p>
            <a:pPr fontAlgn="base"/>
            <a:r>
              <a:rPr lang="en-US" dirty="0" smtClean="0"/>
              <a:t>The </a:t>
            </a:r>
            <a:r>
              <a:rPr lang="en-US" dirty="0" err="1" smtClean="0"/>
              <a:t>Walmart</a:t>
            </a:r>
            <a:r>
              <a:rPr lang="en-US" dirty="0" smtClean="0"/>
              <a:t> company always tries to use the different levels of Strategies for maintaining the upstream and downstream logistics channels.</a:t>
            </a:r>
          </a:p>
          <a:p>
            <a:pPr fontAlgn="base"/>
            <a:r>
              <a:rPr lang="en-US" dirty="0" smtClean="0"/>
              <a:t> The company has different upstream suppliers who always try to coordinate the different related operations (</a:t>
            </a:r>
            <a:r>
              <a:rPr lang="en-US" dirty="0" err="1" smtClean="0"/>
              <a:t>Shu</a:t>
            </a:r>
            <a:r>
              <a:rPr lang="en-US" dirty="0" smtClean="0"/>
              <a:t>, 2022).</a:t>
            </a:r>
          </a:p>
          <a:p>
            <a:pPr fontAlgn="base"/>
            <a:r>
              <a:rPr lang="en-US" dirty="0" smtClean="0"/>
              <a:t>On the other hand, the  </a:t>
            </a:r>
            <a:r>
              <a:rPr lang="en-US" dirty="0" err="1" smtClean="0"/>
              <a:t>Walmart</a:t>
            </a:r>
            <a:r>
              <a:rPr lang="en-US" dirty="0" smtClean="0"/>
              <a:t> company has multiple upstream manufacturers with different areas of the downstream single retailer.</a:t>
            </a:r>
          </a:p>
          <a:p>
            <a:endParaRPr lang="en-US" dirty="0"/>
          </a:p>
        </p:txBody>
      </p:sp>
      <p:pic>
        <p:nvPicPr>
          <p:cNvPr id="5" name="Content Placeholder 4" descr="main-qimg-dd3d4376e48f65b131956ef9ede4dfee.png"/>
          <p:cNvPicPr>
            <a:picLocks noGrp="1" noChangeAspect="1"/>
          </p:cNvPicPr>
          <p:nvPr>
            <p:ph sz="half" idx="2"/>
          </p:nvPr>
        </p:nvPicPr>
        <p:blipFill>
          <a:blip r:embed="rId3"/>
          <a:stretch>
            <a:fillRect/>
          </a:stretch>
        </p:blipFill>
        <p:spPr>
          <a:xfrm>
            <a:off x="5092858" y="1453740"/>
            <a:ext cx="3258662" cy="279313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960" y="205979"/>
            <a:ext cx="4815840" cy="857250"/>
          </a:xfrm>
        </p:spPr>
        <p:txBody>
          <a:bodyPr>
            <a:noAutofit/>
          </a:bodyPr>
          <a:lstStyle/>
          <a:p>
            <a:r>
              <a:rPr lang="en-US" sz="2800" b="1" dirty="0" smtClean="0">
                <a:solidFill>
                  <a:schemeClr val="bg1"/>
                </a:solidFill>
              </a:rPr>
              <a:t>Disruption mitigation strategies and management</a:t>
            </a:r>
            <a:endParaRPr lang="en-US" sz="2800" dirty="0">
              <a:solidFill>
                <a:schemeClr val="bg1"/>
              </a:solidFill>
            </a:endParaRPr>
          </a:p>
        </p:txBody>
      </p:sp>
      <p:sp>
        <p:nvSpPr>
          <p:cNvPr id="3" name="Content Placeholder 2"/>
          <p:cNvSpPr>
            <a:spLocks noGrp="1"/>
          </p:cNvSpPr>
          <p:nvPr>
            <p:ph sz="half" idx="1"/>
          </p:nvPr>
        </p:nvSpPr>
        <p:spPr/>
        <p:txBody>
          <a:bodyPr>
            <a:normAutofit fontScale="70000" lnSpcReduction="20000"/>
          </a:bodyPr>
          <a:lstStyle/>
          <a:p>
            <a:pPr fontAlgn="base"/>
            <a:r>
              <a:rPr lang="en-US" dirty="0" err="1" smtClean="0"/>
              <a:t>Walmart</a:t>
            </a:r>
            <a:r>
              <a:rPr lang="en-US" dirty="0" smtClean="0"/>
              <a:t> company highlights their mitigating backup by Global shipping and increment in the supply network.</a:t>
            </a:r>
          </a:p>
          <a:p>
            <a:pPr fontAlgn="base"/>
            <a:r>
              <a:rPr lang="en-US" dirty="0" err="1" smtClean="0"/>
              <a:t>Walmart</a:t>
            </a:r>
            <a:r>
              <a:rPr lang="en-US" dirty="0" smtClean="0"/>
              <a:t> companies have a high level of Technology infrastructure that can increase the network design accurately (</a:t>
            </a:r>
            <a:r>
              <a:rPr lang="en-US" dirty="0" err="1" smtClean="0"/>
              <a:t>Woong</a:t>
            </a:r>
            <a:r>
              <a:rPr lang="en-US" dirty="0" smtClean="0"/>
              <a:t> and </a:t>
            </a:r>
            <a:r>
              <a:rPr lang="en-US" dirty="0" err="1" smtClean="0"/>
              <a:t>Goh</a:t>
            </a:r>
            <a:r>
              <a:rPr lang="en-US" dirty="0" smtClean="0"/>
              <a:t>, 2021).</a:t>
            </a:r>
          </a:p>
          <a:p>
            <a:pPr fontAlgn="base"/>
            <a:r>
              <a:rPr lang="en-US" dirty="0" smtClean="0"/>
              <a:t> In that way, they can accurately forecast the overall demand of the customer. </a:t>
            </a:r>
          </a:p>
          <a:p>
            <a:endParaRPr lang="en-US" dirty="0"/>
          </a:p>
        </p:txBody>
      </p:sp>
      <p:pic>
        <p:nvPicPr>
          <p:cNvPr id="5" name="Content Placeholder 4" descr="Accenture-Disruption-724x400.png"/>
          <p:cNvPicPr>
            <a:picLocks noGrp="1" noChangeAspect="1"/>
          </p:cNvPicPr>
          <p:nvPr>
            <p:ph sz="half" idx="2"/>
          </p:nvPr>
        </p:nvPicPr>
        <p:blipFill>
          <a:blip r:embed="rId3"/>
          <a:stretch>
            <a:fillRect/>
          </a:stretch>
        </p:blipFill>
        <p:spPr>
          <a:xfrm>
            <a:off x="4648200" y="1249680"/>
            <a:ext cx="4038600" cy="2763143"/>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05979"/>
            <a:ext cx="4724400" cy="857250"/>
          </a:xfrm>
        </p:spPr>
        <p:txBody>
          <a:bodyPr>
            <a:noAutofit/>
          </a:bodyPr>
          <a:lstStyle/>
          <a:p>
            <a:r>
              <a:rPr lang="en-US" sz="2800" b="1" dirty="0" smtClean="0">
                <a:solidFill>
                  <a:schemeClr val="bg1"/>
                </a:solidFill>
              </a:rPr>
              <a:t>Key lessons learnt from the pandemic</a:t>
            </a:r>
            <a:endParaRPr lang="en-US" sz="2800" dirty="0">
              <a:solidFill>
                <a:schemeClr val="bg1"/>
              </a:solidFill>
            </a:endParaRPr>
          </a:p>
        </p:txBody>
      </p:sp>
      <p:sp>
        <p:nvSpPr>
          <p:cNvPr id="3" name="Content Placeholder 2"/>
          <p:cNvSpPr>
            <a:spLocks noGrp="1"/>
          </p:cNvSpPr>
          <p:nvPr>
            <p:ph sz="half" idx="1"/>
          </p:nvPr>
        </p:nvSpPr>
        <p:spPr/>
        <p:txBody>
          <a:bodyPr>
            <a:normAutofit fontScale="70000" lnSpcReduction="20000"/>
          </a:bodyPr>
          <a:lstStyle/>
          <a:p>
            <a:pPr fontAlgn="base"/>
            <a:r>
              <a:rPr lang="en-US" dirty="0" smtClean="0"/>
              <a:t>At the time of the pandemic situation, </a:t>
            </a:r>
            <a:r>
              <a:rPr lang="en-US" dirty="0" smtClean="0"/>
              <a:t>Wal-Mart </a:t>
            </a:r>
            <a:r>
              <a:rPr lang="en-US" dirty="0" smtClean="0"/>
              <a:t>was not able to properly do the marketing on the offline platform. </a:t>
            </a:r>
          </a:p>
          <a:p>
            <a:pPr fontAlgn="base"/>
            <a:r>
              <a:rPr lang="en-US" dirty="0" smtClean="0"/>
              <a:t>Independent situation the </a:t>
            </a:r>
            <a:r>
              <a:rPr lang="en-US" dirty="0" smtClean="0"/>
              <a:t>Wal-Mart </a:t>
            </a:r>
            <a:r>
              <a:rPr lang="en-US" dirty="0" smtClean="0"/>
              <a:t>company cannot help the community to live better.</a:t>
            </a:r>
          </a:p>
          <a:p>
            <a:pPr fontAlgn="base"/>
            <a:r>
              <a:rPr lang="en-US" dirty="0" smtClean="0"/>
              <a:t> </a:t>
            </a:r>
            <a:r>
              <a:rPr lang="en-US" dirty="0" smtClean="0"/>
              <a:t>Wal-Mart </a:t>
            </a:r>
            <a:r>
              <a:rPr lang="en-US" dirty="0" smtClean="0"/>
              <a:t>has to provide paid media at the time of the health crisis (Yuan, Zhang and Wong, 2021).</a:t>
            </a:r>
          </a:p>
          <a:p>
            <a:endParaRPr lang="en-US" dirty="0"/>
          </a:p>
        </p:txBody>
      </p:sp>
      <p:pic>
        <p:nvPicPr>
          <p:cNvPr id="5" name="Content Placeholder 4" descr="5-lessons-from-pandemic-featured.png"/>
          <p:cNvPicPr>
            <a:picLocks noGrp="1" noChangeAspect="1"/>
          </p:cNvPicPr>
          <p:nvPr>
            <p:ph sz="half" idx="2"/>
          </p:nvPr>
        </p:nvPicPr>
        <p:blipFill>
          <a:blip r:embed="rId3" cstate="print"/>
          <a:stretch>
            <a:fillRect/>
          </a:stretch>
        </p:blipFill>
        <p:spPr>
          <a:xfrm>
            <a:off x="4648200" y="1351280"/>
            <a:ext cx="4038600" cy="2882209"/>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1600" y="205979"/>
            <a:ext cx="4775200" cy="857250"/>
          </a:xfrm>
        </p:spPr>
        <p:txBody>
          <a:bodyPr>
            <a:noAutofit/>
          </a:bodyPr>
          <a:lstStyle/>
          <a:p>
            <a:r>
              <a:rPr lang="en-US" sz="3200" b="1" dirty="0" smtClean="0">
                <a:solidFill>
                  <a:schemeClr val="bg1"/>
                </a:solidFill>
              </a:rPr>
              <a:t>Value co-creation activities</a:t>
            </a:r>
            <a:endParaRPr lang="en-US" sz="3200" dirty="0">
              <a:solidFill>
                <a:schemeClr val="bg1"/>
              </a:solidFill>
            </a:endParaRPr>
          </a:p>
        </p:txBody>
      </p:sp>
      <p:sp>
        <p:nvSpPr>
          <p:cNvPr id="3" name="Content Placeholder 2"/>
          <p:cNvSpPr>
            <a:spLocks noGrp="1"/>
          </p:cNvSpPr>
          <p:nvPr>
            <p:ph sz="half" idx="1"/>
          </p:nvPr>
        </p:nvSpPr>
        <p:spPr/>
        <p:txBody>
          <a:bodyPr>
            <a:normAutofit fontScale="70000" lnSpcReduction="20000"/>
          </a:bodyPr>
          <a:lstStyle/>
          <a:p>
            <a:pPr fontAlgn="base"/>
            <a:r>
              <a:rPr lang="en-US" dirty="0" err="1" smtClean="0"/>
              <a:t>Walmart</a:t>
            </a:r>
            <a:r>
              <a:rPr lang="en-US" dirty="0" smtClean="0"/>
              <a:t> companies always encourage their stakeholders as well as shareholders to provide value creation.</a:t>
            </a:r>
          </a:p>
          <a:p>
            <a:pPr fontAlgn="base"/>
            <a:r>
              <a:rPr lang="en-US" dirty="0" smtClean="0"/>
              <a:t> On the other hand, they are trying to </a:t>
            </a:r>
            <a:r>
              <a:rPr lang="en-US" dirty="0" err="1" smtClean="0"/>
              <a:t>fulfil</a:t>
            </a:r>
            <a:r>
              <a:rPr lang="en-US" dirty="0" smtClean="0"/>
              <a:t> the overall requirements of the consumers (</a:t>
            </a:r>
            <a:r>
              <a:rPr lang="en-US" dirty="0" err="1" smtClean="0"/>
              <a:t>Sheth</a:t>
            </a:r>
            <a:r>
              <a:rPr lang="en-US" dirty="0" smtClean="0"/>
              <a:t>, 2019).</a:t>
            </a:r>
          </a:p>
          <a:p>
            <a:pPr fontAlgn="base"/>
            <a:r>
              <a:rPr lang="en-US" dirty="0" smtClean="0"/>
              <a:t> At the time of pandemics, they also used home deli activities to make comfort for consumers.</a:t>
            </a:r>
          </a:p>
          <a:p>
            <a:endParaRPr lang="en-US" dirty="0"/>
          </a:p>
        </p:txBody>
      </p:sp>
      <p:pic>
        <p:nvPicPr>
          <p:cNvPr id="5" name="Content Placeholder 4" descr="Interactivity-and-circularity-of-value-co-creation-sub-dimension.png"/>
          <p:cNvPicPr>
            <a:picLocks noGrp="1" noChangeAspect="1"/>
          </p:cNvPicPr>
          <p:nvPr>
            <p:ph sz="half" idx="2"/>
          </p:nvPr>
        </p:nvPicPr>
        <p:blipFill>
          <a:blip r:embed="rId3"/>
          <a:stretch>
            <a:fillRect/>
          </a:stretch>
        </p:blipFill>
        <p:spPr>
          <a:xfrm>
            <a:off x="4802811" y="1200150"/>
            <a:ext cx="3729377" cy="3394075"/>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040" y="0"/>
            <a:ext cx="5140960" cy="1063229"/>
          </a:xfrm>
        </p:spPr>
        <p:txBody>
          <a:bodyPr>
            <a:noAutofit/>
          </a:bodyPr>
          <a:lstStyle/>
          <a:p>
            <a:r>
              <a:rPr lang="en-US" sz="2400" b="1" dirty="0" smtClean="0">
                <a:solidFill>
                  <a:schemeClr val="bg1"/>
                </a:solidFill>
              </a:rPr>
              <a:t>Achieving marketing channel network goals using appropriate technologies</a:t>
            </a:r>
            <a:endParaRPr lang="en-US" sz="2400" dirty="0">
              <a:solidFill>
                <a:schemeClr val="bg1"/>
              </a:solidFill>
            </a:endParaRPr>
          </a:p>
        </p:txBody>
      </p:sp>
      <p:sp>
        <p:nvSpPr>
          <p:cNvPr id="3" name="Content Placeholder 2"/>
          <p:cNvSpPr>
            <a:spLocks noGrp="1"/>
          </p:cNvSpPr>
          <p:nvPr>
            <p:ph sz="half" idx="1"/>
          </p:nvPr>
        </p:nvSpPr>
        <p:spPr/>
        <p:txBody>
          <a:bodyPr>
            <a:normAutofit fontScale="70000" lnSpcReduction="20000"/>
          </a:bodyPr>
          <a:lstStyle/>
          <a:p>
            <a:pPr fontAlgn="base"/>
            <a:r>
              <a:rPr lang="en-US" dirty="0" err="1" smtClean="0"/>
              <a:t>Walmart</a:t>
            </a:r>
            <a:r>
              <a:rPr lang="en-US" dirty="0" smtClean="0"/>
              <a:t> uses the only channel strategy that they can attract consumers.</a:t>
            </a:r>
          </a:p>
          <a:p>
            <a:pPr fontAlgn="base"/>
            <a:r>
              <a:rPr lang="en-US" dirty="0" smtClean="0"/>
              <a:t> It uses that type of technology that is simple to manage and easy to access.</a:t>
            </a:r>
          </a:p>
          <a:p>
            <a:pPr fontAlgn="base"/>
            <a:r>
              <a:rPr lang="en-US" dirty="0" smtClean="0"/>
              <a:t> On the other hand, the </a:t>
            </a:r>
            <a:r>
              <a:rPr lang="en-US" dirty="0" err="1" smtClean="0"/>
              <a:t>Walmart</a:t>
            </a:r>
            <a:r>
              <a:rPr lang="en-US" dirty="0" smtClean="0"/>
              <a:t> company also uses a different slogan which is used to engage the consumers in the marketing channel (Jin </a:t>
            </a:r>
            <a:r>
              <a:rPr lang="en-US" i="1" dirty="0" smtClean="0"/>
              <a:t>et al.</a:t>
            </a:r>
            <a:r>
              <a:rPr lang="en-US" dirty="0" smtClean="0"/>
              <a:t>, 2018).</a:t>
            </a:r>
          </a:p>
          <a:p>
            <a:endParaRPr lang="en-US" dirty="0"/>
          </a:p>
        </p:txBody>
      </p:sp>
      <p:pic>
        <p:nvPicPr>
          <p:cNvPr id="5" name="Content Placeholder 4" descr="1_edIwZRZxi2ZTEJRnPlfIrg.png"/>
          <p:cNvPicPr>
            <a:picLocks noGrp="1" noChangeAspect="1"/>
          </p:cNvPicPr>
          <p:nvPr>
            <p:ph sz="half" idx="2"/>
          </p:nvPr>
        </p:nvPicPr>
        <p:blipFill>
          <a:blip r:embed="rId3"/>
          <a:stretch>
            <a:fillRect/>
          </a:stretch>
        </p:blipFill>
        <p:spPr>
          <a:xfrm>
            <a:off x="4648200" y="1391920"/>
            <a:ext cx="4038600" cy="320040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880" y="0"/>
            <a:ext cx="5151120" cy="1063229"/>
          </a:xfrm>
        </p:spPr>
        <p:txBody>
          <a:bodyPr>
            <a:noAutofit/>
          </a:bodyPr>
          <a:lstStyle/>
          <a:p>
            <a:r>
              <a:rPr lang="en-US" sz="2800" b="1" dirty="0" smtClean="0">
                <a:solidFill>
                  <a:schemeClr val="bg1"/>
                </a:solidFill>
              </a:rPr>
              <a:t> Circular economy and Industry 4.0 alignment</a:t>
            </a:r>
            <a:endParaRPr lang="en-US" sz="2800" dirty="0">
              <a:solidFill>
                <a:schemeClr val="bg1"/>
              </a:solidFill>
            </a:endParaRPr>
          </a:p>
        </p:txBody>
      </p:sp>
      <p:sp>
        <p:nvSpPr>
          <p:cNvPr id="3" name="Content Placeholder 2"/>
          <p:cNvSpPr>
            <a:spLocks noGrp="1"/>
          </p:cNvSpPr>
          <p:nvPr>
            <p:ph sz="half" idx="1"/>
          </p:nvPr>
        </p:nvSpPr>
        <p:spPr/>
        <p:txBody>
          <a:bodyPr>
            <a:normAutofit fontScale="70000" lnSpcReduction="20000"/>
          </a:bodyPr>
          <a:lstStyle/>
          <a:p>
            <a:pPr fontAlgn="base"/>
            <a:r>
              <a:rPr lang="en-US" dirty="0" err="1" smtClean="0"/>
              <a:t>Walmart</a:t>
            </a:r>
            <a:r>
              <a:rPr lang="en-US" dirty="0" smtClean="0"/>
              <a:t> also uses the industry 4.0 technology to increase the marketing channel network.</a:t>
            </a:r>
          </a:p>
          <a:p>
            <a:pPr fontAlgn="base"/>
            <a:r>
              <a:rPr lang="en-US" dirty="0" smtClean="0"/>
              <a:t> It provides the proper automation techniques by which they can manufacture Technology (</a:t>
            </a:r>
            <a:r>
              <a:rPr lang="en-US" dirty="0" err="1" smtClean="0"/>
              <a:t>Ćwiklicki</a:t>
            </a:r>
            <a:r>
              <a:rPr lang="en-US" dirty="0" smtClean="0"/>
              <a:t> and </a:t>
            </a:r>
            <a:r>
              <a:rPr lang="en-US" dirty="0" err="1" smtClean="0"/>
              <a:t>Wojnarowska</a:t>
            </a:r>
            <a:r>
              <a:rPr lang="en-US" dirty="0" smtClean="0"/>
              <a:t>, 2020).</a:t>
            </a:r>
          </a:p>
          <a:p>
            <a:pPr fontAlgn="base"/>
            <a:r>
              <a:rPr lang="en-US" dirty="0" smtClean="0"/>
              <a:t> On the other hand, the use of a circular economy model involves the proper sharing and reusing the waste materials.</a:t>
            </a:r>
          </a:p>
          <a:p>
            <a:endParaRPr lang="en-US" dirty="0"/>
          </a:p>
        </p:txBody>
      </p:sp>
      <p:pic>
        <p:nvPicPr>
          <p:cNvPr id="5" name="Content Placeholder 4" descr="F1.png"/>
          <p:cNvPicPr>
            <a:picLocks noGrp="1" noChangeAspect="1"/>
          </p:cNvPicPr>
          <p:nvPr>
            <p:ph sz="half" idx="2"/>
          </p:nvPr>
        </p:nvPicPr>
        <p:blipFill>
          <a:blip r:embed="rId3"/>
          <a:stretch>
            <a:fillRect/>
          </a:stretch>
        </p:blipFill>
        <p:spPr>
          <a:xfrm>
            <a:off x="5307149" y="1310640"/>
            <a:ext cx="3450772" cy="3019425"/>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3040" y="0"/>
            <a:ext cx="5140960" cy="1063229"/>
          </a:xfrm>
        </p:spPr>
        <p:txBody>
          <a:bodyPr>
            <a:noAutofit/>
          </a:bodyPr>
          <a:lstStyle/>
          <a:p>
            <a:r>
              <a:rPr lang="en-US" sz="2400" b="1" dirty="0" smtClean="0">
                <a:solidFill>
                  <a:schemeClr val="bg1"/>
                </a:solidFill>
              </a:rPr>
              <a:t>Innovation-led lean approaches and recommendations on sustainability</a:t>
            </a:r>
            <a:endParaRPr lang="en-US" sz="2400" dirty="0">
              <a:solidFill>
                <a:schemeClr val="bg1"/>
              </a:solidFill>
            </a:endParaRPr>
          </a:p>
        </p:txBody>
      </p:sp>
      <p:sp>
        <p:nvSpPr>
          <p:cNvPr id="3" name="Content Placeholder 2"/>
          <p:cNvSpPr>
            <a:spLocks noGrp="1"/>
          </p:cNvSpPr>
          <p:nvPr>
            <p:ph sz="half" idx="1"/>
          </p:nvPr>
        </p:nvSpPr>
        <p:spPr/>
        <p:txBody>
          <a:bodyPr>
            <a:normAutofit fontScale="70000" lnSpcReduction="20000"/>
          </a:bodyPr>
          <a:lstStyle/>
          <a:p>
            <a:pPr fontAlgn="base"/>
            <a:r>
              <a:rPr lang="en-US" dirty="0" smtClean="0"/>
              <a:t>To increase sustainability within the company can use an Innovation-led lean approach (Bhattacharya and </a:t>
            </a:r>
            <a:r>
              <a:rPr lang="en-US" dirty="0" err="1" smtClean="0"/>
              <a:t>Dey</a:t>
            </a:r>
            <a:r>
              <a:rPr lang="en-US" dirty="0" smtClean="0"/>
              <a:t>, 2020).</a:t>
            </a:r>
          </a:p>
          <a:p>
            <a:pPr fontAlgn="base"/>
            <a:r>
              <a:rPr lang="en-US" dirty="0" smtClean="0"/>
              <a:t> by the use of this approach, the company can potentially make a positive contribution to the average dimensions of the supply chain management.</a:t>
            </a:r>
          </a:p>
          <a:p>
            <a:pPr fontAlgn="base"/>
            <a:r>
              <a:rPr lang="en-US" dirty="0" smtClean="0"/>
              <a:t>The  </a:t>
            </a:r>
            <a:r>
              <a:rPr lang="en-US" dirty="0" err="1" smtClean="0"/>
              <a:t>Walmart</a:t>
            </a:r>
            <a:r>
              <a:rPr lang="en-US" dirty="0" smtClean="0"/>
              <a:t> company tried to increase the use of renewable energy sources that can include sustainability.</a:t>
            </a:r>
          </a:p>
          <a:p>
            <a:endParaRPr lang="en-US" dirty="0"/>
          </a:p>
        </p:txBody>
      </p:sp>
      <p:pic>
        <p:nvPicPr>
          <p:cNvPr id="5" name="Content Placeholder 4" descr="leanim.jpg"/>
          <p:cNvPicPr>
            <a:picLocks noGrp="1" noChangeAspect="1"/>
          </p:cNvPicPr>
          <p:nvPr>
            <p:ph sz="half" idx="2"/>
          </p:nvPr>
        </p:nvPicPr>
        <p:blipFill>
          <a:blip r:embed="rId3" cstate="print"/>
          <a:stretch>
            <a:fillRect/>
          </a:stretch>
        </p:blipFill>
        <p:spPr>
          <a:xfrm>
            <a:off x="4648200" y="1361440"/>
            <a:ext cx="4201160" cy="3332480"/>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676</Words>
  <Application>Microsoft Office PowerPoint</Application>
  <PresentationFormat>On-screen Show (16:9)</PresentationFormat>
  <Paragraphs>73</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GLOBAL LOGISTICS   MANAGEMENT  </vt:lpstr>
      <vt:lpstr>    Title and presentation outline</vt:lpstr>
      <vt:lpstr> Upstream and downstream logistics channels and operational strategies</vt:lpstr>
      <vt:lpstr>Disruption mitigation strategies and management</vt:lpstr>
      <vt:lpstr>Key lessons learnt from the pandemic</vt:lpstr>
      <vt:lpstr>Value co-creation activities</vt:lpstr>
      <vt:lpstr>Achieving marketing channel network goals using appropriate technologies</vt:lpstr>
      <vt:lpstr> Circular economy and Industry 4.0 alignment</vt:lpstr>
      <vt:lpstr>Innovation-led lean approaches and recommendations on sustainability</vt:lpstr>
      <vt:lpstr>Personal reflections</vt:lpstr>
      <vt:lpstr>Reference List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2022-04-15T09:24:32Z</dcterms:modified>
</cp:coreProperties>
</file>