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9" r:id="rId2"/>
    <p:sldId id="285" r:id="rId3"/>
    <p:sldId id="308" r:id="rId4"/>
    <p:sldId id="287" r:id="rId5"/>
    <p:sldId id="289" r:id="rId6"/>
    <p:sldId id="290" r:id="rId7"/>
    <p:sldId id="291" r:id="rId8"/>
    <p:sldId id="292" r:id="rId9"/>
    <p:sldId id="299" r:id="rId10"/>
    <p:sldId id="300" r:id="rId11"/>
    <p:sldId id="293" r:id="rId12"/>
    <p:sldId id="301" r:id="rId13"/>
    <p:sldId id="302" r:id="rId14"/>
    <p:sldId id="303" r:id="rId15"/>
    <p:sldId id="306" r:id="rId16"/>
    <p:sldId id="304" r:id="rId17"/>
    <p:sldId id="279" r:id="rId18"/>
  </p:sldIdLst>
  <p:sldSz cx="9144000" cy="5143500" type="screen16x9"/>
  <p:notesSz cx="6858000" cy="9144000"/>
  <p:embeddedFontLst>
    <p:embeddedFont>
      <p:font typeface="Dosis" panose="020B0604020202020204" charset="0"/>
      <p:regular r:id="rId20"/>
      <p:bold r:id="rId21"/>
    </p:embeddedFont>
    <p:embeddedFont>
      <p:font typeface="Arial Narrow" panose="020B0606020202030204" pitchFamily="34" charset="0"/>
      <p:regular r:id="rId22"/>
      <p:bold r:id="rId23"/>
      <p:italic r:id="rId24"/>
      <p:boldItalic r:id="rId25"/>
    </p:embeddedFont>
    <p:embeddedFont>
      <p:font typeface="Sniglet" panose="020B0604020202020204" charset="0"/>
      <p:regular r:id="rId26"/>
    </p:embeddedFont>
    <p:embeddedFont>
      <p:font typeface="Arial Black" panose="020B0A04020102020204" pitchFamily="34" charset="0"/>
      <p:bold r:id="rId27"/>
    </p:embeddedFont>
    <p:embeddedFont>
      <p:font typeface="Arial Rounded MT Bold" panose="020F0704030504030204" pitchFamily="34" charset="0"/>
      <p:regular r:id="rId28"/>
    </p:embeddedFont>
    <p:embeddedFont>
      <p:font typeface="Arial Unicode MS" panose="020B0604020202020204" pitchFamily="34" charset="-128"/>
      <p:regular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9C1426-22D0-45DD-81DB-EC4BD16EF914}">
  <a:tblStyle styleId="{289C1426-22D0-45DD-81DB-EC4BD16EF91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98" d="100"/>
          <a:sy n="98"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36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101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189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67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172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94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76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62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49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87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49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54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055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94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19"/>
        <p:cNvGrpSpPr/>
        <p:nvPr/>
      </p:nvGrpSpPr>
      <p:grpSpPr>
        <a:xfrm>
          <a:off x="0" y="0"/>
          <a:ext cx="0" cy="0"/>
          <a:chOff x="0" y="0"/>
          <a:chExt cx="0" cy="0"/>
        </a:xfrm>
      </p:grpSpPr>
      <p:sp>
        <p:nvSpPr>
          <p:cNvPr id="520" name="Google Shape;520;p11"/>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kechinov/ecommerce-behavior-data-from-multi-category-stor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 name="Rectangle 4"/>
          <p:cNvSpPr/>
          <p:nvPr/>
        </p:nvSpPr>
        <p:spPr>
          <a:xfrm>
            <a:off x="6439712" y="3240926"/>
            <a:ext cx="2388412" cy="307777"/>
          </a:xfrm>
          <a:prstGeom prst="rect">
            <a:avLst/>
          </a:prstGeom>
        </p:spPr>
        <p:txBody>
          <a:bodyPr wrap="square">
            <a:spAutoFit/>
          </a:bodyPr>
          <a:lstStyle/>
          <a:p>
            <a:r>
              <a:rPr lang="en-US" dirty="0" smtClean="0">
                <a:solidFill>
                  <a:srgbClr val="0070C0"/>
                </a:solidFill>
                <a:latin typeface="Sniglet" panose="020B0604020202020204" charset="0"/>
                <a:ea typeface="Arial Unicode MS" panose="020B0604020202020204" pitchFamily="34" charset="-128"/>
                <a:cs typeface="Arial Unicode MS" panose="020B0604020202020204" pitchFamily="34" charset="-128"/>
              </a:rPr>
              <a:t>Using Python </a:t>
            </a:r>
            <a:r>
              <a:rPr lang="en-US" dirty="0">
                <a:solidFill>
                  <a:srgbClr val="0070C0"/>
                </a:solidFill>
                <a:latin typeface="Sniglet" panose="020B0604020202020204" charset="0"/>
                <a:ea typeface="Arial Unicode MS" panose="020B0604020202020204" pitchFamily="34" charset="-128"/>
                <a:cs typeface="Arial Unicode MS" panose="020B0604020202020204" pitchFamily="34" charset="-128"/>
              </a:rPr>
              <a:t>Programming</a:t>
            </a:r>
          </a:p>
        </p:txBody>
      </p:sp>
      <p:sp>
        <p:nvSpPr>
          <p:cNvPr id="6" name="Rectangle 5"/>
          <p:cNvSpPr/>
          <p:nvPr/>
        </p:nvSpPr>
        <p:spPr>
          <a:xfrm>
            <a:off x="145916" y="152633"/>
            <a:ext cx="1439694" cy="276999"/>
          </a:xfrm>
          <a:prstGeom prst="rect">
            <a:avLst/>
          </a:prstGeom>
          <a:ln>
            <a:solidFill>
              <a:srgbClr val="0070C0"/>
            </a:solidFill>
          </a:ln>
        </p:spPr>
        <p:txBody>
          <a:bodyPr wrap="square">
            <a:spAutoFit/>
          </a:bodyPr>
          <a:lstStyle/>
          <a:p>
            <a:r>
              <a:rPr lang="en-US" sz="1200" b="1" dirty="0" smtClean="0">
                <a:solidFill>
                  <a:srgbClr val="0070C0"/>
                </a:solidFill>
                <a:latin typeface="Sniglet" panose="020B0604020202020204" charset="0"/>
                <a:ea typeface="Arial Unicode MS" panose="020B0604020202020204" pitchFamily="34" charset="-128"/>
                <a:cs typeface="Arial Unicode MS" panose="020B0604020202020204" pitchFamily="34" charset="-128"/>
              </a:rPr>
              <a:t>SUCI AULYA PUTRI</a:t>
            </a:r>
            <a:endParaRPr lang="en-US" sz="1200" b="1" dirty="0">
              <a:solidFill>
                <a:srgbClr val="0070C0"/>
              </a:solidFill>
              <a:latin typeface="Sniglet" panose="020B0604020202020204" charset="0"/>
              <a:ea typeface="Arial Unicode MS" panose="020B0604020202020204" pitchFamily="34" charset="-128"/>
              <a:cs typeface="Arial Unicode MS" panose="020B0604020202020204" pitchFamily="34" charset="-128"/>
            </a:endParaRPr>
          </a:p>
        </p:txBody>
      </p:sp>
      <p:sp>
        <p:nvSpPr>
          <p:cNvPr id="9" name="Google Shape;525;p12"/>
          <p:cNvSpPr txBox="1">
            <a:spLocks/>
          </p:cNvSpPr>
          <p:nvPr/>
        </p:nvSpPr>
        <p:spPr>
          <a:xfrm>
            <a:off x="262647" y="1202423"/>
            <a:ext cx="8487657" cy="18498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3200" b="1" dirty="0" smtClean="0">
                <a:solidFill>
                  <a:srgbClr val="002060"/>
                </a:solidFill>
                <a:latin typeface="Arial Black" panose="020B0A04020102020204" pitchFamily="34" charset="0"/>
              </a:rPr>
              <a:t>EDA (Exploratory Data Analysis)</a:t>
            </a:r>
            <a:r>
              <a:rPr lang="en-US" sz="3200" dirty="0" smtClean="0">
                <a:solidFill>
                  <a:srgbClr val="002060"/>
                </a:solidFill>
                <a:latin typeface="Arial Black" panose="020B0A04020102020204" pitchFamily="34" charset="0"/>
              </a:rPr>
              <a:t/>
            </a:r>
            <a:br>
              <a:rPr lang="en-US" sz="3200" dirty="0" smtClean="0">
                <a:solidFill>
                  <a:srgbClr val="002060"/>
                </a:solidFill>
                <a:latin typeface="Arial Black" panose="020B0A04020102020204" pitchFamily="34" charset="0"/>
              </a:rPr>
            </a:br>
            <a:r>
              <a:rPr lang="en-US" sz="3200" dirty="0" smtClean="0">
                <a:solidFill>
                  <a:srgbClr val="002060"/>
                </a:solidFill>
                <a:latin typeface="Arial Rounded MT Bold" panose="020F0704030504030204" pitchFamily="34" charset="0"/>
              </a:rPr>
              <a:t>on E-commerce </a:t>
            </a:r>
            <a:r>
              <a:rPr lang="en-US" sz="3200" dirty="0" err="1" smtClean="0">
                <a:solidFill>
                  <a:srgbClr val="002060"/>
                </a:solidFill>
                <a:latin typeface="Arial Rounded MT Bold" panose="020F0704030504030204" pitchFamily="34" charset="0"/>
              </a:rPr>
              <a:t>Behaviour</a:t>
            </a:r>
            <a:r>
              <a:rPr lang="en-US" sz="3200" dirty="0" smtClean="0">
                <a:solidFill>
                  <a:srgbClr val="002060"/>
                </a:solidFill>
                <a:latin typeface="Arial Rounded MT Bold" panose="020F0704030504030204" pitchFamily="34" charset="0"/>
              </a:rPr>
              <a:t> Data </a:t>
            </a:r>
            <a:r>
              <a:rPr lang="en-US" sz="3200" dirty="0" smtClean="0">
                <a:solidFill>
                  <a:srgbClr val="002060"/>
                </a:solidFill>
                <a:latin typeface="Arial Black" panose="020B0A04020102020204" pitchFamily="34" charset="0"/>
              </a:rPr>
              <a:t/>
            </a:r>
            <a:br>
              <a:rPr lang="en-US" sz="3200" dirty="0" smtClean="0">
                <a:solidFill>
                  <a:srgbClr val="002060"/>
                </a:solidFill>
                <a:latin typeface="Arial Black" panose="020B0A04020102020204" pitchFamily="34" charset="0"/>
              </a:rPr>
            </a:br>
            <a:r>
              <a:rPr lang="en-US" sz="3200" dirty="0" smtClean="0">
                <a:solidFill>
                  <a:srgbClr val="002060"/>
                </a:solidFill>
                <a:latin typeface="Arial Narrow" panose="020B0606020202030204" pitchFamily="34" charset="0"/>
              </a:rPr>
              <a:t>from Multi-category Online Store</a:t>
            </a:r>
            <a:endParaRPr lang="en-US" sz="3200" dirty="0">
              <a:solidFill>
                <a:srgbClr val="002060"/>
              </a:solidFill>
              <a:latin typeface="Arial Narrow" panose="020B0606020202030204" pitchFamily="34" charset="0"/>
            </a:endParaRPr>
          </a:p>
        </p:txBody>
      </p:sp>
      <p:sp>
        <p:nvSpPr>
          <p:cNvPr id="10" name="Rectangle 9"/>
          <p:cNvSpPr/>
          <p:nvPr/>
        </p:nvSpPr>
        <p:spPr>
          <a:xfrm>
            <a:off x="4588214" y="556092"/>
            <a:ext cx="4439054" cy="646331"/>
          </a:xfrm>
          <a:prstGeom prst="rect">
            <a:avLst/>
          </a:prstGeom>
        </p:spPr>
        <p:txBody>
          <a:bodyPr wrap="square">
            <a:spAutoFit/>
          </a:bodyPr>
          <a:lstStyle/>
          <a:p>
            <a:r>
              <a:rPr lang="en-US" sz="3600" dirty="0" smtClean="0">
                <a:solidFill>
                  <a:srgbClr val="0070C0"/>
                </a:solidFill>
                <a:latin typeface="Sniglet" panose="020B0604020202020204" charset="0"/>
                <a:ea typeface="Arial Unicode MS" panose="020B0604020202020204" pitchFamily="34" charset="-128"/>
                <a:cs typeface="Arial Unicode MS" panose="020B0604020202020204" pitchFamily="34" charset="-128"/>
              </a:rPr>
              <a:t>Data Mining Project</a:t>
            </a:r>
            <a:endParaRPr lang="en-US" sz="3600" dirty="0">
              <a:solidFill>
                <a:srgbClr val="0070C0"/>
              </a:solidFill>
              <a:latin typeface="Sniglet" panose="020B060402020202020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6"/>
          <p:cNvSpPr txBox="1">
            <a:spLocks noGrp="1"/>
          </p:cNvSpPr>
          <p:nvPr>
            <p:ph type="ctrTitle" idx="4294967295"/>
          </p:nvPr>
        </p:nvSpPr>
        <p:spPr>
          <a:xfrm>
            <a:off x="427080" y="1804281"/>
            <a:ext cx="306515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2.574,07</a:t>
            </a:r>
            <a:endParaRPr sz="4800" dirty="0"/>
          </a:p>
        </p:txBody>
      </p:sp>
      <p:sp>
        <p:nvSpPr>
          <p:cNvPr id="6" name="Google Shape;626;p25"/>
          <p:cNvSpPr txBox="1">
            <a:spLocks/>
          </p:cNvSpPr>
          <p:nvPr/>
        </p:nvSpPr>
        <p:spPr>
          <a:xfrm>
            <a:off x="0" y="361480"/>
            <a:ext cx="9144000" cy="370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1pPr>
            <a:lvl2pPr marR="0" lvl="1"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2pPr>
            <a:lvl3pPr marR="0" lvl="2"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3pPr>
            <a:lvl4pPr marR="0" lvl="3"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4pPr>
            <a:lvl5pPr marR="0" lvl="4"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5pPr>
            <a:lvl6pPr marR="0" lvl="5"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6pPr>
            <a:lvl7pPr marR="0" lvl="6"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7pPr>
            <a:lvl8pPr marR="0" lvl="7"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8pPr>
            <a:lvl9pPr marR="0" lvl="8"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9pPr>
          </a:lstStyle>
          <a:p>
            <a:pPr algn="ctr"/>
            <a:r>
              <a:rPr lang="en-US" sz="2000" dirty="0"/>
              <a:t>Price of </a:t>
            </a:r>
            <a:r>
              <a:rPr lang="en-US" sz="2000" dirty="0" smtClean="0"/>
              <a:t>goods </a:t>
            </a:r>
            <a:r>
              <a:rPr lang="en-US" sz="2000" dirty="0"/>
              <a:t>in the Online Store in October 2019</a:t>
            </a:r>
          </a:p>
        </p:txBody>
      </p:sp>
      <p:sp>
        <p:nvSpPr>
          <p:cNvPr id="2" name="Rectangle 1"/>
          <p:cNvSpPr/>
          <p:nvPr/>
        </p:nvSpPr>
        <p:spPr>
          <a:xfrm>
            <a:off x="1162405" y="767898"/>
            <a:ext cx="6819090" cy="553357"/>
          </a:xfrm>
          <a:prstGeom prst="rect">
            <a:avLst/>
          </a:prstGeom>
        </p:spPr>
        <p:txBody>
          <a:bodyPr wrap="square">
            <a:spAutoFit/>
          </a:bodyPr>
          <a:lstStyle/>
          <a:p>
            <a:pPr algn="just">
              <a:lnSpc>
                <a:spcPct val="107000"/>
              </a:lnSpc>
              <a:spcAft>
                <a:spcPts val="800"/>
              </a:spcAft>
            </a:pPr>
            <a:r>
              <a:rPr lang="en-US" i="1" dirty="0">
                <a:solidFill>
                  <a:srgbClr val="212121"/>
                </a:solidFill>
                <a:latin typeface="Dosis" panose="020B0604020202020204" charset="0"/>
                <a:ea typeface="Calibri" panose="020F0502020204030204" pitchFamily="34" charset="0"/>
                <a:cs typeface="Times New Roman" panose="02020603050405020304" pitchFamily="18" charset="0"/>
              </a:rPr>
              <a:t>To </a:t>
            </a:r>
            <a:r>
              <a:rPr lang="en-US" i="1" dirty="0" err="1">
                <a:solidFill>
                  <a:srgbClr val="212121"/>
                </a:solidFill>
                <a:latin typeface="Dosis" panose="020B0604020202020204" charset="0"/>
                <a:ea typeface="Calibri" panose="020F0502020204030204" pitchFamily="34" charset="0"/>
                <a:cs typeface="Times New Roman" panose="02020603050405020304" pitchFamily="18" charset="0"/>
              </a:rPr>
              <a:t>analyse</a:t>
            </a:r>
            <a:r>
              <a:rPr lang="en-US" i="1" dirty="0">
                <a:solidFill>
                  <a:srgbClr val="212121"/>
                </a:solidFill>
                <a:latin typeface="Dosis" panose="020B0604020202020204" charset="0"/>
                <a:ea typeface="Calibri" panose="020F0502020204030204" pitchFamily="34" charset="0"/>
                <a:cs typeface="Times New Roman" panose="02020603050405020304" pitchFamily="18" charset="0"/>
              </a:rPr>
              <a:t> the price distribution fairly, the products with 0 (zero) price tag are removed from the dataset because they do not weigh the same consideration when being purchased.</a:t>
            </a:r>
            <a:endParaRPr lang="en-US" i="1" dirty="0">
              <a:latin typeface="Dosis" panose="020B0604020202020204" charset="0"/>
              <a:ea typeface="Calibri" panose="020F0502020204030204" pitchFamily="34" charset="0"/>
              <a:cs typeface="Times New Roman" panose="02020603050405020304" pitchFamily="18" charset="0"/>
            </a:endParaRPr>
          </a:p>
        </p:txBody>
      </p:sp>
      <p:sp>
        <p:nvSpPr>
          <p:cNvPr id="8" name="Google Shape;639;p26"/>
          <p:cNvSpPr txBox="1">
            <a:spLocks/>
          </p:cNvSpPr>
          <p:nvPr/>
        </p:nvSpPr>
        <p:spPr>
          <a:xfrm>
            <a:off x="2992935" y="3503787"/>
            <a:ext cx="306515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1pPr>
            <a:lvl2pPr marR="0" lvl="1"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2pPr>
            <a:lvl3pPr marR="0" lvl="2"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3pPr>
            <a:lvl4pPr marR="0" lvl="3"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4pPr>
            <a:lvl5pPr marR="0" lvl="4"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5pPr>
            <a:lvl6pPr marR="0" lvl="5"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6pPr>
            <a:lvl7pPr marR="0" lvl="6"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7pPr>
            <a:lvl8pPr marR="0" lvl="7"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8pPr>
            <a:lvl9pPr marR="0" lvl="8"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9pPr>
          </a:lstStyle>
          <a:p>
            <a:pPr algn="ctr"/>
            <a:r>
              <a:rPr lang="en" sz="4800" dirty="0" smtClean="0"/>
              <a:t>300,0685</a:t>
            </a:r>
            <a:endParaRPr lang="en" sz="4800" dirty="0"/>
          </a:p>
        </p:txBody>
      </p:sp>
      <p:sp>
        <p:nvSpPr>
          <p:cNvPr id="9" name="Google Shape;639;p26"/>
          <p:cNvSpPr txBox="1">
            <a:spLocks/>
          </p:cNvSpPr>
          <p:nvPr/>
        </p:nvSpPr>
        <p:spPr>
          <a:xfrm>
            <a:off x="5784005" y="1718271"/>
            <a:ext cx="306515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1pPr>
            <a:lvl2pPr marR="0" lvl="1"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2pPr>
            <a:lvl3pPr marR="0" lvl="2"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3pPr>
            <a:lvl4pPr marR="0" lvl="3"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4pPr>
            <a:lvl5pPr marR="0" lvl="4"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5pPr>
            <a:lvl6pPr marR="0" lvl="5"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6pPr>
            <a:lvl7pPr marR="0" lvl="6"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7pPr>
            <a:lvl8pPr marR="0" lvl="7"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8pPr>
            <a:lvl9pPr marR="0" lvl="8"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9pPr>
          </a:lstStyle>
          <a:p>
            <a:pPr algn="ctr"/>
            <a:r>
              <a:rPr lang="en" sz="4800" dirty="0" smtClean="0"/>
              <a:t>0,79</a:t>
            </a:r>
            <a:endParaRPr lang="en" sz="4800" dirty="0"/>
          </a:p>
        </p:txBody>
      </p:sp>
      <p:pic>
        <p:nvPicPr>
          <p:cNvPr id="10" name="Picture 9"/>
          <p:cNvPicPr/>
          <p:nvPr/>
        </p:nvPicPr>
        <p:blipFill>
          <a:blip r:embed="rId3"/>
          <a:stretch>
            <a:fillRect/>
          </a:stretch>
        </p:blipFill>
        <p:spPr>
          <a:xfrm>
            <a:off x="3486626" y="1554333"/>
            <a:ext cx="2077768" cy="2028825"/>
          </a:xfrm>
          <a:prstGeom prst="rect">
            <a:avLst/>
          </a:prstGeom>
          <a:ln>
            <a:solidFill>
              <a:srgbClr val="0070C0"/>
            </a:solidFill>
          </a:ln>
        </p:spPr>
      </p:pic>
      <p:sp>
        <p:nvSpPr>
          <p:cNvPr id="4" name="Rectangle 3"/>
          <p:cNvSpPr/>
          <p:nvPr/>
        </p:nvSpPr>
        <p:spPr>
          <a:xfrm>
            <a:off x="537937" y="2710748"/>
            <a:ext cx="2821958" cy="523220"/>
          </a:xfrm>
          <a:prstGeom prst="rect">
            <a:avLst/>
          </a:prstGeom>
        </p:spPr>
        <p:txBody>
          <a:bodyPr wrap="square">
            <a:spAutoFit/>
          </a:bodyPr>
          <a:lstStyle/>
          <a:p>
            <a:pPr algn="ctr">
              <a:spcBef>
                <a:spcPts val="600"/>
              </a:spcBef>
              <a:spcAft>
                <a:spcPts val="450"/>
              </a:spcAft>
            </a:pPr>
            <a:r>
              <a:rPr lang="en-US" b="1" dirty="0">
                <a:solidFill>
                  <a:srgbClr val="212121"/>
                </a:solidFill>
                <a:latin typeface="Dosis" panose="020B0604020202020204" charset="0"/>
                <a:ea typeface="Times New Roman" panose="02020603050405020304" pitchFamily="18" charset="0"/>
              </a:rPr>
              <a:t>The highest item price in the Online Store in October 2019 was 2574.07</a:t>
            </a:r>
            <a:endParaRPr lang="en-US" b="1" dirty="0">
              <a:latin typeface="Dosis" panose="020B0604020202020204" charset="0"/>
              <a:ea typeface="Times New Roman" panose="02020603050405020304" pitchFamily="18" charset="0"/>
            </a:endParaRPr>
          </a:p>
        </p:txBody>
      </p:sp>
      <p:sp>
        <p:nvSpPr>
          <p:cNvPr id="5" name="Rectangle 4"/>
          <p:cNvSpPr/>
          <p:nvPr/>
        </p:nvSpPr>
        <p:spPr>
          <a:xfrm>
            <a:off x="5876886" y="2710748"/>
            <a:ext cx="2879387" cy="523220"/>
          </a:xfrm>
          <a:prstGeom prst="rect">
            <a:avLst/>
          </a:prstGeom>
        </p:spPr>
        <p:txBody>
          <a:bodyPr wrap="square">
            <a:spAutoFit/>
          </a:bodyPr>
          <a:lstStyle/>
          <a:p>
            <a:pPr algn="ctr"/>
            <a:r>
              <a:rPr lang="en-US" b="1" dirty="0">
                <a:solidFill>
                  <a:srgbClr val="212121"/>
                </a:solidFill>
                <a:latin typeface="Dosis" panose="020B0604020202020204" charset="0"/>
                <a:ea typeface="Calibri" panose="020F0502020204030204" pitchFamily="34" charset="0"/>
              </a:rPr>
              <a:t>The lowest item price in the Online Store in October 2019 was 0.79</a:t>
            </a:r>
            <a:endParaRPr lang="en-US" b="1" dirty="0">
              <a:latin typeface="Dosis" panose="020B0604020202020204" charset="0"/>
            </a:endParaRPr>
          </a:p>
        </p:txBody>
      </p:sp>
      <p:sp>
        <p:nvSpPr>
          <p:cNvPr id="7" name="Rectangle 6"/>
          <p:cNvSpPr/>
          <p:nvPr/>
        </p:nvSpPr>
        <p:spPr>
          <a:xfrm>
            <a:off x="2862080" y="4401977"/>
            <a:ext cx="3326859" cy="523220"/>
          </a:xfrm>
          <a:prstGeom prst="rect">
            <a:avLst/>
          </a:prstGeom>
        </p:spPr>
        <p:txBody>
          <a:bodyPr wrap="square">
            <a:spAutoFit/>
          </a:bodyPr>
          <a:lstStyle/>
          <a:p>
            <a:pPr algn="ctr">
              <a:spcBef>
                <a:spcPts val="600"/>
              </a:spcBef>
              <a:spcAft>
                <a:spcPts val="450"/>
              </a:spcAft>
            </a:pPr>
            <a:r>
              <a:rPr lang="en-US" b="1" dirty="0">
                <a:solidFill>
                  <a:srgbClr val="212121"/>
                </a:solidFill>
                <a:latin typeface="Dosis" panose="020B0604020202020204" charset="0"/>
                <a:ea typeface="Times New Roman" panose="02020603050405020304" pitchFamily="18" charset="0"/>
              </a:rPr>
              <a:t>The average price of goods in online stores in October 2019 is 300.0685.</a:t>
            </a:r>
            <a:endParaRPr lang="en-US" b="1" dirty="0">
              <a:latin typeface="Dosis" panose="020B0604020202020204" charset="0"/>
              <a:ea typeface="Times New Roman" panose="02020603050405020304" pitchFamily="18" charset="0"/>
            </a:endParaRPr>
          </a:p>
        </p:txBody>
      </p:sp>
    </p:spTree>
    <p:extLst>
      <p:ext uri="{BB962C8B-B14F-4D97-AF65-F5344CB8AC3E}">
        <p14:creationId xmlns:p14="http://schemas.microsoft.com/office/powerpoint/2010/main" val="3171928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The behavior of visitors at a specific time of the day</a:t>
            </a:r>
            <a:endParaRPr dirty="0"/>
          </a:p>
        </p:txBody>
      </p:sp>
      <p:sp>
        <p:nvSpPr>
          <p:cNvPr id="4" name="Rectangle 3"/>
          <p:cNvSpPr/>
          <p:nvPr/>
        </p:nvSpPr>
        <p:spPr>
          <a:xfrm>
            <a:off x="223734" y="4109256"/>
            <a:ext cx="8696529" cy="954107"/>
          </a:xfrm>
          <a:prstGeom prst="rect">
            <a:avLst/>
          </a:prstGeom>
        </p:spPr>
        <p:txBody>
          <a:bodyPr wrap="square">
            <a:spAutoFit/>
          </a:bodyPr>
          <a:lstStyle/>
          <a:p>
            <a:pPr algn="ctr"/>
            <a:r>
              <a:rPr lang="en-US" b="1" dirty="0">
                <a:solidFill>
                  <a:srgbClr val="212121"/>
                </a:solidFill>
                <a:latin typeface="Dosis" panose="020B0604020202020204" charset="0"/>
              </a:rPr>
              <a:t>Most consumers shop at e-commerce on Wednesday. Actually, consumers have seen the product since Tuesday. </a:t>
            </a:r>
            <a:endParaRPr lang="en-US" b="1" dirty="0" smtClean="0">
              <a:solidFill>
                <a:srgbClr val="212121"/>
              </a:solidFill>
              <a:latin typeface="Dosis" panose="020B0604020202020204" charset="0"/>
            </a:endParaRPr>
          </a:p>
          <a:p>
            <a:pPr algn="ctr"/>
            <a:r>
              <a:rPr lang="en-US" b="1" dirty="0" smtClean="0">
                <a:solidFill>
                  <a:srgbClr val="212121"/>
                </a:solidFill>
                <a:latin typeface="Dosis" panose="020B0604020202020204" charset="0"/>
              </a:rPr>
              <a:t>After </a:t>
            </a:r>
            <a:r>
              <a:rPr lang="en-US" b="1" dirty="0">
                <a:solidFill>
                  <a:srgbClr val="212121"/>
                </a:solidFill>
                <a:latin typeface="Dosis" panose="020B0604020202020204" charset="0"/>
              </a:rPr>
              <a:t>Tuesday consumers are still considering whether to buy or not. Besides that consumers are still comparing one product to another. The final decision to buy is mostly made on Wednesday. The e-commerce business team can provide a campaign to convince customers. The campaign can be intensified on Wednesday.</a:t>
            </a:r>
            <a:endParaRPr lang="en-US" b="1" dirty="0">
              <a:latin typeface="Dosis" panose="020B0604020202020204" charset="0"/>
            </a:endParaRPr>
          </a:p>
        </p:txBody>
      </p:sp>
      <p:pic>
        <p:nvPicPr>
          <p:cNvPr id="8" name="Picture 7"/>
          <p:cNvPicPr/>
          <p:nvPr/>
        </p:nvPicPr>
        <p:blipFill rotWithShape="1">
          <a:blip r:embed="rId3"/>
          <a:srcRect l="6056" r="7201"/>
          <a:stretch/>
        </p:blipFill>
        <p:spPr>
          <a:xfrm>
            <a:off x="1994169" y="717839"/>
            <a:ext cx="5155660" cy="3286760"/>
          </a:xfrm>
          <a:prstGeom prst="rect">
            <a:avLst/>
          </a:prstGeom>
          <a:ln>
            <a:solidFill>
              <a:srgbClr val="0070C0"/>
            </a:solidFill>
          </a:ln>
        </p:spPr>
      </p:pic>
    </p:spTree>
    <p:extLst>
      <p:ext uri="{BB962C8B-B14F-4D97-AF65-F5344CB8AC3E}">
        <p14:creationId xmlns:p14="http://schemas.microsoft.com/office/powerpoint/2010/main" val="26345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The best product to sell at a specific time of the day</a:t>
            </a:r>
            <a:endParaRPr dirty="0"/>
          </a:p>
        </p:txBody>
      </p:sp>
      <p:sp>
        <p:nvSpPr>
          <p:cNvPr id="4" name="Rectangle 3"/>
          <p:cNvSpPr/>
          <p:nvPr/>
        </p:nvSpPr>
        <p:spPr>
          <a:xfrm>
            <a:off x="5068110" y="3634907"/>
            <a:ext cx="3929974" cy="1384995"/>
          </a:xfrm>
          <a:prstGeom prst="rect">
            <a:avLst/>
          </a:prstGeom>
        </p:spPr>
        <p:txBody>
          <a:bodyPr wrap="square">
            <a:spAutoFit/>
          </a:bodyPr>
          <a:lstStyle/>
          <a:p>
            <a:pPr algn="just"/>
            <a:r>
              <a:rPr lang="en-US" b="1" dirty="0" err="1">
                <a:solidFill>
                  <a:srgbClr val="212121"/>
                </a:solidFill>
                <a:latin typeface="Dosis" panose="020B0604020202020204" charset="0"/>
              </a:rPr>
              <a:t>electronics.smartphone</a:t>
            </a:r>
            <a:r>
              <a:rPr lang="en-US" b="1" dirty="0">
                <a:solidFill>
                  <a:srgbClr val="212121"/>
                </a:solidFill>
                <a:latin typeface="Dosis" panose="020B0604020202020204" charset="0"/>
              </a:rPr>
              <a:t> has become the </a:t>
            </a:r>
            <a:r>
              <a:rPr lang="en-US" b="1" dirty="0" err="1">
                <a:solidFill>
                  <a:srgbClr val="212121"/>
                </a:solidFill>
                <a:latin typeface="Dosis" panose="020B0604020202020204" charset="0"/>
              </a:rPr>
              <a:t>category_code</a:t>
            </a:r>
            <a:r>
              <a:rPr lang="en-US" b="1" dirty="0">
                <a:solidFill>
                  <a:srgbClr val="212121"/>
                </a:solidFill>
                <a:latin typeface="Dosis" panose="020B0604020202020204" charset="0"/>
              </a:rPr>
              <a:t> that is most in demand at a specific time of the day by customers in October 2019. </a:t>
            </a:r>
            <a:endParaRPr lang="en-US" b="1" dirty="0" smtClean="0">
              <a:solidFill>
                <a:srgbClr val="212121"/>
              </a:solidFill>
              <a:latin typeface="Dosis" panose="020B0604020202020204" charset="0"/>
            </a:endParaRPr>
          </a:p>
          <a:p>
            <a:pPr algn="just"/>
            <a:r>
              <a:rPr lang="en-US" b="1" dirty="0" smtClean="0">
                <a:solidFill>
                  <a:srgbClr val="212121"/>
                </a:solidFill>
                <a:latin typeface="Dosis" panose="020B0604020202020204" charset="0"/>
              </a:rPr>
              <a:t>Number </a:t>
            </a:r>
            <a:r>
              <a:rPr lang="en-US" b="1" dirty="0">
                <a:solidFill>
                  <a:srgbClr val="212121"/>
                </a:solidFill>
                <a:latin typeface="Dosis" panose="020B0604020202020204" charset="0"/>
              </a:rPr>
              <a:t>of purchases of </a:t>
            </a:r>
            <a:r>
              <a:rPr lang="en-US" b="1" dirty="0" err="1">
                <a:solidFill>
                  <a:srgbClr val="212121"/>
                </a:solidFill>
                <a:latin typeface="Dosis" panose="020B0604020202020204" charset="0"/>
              </a:rPr>
              <a:t>category_code</a:t>
            </a:r>
            <a:r>
              <a:rPr lang="en-US" b="1" dirty="0">
                <a:solidFill>
                  <a:srgbClr val="212121"/>
                </a:solidFill>
                <a:latin typeface="Dosis" panose="020B0604020202020204" charset="0"/>
              </a:rPr>
              <a:t> goods </a:t>
            </a:r>
            <a:r>
              <a:rPr lang="en-US" b="1" dirty="0" err="1">
                <a:solidFill>
                  <a:srgbClr val="212121"/>
                </a:solidFill>
                <a:latin typeface="Dosis" panose="020B0604020202020204" charset="0"/>
              </a:rPr>
              <a:t>electronics.smartphone</a:t>
            </a:r>
            <a:r>
              <a:rPr lang="en-US" b="1" dirty="0">
                <a:solidFill>
                  <a:srgbClr val="212121"/>
                </a:solidFill>
                <a:latin typeface="Dosis" panose="020B0604020202020204" charset="0"/>
              </a:rPr>
              <a:t> reached </a:t>
            </a:r>
            <a:r>
              <a:rPr lang="en-US" b="1" dirty="0" smtClean="0">
                <a:solidFill>
                  <a:srgbClr val="212121"/>
                </a:solidFill>
                <a:latin typeface="Dosis" panose="020B0604020202020204" charset="0"/>
              </a:rPr>
              <a:t>13.333 </a:t>
            </a:r>
            <a:r>
              <a:rPr lang="en-US" b="1" dirty="0">
                <a:solidFill>
                  <a:srgbClr val="212121"/>
                </a:solidFill>
                <a:latin typeface="Dosis" panose="020B0604020202020204" charset="0"/>
              </a:rPr>
              <a:t>units in Wednesday.</a:t>
            </a:r>
            <a:endParaRPr lang="en-US" b="1" dirty="0">
              <a:latin typeface="Dosis" panose="020B0604020202020204" charset="0"/>
            </a:endParaRPr>
          </a:p>
        </p:txBody>
      </p:sp>
      <p:pic>
        <p:nvPicPr>
          <p:cNvPr id="7" name="Picture 6"/>
          <p:cNvPicPr/>
          <p:nvPr/>
        </p:nvPicPr>
        <p:blipFill rotWithShape="1">
          <a:blip r:embed="rId3"/>
          <a:srcRect l="3644" r="9076"/>
          <a:stretch/>
        </p:blipFill>
        <p:spPr>
          <a:xfrm>
            <a:off x="5700291" y="768825"/>
            <a:ext cx="2665611" cy="2866082"/>
          </a:xfrm>
          <a:prstGeom prst="rect">
            <a:avLst/>
          </a:prstGeom>
          <a:ln>
            <a:solidFill>
              <a:srgbClr val="0070C0"/>
            </a:solidFill>
          </a:ln>
        </p:spPr>
      </p:pic>
      <p:pic>
        <p:nvPicPr>
          <p:cNvPr id="2" name="Picture 1"/>
          <p:cNvPicPr>
            <a:picLocks noChangeAspect="1"/>
          </p:cNvPicPr>
          <p:nvPr/>
        </p:nvPicPr>
        <p:blipFill rotWithShape="1">
          <a:blip r:embed="rId4"/>
          <a:srcRect l="2262" t="7483" r="1012" b="2239"/>
          <a:stretch/>
        </p:blipFill>
        <p:spPr>
          <a:xfrm>
            <a:off x="136186" y="864187"/>
            <a:ext cx="4863831" cy="3922251"/>
          </a:xfrm>
          <a:prstGeom prst="rect">
            <a:avLst/>
          </a:prstGeom>
          <a:ln>
            <a:solidFill>
              <a:srgbClr val="0070C0"/>
            </a:solidFill>
          </a:ln>
        </p:spPr>
      </p:pic>
    </p:spTree>
    <p:extLst>
      <p:ext uri="{BB962C8B-B14F-4D97-AF65-F5344CB8AC3E}">
        <p14:creationId xmlns:p14="http://schemas.microsoft.com/office/powerpoint/2010/main" val="3221968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The best product to sell at a specific time of the day</a:t>
            </a:r>
            <a:endParaRPr dirty="0"/>
          </a:p>
        </p:txBody>
      </p:sp>
      <p:sp>
        <p:nvSpPr>
          <p:cNvPr id="4" name="Rectangle 3"/>
          <p:cNvSpPr/>
          <p:nvPr/>
        </p:nvSpPr>
        <p:spPr>
          <a:xfrm>
            <a:off x="143061" y="3573892"/>
            <a:ext cx="3287835" cy="1169551"/>
          </a:xfrm>
          <a:prstGeom prst="rect">
            <a:avLst/>
          </a:prstGeom>
        </p:spPr>
        <p:txBody>
          <a:bodyPr wrap="square">
            <a:spAutoFit/>
          </a:bodyPr>
          <a:lstStyle/>
          <a:p>
            <a:pPr algn="just"/>
            <a:r>
              <a:rPr lang="en-US" b="1" dirty="0">
                <a:solidFill>
                  <a:srgbClr val="212121"/>
                </a:solidFill>
                <a:latin typeface="Dosis" panose="020B0604020202020204" charset="0"/>
              </a:rPr>
              <a:t>Samsung has become the brand that is most in demand at a specific time of the day by customers in October 2019. Number of purchases of brand goods Samsung reached </a:t>
            </a:r>
            <a:r>
              <a:rPr lang="en-US" b="1" dirty="0" smtClean="0">
                <a:solidFill>
                  <a:srgbClr val="212121"/>
                </a:solidFill>
                <a:latin typeface="Dosis" panose="020B0604020202020204" charset="0"/>
              </a:rPr>
              <a:t>6.269 </a:t>
            </a:r>
            <a:r>
              <a:rPr lang="en-US" b="1" dirty="0">
                <a:solidFill>
                  <a:srgbClr val="212121"/>
                </a:solidFill>
                <a:latin typeface="Dosis" panose="020B0604020202020204" charset="0"/>
              </a:rPr>
              <a:t>units in Wednesday.</a:t>
            </a:r>
            <a:endParaRPr lang="en-US" b="1" dirty="0">
              <a:latin typeface="Dosis" panose="020B0604020202020204" charset="0"/>
            </a:endParaRPr>
          </a:p>
        </p:txBody>
      </p:sp>
      <p:pic>
        <p:nvPicPr>
          <p:cNvPr id="8" name="Picture 7"/>
          <p:cNvPicPr/>
          <p:nvPr/>
        </p:nvPicPr>
        <p:blipFill>
          <a:blip r:embed="rId3"/>
          <a:stretch>
            <a:fillRect/>
          </a:stretch>
        </p:blipFill>
        <p:spPr>
          <a:xfrm>
            <a:off x="684843" y="972425"/>
            <a:ext cx="1863804" cy="2514600"/>
          </a:xfrm>
          <a:prstGeom prst="rect">
            <a:avLst/>
          </a:prstGeom>
          <a:ln>
            <a:solidFill>
              <a:srgbClr val="0070C0"/>
            </a:solidFill>
          </a:ln>
        </p:spPr>
      </p:pic>
      <p:pic>
        <p:nvPicPr>
          <p:cNvPr id="9" name="Picture 8"/>
          <p:cNvPicPr/>
          <p:nvPr/>
        </p:nvPicPr>
        <p:blipFill rotWithShape="1">
          <a:blip r:embed="rId4"/>
          <a:srcRect l="4091" r="5401"/>
          <a:stretch/>
        </p:blipFill>
        <p:spPr>
          <a:xfrm>
            <a:off x="3540868" y="836237"/>
            <a:ext cx="5379395" cy="3978954"/>
          </a:xfrm>
          <a:prstGeom prst="rect">
            <a:avLst/>
          </a:prstGeom>
          <a:ln>
            <a:solidFill>
              <a:srgbClr val="0070C0"/>
            </a:solidFill>
          </a:ln>
        </p:spPr>
      </p:pic>
    </p:spTree>
    <p:extLst>
      <p:ext uri="{BB962C8B-B14F-4D97-AF65-F5344CB8AC3E}">
        <p14:creationId xmlns:p14="http://schemas.microsoft.com/office/powerpoint/2010/main" val="2270182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 name="Google Shape;626;p25"/>
          <p:cNvSpPr txBox="1">
            <a:spLocks/>
          </p:cNvSpPr>
          <p:nvPr/>
        </p:nvSpPr>
        <p:spPr>
          <a:xfrm>
            <a:off x="0" y="361480"/>
            <a:ext cx="9144000" cy="370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1pPr>
            <a:lvl2pPr marR="0" lvl="1"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2pPr>
            <a:lvl3pPr marR="0" lvl="2"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3pPr>
            <a:lvl4pPr marR="0" lvl="3"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4pPr>
            <a:lvl5pPr marR="0" lvl="4"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5pPr>
            <a:lvl6pPr marR="0" lvl="5"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6pPr>
            <a:lvl7pPr marR="0" lvl="6"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7pPr>
            <a:lvl8pPr marR="0" lvl="7"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8pPr>
            <a:lvl9pPr marR="0" lvl="8" algn="l" rtl="0">
              <a:lnSpc>
                <a:spcPct val="100000"/>
              </a:lnSpc>
              <a:spcBef>
                <a:spcPts val="0"/>
              </a:spcBef>
              <a:spcAft>
                <a:spcPts val="0"/>
              </a:spcAft>
              <a:buClr>
                <a:srgbClr val="3C78D8"/>
              </a:buClr>
              <a:buSzPts val="1800"/>
              <a:buFont typeface="Sniglet"/>
              <a:buNone/>
              <a:defRPr sz="1800" b="0" i="0" u="none" strike="noStrike" cap="none">
                <a:solidFill>
                  <a:srgbClr val="3C78D8"/>
                </a:solidFill>
                <a:latin typeface="Sniglet"/>
                <a:ea typeface="Sniglet"/>
                <a:cs typeface="Sniglet"/>
                <a:sym typeface="Sniglet"/>
              </a:defRPr>
            </a:lvl9pPr>
          </a:lstStyle>
          <a:p>
            <a:pPr algn="ctr"/>
            <a:r>
              <a:rPr lang="en-US" sz="2000" dirty="0"/>
              <a:t>The behavior of our repeat user vs new user</a:t>
            </a:r>
          </a:p>
        </p:txBody>
      </p:sp>
      <p:pic>
        <p:nvPicPr>
          <p:cNvPr id="11" name="Picture 10"/>
          <p:cNvPicPr/>
          <p:nvPr/>
        </p:nvPicPr>
        <p:blipFill rotWithShape="1">
          <a:blip r:embed="rId3"/>
          <a:srcRect l="4686" r="8977"/>
          <a:stretch/>
        </p:blipFill>
        <p:spPr>
          <a:xfrm>
            <a:off x="4815190" y="916480"/>
            <a:ext cx="3481207" cy="2652946"/>
          </a:xfrm>
          <a:prstGeom prst="rect">
            <a:avLst/>
          </a:prstGeom>
          <a:ln>
            <a:solidFill>
              <a:srgbClr val="0070C0"/>
            </a:solidFill>
          </a:ln>
        </p:spPr>
      </p:pic>
      <p:pic>
        <p:nvPicPr>
          <p:cNvPr id="12" name="Picture 11"/>
          <p:cNvPicPr/>
          <p:nvPr/>
        </p:nvPicPr>
        <p:blipFill rotWithShape="1">
          <a:blip r:embed="rId4"/>
          <a:srcRect l="4122" r="7110"/>
          <a:stretch/>
        </p:blipFill>
        <p:spPr>
          <a:xfrm>
            <a:off x="808639" y="916480"/>
            <a:ext cx="3481206" cy="2652946"/>
          </a:xfrm>
          <a:prstGeom prst="rect">
            <a:avLst/>
          </a:prstGeom>
          <a:ln>
            <a:solidFill>
              <a:srgbClr val="0070C0"/>
            </a:solidFill>
          </a:ln>
        </p:spPr>
      </p:pic>
      <p:sp>
        <p:nvSpPr>
          <p:cNvPr id="3" name="Rectangle 2"/>
          <p:cNvSpPr/>
          <p:nvPr/>
        </p:nvSpPr>
        <p:spPr>
          <a:xfrm>
            <a:off x="2011927" y="3545859"/>
            <a:ext cx="1071127" cy="307777"/>
          </a:xfrm>
          <a:prstGeom prst="rect">
            <a:avLst/>
          </a:prstGeom>
        </p:spPr>
        <p:txBody>
          <a:bodyPr wrap="none">
            <a:spAutoFit/>
          </a:bodyPr>
          <a:lstStyle/>
          <a:p>
            <a:r>
              <a:rPr lang="en-US" b="1" dirty="0" smtClean="0">
                <a:solidFill>
                  <a:srgbClr val="212121"/>
                </a:solidFill>
                <a:latin typeface="Dosis" panose="020B0604020202020204" charset="0"/>
              </a:rPr>
              <a:t>Repeat User</a:t>
            </a:r>
            <a:endParaRPr lang="en-US" dirty="0"/>
          </a:p>
        </p:txBody>
      </p:sp>
      <p:sp>
        <p:nvSpPr>
          <p:cNvPr id="14" name="Rectangle 13"/>
          <p:cNvSpPr/>
          <p:nvPr/>
        </p:nvSpPr>
        <p:spPr>
          <a:xfrm>
            <a:off x="6118012" y="3545858"/>
            <a:ext cx="875561" cy="307777"/>
          </a:xfrm>
          <a:prstGeom prst="rect">
            <a:avLst/>
          </a:prstGeom>
        </p:spPr>
        <p:txBody>
          <a:bodyPr wrap="none">
            <a:spAutoFit/>
          </a:bodyPr>
          <a:lstStyle/>
          <a:p>
            <a:r>
              <a:rPr lang="en-US" b="1" dirty="0" smtClean="0">
                <a:solidFill>
                  <a:srgbClr val="212121"/>
                </a:solidFill>
                <a:latin typeface="Dosis" panose="020B0604020202020204" charset="0"/>
              </a:rPr>
              <a:t>New User</a:t>
            </a:r>
            <a:endParaRPr lang="en-US" dirty="0"/>
          </a:p>
        </p:txBody>
      </p:sp>
      <p:sp>
        <p:nvSpPr>
          <p:cNvPr id="13" name="Rectangle 12"/>
          <p:cNvSpPr/>
          <p:nvPr/>
        </p:nvSpPr>
        <p:spPr>
          <a:xfrm>
            <a:off x="554476" y="3853635"/>
            <a:ext cx="8035048" cy="1065676"/>
          </a:xfrm>
          <a:prstGeom prst="rect">
            <a:avLst/>
          </a:prstGeom>
        </p:spPr>
        <p:txBody>
          <a:bodyPr wrap="square">
            <a:spAutoFit/>
          </a:bodyPr>
          <a:lstStyle/>
          <a:p>
            <a:pPr algn="just">
              <a:lnSpc>
                <a:spcPct val="107000"/>
              </a:lnSpc>
              <a:spcAft>
                <a:spcPts val="800"/>
              </a:spcAft>
            </a:pPr>
            <a:r>
              <a:rPr lang="en-US" sz="1200" dirty="0" smtClean="0">
                <a:solidFill>
                  <a:srgbClr val="212121"/>
                </a:solidFill>
                <a:latin typeface="Dosis" panose="020B0604020202020204" charset="0"/>
                <a:ea typeface="Calibri" panose="020F0502020204030204" pitchFamily="34" charset="0"/>
                <a:cs typeface="Times New Roman" panose="02020603050405020304" pitchFamily="18" charset="0"/>
              </a:rPr>
              <a:t>The difference between the behavior of new users and repeat users is that new users tend to purchase the product right away rather than adding the product to their cart. This is because new users when opening e-commerce only focuses on purchasing products. Whereas repeat users when opening e-commerce only to see the latest products, if like the products, repeat users tend to add products to the cart first, then repeat users are still considering buying or not and comparing one product with other products. If the product is as expected, repeat users will buy the product.</a:t>
            </a:r>
            <a:endParaRPr lang="en-US" sz="1200" dirty="0">
              <a:latin typeface="Dosi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2273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1" y="310477"/>
            <a:ext cx="9144000" cy="370800"/>
          </a:xfrm>
          <a:prstGeom prst="rect">
            <a:avLst/>
          </a:prstGeom>
        </p:spPr>
        <p:txBody>
          <a:bodyPr spcFirstLastPara="1" wrap="square" lIns="91425" tIns="91425" rIns="91425" bIns="91425" anchor="b" anchorCtr="0">
            <a:noAutofit/>
          </a:bodyPr>
          <a:lstStyle/>
          <a:p>
            <a:pPr algn="ctr"/>
            <a:r>
              <a:rPr lang="en-US" dirty="0"/>
              <a:t>The behavior of </a:t>
            </a:r>
            <a:r>
              <a:rPr lang="en-US" dirty="0" smtClean="0"/>
              <a:t>our repeat user vs new </a:t>
            </a:r>
            <a:r>
              <a:rPr lang="en-US" dirty="0"/>
              <a:t>user</a:t>
            </a:r>
            <a:endParaRPr lang="en-US" dirty="0"/>
          </a:p>
        </p:txBody>
      </p:sp>
      <p:sp>
        <p:nvSpPr>
          <p:cNvPr id="4" name="Rectangle 3"/>
          <p:cNvSpPr/>
          <p:nvPr/>
        </p:nvSpPr>
        <p:spPr>
          <a:xfrm>
            <a:off x="1074906" y="4040606"/>
            <a:ext cx="6994187" cy="738664"/>
          </a:xfrm>
          <a:prstGeom prst="rect">
            <a:avLst/>
          </a:prstGeom>
        </p:spPr>
        <p:txBody>
          <a:bodyPr wrap="square">
            <a:spAutoFit/>
          </a:bodyPr>
          <a:lstStyle/>
          <a:p>
            <a:pPr algn="just"/>
            <a:r>
              <a:rPr lang="en-US" b="1" dirty="0">
                <a:latin typeface="Dosis" panose="020B0604020202020204" charset="0"/>
              </a:rPr>
              <a:t>Most new users buy electronics smartphone </a:t>
            </a:r>
            <a:r>
              <a:rPr lang="en-US" b="1" dirty="0" smtClean="0">
                <a:latin typeface="Dosis" panose="020B0604020202020204" charset="0"/>
              </a:rPr>
              <a:t>products.</a:t>
            </a:r>
          </a:p>
          <a:p>
            <a:pPr algn="just"/>
            <a:r>
              <a:rPr lang="en-US" b="1" dirty="0" smtClean="0">
                <a:latin typeface="Dosis" panose="020B0604020202020204" charset="0"/>
              </a:rPr>
              <a:t>The </a:t>
            </a:r>
            <a:r>
              <a:rPr lang="en-US" b="1" dirty="0">
                <a:latin typeface="Dosis" panose="020B0604020202020204" charset="0"/>
              </a:rPr>
              <a:t>e-commerce business team can make promo of this product category to attract more new market users.</a:t>
            </a:r>
          </a:p>
        </p:txBody>
      </p:sp>
      <p:pic>
        <p:nvPicPr>
          <p:cNvPr id="6" name="Picture 5"/>
          <p:cNvPicPr/>
          <p:nvPr/>
        </p:nvPicPr>
        <p:blipFill>
          <a:blip r:embed="rId3"/>
          <a:stretch>
            <a:fillRect/>
          </a:stretch>
        </p:blipFill>
        <p:spPr>
          <a:xfrm>
            <a:off x="1600200" y="883614"/>
            <a:ext cx="5943600" cy="2954655"/>
          </a:xfrm>
          <a:prstGeom prst="rect">
            <a:avLst/>
          </a:prstGeom>
        </p:spPr>
      </p:pic>
    </p:spTree>
    <p:extLst>
      <p:ext uri="{BB962C8B-B14F-4D97-AF65-F5344CB8AC3E}">
        <p14:creationId xmlns:p14="http://schemas.microsoft.com/office/powerpoint/2010/main" val="2653125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algn="ctr"/>
            <a:r>
              <a:rPr lang="en-US" dirty="0"/>
              <a:t>The behavior of our repeat user vs new user</a:t>
            </a:r>
            <a:endParaRPr lang="en-US" dirty="0"/>
          </a:p>
        </p:txBody>
      </p:sp>
      <p:sp>
        <p:nvSpPr>
          <p:cNvPr id="4" name="Rectangle 3"/>
          <p:cNvSpPr/>
          <p:nvPr/>
        </p:nvSpPr>
        <p:spPr>
          <a:xfrm>
            <a:off x="797669" y="3917009"/>
            <a:ext cx="7957224" cy="954107"/>
          </a:xfrm>
          <a:prstGeom prst="rect">
            <a:avLst/>
          </a:prstGeom>
        </p:spPr>
        <p:txBody>
          <a:bodyPr wrap="square">
            <a:spAutoFit/>
          </a:bodyPr>
          <a:lstStyle/>
          <a:p>
            <a:pPr algn="just"/>
            <a:r>
              <a:rPr lang="en-US" b="1" dirty="0">
                <a:solidFill>
                  <a:srgbClr val="212121"/>
                </a:solidFill>
                <a:latin typeface="Dosis" panose="020B0604020202020204" charset="0"/>
              </a:rPr>
              <a:t>Most repeat users buy smartphone electronics products.</a:t>
            </a:r>
          </a:p>
          <a:p>
            <a:pPr algn="just"/>
            <a:r>
              <a:rPr lang="en-US" b="1" dirty="0">
                <a:solidFill>
                  <a:srgbClr val="212121"/>
                </a:solidFill>
                <a:latin typeface="Dosis" panose="020B0604020202020204" charset="0"/>
              </a:rPr>
              <a:t>Meanwhile product electronics audio headphones have a very large gap.</a:t>
            </a:r>
          </a:p>
          <a:p>
            <a:pPr algn="just"/>
            <a:r>
              <a:rPr lang="en-US" b="1" dirty="0">
                <a:solidFill>
                  <a:srgbClr val="212121"/>
                </a:solidFill>
                <a:latin typeface="Dosis" panose="020B0604020202020204" charset="0"/>
              </a:rPr>
              <a:t>The e-commerce business team can make product bundling between electronics smartphone products and electronics audio headphones to increase profits from product categories that are still low in orders.</a:t>
            </a:r>
          </a:p>
        </p:txBody>
      </p:sp>
      <p:pic>
        <p:nvPicPr>
          <p:cNvPr id="8" name="Picture 7"/>
          <p:cNvPicPr/>
          <p:nvPr/>
        </p:nvPicPr>
        <p:blipFill>
          <a:blip r:embed="rId3"/>
          <a:stretch>
            <a:fillRect/>
          </a:stretch>
        </p:blipFill>
        <p:spPr>
          <a:xfrm>
            <a:off x="1804481" y="712838"/>
            <a:ext cx="5943600" cy="3104515"/>
          </a:xfrm>
          <a:prstGeom prst="rect">
            <a:avLst/>
          </a:prstGeom>
        </p:spPr>
      </p:pic>
    </p:spTree>
    <p:extLst>
      <p:ext uri="{BB962C8B-B14F-4D97-AF65-F5344CB8AC3E}">
        <p14:creationId xmlns:p14="http://schemas.microsoft.com/office/powerpoint/2010/main" val="112992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5"/>
          <p:cNvSpPr txBox="1">
            <a:spLocks noGrp="1"/>
          </p:cNvSpPr>
          <p:nvPr>
            <p:ph type="ctrTitle" idx="4294967295"/>
          </p:nvPr>
        </p:nvSpPr>
        <p:spPr>
          <a:xfrm>
            <a:off x="3135038" y="1407717"/>
            <a:ext cx="5010306" cy="18549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THANKS!</a:t>
            </a:r>
            <a:endParaRPr sz="8800" dirty="0"/>
          </a:p>
        </p:txBody>
      </p:sp>
      <p:sp>
        <p:nvSpPr>
          <p:cNvPr id="734" name="Google Shape;734;p35"/>
          <p:cNvSpPr/>
          <p:nvPr/>
        </p:nvSpPr>
        <p:spPr>
          <a:xfrm>
            <a:off x="1664370" y="1519391"/>
            <a:ext cx="1567944" cy="1743252"/>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
        <p:nvSpPr>
          <p:cNvPr id="735" name="Google Shape;735;p35"/>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lvl="0"/>
            <a:r>
              <a:rPr lang="en-US" sz="2600" dirty="0" smtClean="0"/>
              <a:t>About</a:t>
            </a:r>
            <a:endParaRPr sz="2600" dirty="0"/>
          </a:p>
        </p:txBody>
      </p:sp>
      <p:sp>
        <p:nvSpPr>
          <p:cNvPr id="560" name="Google Shape;560;p17"/>
          <p:cNvSpPr txBox="1">
            <a:spLocks noGrp="1"/>
          </p:cNvSpPr>
          <p:nvPr>
            <p:ph type="body" idx="1"/>
          </p:nvPr>
        </p:nvSpPr>
        <p:spPr>
          <a:xfrm>
            <a:off x="747925" y="1211460"/>
            <a:ext cx="6684006" cy="3610800"/>
          </a:xfrm>
          <a:prstGeom prst="rect">
            <a:avLst/>
          </a:prstGeom>
        </p:spPr>
        <p:txBody>
          <a:bodyPr spcFirstLastPara="1" wrap="square" lIns="91425" tIns="91425" rIns="91425" bIns="91425" anchor="t" anchorCtr="0">
            <a:noAutofit/>
          </a:bodyPr>
          <a:lstStyle/>
          <a:p>
            <a:pPr marL="69850" lvl="0" indent="0" algn="just">
              <a:buNone/>
            </a:pPr>
            <a:r>
              <a:rPr lang="en-US" sz="2400" dirty="0"/>
              <a:t>This project aims to gain consumer insight of a multi-category online store through Exploratory Data Analysis (EDA). </a:t>
            </a:r>
          </a:p>
          <a:p>
            <a:pPr marL="69850" lvl="0" indent="0" algn="just">
              <a:buNone/>
            </a:pPr>
            <a:r>
              <a:rPr lang="en-US" sz="2400" dirty="0"/>
              <a:t>Various methods are </a:t>
            </a:r>
            <a:r>
              <a:rPr lang="en-US" sz="2400" dirty="0" err="1"/>
              <a:t>utilised</a:t>
            </a:r>
            <a:r>
              <a:rPr lang="en-US" sz="2400" dirty="0"/>
              <a:t> in order to obtain various angles and critically validate the analysis.</a:t>
            </a:r>
          </a:p>
          <a:p>
            <a:pPr marL="69850" lvl="0" indent="0">
              <a:buNone/>
            </a:pPr>
            <a:endParaRPr lang="en-US" sz="1700" dirty="0" smtClean="0"/>
          </a:p>
          <a:p>
            <a:pPr marL="69850" lvl="0" indent="0">
              <a:buNone/>
            </a:pPr>
            <a:endParaRPr lang="en-US" sz="1700" dirty="0" smtClean="0"/>
          </a:p>
        </p:txBody>
      </p:sp>
      <p:sp>
        <p:nvSpPr>
          <p:cNvPr id="561" name="Google Shape;561;p17"/>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91911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5" name="Google Shape;677;p29"/>
          <p:cNvSpPr txBox="1">
            <a:spLocks/>
          </p:cNvSpPr>
          <p:nvPr/>
        </p:nvSpPr>
        <p:spPr>
          <a:xfrm>
            <a:off x="135839" y="127390"/>
            <a:ext cx="6140400" cy="532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smtClean="0">
                <a:solidFill>
                  <a:srgbClr val="0070C0"/>
                </a:solidFill>
                <a:latin typeface="Dosis" panose="020B0604020202020204" charset="0"/>
              </a:rPr>
              <a:t>E-Commerce Behavior Data Dataset</a:t>
            </a:r>
            <a:endParaRPr lang="en-US" sz="2000" b="1" dirty="0">
              <a:solidFill>
                <a:srgbClr val="0070C0"/>
              </a:solidFill>
              <a:latin typeface="Dosis" panose="020B0604020202020204" charset="0"/>
            </a:endParaRPr>
          </a:p>
        </p:txBody>
      </p:sp>
      <p:sp>
        <p:nvSpPr>
          <p:cNvPr id="7" name="Google Shape;678;p29"/>
          <p:cNvSpPr txBox="1">
            <a:spLocks/>
          </p:cNvSpPr>
          <p:nvPr/>
        </p:nvSpPr>
        <p:spPr>
          <a:xfrm>
            <a:off x="187139" y="768192"/>
            <a:ext cx="2125500" cy="1627826"/>
          </a:xfrm>
          <a:prstGeom prst="rect">
            <a:avLst/>
          </a:prstGeom>
          <a:ln>
            <a:solidFill>
              <a:srgbClr val="0070C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smtClean="0">
                <a:latin typeface="Dosis" panose="020B0604020202020204" charset="0"/>
              </a:rPr>
              <a:t>E-Commerce</a:t>
            </a:r>
          </a:p>
          <a:p>
            <a:r>
              <a:rPr lang="en-US" dirty="0" smtClean="0">
                <a:latin typeface="Dosis" panose="020B0604020202020204" charset="0"/>
              </a:rPr>
              <a:t>Is a business model that lets firms and individuals buy and sell things over the internet.</a:t>
            </a:r>
            <a:endParaRPr lang="en-US" dirty="0">
              <a:latin typeface="Dosis" panose="020B0604020202020204" charset="0"/>
            </a:endParaRPr>
          </a:p>
        </p:txBody>
      </p:sp>
      <p:sp>
        <p:nvSpPr>
          <p:cNvPr id="8" name="Google Shape;679;p29"/>
          <p:cNvSpPr txBox="1">
            <a:spLocks/>
          </p:cNvSpPr>
          <p:nvPr/>
        </p:nvSpPr>
        <p:spPr>
          <a:xfrm>
            <a:off x="187139" y="2626468"/>
            <a:ext cx="2125500" cy="1676234"/>
          </a:xfrm>
          <a:prstGeom prst="rect">
            <a:avLst/>
          </a:prstGeom>
          <a:ln>
            <a:solidFill>
              <a:srgbClr val="0070C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smtClean="0">
                <a:latin typeface="Dosis" panose="020B0604020202020204" charset="0"/>
              </a:rPr>
              <a:t>Behavioral data </a:t>
            </a:r>
          </a:p>
          <a:p>
            <a:r>
              <a:rPr lang="en-US" dirty="0" smtClean="0">
                <a:latin typeface="Dosis" panose="020B0604020202020204" charset="0"/>
              </a:rPr>
              <a:t>Is data generated by, or in response to, a customer’s engagement with a business.</a:t>
            </a:r>
            <a:endParaRPr lang="en-US" dirty="0">
              <a:latin typeface="Dosis" panose="020B0604020202020204" charset="0"/>
            </a:endParaRPr>
          </a:p>
        </p:txBody>
      </p:sp>
      <p:sp>
        <p:nvSpPr>
          <p:cNvPr id="9" name="Google Shape;680;p29"/>
          <p:cNvSpPr txBox="1">
            <a:spLocks/>
          </p:cNvSpPr>
          <p:nvPr/>
        </p:nvSpPr>
        <p:spPr>
          <a:xfrm>
            <a:off x="2628442" y="2151529"/>
            <a:ext cx="6092219" cy="2299556"/>
          </a:xfrm>
          <a:prstGeom prst="rect">
            <a:avLst/>
          </a:prstGeom>
          <a:ln>
            <a:solidFill>
              <a:srgbClr val="0070C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smtClean="0">
                <a:latin typeface="Dosis" panose="020B0604020202020204" charset="0"/>
              </a:rPr>
              <a:t>Data Dictionary</a:t>
            </a:r>
            <a:endParaRPr lang="en-US" sz="1200" dirty="0" smtClean="0">
              <a:latin typeface="Dosis" panose="020B0604020202020204" charset="0"/>
            </a:endParaRPr>
          </a:p>
          <a:p>
            <a:r>
              <a:rPr lang="en-US" sz="1200" dirty="0" err="1" smtClean="0">
                <a:latin typeface="Dosis" panose="020B0604020202020204" charset="0"/>
              </a:rPr>
              <a:t>event_time</a:t>
            </a:r>
            <a:r>
              <a:rPr lang="en-US" sz="1200" dirty="0" smtClean="0">
                <a:latin typeface="Dosis" panose="020B0604020202020204" charset="0"/>
              </a:rPr>
              <a:t>	 :Time when event happened at (in UTC).</a:t>
            </a:r>
          </a:p>
          <a:p>
            <a:r>
              <a:rPr lang="en-US" sz="1200" dirty="0" err="1" smtClean="0">
                <a:latin typeface="Dosis" panose="020B0604020202020204" charset="0"/>
              </a:rPr>
              <a:t>event_type</a:t>
            </a:r>
            <a:r>
              <a:rPr lang="en-US" sz="1200" dirty="0" smtClean="0">
                <a:latin typeface="Dosis" panose="020B0604020202020204" charset="0"/>
              </a:rPr>
              <a:t>	: Only one kind of event: purchase.</a:t>
            </a:r>
          </a:p>
          <a:p>
            <a:r>
              <a:rPr lang="en-US" sz="1200" dirty="0" err="1" smtClean="0">
                <a:latin typeface="Dosis" panose="020B0604020202020204" charset="0"/>
              </a:rPr>
              <a:t>product_id</a:t>
            </a:r>
            <a:r>
              <a:rPr lang="en-US" sz="1200" dirty="0" smtClean="0">
                <a:latin typeface="Dosis" panose="020B0604020202020204" charset="0"/>
              </a:rPr>
              <a:t>	: ID of a product</a:t>
            </a:r>
          </a:p>
          <a:p>
            <a:r>
              <a:rPr lang="en-US" sz="1200" dirty="0" err="1" smtClean="0">
                <a:latin typeface="Dosis" panose="020B0604020202020204" charset="0"/>
              </a:rPr>
              <a:t>category_id</a:t>
            </a:r>
            <a:r>
              <a:rPr lang="en-US" sz="1200" dirty="0" smtClean="0">
                <a:latin typeface="Dosis" panose="020B0604020202020204" charset="0"/>
              </a:rPr>
              <a:t>	: Product's category ID</a:t>
            </a:r>
          </a:p>
          <a:p>
            <a:r>
              <a:rPr lang="en-US" sz="1200" dirty="0" err="1" smtClean="0">
                <a:latin typeface="Dosis" panose="020B0604020202020204" charset="0"/>
              </a:rPr>
              <a:t>category_code</a:t>
            </a:r>
            <a:r>
              <a:rPr lang="en-US" sz="1200" dirty="0" smtClean="0">
                <a:latin typeface="Dosis" panose="020B0604020202020204" charset="0"/>
              </a:rPr>
              <a:t>	: Product's category taxonomy (code name) if it was  possible to make it. Usually 	  present for meaningful categories and skipped for different kinds of accessories.</a:t>
            </a:r>
          </a:p>
          <a:p>
            <a:r>
              <a:rPr lang="en-US" sz="1200" dirty="0">
                <a:latin typeface="Dosis" panose="020B0604020202020204" charset="0"/>
              </a:rPr>
              <a:t>b</a:t>
            </a:r>
            <a:r>
              <a:rPr lang="en-US" sz="1200" dirty="0" smtClean="0">
                <a:latin typeface="Dosis" panose="020B0604020202020204" charset="0"/>
              </a:rPr>
              <a:t>rand	: </a:t>
            </a:r>
            <a:r>
              <a:rPr lang="en-US" sz="1200" dirty="0" err="1" smtClean="0">
                <a:latin typeface="Dosis" panose="020B0604020202020204" charset="0"/>
              </a:rPr>
              <a:t>Downcased</a:t>
            </a:r>
            <a:r>
              <a:rPr lang="en-US" sz="1200" dirty="0" smtClean="0">
                <a:latin typeface="Dosis" panose="020B0604020202020204" charset="0"/>
              </a:rPr>
              <a:t> string of brand name. Can be missed.</a:t>
            </a:r>
          </a:p>
          <a:p>
            <a:r>
              <a:rPr lang="en-US" sz="1200" dirty="0">
                <a:latin typeface="Dosis" panose="020B0604020202020204" charset="0"/>
              </a:rPr>
              <a:t>p</a:t>
            </a:r>
            <a:r>
              <a:rPr lang="en-US" sz="1200" dirty="0" smtClean="0">
                <a:latin typeface="Dosis" panose="020B0604020202020204" charset="0"/>
              </a:rPr>
              <a:t>rice	: Float price of a product. Present.</a:t>
            </a:r>
          </a:p>
          <a:p>
            <a:r>
              <a:rPr lang="en-US" sz="1200" dirty="0" err="1" smtClean="0">
                <a:latin typeface="Dosis" panose="020B0604020202020204" charset="0"/>
              </a:rPr>
              <a:t>user_id</a:t>
            </a:r>
            <a:r>
              <a:rPr lang="en-US" sz="1200" dirty="0" smtClean="0">
                <a:latin typeface="Dosis" panose="020B0604020202020204" charset="0"/>
              </a:rPr>
              <a:t>	: Permanent user ID.</a:t>
            </a:r>
          </a:p>
          <a:p>
            <a:r>
              <a:rPr lang="en-US" sz="1200" dirty="0" err="1" smtClean="0">
                <a:latin typeface="Dosis" panose="020B0604020202020204" charset="0"/>
              </a:rPr>
              <a:t>user_session</a:t>
            </a:r>
            <a:r>
              <a:rPr lang="en-US" sz="1200" dirty="0" smtClean="0">
                <a:latin typeface="Dosis" panose="020B0604020202020204" charset="0"/>
              </a:rPr>
              <a:t>	: Temporary user's session ID. Same for each user's session.  Is changed every time 	  user come back to online store  from a long pause.</a:t>
            </a:r>
          </a:p>
          <a:p>
            <a:pPr>
              <a:spcBef>
                <a:spcPts val="600"/>
              </a:spcBef>
            </a:pPr>
            <a:endParaRPr lang="en-US" sz="1200" dirty="0">
              <a:latin typeface="Dosis" panose="020B0604020202020204" charset="0"/>
            </a:endParaRPr>
          </a:p>
        </p:txBody>
      </p:sp>
      <p:sp>
        <p:nvSpPr>
          <p:cNvPr id="10" name="Google Shape;681;p29"/>
          <p:cNvSpPr txBox="1">
            <a:spLocks/>
          </p:cNvSpPr>
          <p:nvPr/>
        </p:nvSpPr>
        <p:spPr>
          <a:xfrm>
            <a:off x="2628442" y="764213"/>
            <a:ext cx="6084831" cy="1282593"/>
          </a:xfrm>
          <a:prstGeom prst="rect">
            <a:avLst/>
          </a:prstGeom>
          <a:ln>
            <a:solidFill>
              <a:srgbClr val="0070C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600"/>
              </a:spcBef>
            </a:pPr>
            <a:r>
              <a:rPr lang="en-US" b="1" smtClean="0">
                <a:latin typeface="Dosis" panose="020B0604020202020204" charset="0"/>
              </a:rPr>
              <a:t>Dataset</a:t>
            </a:r>
          </a:p>
          <a:p>
            <a:pPr algn="just">
              <a:spcBef>
                <a:spcPts val="600"/>
              </a:spcBef>
            </a:pPr>
            <a:r>
              <a:rPr lang="en-US" sz="1200" smtClean="0">
                <a:latin typeface="Dosis" panose="020B0604020202020204" charset="0"/>
              </a:rPr>
              <a:t>The dataset contains behaviour data, collected by Open CDP project, from a large multi-category online store in October 2019. Each row in the file represents an event. All events are related to products and users. Each event is like many-to many relation between products and users.</a:t>
            </a:r>
            <a:endParaRPr lang="en-US" sz="1200" dirty="0">
              <a:latin typeface="Dosis" panose="020B0604020202020204" charset="0"/>
            </a:endParaRPr>
          </a:p>
        </p:txBody>
      </p:sp>
      <p:sp>
        <p:nvSpPr>
          <p:cNvPr id="11" name="Google Shape;682;p29"/>
          <p:cNvSpPr txBox="1">
            <a:spLocks/>
          </p:cNvSpPr>
          <p:nvPr/>
        </p:nvSpPr>
        <p:spPr>
          <a:xfrm>
            <a:off x="191409" y="4533152"/>
            <a:ext cx="8529252" cy="557553"/>
          </a:xfrm>
          <a:prstGeom prst="rect">
            <a:avLst/>
          </a:prstGeom>
          <a:ln>
            <a:solidFill>
              <a:srgbClr val="0070C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smtClean="0">
                <a:latin typeface="Dosis" panose="020B0604020202020204" charset="0"/>
              </a:rPr>
              <a:t>Source Data</a:t>
            </a:r>
          </a:p>
          <a:p>
            <a:r>
              <a:rPr lang="en-US" sz="1200" u="sng" dirty="0" smtClean="0">
                <a:latin typeface="Dosis" panose="020B0604020202020204" charset="0"/>
                <a:hlinkClick r:id="rId3"/>
              </a:rPr>
              <a:t>https://www.kaggle.com/mkechinov/ecommerce-behavior-data-from-multi-category-store</a:t>
            </a:r>
            <a:r>
              <a:rPr lang="en-US" sz="1200" dirty="0" smtClean="0">
                <a:latin typeface="Dosis" panose="020B0604020202020204" charset="0"/>
              </a:rPr>
              <a:t>. </a:t>
            </a:r>
            <a:endParaRPr lang="en-US" sz="1200" dirty="0">
              <a:latin typeface="Dosis" panose="020B0604020202020204" charset="0"/>
            </a:endParaRPr>
          </a:p>
        </p:txBody>
      </p:sp>
      <p:cxnSp>
        <p:nvCxnSpPr>
          <p:cNvPr id="12" name="Google Shape;641;p26"/>
          <p:cNvCxnSpPr/>
          <p:nvPr/>
        </p:nvCxnSpPr>
        <p:spPr>
          <a:xfrm>
            <a:off x="187139" y="628125"/>
            <a:ext cx="6037800" cy="0"/>
          </a:xfrm>
          <a:prstGeom prst="straightConnector1">
            <a:avLst/>
          </a:prstGeom>
          <a:noFill/>
          <a:ln w="19050" cap="rnd" cmpd="sng">
            <a:solidFill>
              <a:srgbClr val="A4C2F4"/>
            </a:solidFill>
            <a:prstDash val="dash"/>
            <a:round/>
            <a:headEnd type="none" w="med" len="med"/>
            <a:tailEnd type="none" w="med" len="med"/>
          </a:ln>
        </p:spPr>
      </p:cxnSp>
    </p:spTree>
    <p:extLst>
      <p:ext uri="{BB962C8B-B14F-4D97-AF65-F5344CB8AC3E}">
        <p14:creationId xmlns:p14="http://schemas.microsoft.com/office/powerpoint/2010/main" val="3628863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747925" y="192327"/>
            <a:ext cx="6140400" cy="857400"/>
          </a:xfrm>
          <a:prstGeom prst="rect">
            <a:avLst/>
          </a:prstGeom>
        </p:spPr>
        <p:txBody>
          <a:bodyPr spcFirstLastPara="1" wrap="square" lIns="91425" tIns="91425" rIns="91425" bIns="91425" anchor="b" anchorCtr="0">
            <a:noAutofit/>
          </a:bodyPr>
          <a:lstStyle/>
          <a:p>
            <a:pPr lvl="0"/>
            <a:r>
              <a:rPr lang="en-US" sz="2600" dirty="0"/>
              <a:t>Business Question</a:t>
            </a:r>
            <a:endParaRPr sz="2600" dirty="0"/>
          </a:p>
        </p:txBody>
      </p:sp>
      <p:sp>
        <p:nvSpPr>
          <p:cNvPr id="560" name="Google Shape;560;p17"/>
          <p:cNvSpPr txBox="1">
            <a:spLocks noGrp="1"/>
          </p:cNvSpPr>
          <p:nvPr>
            <p:ph type="body" idx="1"/>
          </p:nvPr>
        </p:nvSpPr>
        <p:spPr>
          <a:xfrm>
            <a:off x="747925" y="1211460"/>
            <a:ext cx="6684006" cy="36108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700" dirty="0" smtClean="0"/>
              <a:t>How </a:t>
            </a:r>
            <a:r>
              <a:rPr lang="en-US" sz="1700" dirty="0"/>
              <a:t>is the behavior of Visitors/Customers towards the goods available in the online store in October 2019?</a:t>
            </a:r>
          </a:p>
          <a:p>
            <a:pPr>
              <a:buFont typeface="Wingdings" panose="05000000000000000000" pitchFamily="2" charset="2"/>
              <a:buChar char="§"/>
            </a:pPr>
            <a:r>
              <a:rPr lang="en-US" sz="1700" dirty="0" smtClean="0"/>
              <a:t>What </a:t>
            </a:r>
            <a:r>
              <a:rPr lang="en-US" sz="1700" dirty="0"/>
              <a:t>items are most viewed by visitors/customers in October 2019?</a:t>
            </a:r>
          </a:p>
          <a:p>
            <a:pPr>
              <a:buFont typeface="Wingdings" panose="05000000000000000000" pitchFamily="2" charset="2"/>
              <a:buChar char="§"/>
            </a:pPr>
            <a:r>
              <a:rPr lang="en-US" sz="1700" dirty="0" smtClean="0"/>
              <a:t>What </a:t>
            </a:r>
            <a:r>
              <a:rPr lang="en-US" sz="1700" dirty="0"/>
              <a:t>brand of goods were purchased the most by Visitors/Customers in October 2019?</a:t>
            </a:r>
          </a:p>
          <a:p>
            <a:pPr>
              <a:buFont typeface="Wingdings" panose="05000000000000000000" pitchFamily="2" charset="2"/>
              <a:buChar char="§"/>
            </a:pPr>
            <a:r>
              <a:rPr lang="en-US" sz="1700" dirty="0" smtClean="0"/>
              <a:t>What </a:t>
            </a:r>
            <a:r>
              <a:rPr lang="en-US" sz="1700" dirty="0"/>
              <a:t>is the average price of goods in the Online Store in October 2019?</a:t>
            </a:r>
          </a:p>
          <a:p>
            <a:pPr>
              <a:buFont typeface="Wingdings" panose="05000000000000000000" pitchFamily="2" charset="2"/>
              <a:buChar char="§"/>
            </a:pPr>
            <a:r>
              <a:rPr lang="en-US" sz="1700" dirty="0" smtClean="0"/>
              <a:t>How </a:t>
            </a:r>
            <a:r>
              <a:rPr lang="en-US" sz="1700" dirty="0"/>
              <a:t>is the behavior of visitors at a specific time of the day</a:t>
            </a:r>
          </a:p>
          <a:p>
            <a:pPr>
              <a:buFont typeface="Wingdings" panose="05000000000000000000" pitchFamily="2" charset="2"/>
              <a:buChar char="§"/>
            </a:pPr>
            <a:r>
              <a:rPr lang="en-US" sz="1700" dirty="0" smtClean="0"/>
              <a:t>What </a:t>
            </a:r>
            <a:r>
              <a:rPr lang="en-US" sz="1700" dirty="0"/>
              <a:t>is the best product to sell at a specific time of the day?</a:t>
            </a:r>
          </a:p>
          <a:p>
            <a:pPr>
              <a:buFont typeface="Wingdings" panose="05000000000000000000" pitchFamily="2" charset="2"/>
              <a:buChar char="§"/>
            </a:pPr>
            <a:r>
              <a:rPr lang="en-US" sz="1700" dirty="0" smtClean="0"/>
              <a:t>How </a:t>
            </a:r>
            <a:r>
              <a:rPr lang="en-US" sz="1700" dirty="0"/>
              <a:t>is the behavior of our repeat user vs new user?</a:t>
            </a:r>
          </a:p>
          <a:p>
            <a:pPr>
              <a:buFont typeface="Wingdings" panose="05000000000000000000" pitchFamily="2" charset="2"/>
              <a:buChar char="§"/>
            </a:pPr>
            <a:endParaRPr lang="en-US" sz="1700" dirty="0" smtClean="0"/>
          </a:p>
          <a:p>
            <a:pPr>
              <a:buFont typeface="Wingdings" panose="05000000000000000000" pitchFamily="2" charset="2"/>
              <a:buChar char="§"/>
            </a:pPr>
            <a:endParaRPr lang="en-US" sz="1700" dirty="0" smtClean="0"/>
          </a:p>
        </p:txBody>
      </p:sp>
      <p:sp>
        <p:nvSpPr>
          <p:cNvPr id="561" name="Google Shape;561;p17"/>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02538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smtClean="0"/>
              <a:t>Checking </a:t>
            </a:r>
            <a:r>
              <a:rPr lang="en-US" dirty="0"/>
              <a:t>Missing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21" y="676204"/>
            <a:ext cx="8440331" cy="3837429"/>
          </a:xfrm>
          <a:prstGeom prst="rect">
            <a:avLst/>
          </a:prstGeom>
          <a:ln>
            <a:solidFill>
              <a:srgbClr val="0070C0"/>
            </a:solidFill>
          </a:ln>
        </p:spPr>
      </p:pic>
      <p:sp>
        <p:nvSpPr>
          <p:cNvPr id="3" name="Rectangle 2"/>
          <p:cNvSpPr/>
          <p:nvPr/>
        </p:nvSpPr>
        <p:spPr>
          <a:xfrm>
            <a:off x="899807" y="4604907"/>
            <a:ext cx="6113836" cy="276999"/>
          </a:xfrm>
          <a:prstGeom prst="rect">
            <a:avLst/>
          </a:prstGeom>
        </p:spPr>
        <p:txBody>
          <a:bodyPr wrap="square">
            <a:spAutoFit/>
          </a:bodyPr>
          <a:lstStyle/>
          <a:p>
            <a:pPr algn="r"/>
            <a:r>
              <a:rPr lang="en-US" sz="1200" b="1" dirty="0">
                <a:solidFill>
                  <a:srgbClr val="212121"/>
                </a:solidFill>
                <a:latin typeface="Dosis" panose="020B0604020202020204" charset="0"/>
              </a:rPr>
              <a:t>The type of missing </a:t>
            </a:r>
            <a:r>
              <a:rPr lang="en-US" sz="1200" b="1" dirty="0" smtClean="0">
                <a:solidFill>
                  <a:srgbClr val="212121"/>
                </a:solidFill>
                <a:latin typeface="Dosis" panose="020B0604020202020204" charset="0"/>
              </a:rPr>
              <a:t>value </a:t>
            </a:r>
            <a:r>
              <a:rPr lang="en-US" sz="1200" b="1" dirty="0">
                <a:solidFill>
                  <a:srgbClr val="212121"/>
                </a:solidFill>
                <a:latin typeface="Dosis" panose="020B0604020202020204" charset="0"/>
              </a:rPr>
              <a:t>there are </a:t>
            </a:r>
            <a:r>
              <a:rPr lang="en-US" sz="1200" b="1" dirty="0" err="1">
                <a:solidFill>
                  <a:srgbClr val="212121"/>
                </a:solidFill>
                <a:latin typeface="Dosis" panose="020B0604020202020204" charset="0"/>
              </a:rPr>
              <a:t>NaN</a:t>
            </a:r>
            <a:r>
              <a:rPr lang="en-US" sz="1200" b="1" dirty="0">
                <a:solidFill>
                  <a:srgbClr val="212121"/>
                </a:solidFill>
                <a:latin typeface="Dosis" panose="020B0604020202020204" charset="0"/>
              </a:rPr>
              <a:t> in several rows and columns.</a:t>
            </a:r>
            <a:endParaRPr lang="en-US" sz="1200" b="1" dirty="0">
              <a:latin typeface="Dosis" panose="020B0604020202020204" charset="0"/>
            </a:endParaRPr>
          </a:p>
        </p:txBody>
      </p:sp>
    </p:spTree>
    <p:extLst>
      <p:ext uri="{BB962C8B-B14F-4D97-AF65-F5344CB8AC3E}">
        <p14:creationId xmlns:p14="http://schemas.microsoft.com/office/powerpoint/2010/main" val="87386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Visualization Missing Data</a:t>
            </a:r>
            <a:endParaRPr dirty="0"/>
          </a:p>
        </p:txBody>
      </p:sp>
      <p:sp>
        <p:nvSpPr>
          <p:cNvPr id="4" name="Rectangle 3"/>
          <p:cNvSpPr/>
          <p:nvPr/>
        </p:nvSpPr>
        <p:spPr>
          <a:xfrm>
            <a:off x="5573947" y="3019917"/>
            <a:ext cx="3346085" cy="1384995"/>
          </a:xfrm>
          <a:prstGeom prst="rect">
            <a:avLst/>
          </a:prstGeom>
        </p:spPr>
        <p:txBody>
          <a:bodyPr wrap="square">
            <a:spAutoFit/>
          </a:bodyPr>
          <a:lstStyle/>
          <a:p>
            <a:pPr algn="just"/>
            <a:r>
              <a:rPr lang="en-US" b="1" dirty="0">
                <a:solidFill>
                  <a:srgbClr val="212121"/>
                </a:solidFill>
                <a:latin typeface="Dosis" panose="020B0604020202020204" charset="0"/>
              </a:rPr>
              <a:t>The most missing values are in the ‘</a:t>
            </a:r>
            <a:r>
              <a:rPr lang="en-US" b="1" dirty="0" err="1">
                <a:solidFill>
                  <a:srgbClr val="212121"/>
                </a:solidFill>
                <a:latin typeface="Dosis" panose="020B0604020202020204" charset="0"/>
              </a:rPr>
              <a:t>category_code</a:t>
            </a:r>
            <a:r>
              <a:rPr lang="en-US" b="1" dirty="0">
                <a:solidFill>
                  <a:srgbClr val="212121"/>
                </a:solidFill>
                <a:latin typeface="Dosis" panose="020B0604020202020204" charset="0"/>
              </a:rPr>
              <a:t>’ column, which is </a:t>
            </a:r>
            <a:r>
              <a:rPr lang="en-US" b="1" dirty="0" smtClean="0">
                <a:solidFill>
                  <a:srgbClr val="212121"/>
                </a:solidFill>
                <a:latin typeface="Dosis" panose="020B0604020202020204" charset="0"/>
              </a:rPr>
              <a:t>1.127.141 </a:t>
            </a:r>
            <a:r>
              <a:rPr lang="en-US" b="1" dirty="0">
                <a:solidFill>
                  <a:srgbClr val="212121"/>
                </a:solidFill>
                <a:latin typeface="Dosis" panose="020B0604020202020204" charset="0"/>
              </a:rPr>
              <a:t>missing values., followed by the 'brand' which is </a:t>
            </a:r>
            <a:r>
              <a:rPr lang="en-US" b="1" dirty="0" smtClean="0">
                <a:solidFill>
                  <a:srgbClr val="212121"/>
                </a:solidFill>
                <a:latin typeface="Dosis" panose="020B0604020202020204" charset="0"/>
              </a:rPr>
              <a:t>524.374 </a:t>
            </a:r>
            <a:r>
              <a:rPr lang="en-US" b="1" dirty="0">
                <a:solidFill>
                  <a:srgbClr val="212121"/>
                </a:solidFill>
                <a:latin typeface="Dosis" panose="020B0604020202020204" charset="0"/>
              </a:rPr>
              <a:t>missing values. These NA value will not be deleted so as to accurately asses the price distribution.</a:t>
            </a:r>
            <a:endParaRPr lang="en-US" b="1" dirty="0">
              <a:latin typeface="Dosis" panose="020B0604020202020204" charset="0"/>
            </a:endParaRPr>
          </a:p>
        </p:txBody>
      </p:sp>
      <p:pic>
        <p:nvPicPr>
          <p:cNvPr id="6" name="Picture 5"/>
          <p:cNvPicPr/>
          <p:nvPr/>
        </p:nvPicPr>
        <p:blipFill rotWithShape="1">
          <a:blip r:embed="rId3"/>
          <a:srcRect b="13523"/>
          <a:stretch/>
        </p:blipFill>
        <p:spPr>
          <a:xfrm>
            <a:off x="6058885" y="842301"/>
            <a:ext cx="2376210" cy="1953881"/>
          </a:xfrm>
          <a:prstGeom prst="rect">
            <a:avLst/>
          </a:prstGeom>
          <a:ln>
            <a:solidFill>
              <a:srgbClr val="0070C0"/>
            </a:solidFill>
          </a:ln>
        </p:spPr>
      </p:pic>
      <p:pic>
        <p:nvPicPr>
          <p:cNvPr id="7" name="Picture 6"/>
          <p:cNvPicPr/>
          <p:nvPr/>
        </p:nvPicPr>
        <p:blipFill rotWithShape="1">
          <a:blip r:embed="rId4"/>
          <a:srcRect r="9599"/>
          <a:stretch/>
        </p:blipFill>
        <p:spPr>
          <a:xfrm>
            <a:off x="238024" y="762556"/>
            <a:ext cx="5190009" cy="4091546"/>
          </a:xfrm>
          <a:prstGeom prst="rect">
            <a:avLst/>
          </a:prstGeom>
          <a:ln>
            <a:solidFill>
              <a:srgbClr val="0070C0"/>
            </a:solidFill>
          </a:ln>
        </p:spPr>
      </p:pic>
    </p:spTree>
    <p:extLst>
      <p:ext uri="{BB962C8B-B14F-4D97-AF65-F5344CB8AC3E}">
        <p14:creationId xmlns:p14="http://schemas.microsoft.com/office/powerpoint/2010/main" val="1935975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The </a:t>
            </a:r>
            <a:r>
              <a:rPr lang="en-US" dirty="0" err="1"/>
              <a:t>Behaviour</a:t>
            </a:r>
            <a:r>
              <a:rPr lang="en-US" dirty="0"/>
              <a:t> of Visitors/Customers in October 2019</a:t>
            </a:r>
            <a:endParaRPr dirty="0"/>
          </a:p>
        </p:txBody>
      </p:sp>
      <p:sp>
        <p:nvSpPr>
          <p:cNvPr id="4" name="Rectangle 3"/>
          <p:cNvSpPr/>
          <p:nvPr/>
        </p:nvSpPr>
        <p:spPr>
          <a:xfrm>
            <a:off x="729688" y="2553247"/>
            <a:ext cx="3287835" cy="1569660"/>
          </a:xfrm>
          <a:prstGeom prst="rect">
            <a:avLst/>
          </a:prstGeom>
        </p:spPr>
        <p:txBody>
          <a:bodyPr wrap="square">
            <a:spAutoFit/>
          </a:bodyPr>
          <a:lstStyle/>
          <a:p>
            <a:pPr algn="just"/>
            <a:r>
              <a:rPr lang="en-US" sz="1600" b="1" dirty="0">
                <a:solidFill>
                  <a:srgbClr val="212121"/>
                </a:solidFill>
                <a:latin typeface="Dosis" panose="020B0604020202020204" charset="0"/>
              </a:rPr>
              <a:t>In general, online shop visitors have a habit of viewing goods or add items to the cart but not yet certainly buy. Visitors/customers who buy goods at October 2019 totaled </a:t>
            </a:r>
            <a:r>
              <a:rPr lang="en-US" sz="1600" b="1" dirty="0" smtClean="0">
                <a:solidFill>
                  <a:srgbClr val="212121"/>
                </a:solidFill>
                <a:latin typeface="Dosis" panose="020B0604020202020204" charset="0"/>
              </a:rPr>
              <a:t>58.402 visitors (1,63%).</a:t>
            </a:r>
            <a:endParaRPr lang="en-US" sz="1600" b="1" dirty="0">
              <a:latin typeface="Dosis" panose="020B0604020202020204" charset="0"/>
            </a:endParaRPr>
          </a:p>
        </p:txBody>
      </p:sp>
      <p:pic>
        <p:nvPicPr>
          <p:cNvPr id="8" name="Picture 7"/>
          <p:cNvPicPr/>
          <p:nvPr/>
        </p:nvPicPr>
        <p:blipFill rotWithShape="1">
          <a:blip r:embed="rId3"/>
          <a:srcRect l="11208" t="15841" r="9826" b="9572"/>
          <a:stretch/>
        </p:blipFill>
        <p:spPr>
          <a:xfrm>
            <a:off x="4357992" y="919817"/>
            <a:ext cx="4464996" cy="3640197"/>
          </a:xfrm>
          <a:prstGeom prst="rect">
            <a:avLst/>
          </a:prstGeom>
          <a:ln>
            <a:solidFill>
              <a:srgbClr val="0070C0"/>
            </a:solidFill>
          </a:ln>
        </p:spPr>
      </p:pic>
      <p:pic>
        <p:nvPicPr>
          <p:cNvPr id="9" name="Picture 8"/>
          <p:cNvPicPr/>
          <p:nvPr/>
        </p:nvPicPr>
        <p:blipFill rotWithShape="1">
          <a:blip r:embed="rId4"/>
          <a:srcRect r="7359"/>
          <a:stretch/>
        </p:blipFill>
        <p:spPr>
          <a:xfrm>
            <a:off x="1186715" y="1246501"/>
            <a:ext cx="2081952" cy="1195480"/>
          </a:xfrm>
          <a:prstGeom prst="rect">
            <a:avLst/>
          </a:prstGeom>
          <a:ln>
            <a:solidFill>
              <a:srgbClr val="0070C0"/>
            </a:solidFill>
          </a:ln>
        </p:spPr>
      </p:pic>
    </p:spTree>
    <p:extLst>
      <p:ext uri="{BB962C8B-B14F-4D97-AF65-F5344CB8AC3E}">
        <p14:creationId xmlns:p14="http://schemas.microsoft.com/office/powerpoint/2010/main" val="287743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Items are most viewed by Visitors/Customers</a:t>
            </a:r>
            <a:endParaRPr dirty="0"/>
          </a:p>
        </p:txBody>
      </p:sp>
      <p:sp>
        <p:nvSpPr>
          <p:cNvPr id="4" name="Rectangle 3"/>
          <p:cNvSpPr/>
          <p:nvPr/>
        </p:nvSpPr>
        <p:spPr>
          <a:xfrm>
            <a:off x="5520100" y="3549467"/>
            <a:ext cx="3511915" cy="1169551"/>
          </a:xfrm>
          <a:prstGeom prst="rect">
            <a:avLst/>
          </a:prstGeom>
        </p:spPr>
        <p:txBody>
          <a:bodyPr wrap="square">
            <a:spAutoFit/>
          </a:bodyPr>
          <a:lstStyle/>
          <a:p>
            <a:pPr algn="just"/>
            <a:r>
              <a:rPr lang="en-US" b="1" dirty="0">
                <a:solidFill>
                  <a:srgbClr val="212121"/>
                </a:solidFill>
                <a:latin typeface="Dosis" panose="020B0604020202020204" charset="0"/>
              </a:rPr>
              <a:t>The items most visited/viewed by online shop </a:t>
            </a:r>
            <a:r>
              <a:rPr lang="en-US" b="1" dirty="0" smtClean="0">
                <a:solidFill>
                  <a:srgbClr val="212121"/>
                </a:solidFill>
                <a:latin typeface="Dosis" panose="020B0604020202020204" charset="0"/>
              </a:rPr>
              <a:t>in </a:t>
            </a:r>
            <a:r>
              <a:rPr lang="en-US" b="1" dirty="0">
                <a:solidFill>
                  <a:srgbClr val="212121"/>
                </a:solidFill>
                <a:latin typeface="Dosis" panose="020B0604020202020204" charset="0"/>
              </a:rPr>
              <a:t>October 2019 </a:t>
            </a:r>
            <a:r>
              <a:rPr lang="en-US" b="1" dirty="0" smtClean="0">
                <a:solidFill>
                  <a:srgbClr val="212121"/>
                </a:solidFill>
                <a:latin typeface="Dosis" panose="020B0604020202020204" charset="0"/>
              </a:rPr>
              <a:t>is </a:t>
            </a:r>
            <a:r>
              <a:rPr lang="en-US" b="1" dirty="0" err="1" smtClean="0">
                <a:solidFill>
                  <a:srgbClr val="212121"/>
                </a:solidFill>
                <a:latin typeface="Dosis" panose="020B0604020202020204" charset="0"/>
              </a:rPr>
              <a:t>electronics.smartphones</a:t>
            </a:r>
            <a:r>
              <a:rPr lang="en-US" b="1" dirty="0" smtClean="0">
                <a:solidFill>
                  <a:srgbClr val="212121"/>
                </a:solidFill>
                <a:latin typeface="Dosis" panose="020B0604020202020204" charset="0"/>
              </a:rPr>
              <a:t>.</a:t>
            </a:r>
          </a:p>
          <a:p>
            <a:pPr algn="just"/>
            <a:r>
              <a:rPr lang="en-US" b="1" dirty="0" smtClean="0">
                <a:solidFill>
                  <a:srgbClr val="212121"/>
                </a:solidFill>
                <a:latin typeface="Dosis" panose="020B0604020202020204" charset="0"/>
              </a:rPr>
              <a:t>Number </a:t>
            </a:r>
            <a:r>
              <a:rPr lang="en-US" b="1" dirty="0">
                <a:solidFill>
                  <a:srgbClr val="212121"/>
                </a:solidFill>
                <a:latin typeface="Dosis" panose="020B0604020202020204" charset="0"/>
              </a:rPr>
              <a:t>of visited/viewed of items </a:t>
            </a:r>
            <a:r>
              <a:rPr lang="en-US" b="1" dirty="0" err="1">
                <a:solidFill>
                  <a:srgbClr val="212121"/>
                </a:solidFill>
                <a:latin typeface="Dosis" panose="020B0604020202020204" charset="0"/>
              </a:rPr>
              <a:t>electronics.smartphones</a:t>
            </a:r>
            <a:r>
              <a:rPr lang="en-US" b="1" dirty="0">
                <a:solidFill>
                  <a:srgbClr val="212121"/>
                </a:solidFill>
                <a:latin typeface="Dosis" panose="020B0604020202020204" charset="0"/>
              </a:rPr>
              <a:t> reached </a:t>
            </a:r>
            <a:r>
              <a:rPr lang="en-US" b="1" dirty="0" smtClean="0">
                <a:solidFill>
                  <a:srgbClr val="212121"/>
                </a:solidFill>
                <a:latin typeface="Dosis" panose="020B0604020202020204" charset="0"/>
              </a:rPr>
              <a:t>2.058.075 </a:t>
            </a:r>
            <a:r>
              <a:rPr lang="en-US" b="1" dirty="0">
                <a:solidFill>
                  <a:srgbClr val="212121"/>
                </a:solidFill>
                <a:latin typeface="Dosis" panose="020B0604020202020204" charset="0"/>
              </a:rPr>
              <a:t>units in October 2019.</a:t>
            </a:r>
            <a:endParaRPr lang="en-US" b="1" dirty="0">
              <a:latin typeface="Dosis" panose="020B0604020202020204" charset="0"/>
            </a:endParaRPr>
          </a:p>
        </p:txBody>
      </p:sp>
      <p:pic>
        <p:nvPicPr>
          <p:cNvPr id="8" name="Picture 7"/>
          <p:cNvPicPr/>
          <p:nvPr/>
        </p:nvPicPr>
        <p:blipFill>
          <a:blip r:embed="rId3"/>
          <a:stretch>
            <a:fillRect/>
          </a:stretch>
        </p:blipFill>
        <p:spPr>
          <a:xfrm>
            <a:off x="5632084" y="1064234"/>
            <a:ext cx="3287948" cy="2350174"/>
          </a:xfrm>
          <a:prstGeom prst="rect">
            <a:avLst/>
          </a:prstGeom>
          <a:ln>
            <a:solidFill>
              <a:srgbClr val="0070C0"/>
            </a:solidFill>
          </a:ln>
        </p:spPr>
      </p:pic>
      <p:pic>
        <p:nvPicPr>
          <p:cNvPr id="9" name="Picture 8"/>
          <p:cNvPicPr/>
          <p:nvPr/>
        </p:nvPicPr>
        <p:blipFill rotWithShape="1">
          <a:blip r:embed="rId4"/>
          <a:srcRect l="2373" t="4887" r="5646"/>
          <a:stretch/>
        </p:blipFill>
        <p:spPr>
          <a:xfrm>
            <a:off x="107004" y="817123"/>
            <a:ext cx="5359941" cy="3969989"/>
          </a:xfrm>
          <a:prstGeom prst="rect">
            <a:avLst/>
          </a:prstGeom>
          <a:ln>
            <a:solidFill>
              <a:srgbClr val="0070C0"/>
            </a:solidFill>
          </a:ln>
        </p:spPr>
      </p:pic>
    </p:spTree>
    <p:extLst>
      <p:ext uri="{BB962C8B-B14F-4D97-AF65-F5344CB8AC3E}">
        <p14:creationId xmlns:p14="http://schemas.microsoft.com/office/powerpoint/2010/main" val="302419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25"/>
          <p:cNvSpPr txBox="1">
            <a:spLocks noGrp="1"/>
          </p:cNvSpPr>
          <p:nvPr>
            <p:ph type="title" idx="4294967295"/>
          </p:nvPr>
        </p:nvSpPr>
        <p:spPr>
          <a:xfrm>
            <a:off x="0" y="242382"/>
            <a:ext cx="9144000" cy="370800"/>
          </a:xfrm>
          <a:prstGeom prst="rect">
            <a:avLst/>
          </a:prstGeom>
        </p:spPr>
        <p:txBody>
          <a:bodyPr spcFirstLastPara="1" wrap="square" lIns="91425" tIns="91425" rIns="91425" bIns="91425" anchor="b" anchorCtr="0">
            <a:noAutofit/>
          </a:bodyPr>
          <a:lstStyle/>
          <a:p>
            <a:pPr lvl="0" algn="ctr"/>
            <a:r>
              <a:rPr lang="en-US" dirty="0"/>
              <a:t>Brand of goods are purchased the most by Visitors/Customers</a:t>
            </a:r>
            <a:endParaRPr dirty="0"/>
          </a:p>
        </p:txBody>
      </p:sp>
      <p:sp>
        <p:nvSpPr>
          <p:cNvPr id="4" name="Rectangle 3"/>
          <p:cNvSpPr/>
          <p:nvPr/>
        </p:nvSpPr>
        <p:spPr>
          <a:xfrm>
            <a:off x="223850" y="3447775"/>
            <a:ext cx="3287835" cy="1323439"/>
          </a:xfrm>
          <a:prstGeom prst="rect">
            <a:avLst/>
          </a:prstGeom>
        </p:spPr>
        <p:txBody>
          <a:bodyPr wrap="square">
            <a:spAutoFit/>
          </a:bodyPr>
          <a:lstStyle/>
          <a:p>
            <a:pPr algn="just"/>
            <a:r>
              <a:rPr lang="en-US" sz="1600" b="1" dirty="0">
                <a:solidFill>
                  <a:srgbClr val="212121"/>
                </a:solidFill>
                <a:latin typeface="Dosis" panose="020B0604020202020204" charset="0"/>
              </a:rPr>
              <a:t>Samsung has become the brand that is most in demand by customers in October 2019. Number of purchases of brand goods Samsung reached </a:t>
            </a:r>
            <a:r>
              <a:rPr lang="en-US" sz="1600" b="1" dirty="0" smtClean="0">
                <a:solidFill>
                  <a:srgbClr val="212121"/>
                </a:solidFill>
                <a:latin typeface="Dosis" panose="020B0604020202020204" charset="0"/>
              </a:rPr>
              <a:t>18.409 </a:t>
            </a:r>
            <a:r>
              <a:rPr lang="en-US" sz="1600" b="1" dirty="0">
                <a:solidFill>
                  <a:srgbClr val="212121"/>
                </a:solidFill>
                <a:latin typeface="Dosis" panose="020B0604020202020204" charset="0"/>
              </a:rPr>
              <a:t>units in October 2019.</a:t>
            </a:r>
            <a:endParaRPr lang="en-US" sz="1600" b="1" dirty="0">
              <a:latin typeface="Dosis" panose="020B0604020202020204" charset="0"/>
            </a:endParaRPr>
          </a:p>
        </p:txBody>
      </p:sp>
      <p:pic>
        <p:nvPicPr>
          <p:cNvPr id="6" name="Picture 5"/>
          <p:cNvPicPr/>
          <p:nvPr/>
        </p:nvPicPr>
        <p:blipFill>
          <a:blip r:embed="rId3"/>
          <a:stretch>
            <a:fillRect/>
          </a:stretch>
        </p:blipFill>
        <p:spPr>
          <a:xfrm>
            <a:off x="846307" y="982016"/>
            <a:ext cx="1874195" cy="2449076"/>
          </a:xfrm>
          <a:prstGeom prst="rect">
            <a:avLst/>
          </a:prstGeom>
          <a:ln>
            <a:solidFill>
              <a:srgbClr val="0070C0"/>
            </a:solidFill>
          </a:ln>
        </p:spPr>
      </p:pic>
      <p:pic>
        <p:nvPicPr>
          <p:cNvPr id="7" name="Picture 6"/>
          <p:cNvPicPr/>
          <p:nvPr/>
        </p:nvPicPr>
        <p:blipFill rotWithShape="1">
          <a:blip r:embed="rId4"/>
          <a:srcRect l="4500" t="8969" r="6630"/>
          <a:stretch/>
        </p:blipFill>
        <p:spPr>
          <a:xfrm>
            <a:off x="3638144" y="729574"/>
            <a:ext cx="5340486" cy="4143983"/>
          </a:xfrm>
          <a:prstGeom prst="rect">
            <a:avLst/>
          </a:prstGeom>
          <a:ln>
            <a:solidFill>
              <a:srgbClr val="0070C0"/>
            </a:solidFill>
          </a:ln>
        </p:spPr>
      </p:pic>
    </p:spTree>
    <p:extLst>
      <p:ext uri="{BB962C8B-B14F-4D97-AF65-F5344CB8AC3E}">
        <p14:creationId xmlns:p14="http://schemas.microsoft.com/office/powerpoint/2010/main" val="67052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914</Words>
  <Application>Microsoft Office PowerPoint</Application>
  <PresentationFormat>On-screen Show (16:9)</PresentationFormat>
  <Paragraphs>76</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Times New Roman</vt:lpstr>
      <vt:lpstr>Dosis</vt:lpstr>
      <vt:lpstr>Arial Narrow</vt:lpstr>
      <vt:lpstr>Sniglet</vt:lpstr>
      <vt:lpstr>Arial Black</vt:lpstr>
      <vt:lpstr>Arial Rounded MT Bold</vt:lpstr>
      <vt:lpstr>Arial Unicode MS</vt:lpstr>
      <vt:lpstr>Calibri</vt:lpstr>
      <vt:lpstr>Wingdings</vt:lpstr>
      <vt:lpstr>Friar template</vt:lpstr>
      <vt:lpstr>PowerPoint Presentation</vt:lpstr>
      <vt:lpstr>About</vt:lpstr>
      <vt:lpstr>PowerPoint Presentation</vt:lpstr>
      <vt:lpstr>Business Question</vt:lpstr>
      <vt:lpstr>Checking Missing Data</vt:lpstr>
      <vt:lpstr>Visualization Missing Data</vt:lpstr>
      <vt:lpstr>The Behaviour of Visitors/Customers in October 2019</vt:lpstr>
      <vt:lpstr>Items are most viewed by Visitors/Customers</vt:lpstr>
      <vt:lpstr>Brand of goods are purchased the most by Visitors/Customers</vt:lpstr>
      <vt:lpstr>2.574,07</vt:lpstr>
      <vt:lpstr>The behavior of visitors at a specific time of the day</vt:lpstr>
      <vt:lpstr>The best product to sell at a specific time of the day</vt:lpstr>
      <vt:lpstr>The best product to sell at a specific time of the day</vt:lpstr>
      <vt:lpstr>PowerPoint Presentation</vt:lpstr>
      <vt:lpstr>The behavior of our repeat user vs new user</vt:lpstr>
      <vt:lpstr>The behavior of our repeat user vs new user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IK</cp:lastModifiedBy>
  <cp:revision>20</cp:revision>
  <dcterms:modified xsi:type="dcterms:W3CDTF">2021-08-18T13:48:08Z</dcterms:modified>
</cp:coreProperties>
</file>