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</p:sldIdLst>
  <p:sldSz cx="18288000" cy="10287000"/>
  <p:notesSz cx="6858000" cy="9144000"/>
  <p:embeddedFontLst>
    <p:embeddedFont>
      <p:font typeface="PT Sans" charset="1" panose="020B0503020203020204"/>
      <p:regular r:id="rId10"/>
    </p:embeddedFont>
    <p:embeddedFont>
      <p:font typeface="PT Sans Bold" charset="1" panose="020B0703020203020204"/>
      <p:regular r:id="rId1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fonts/font10.fntdata" Type="http://schemas.openxmlformats.org/officeDocument/2006/relationships/font"/><Relationship Id="rId11" Target="fonts/font11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218" y="0"/>
            <a:ext cx="3655220" cy="10287002"/>
          </a:xfrm>
          <a:custGeom>
            <a:avLst/>
            <a:gdLst/>
            <a:ahLst/>
            <a:cxnLst/>
            <a:rect r="r" b="b" t="t" l="l"/>
            <a:pathLst>
              <a:path h="10287002" w="3655220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819150" y="-7144"/>
            <a:ext cx="7522368" cy="10294144"/>
          </a:xfrm>
          <a:custGeom>
            <a:avLst/>
            <a:gdLst/>
            <a:ahLst/>
            <a:cxnLst/>
            <a:rect r="r" b="b" t="t" l="l"/>
            <a:pathLst>
              <a:path h="10294144" w="7522368">
                <a:moveTo>
                  <a:pt x="0" y="0"/>
                </a:moveTo>
                <a:lnTo>
                  <a:pt x="7522368" y="0"/>
                </a:lnTo>
                <a:lnTo>
                  <a:pt x="7522368" y="10294144"/>
                </a:lnTo>
                <a:lnTo>
                  <a:pt x="0" y="1029414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/>
          <p:nvPr/>
        </p:nvGrpSpPr>
        <p:grpSpPr>
          <a:xfrm rot="0">
            <a:off x="4392602" y="2070102"/>
            <a:ext cx="12861933" cy="3924298"/>
            <a:chOff x="0" y="0"/>
            <a:chExt cx="17149244" cy="5232398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17149245" cy="5232398"/>
            </a:xfrm>
            <a:custGeom>
              <a:avLst/>
              <a:gdLst/>
              <a:ahLst/>
              <a:cxnLst/>
              <a:rect r="r" b="b" t="t" l="l"/>
              <a:pathLst>
                <a:path h="5232398" w="17149245">
                  <a:moveTo>
                    <a:pt x="0" y="0"/>
                  </a:moveTo>
                  <a:lnTo>
                    <a:pt x="17149245" y="0"/>
                  </a:lnTo>
                  <a:lnTo>
                    <a:pt x="17149245" y="5232398"/>
                  </a:lnTo>
                  <a:lnTo>
                    <a:pt x="0" y="52323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9525"/>
              <a:ext cx="17149244" cy="5241923"/>
            </a:xfrm>
            <a:prstGeom prst="rect">
              <a:avLst/>
            </a:prstGeom>
          </p:spPr>
          <p:txBody>
            <a:bodyPr anchor="b" rtlCol="false" tIns="0" lIns="0" bIns="0" rIns="0"/>
            <a:lstStyle/>
            <a:p>
              <a:pPr algn="r">
                <a:lnSpc>
                  <a:spcPts val="10800"/>
                </a:lnSpc>
              </a:pPr>
              <a:r>
                <a:rPr lang="en-US" sz="9000" spc="-12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MATERI VLAN</a:t>
              </a:r>
            </a:p>
          </p:txBody>
        </p:sp>
      </p:grp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218" y="0"/>
            <a:ext cx="3655220" cy="10287002"/>
          </a:xfrm>
          <a:custGeom>
            <a:avLst/>
            <a:gdLst/>
            <a:ahLst/>
            <a:cxnLst/>
            <a:rect r="r" b="b" t="t" l="l"/>
            <a:pathLst>
              <a:path h="10287002" w="3655220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26466" y="1028700"/>
            <a:ext cx="15028070" cy="2628899"/>
            <a:chOff x="0" y="0"/>
            <a:chExt cx="20037426" cy="35051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037427" cy="3505198"/>
            </a:xfrm>
            <a:custGeom>
              <a:avLst/>
              <a:gdLst/>
              <a:ahLst/>
              <a:cxnLst/>
              <a:rect r="r" b="b" t="t" l="l"/>
              <a:pathLst>
                <a:path h="3505198" w="20037427">
                  <a:moveTo>
                    <a:pt x="0" y="0"/>
                  </a:moveTo>
                  <a:lnTo>
                    <a:pt x="20037427" y="0"/>
                  </a:lnTo>
                  <a:lnTo>
                    <a:pt x="20037427" y="3505198"/>
                  </a:lnTo>
                  <a:lnTo>
                    <a:pt x="0" y="3505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0037426" cy="35051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00"/>
                </a:lnSpc>
              </a:pP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🧩 Pengertian VLAN</a:t>
              </a:r>
            </a:p>
            <a:p>
              <a:pPr algn="ctr">
                <a:lnSpc>
                  <a:spcPts val="3600"/>
                </a:lnSpc>
              </a:pP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VLAN (Virtual Local Area Network)</a:t>
              </a: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 adalah teknologi yang digunakan untuk membagi satu jaringan fisik menjadi beberapa jaringan logis yang terpisah.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Artinya, meskipun semua komputer terhubung ke </a:t>
              </a: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switch yang sama</a:t>
              </a: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, mereka bisa berada dalam </a:t>
              </a: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jaringan berbeda</a:t>
              </a: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 sesuai dengan pengaturan VLAN-nya.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Dengan VLAN, administrator jaringan bisa </a:t>
              </a: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mengelompokkan perangkat berdasarkan fungsi, departemen, atau keamanan</a:t>
              </a: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, tanpa memperhatikan lokasi fisiknya.</a:t>
              </a:r>
            </a:p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406348" y="4247834"/>
            <a:ext cx="15028070" cy="6297747"/>
            <a:chOff x="0" y="0"/>
            <a:chExt cx="20037426" cy="8396996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37427" cy="8396996"/>
            </a:xfrm>
            <a:custGeom>
              <a:avLst/>
              <a:gdLst/>
              <a:ahLst/>
              <a:cxnLst/>
              <a:rect r="r" b="b" t="t" l="l"/>
              <a:pathLst>
                <a:path h="8396996" w="20037427">
                  <a:moveTo>
                    <a:pt x="0" y="0"/>
                  </a:moveTo>
                  <a:lnTo>
                    <a:pt x="20037427" y="0"/>
                  </a:lnTo>
                  <a:lnTo>
                    <a:pt x="20037427" y="8396996"/>
                  </a:lnTo>
                  <a:lnTo>
                    <a:pt x="0" y="8396996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20037426" cy="8396996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⚙️ Cara Kerja VLAN</a:t>
              </a: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VLAN bekerja di </a:t>
              </a: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lapisan 2 (Data Link Layer)</a:t>
              </a: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 pada model OSI.</a:t>
              </a: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Setiap VLAN diberi </a:t>
              </a: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ID unik (VLAN ID)</a:t>
              </a: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 yang digunakan untuk menandai paket data.</a:t>
              </a: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Switch dengan fitur VLAN akan </a:t>
              </a: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menandai (tag)</a:t>
              </a: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 setiap frame Ethernet dengan </a:t>
              </a: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VLAN tag (802.1Q tagging)</a:t>
              </a: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.</a:t>
              </a:r>
            </a:p>
            <a:p>
              <a:pPr algn="l" marL="542925" indent="-271462" lvl="1">
                <a:lnSpc>
                  <a:spcPts val="3600"/>
                </a:lnSpc>
                <a:buFont typeface="Arial"/>
                <a:buChar char="•"/>
              </a:pP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Hanya perangkat dengan VLAN ID yang sama yang bisa saling berkomunikasi langsung.</a:t>
              </a:r>
            </a:p>
            <a:p>
              <a:pPr algn="l" marL="542925" indent="-271462" lvl="1">
                <a:lnSpc>
                  <a:spcPts val="3600"/>
                </a:lnSpc>
              </a:pPr>
            </a:p>
          </p:txBody>
        </p:sp>
      </p:grp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218" y="0"/>
            <a:ext cx="3655220" cy="10287002"/>
          </a:xfrm>
          <a:custGeom>
            <a:avLst/>
            <a:gdLst/>
            <a:ahLst/>
            <a:cxnLst/>
            <a:rect r="r" b="b" t="t" l="l"/>
            <a:pathLst>
              <a:path h="10287002" w="3655220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26466" y="2068642"/>
            <a:ext cx="15028070" cy="1588956"/>
            <a:chOff x="0" y="0"/>
            <a:chExt cx="20037426" cy="211860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037427" cy="2118608"/>
            </a:xfrm>
            <a:custGeom>
              <a:avLst/>
              <a:gdLst/>
              <a:ahLst/>
              <a:cxnLst/>
              <a:rect r="r" b="b" t="t" l="l"/>
              <a:pathLst>
                <a:path h="2118608" w="20037427">
                  <a:moveTo>
                    <a:pt x="0" y="0"/>
                  </a:moveTo>
                  <a:lnTo>
                    <a:pt x="20037427" y="0"/>
                  </a:lnTo>
                  <a:lnTo>
                    <a:pt x="20037427" y="2118608"/>
                  </a:lnTo>
                  <a:lnTo>
                    <a:pt x="0" y="21186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0037426" cy="21186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240"/>
                </a:lnSpc>
              </a:pPr>
              <a:r>
                <a:rPr lang="en-US" b="true" sz="27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💡 Tujuan dan Manfaat VLAN</a:t>
              </a:r>
            </a:p>
            <a:p>
              <a:pPr algn="ctr">
                <a:lnSpc>
                  <a:spcPts val="3240"/>
                </a:lnSpc>
              </a:pPr>
              <a:r>
                <a:rPr lang="en-US" b="true" sz="27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Meningkatkan keamanan</a:t>
              </a:r>
            </a:p>
            <a:p>
              <a:pPr algn="ctr">
                <a:lnSpc>
                  <a:spcPts val="3240"/>
                </a:lnSpc>
              </a:pPr>
              <a:r>
                <a:rPr lang="en-US" sz="27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Data antar VLAN tidak bisa saling diakses tanpa konfigurasi khusus (misalnya melalui router).</a:t>
              </a:r>
            </a:p>
            <a:p>
              <a:pPr algn="ctr">
                <a:lnSpc>
                  <a:spcPts val="3240"/>
                </a:lnSpc>
              </a:pPr>
              <a:r>
                <a:rPr lang="en-US" b="true" sz="27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Mengurangi broadcast domain</a:t>
              </a:r>
            </a:p>
            <a:p>
              <a:pPr algn="ctr">
                <a:lnSpc>
                  <a:spcPts val="3240"/>
                </a:lnSpc>
              </a:pPr>
              <a:r>
                <a:rPr lang="en-US" sz="27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Setiap VLAN memiliki domain broadcast sendiri, sehingga lalu lintas jaringan menjadi lebih efisien.</a:t>
              </a:r>
            </a:p>
            <a:p>
              <a:pPr algn="ctr">
                <a:lnSpc>
                  <a:spcPts val="3240"/>
                </a:lnSpc>
              </a:pPr>
              <a:r>
                <a:rPr lang="en-US" b="true" sz="27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Manajemen jaringan lebih mudah</a:t>
              </a:r>
            </a:p>
            <a:p>
              <a:pPr algn="ctr">
                <a:lnSpc>
                  <a:spcPts val="3240"/>
                </a:lnSpc>
              </a:pPr>
              <a:r>
                <a:rPr lang="en-US" sz="27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Perubahan logis jaringan tidak perlu memindahkan kabel fisik.</a:t>
              </a:r>
            </a:p>
            <a:p>
              <a:pPr algn="ctr">
                <a:lnSpc>
                  <a:spcPts val="3240"/>
                </a:lnSpc>
              </a:pPr>
              <a:r>
                <a:rPr lang="en-US" b="true" sz="27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Meningkatkan performa</a:t>
              </a:r>
            </a:p>
            <a:p>
              <a:pPr algn="ctr">
                <a:lnSpc>
                  <a:spcPts val="3240"/>
                </a:lnSpc>
              </a:pPr>
              <a:r>
                <a:rPr lang="en-US" sz="27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Mengurangi beban broadcast dan meningkatkan kecepatan respon jaringan.</a:t>
              </a:r>
            </a:p>
            <a:p>
              <a:pPr algn="ctr">
                <a:lnSpc>
                  <a:spcPts val="3240"/>
                </a:lnSpc>
              </a:pPr>
              <a:r>
                <a:rPr lang="en-US" b="true" sz="27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Fleksibilitas tinggi</a:t>
              </a:r>
            </a:p>
            <a:p>
              <a:pPr algn="ctr">
                <a:lnSpc>
                  <a:spcPts val="3240"/>
                </a:lnSpc>
              </a:pPr>
              <a:r>
                <a:rPr lang="en-US" sz="27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Perangkat bisa dipindahkan ke VLAN lain cukup dengan pengaturan di switch.</a:t>
              </a:r>
            </a:p>
            <a:p>
              <a:pPr algn="ctr">
                <a:lnSpc>
                  <a:spcPts val="2879"/>
                </a:lnSpc>
              </a:pPr>
            </a:p>
            <a:p>
              <a:pPr algn="ctr">
                <a:lnSpc>
                  <a:spcPts val="324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3395273" y="6115988"/>
            <a:ext cx="14398482" cy="3530181"/>
            <a:chOff x="0" y="0"/>
            <a:chExt cx="19197976" cy="470690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9197975" cy="4706908"/>
            </a:xfrm>
            <a:custGeom>
              <a:avLst/>
              <a:gdLst/>
              <a:ahLst/>
              <a:cxnLst/>
              <a:rect r="r" b="b" t="t" l="l"/>
              <a:pathLst>
                <a:path h="4706908" w="19197975">
                  <a:moveTo>
                    <a:pt x="0" y="0"/>
                  </a:moveTo>
                  <a:lnTo>
                    <a:pt x="19197975" y="0"/>
                  </a:lnTo>
                  <a:lnTo>
                    <a:pt x="19197975" y="4706908"/>
                  </a:lnTo>
                  <a:lnTo>
                    <a:pt x="0" y="470690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0"/>
              <a:ext cx="19197976" cy="470690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434340" indent="-217170" lvl="1">
                <a:lnSpc>
                  <a:spcPts val="2879"/>
                </a:lnSpc>
                <a:buFont typeface="Arial"/>
                <a:buChar char="•"/>
              </a:pPr>
              <a:r>
                <a:rPr lang="en-US" b="true" sz="24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🧠 Jenis-Jenis VLAN</a:t>
              </a:r>
            </a:p>
            <a:p>
              <a:pPr algn="l" marL="434340" indent="-217170" lvl="1">
                <a:lnSpc>
                  <a:spcPts val="2879"/>
                </a:lnSpc>
                <a:buFont typeface="Arial"/>
                <a:buChar char="•"/>
              </a:pPr>
              <a:r>
                <a:rPr lang="en-US" b="true" sz="24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Default VLAN</a:t>
              </a:r>
            </a:p>
            <a:p>
              <a:pPr algn="l" marL="434340" indent="-217170" lvl="1">
                <a:lnSpc>
                  <a:spcPts val="2879"/>
                </a:lnSpc>
              </a:pPr>
              <a:r>
                <a:rPr lang="en-US" sz="24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VLAN bawaan (biasanya VLAN 1). Semua port switch awalnya tergabung di sini.</a:t>
              </a:r>
            </a:p>
            <a:p>
              <a:pPr algn="l" marL="434340" indent="-217170" lvl="1">
                <a:lnSpc>
                  <a:spcPts val="2879"/>
                </a:lnSpc>
                <a:buFont typeface="Arial"/>
                <a:buChar char="•"/>
              </a:pPr>
              <a:r>
                <a:rPr lang="en-US" b="true" sz="24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Data VLAN</a:t>
              </a:r>
            </a:p>
            <a:p>
              <a:pPr algn="l" marL="434340" indent="-217170" lvl="1">
                <a:lnSpc>
                  <a:spcPts val="2879"/>
                </a:lnSpc>
              </a:pPr>
              <a:r>
                <a:rPr lang="en-US" sz="24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VLAN yang digunakan untuk lalu lintas data pengguna.</a:t>
              </a:r>
            </a:p>
            <a:p>
              <a:pPr algn="l" marL="434340" indent="-217170" lvl="1">
                <a:lnSpc>
                  <a:spcPts val="2879"/>
                </a:lnSpc>
                <a:buFont typeface="Arial"/>
                <a:buChar char="•"/>
              </a:pPr>
              <a:r>
                <a:rPr lang="en-US" b="true" sz="24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Voice VLAN</a:t>
              </a:r>
            </a:p>
            <a:p>
              <a:pPr algn="l" marL="434340" indent="-217170" lvl="1">
                <a:lnSpc>
                  <a:spcPts val="2879"/>
                </a:lnSpc>
              </a:pPr>
              <a:r>
                <a:rPr lang="en-US" sz="24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VLAN khusus untuk lalu lintas suara (VoIP) agar lebih stabil.</a:t>
              </a:r>
            </a:p>
            <a:p>
              <a:pPr algn="l" marL="434340" indent="-217170" lvl="1">
                <a:lnSpc>
                  <a:spcPts val="2879"/>
                </a:lnSpc>
                <a:buFont typeface="Arial"/>
                <a:buChar char="•"/>
              </a:pPr>
              <a:r>
                <a:rPr lang="en-US" b="true" sz="24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Management VLAN</a:t>
              </a:r>
            </a:p>
            <a:p>
              <a:pPr algn="l" marL="434340" indent="-217170" lvl="1">
                <a:lnSpc>
                  <a:spcPts val="2879"/>
                </a:lnSpc>
              </a:pPr>
              <a:r>
                <a:rPr lang="en-US" sz="24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VLAN yang digunakan untuk mengatur perangkat jaringan (seperti switch atau router).</a:t>
              </a:r>
            </a:p>
            <a:p>
              <a:pPr algn="l" marL="434340" indent="-217170" lvl="1">
                <a:lnSpc>
                  <a:spcPts val="2879"/>
                </a:lnSpc>
                <a:buFont typeface="Arial"/>
                <a:buChar char="•"/>
              </a:pPr>
              <a:r>
                <a:rPr lang="en-US" b="true" sz="2400" spc="-3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Native VLAN</a:t>
              </a:r>
            </a:p>
            <a:p>
              <a:pPr algn="l" marL="434340" indent="-217170" lvl="1">
                <a:lnSpc>
                  <a:spcPts val="2879"/>
                </a:lnSpc>
              </a:pPr>
              <a:r>
                <a:rPr lang="en-US" sz="2400" spc="-3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VLAN yang tidak diberi tag pada trunk port (biasanya VLAN 1).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0C4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26218" y="0"/>
            <a:ext cx="3655220" cy="10287002"/>
          </a:xfrm>
          <a:custGeom>
            <a:avLst/>
            <a:gdLst/>
            <a:ahLst/>
            <a:cxnLst/>
            <a:rect r="r" b="b" t="t" l="l"/>
            <a:pathLst>
              <a:path h="10287002" w="3655220">
                <a:moveTo>
                  <a:pt x="0" y="0"/>
                </a:moveTo>
                <a:lnTo>
                  <a:pt x="3655220" y="0"/>
                </a:lnTo>
                <a:lnTo>
                  <a:pt x="3655220" y="10287002"/>
                </a:lnTo>
                <a:lnTo>
                  <a:pt x="0" y="1028700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26466" y="1028700"/>
            <a:ext cx="15028070" cy="2628899"/>
            <a:chOff x="0" y="0"/>
            <a:chExt cx="20037426" cy="350519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0037427" cy="3505198"/>
            </a:xfrm>
            <a:custGeom>
              <a:avLst/>
              <a:gdLst/>
              <a:ahLst/>
              <a:cxnLst/>
              <a:rect r="r" b="b" t="t" l="l"/>
              <a:pathLst>
                <a:path h="3505198" w="20037427">
                  <a:moveTo>
                    <a:pt x="0" y="0"/>
                  </a:moveTo>
                  <a:lnTo>
                    <a:pt x="20037427" y="0"/>
                  </a:lnTo>
                  <a:lnTo>
                    <a:pt x="20037427" y="3505198"/>
                  </a:lnTo>
                  <a:lnTo>
                    <a:pt x="0" y="3505198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0"/>
              <a:ext cx="20037426" cy="3505198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00"/>
                </a:lnSpc>
              </a:pP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🔌 Jenis Port pada VLAN</a:t>
              </a:r>
            </a:p>
            <a:p>
              <a:pPr algn="ctr">
                <a:lnSpc>
                  <a:spcPts val="3600"/>
                </a:lnSpc>
              </a:pP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Access Port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Hanya terhubung ke satu VLAN, biasanya untuk perangkat akhir (PC, printer).</a:t>
              </a:r>
            </a:p>
            <a:p>
              <a:pPr algn="ctr">
                <a:lnSpc>
                  <a:spcPts val="3600"/>
                </a:lnSpc>
              </a:pP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Trunk Port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Menghubungkan antar switch dan membawa beberapa VLAN sekaligus.</a:t>
              </a:r>
            </a:p>
            <a:p>
              <a:pPr algn="ctr">
                <a:lnSpc>
                  <a:spcPts val="3600"/>
                </a:lnSpc>
              </a:pP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→ Menggunakan </a:t>
              </a:r>
              <a:r>
                <a:rPr lang="en-US" b="true" sz="3000" spc="-4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802.1Q tagging</a:t>
              </a:r>
              <a:r>
                <a:rPr lang="en-US" sz="3000" spc="-4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.</a:t>
              </a:r>
            </a:p>
            <a:p>
              <a:pPr algn="ctr">
                <a:lnSpc>
                  <a:spcPts val="3600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2226465" y="4000499"/>
            <a:ext cx="15028070" cy="4686302"/>
            <a:chOff x="0" y="0"/>
            <a:chExt cx="20037426" cy="6248402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0037427" cy="6248402"/>
            </a:xfrm>
            <a:custGeom>
              <a:avLst/>
              <a:gdLst/>
              <a:ahLst/>
              <a:cxnLst/>
              <a:rect r="r" b="b" t="t" l="l"/>
              <a:pathLst>
                <a:path h="6248402" w="20037427">
                  <a:moveTo>
                    <a:pt x="0" y="0"/>
                  </a:moveTo>
                  <a:lnTo>
                    <a:pt x="20037427" y="0"/>
                  </a:lnTo>
                  <a:lnTo>
                    <a:pt x="20037427" y="6248402"/>
                  </a:lnTo>
                  <a:lnTo>
                    <a:pt x="0" y="6248402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9525"/>
              <a:ext cx="20037426" cy="6257927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b="true" sz="3600" spc="-5">
                  <a:solidFill>
                    <a:srgbClr val="000000"/>
                  </a:solidFill>
                  <a:latin typeface="PT Sans Bold"/>
                  <a:ea typeface="PT Sans Bold"/>
                  <a:cs typeface="PT Sans Bold"/>
                  <a:sym typeface="PT Sans Bold"/>
                </a:rPr>
                <a:t>📊 Kesimpulan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-5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VLAN adalah solusi cerdas untuk: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-5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Memisahkan jaringan tanpa menambah perangkat fisik,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-5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Menambah keamanan,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-5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Mengurangi kemacetan jaringan, dan</a:t>
              </a:r>
            </a:p>
            <a:p>
              <a:pPr algn="l" marL="651510" indent="-325755" lvl="1">
                <a:lnSpc>
                  <a:spcPts val="4320"/>
                </a:lnSpc>
                <a:buFont typeface="Arial"/>
                <a:buChar char="•"/>
              </a:pPr>
              <a:r>
                <a:rPr lang="en-US" sz="3600" spc="-5">
                  <a:solidFill>
                    <a:srgbClr val="000000"/>
                  </a:solidFill>
                  <a:latin typeface="PT Sans"/>
                  <a:ea typeface="PT Sans"/>
                  <a:cs typeface="PT Sans"/>
                  <a:sym typeface="PT Sans"/>
                </a:rPr>
                <a:t>Mempermudah pengelolaan jaringan besar.</a:t>
              </a:r>
            </a:p>
            <a:p>
              <a:pPr algn="l" marL="651510" indent="-325755" lvl="1">
                <a:lnSpc>
                  <a:spcPts val="4320"/>
                </a:lnSpc>
              </a:p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DAG11JitWLs</dc:identifier>
  <dcterms:modified xsi:type="dcterms:W3CDTF">2011-08-01T06:04:30Z</dcterms:modified>
  <cp:revision>1</cp:revision>
  <dc:title>MATERI VLAN TIKA,WULAN.pptx</dc:title>
</cp:coreProperties>
</file>