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ubik" charset="-79"/>
      <p:regular r:id="rId14"/>
      <p:bold r:id="rId15"/>
      <p:italic r:id="rId16"/>
      <p:boldItalic r:id="rId17"/>
    </p:embeddedFont>
    <p:embeddedFont>
      <p:font typeface="Rubik Medium" charset="-79"/>
      <p:regular r:id="rId18"/>
      <p:bold r:id="rId19"/>
      <p:italic r:id="rId20"/>
      <p:boldItalic r:id="rId21"/>
    </p:embeddedFont>
    <p:embeddedFont>
      <p:font typeface="Rubik Light" charset="-79"/>
      <p:regular r:id="rId22"/>
      <p:bold r:id="rId23"/>
      <p:italic r:id="rId24"/>
      <p:boldItalic r:id="rId25"/>
    </p:embeddedFont>
    <p:embeddedFont>
      <p:font typeface="Rubik SemiBold" charset="-79"/>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77H9lPNS2WwVSXLBD7Gn+DGId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56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55546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c799eeac7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c799eeac7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ec2985a6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ec2985a6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ec2985a68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ec2985a68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suci-wulan-dari/"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hyperlink" Target="https://github.com/suciwuland" TargetMode="External"/><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hyperlink" Target="https://drive.google.com/file/d/19TOmMEKMFqNRkR2J3VTuEI_qeZzagVE_/view?usp=sharing" TargetMode="External"/><Relationship Id="rId3" Type="http://schemas.openxmlformats.org/officeDocument/2006/relationships/image" Target="../media/image1.png"/><Relationship Id="rId7" Type="http://schemas.openxmlformats.org/officeDocument/2006/relationships/hyperlink" Target="https://drive.google.com/file/d/16G8q33LnYAG0HQekjfBHWxLZSxewIcbu/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sQcmuS7Zk4Alk8lYv-rgk3sPkZ4b13nw/view?usp=sharing" TargetMode="External"/><Relationship Id="rId5" Type="http://schemas.openxmlformats.org/officeDocument/2006/relationships/hyperlink" Target="https://drive.google.com/file/d/1vwWgTY_QoMBOh5dh-ed0m_WpyFlbtRsu/view?usp=sharing" TargetMode="External"/><Relationship Id="rId4" Type="http://schemas.openxmlformats.org/officeDocument/2006/relationships/image" Target="../media/image4.png"/><Relationship Id="rId9" Type="http://schemas.openxmlformats.org/officeDocument/2006/relationships/hyperlink" Target="https://drive.google.com/file/d/1qSpPGe1Og5458-cM_GSodiheDDhXaskR/view?usp=sha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drive.google.com/drive/folders/13C9yLD7k1JN3v2IHcr5PLcpOVLJcjpmW?usp=shari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suciwuland/Rakamin_KF_Analytics/blob/main/analisa_table.csv"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suciwuland/Rakamin_KF_Analytics/blob/main/Query_analisa_tabl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lookerstudio.google.com/reporting/136e3b0c-139f-47ea-9ee1-7baa957aa5f8"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5068500" cy="15699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Rubik"/>
                <a:ea typeface="Rubik"/>
                <a:cs typeface="Rubik"/>
                <a:sym typeface="Rubik"/>
              </a:rPr>
              <a:t>Performance Analytics</a:t>
            </a:r>
            <a:endParaRPr sz="20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chemeClr val="lt1"/>
                </a:solidFill>
                <a:latin typeface="Rubik SemiBold"/>
                <a:ea typeface="Rubik SemiBold"/>
                <a:cs typeface="Rubik SemiBold"/>
                <a:sym typeface="Rubik SemiBold"/>
              </a:rPr>
              <a:t>Kimia Farma - 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Suci Wulan Dari</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g2c799eeac7a_0_2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g2c799eeac7a_0_2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2" name="Google Shape;152;g2c799eeac7a_0_27"/>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700" b="1">
                <a:latin typeface="Rubik"/>
                <a:ea typeface="Rubik"/>
                <a:cs typeface="Rubik"/>
                <a:sym typeface="Rubik"/>
              </a:rPr>
              <a:t>Summary</a:t>
            </a:r>
            <a:endParaRPr sz="2700" b="1" i="0" u="none" strike="noStrike" cap="none">
              <a:solidFill>
                <a:srgbClr val="000000"/>
              </a:solidFill>
              <a:latin typeface="Rubik"/>
              <a:ea typeface="Rubik"/>
              <a:cs typeface="Rubik"/>
              <a:sym typeface="Rubik"/>
            </a:endParaRPr>
          </a:p>
        </p:txBody>
      </p:sp>
      <p:sp>
        <p:nvSpPr>
          <p:cNvPr id="153" name="Google Shape;153;g2c799eeac7a_0_27"/>
          <p:cNvSpPr txBox="1"/>
          <p:nvPr/>
        </p:nvSpPr>
        <p:spPr>
          <a:xfrm>
            <a:off x="340500" y="1176500"/>
            <a:ext cx="80043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200">
                <a:solidFill>
                  <a:schemeClr val="dk1"/>
                </a:solidFill>
              </a:rPr>
              <a:t>From the dashboard analysis, several conclusions were drawn to improve business performance for the next year:</a:t>
            </a:r>
            <a:endParaRPr sz="2200">
              <a:solidFill>
                <a:schemeClr val="dk1"/>
              </a:solidFill>
            </a:endParaRPr>
          </a:p>
          <a:p>
            <a:pPr marL="0" lvl="0" indent="0" algn="l" rtl="0">
              <a:spcBef>
                <a:spcPts val="0"/>
              </a:spcBef>
              <a:spcAft>
                <a:spcPts val="0"/>
              </a:spcAft>
              <a:buClr>
                <a:schemeClr val="dk1"/>
              </a:buClr>
              <a:buSzPts val="1100"/>
              <a:buFont typeface="Arial"/>
              <a:buNone/>
            </a:pPr>
            <a:r>
              <a:rPr lang="en" sz="2200">
                <a:solidFill>
                  <a:schemeClr val="dk1"/>
                </a:solidFill>
              </a:rPr>
              <a:t>1. improve the quality of branch services</a:t>
            </a:r>
            <a:endParaRPr sz="2200">
              <a:solidFill>
                <a:schemeClr val="dk1"/>
              </a:solidFill>
            </a:endParaRPr>
          </a:p>
          <a:p>
            <a:pPr marL="0" lvl="0" indent="0" algn="l" rtl="0">
              <a:spcBef>
                <a:spcPts val="0"/>
              </a:spcBef>
              <a:spcAft>
                <a:spcPts val="0"/>
              </a:spcAft>
              <a:buClr>
                <a:schemeClr val="dk1"/>
              </a:buClr>
              <a:buSzPts val="1100"/>
              <a:buFont typeface="Arial"/>
              <a:buNone/>
            </a:pPr>
            <a:r>
              <a:rPr lang="en" sz="2200">
                <a:solidFill>
                  <a:schemeClr val="dk1"/>
                </a:solidFill>
              </a:rPr>
              <a:t>2. optimize sales strategy</a:t>
            </a:r>
            <a:endParaRPr sz="2200">
              <a:solidFill>
                <a:schemeClr val="dk1"/>
              </a:solidFill>
            </a:endParaRPr>
          </a:p>
          <a:p>
            <a:pPr marL="0" lvl="0" indent="0" algn="l" rtl="0">
              <a:spcBef>
                <a:spcPts val="0"/>
              </a:spcBef>
              <a:spcAft>
                <a:spcPts val="0"/>
              </a:spcAft>
              <a:buClr>
                <a:schemeClr val="dk1"/>
              </a:buClr>
              <a:buSzPts val="1100"/>
              <a:buFont typeface="Arial"/>
              <a:buNone/>
            </a:pPr>
            <a:r>
              <a:rPr lang="en" sz="2200">
                <a:solidFill>
                  <a:schemeClr val="dk1"/>
                </a:solidFill>
              </a:rPr>
              <a:t>3. stock management</a:t>
            </a:r>
            <a:endParaRPr sz="2200">
              <a:solidFill>
                <a:schemeClr val="dk1"/>
              </a:solidFill>
            </a:endParaRPr>
          </a:p>
          <a:p>
            <a:pPr marL="0" lvl="0" indent="0" algn="l" rtl="0">
              <a:spcBef>
                <a:spcPts val="0"/>
              </a:spcBef>
              <a:spcAft>
                <a:spcPts val="0"/>
              </a:spcAft>
              <a:buClr>
                <a:schemeClr val="dk1"/>
              </a:buClr>
              <a:buSzPts val="1100"/>
              <a:buFont typeface="Arial"/>
              <a:buNone/>
            </a:pPr>
            <a:r>
              <a:rPr lang="en" sz="2200">
                <a:solidFill>
                  <a:schemeClr val="dk1"/>
                </a:solidFill>
              </a:rPr>
              <a:t>4. understand business performance in each province</a:t>
            </a:r>
            <a:endParaRPr sz="2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9" name="Google Shape;159;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60" name="Google Shape;160;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61" name="Google Shape;161;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162" name="Google Shape;162;p8"/>
          <p:cNvPicPr preferRelativeResize="0"/>
          <p:nvPr/>
        </p:nvPicPr>
        <p:blipFill rotWithShape="1">
          <a:blip r:embed="rId5">
            <a:alphaModFix/>
          </a:blip>
          <a:srcRect/>
          <a:stretch/>
        </p:blipFill>
        <p:spPr>
          <a:xfrm>
            <a:off x="4890725" y="4262621"/>
            <a:ext cx="1185900" cy="42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76200" y="0"/>
            <a:ext cx="9144001" cy="5143501"/>
          </a:xfrm>
          <a:prstGeom prst="rect">
            <a:avLst/>
          </a:prstGeom>
          <a:noFill/>
          <a:ln>
            <a:noFill/>
          </a:ln>
        </p:spPr>
      </p:pic>
      <p:pic>
        <p:nvPicPr>
          <p:cNvPr id="67" name="Google Shape;67;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3"/>
          <p:cNvSpPr/>
          <p:nvPr/>
        </p:nvSpPr>
        <p:spPr>
          <a:xfrm>
            <a:off x="0" y="0"/>
            <a:ext cx="47394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txBox="1"/>
          <p:nvPr/>
        </p:nvSpPr>
        <p:spPr>
          <a:xfrm>
            <a:off x="5158500" y="1015200"/>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Suci Wulan Dari</a:t>
            </a:r>
            <a:endParaRPr sz="2000" b="0" i="0" u="none" strike="noStrike" cap="none">
              <a:solidFill>
                <a:srgbClr val="000000"/>
              </a:solidFill>
              <a:latin typeface="Rubik SemiBold"/>
              <a:ea typeface="Rubik SemiBold"/>
              <a:cs typeface="Rubik SemiBold"/>
              <a:sym typeface="Rubik SemiBold"/>
            </a:endParaRPr>
          </a:p>
        </p:txBody>
      </p:sp>
      <p:sp>
        <p:nvSpPr>
          <p:cNvPr id="70" name="Google Shape;70;p3"/>
          <p:cNvSpPr txBox="1"/>
          <p:nvPr/>
        </p:nvSpPr>
        <p:spPr>
          <a:xfrm>
            <a:off x="4867250" y="1604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19FAB"/>
              </a:solidFill>
              <a:latin typeface="Rubik SemiBold"/>
              <a:ea typeface="Rubik SemiBold"/>
              <a:cs typeface="Rubik SemiBold"/>
              <a:sym typeface="Rubik SemiBold"/>
            </a:endParaRPr>
          </a:p>
        </p:txBody>
      </p:sp>
      <p:sp>
        <p:nvSpPr>
          <p:cNvPr id="71" name="Google Shape;71;p3"/>
          <p:cNvSpPr txBox="1"/>
          <p:nvPr/>
        </p:nvSpPr>
        <p:spPr>
          <a:xfrm>
            <a:off x="4739400" y="1886000"/>
            <a:ext cx="4342800" cy="2031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Final year informatics engineering student at Lhokseumawe State Polytechnic who has an interest in data analytics. Able to solve problems and think critically. Currently looking for internship experience specifically in data analysis to open</a:t>
            </a:r>
            <a:endParaRPr sz="1200">
              <a:latin typeface="Rubik Medium"/>
              <a:ea typeface="Rubik Medium"/>
              <a:cs typeface="Rubik Medium"/>
              <a:sym typeface="Rubik Medium"/>
            </a:endParaRPr>
          </a:p>
          <a:p>
            <a:pPr marL="0" lvl="0" indent="0" algn="ctr" rtl="0">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career gateway.</a:t>
            </a:r>
            <a:endParaRPr sz="1200">
              <a:latin typeface="Rubik Medium"/>
              <a:ea typeface="Rubik Medium"/>
              <a:cs typeface="Rubik Medium"/>
              <a:sym typeface="Rubik Medium"/>
            </a:endParaRPr>
          </a:p>
          <a:p>
            <a:pPr marL="0" marR="0" lvl="0" indent="0" algn="ctr" rtl="0">
              <a:lnSpc>
                <a:spcPct val="150000"/>
              </a:lnSpc>
              <a:spcBef>
                <a:spcPts val="0"/>
              </a:spcBef>
              <a:spcAft>
                <a:spcPts val="0"/>
              </a:spcAft>
              <a:buClr>
                <a:srgbClr val="000000"/>
              </a:buClr>
              <a:buSzPts val="2000"/>
              <a:buFont typeface="Arial"/>
              <a:buNone/>
            </a:pPr>
            <a:endParaRPr sz="1200">
              <a:latin typeface="Rubik Medium"/>
              <a:ea typeface="Rubik Medium"/>
              <a:cs typeface="Rubik Medium"/>
              <a:sym typeface="Rubik Medium"/>
            </a:endParaRPr>
          </a:p>
        </p:txBody>
      </p:sp>
      <p:sp>
        <p:nvSpPr>
          <p:cNvPr id="72" name="Google Shape;72;p3"/>
          <p:cNvSpPr txBox="1"/>
          <p:nvPr/>
        </p:nvSpPr>
        <p:spPr>
          <a:xfrm>
            <a:off x="1004800" y="354860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Lhokseumawe, Aceh</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5">
            <a:alphaModFix/>
          </a:blip>
          <a:srcRect/>
          <a:stretch/>
        </p:blipFill>
        <p:spPr>
          <a:xfrm>
            <a:off x="510750" y="4303325"/>
            <a:ext cx="369300" cy="369300"/>
          </a:xfrm>
          <a:prstGeom prst="rect">
            <a:avLst/>
          </a:prstGeom>
          <a:noFill/>
          <a:ln>
            <a:noFill/>
          </a:ln>
        </p:spPr>
      </p:pic>
      <p:pic>
        <p:nvPicPr>
          <p:cNvPr id="74" name="Google Shape;74;p3"/>
          <p:cNvPicPr preferRelativeResize="0"/>
          <p:nvPr/>
        </p:nvPicPr>
        <p:blipFill rotWithShape="1">
          <a:blip r:embed="rId6">
            <a:alphaModFix/>
          </a:blip>
          <a:srcRect/>
          <a:stretch/>
        </p:blipFill>
        <p:spPr>
          <a:xfrm>
            <a:off x="495313" y="3533150"/>
            <a:ext cx="400201" cy="400201"/>
          </a:xfrm>
          <a:prstGeom prst="rect">
            <a:avLst/>
          </a:prstGeom>
          <a:noFill/>
          <a:ln>
            <a:noFill/>
          </a:ln>
        </p:spPr>
      </p:pic>
      <p:pic>
        <p:nvPicPr>
          <p:cNvPr id="75" name="Google Shape;75;p3"/>
          <p:cNvPicPr preferRelativeResize="0"/>
          <p:nvPr/>
        </p:nvPicPr>
        <p:blipFill rotWithShape="1">
          <a:blip r:embed="rId7">
            <a:alphaModFix/>
          </a:blip>
          <a:srcRect/>
          <a:stretch/>
        </p:blipFill>
        <p:spPr>
          <a:xfrm>
            <a:off x="510746" y="3991202"/>
            <a:ext cx="369300" cy="263511"/>
          </a:xfrm>
          <a:prstGeom prst="rect">
            <a:avLst/>
          </a:prstGeom>
          <a:noFill/>
          <a:ln>
            <a:noFill/>
          </a:ln>
        </p:spPr>
      </p:pic>
      <p:sp>
        <p:nvSpPr>
          <p:cNvPr id="76" name="Google Shape;76;p3"/>
          <p:cNvSpPr txBox="1"/>
          <p:nvPr/>
        </p:nvSpPr>
        <p:spPr>
          <a:xfrm>
            <a:off x="1004800" y="4307625"/>
            <a:ext cx="36885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rgbClr val="000000"/>
              </a:buClr>
              <a:buSzPts val="2000"/>
              <a:buFont typeface="Arial"/>
              <a:buNone/>
            </a:pPr>
            <a:r>
              <a:rPr lang="en" sz="1200" u="sng">
                <a:solidFill>
                  <a:schemeClr val="dk1"/>
                </a:solidFill>
                <a:latin typeface="Rubik Medium"/>
                <a:ea typeface="Rubik Medium"/>
                <a:cs typeface="Rubik Medium"/>
                <a:sym typeface="Rubik Medium"/>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https://www.linkedin.com/in/suci-wulan-dari/</a:t>
            </a:r>
            <a:endParaRPr sz="1200" b="0" i="0" u="none" strike="noStrike" cap="none">
              <a:solidFill>
                <a:schemeClr val="dk1"/>
              </a:solidFill>
              <a:latin typeface="Rubik Medium"/>
              <a:ea typeface="Rubik Medium"/>
              <a:cs typeface="Rubik Medium"/>
              <a:sym typeface="Rubik Medium"/>
            </a:endParaRPr>
          </a:p>
        </p:txBody>
      </p:sp>
      <p:sp>
        <p:nvSpPr>
          <p:cNvPr id="77" name="Google Shape;77;p3"/>
          <p:cNvSpPr txBox="1"/>
          <p:nvPr/>
        </p:nvSpPr>
        <p:spPr>
          <a:xfrm>
            <a:off x="1004800" y="3938313"/>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suciwd3@gmail.com</a:t>
            </a:r>
            <a:endParaRPr sz="1200" b="0" i="0" u="none" strike="noStrike" cap="none">
              <a:solidFill>
                <a:srgbClr val="000000"/>
              </a:solidFill>
              <a:latin typeface="Rubik Medium"/>
              <a:ea typeface="Rubik Medium"/>
              <a:cs typeface="Rubik Medium"/>
              <a:sym typeface="Rubik Medium"/>
            </a:endParaRPr>
          </a:p>
        </p:txBody>
      </p:sp>
      <p:pic>
        <p:nvPicPr>
          <p:cNvPr id="78" name="Google Shape;78;p3"/>
          <p:cNvPicPr preferRelativeResize="0"/>
          <p:nvPr/>
        </p:nvPicPr>
        <p:blipFill rotWithShape="1">
          <a:blip r:embed="rId9">
            <a:alphaModFix/>
          </a:blip>
          <a:srcRect l="9460" t="7192" r="9468" b="24821"/>
          <a:stretch/>
        </p:blipFill>
        <p:spPr>
          <a:xfrm>
            <a:off x="1073999" y="522889"/>
            <a:ext cx="2346599" cy="2952412"/>
          </a:xfrm>
          <a:prstGeom prst="rect">
            <a:avLst/>
          </a:prstGeom>
          <a:noFill/>
          <a:ln>
            <a:noFill/>
          </a:ln>
        </p:spPr>
      </p:pic>
      <p:pic>
        <p:nvPicPr>
          <p:cNvPr id="79" name="Google Shape;79;p3"/>
          <p:cNvPicPr preferRelativeResize="0"/>
          <p:nvPr/>
        </p:nvPicPr>
        <p:blipFill>
          <a:blip r:embed="rId10">
            <a:alphaModFix/>
          </a:blip>
          <a:stretch>
            <a:fillRect/>
          </a:stretch>
        </p:blipFill>
        <p:spPr>
          <a:xfrm>
            <a:off x="543091" y="4721225"/>
            <a:ext cx="304624" cy="304626"/>
          </a:xfrm>
          <a:prstGeom prst="rect">
            <a:avLst/>
          </a:prstGeom>
          <a:noFill/>
          <a:ln>
            <a:noFill/>
          </a:ln>
        </p:spPr>
      </p:pic>
      <p:sp>
        <p:nvSpPr>
          <p:cNvPr id="80" name="Google Shape;80;p3"/>
          <p:cNvSpPr txBox="1"/>
          <p:nvPr/>
        </p:nvSpPr>
        <p:spPr>
          <a:xfrm>
            <a:off x="1004800" y="4688888"/>
            <a:ext cx="3688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sng">
                <a:solidFill>
                  <a:schemeClr val="dk1"/>
                </a:solidFill>
                <a:latin typeface="Rubik Medium"/>
                <a:ea typeface="Rubik Medium"/>
                <a:cs typeface="Rubik Medium"/>
                <a:sym typeface="Rubik Medium"/>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https://github.com/suciwuland</a:t>
            </a:r>
            <a:endParaRPr sz="1200" b="0" i="0" u="none" strike="noStrike" cap="none">
              <a:solidFill>
                <a:schemeClr val="dk1"/>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6" name="Google Shape;86;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7" name="Google Shape;87;g265ee868302_0_130"/>
          <p:cNvSpPr txBox="1"/>
          <p:nvPr/>
        </p:nvSpPr>
        <p:spPr>
          <a:xfrm>
            <a:off x="340500" y="1406350"/>
            <a:ext cx="8653200" cy="2339072"/>
          </a:xfrm>
          <a:prstGeom prst="rect">
            <a:avLst/>
          </a:prstGeom>
          <a:noFill/>
          <a:ln>
            <a:noFill/>
          </a:ln>
        </p:spPr>
        <p:txBody>
          <a:bodyPr spcFirstLastPara="1" wrap="square" lIns="91425" tIns="91425" rIns="91425" bIns="91425" anchor="t" anchorCtr="0">
            <a:spAutoFit/>
          </a:bodyPr>
          <a:lstStyle/>
          <a:p>
            <a:pPr marL="0" marR="0" lvl="0" indent="0" rtl="0">
              <a:lnSpc>
                <a:spcPct val="200000"/>
              </a:lnSpc>
              <a:spcBef>
                <a:spcPts val="0"/>
              </a:spcBef>
              <a:spcAft>
                <a:spcPts val="0"/>
              </a:spcAft>
              <a:buClr>
                <a:schemeClr val="dk1"/>
              </a:buClr>
              <a:buSzPts val="1100"/>
              <a:buFont typeface="Arial"/>
              <a:buNone/>
            </a:pPr>
            <a:r>
              <a:rPr lang="en" b="1" dirty="0">
                <a:latin typeface="Rubik"/>
                <a:ea typeface="Rubik"/>
                <a:cs typeface="Rubik"/>
                <a:sym typeface="Rubik"/>
              </a:rPr>
              <a:t>MSIB Batch 4 Web Developer, Soca AI</a:t>
            </a:r>
            <a:r>
              <a:rPr lang="en" sz="1400" b="1" i="0" u="none" strike="noStrike" cap="none" dirty="0">
                <a:solidFill>
                  <a:srgbClr val="000000"/>
                </a:solidFill>
                <a:latin typeface="Rubik"/>
                <a:ea typeface="Rubik"/>
                <a:cs typeface="Rubik"/>
                <a:sym typeface="Rubik"/>
              </a:rPr>
              <a:t> |</a:t>
            </a:r>
            <a:r>
              <a:rPr lang="en" b="1" u="none" dirty="0">
                <a:solidFill>
                  <a:srgbClr val="000000"/>
                </a:solidFill>
                <a:latin typeface="Rubik"/>
                <a:ea typeface="Rubik"/>
                <a:cs typeface="Rubik"/>
                <a:sym typeface="Rubik"/>
              </a:rPr>
              <a:t> </a:t>
            </a:r>
            <a:r>
              <a:rPr lang="en" b="1" u="sng" dirty="0">
                <a:solidFill>
                  <a:schemeClr val="hlink"/>
                </a:solidFill>
                <a:latin typeface="Rubik"/>
                <a:ea typeface="Rubik"/>
                <a:cs typeface="Rubik"/>
                <a:sym typeface="Rubik"/>
                <a:hlinkClick r:id="rId5"/>
              </a:rPr>
              <a:t>link certificate</a:t>
            </a:r>
            <a:r>
              <a:rPr lang="en" b="1" dirty="0">
                <a:solidFill>
                  <a:schemeClr val="accent5"/>
                </a:solidFill>
                <a:latin typeface="Rubik"/>
                <a:ea typeface="Rubik"/>
                <a:cs typeface="Rubik"/>
                <a:sym typeface="Rubik"/>
              </a:rPr>
              <a:t>	</a:t>
            </a:r>
            <a:r>
              <a:rPr lang="en" sz="1400" b="1" i="0" u="none" strike="noStrike" cap="none" dirty="0">
                <a:solidFill>
                  <a:schemeClr val="accent5"/>
                </a:solidFill>
                <a:latin typeface="Rubik"/>
                <a:ea typeface="Rubik"/>
                <a:cs typeface="Rubik"/>
                <a:sym typeface="Rubik"/>
              </a:rPr>
              <a:t>	</a:t>
            </a:r>
            <a:r>
              <a:rPr lang="en" b="1" dirty="0" smtClean="0">
                <a:solidFill>
                  <a:schemeClr val="accent5"/>
                </a:solidFill>
                <a:latin typeface="Rubik"/>
                <a:ea typeface="Rubik"/>
                <a:cs typeface="Rubik"/>
                <a:sym typeface="Rubik"/>
              </a:rPr>
              <a:t>July,  2023</a:t>
            </a:r>
            <a:r>
              <a:rPr lang="en" sz="1400" b="1" i="0" u="none" strike="noStrike" cap="none" dirty="0">
                <a:solidFill>
                  <a:schemeClr val="accent5"/>
                </a:solidFill>
                <a:latin typeface="Rubik"/>
                <a:ea typeface="Rubik"/>
                <a:cs typeface="Rubik"/>
                <a:sym typeface="Rubik"/>
              </a:rPr>
              <a:t/>
            </a:r>
            <a:br>
              <a:rPr lang="en" sz="1400" b="1" i="0" u="none" strike="noStrike" cap="none"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Introduction to Data Analytics, IBM - Coursera</a:t>
            </a:r>
            <a:r>
              <a:rPr lang="en" sz="1400" b="1" i="0" u="none" strike="noStrike" cap="none" dirty="0">
                <a:solidFill>
                  <a:schemeClr val="dk1"/>
                </a:solidFill>
                <a:latin typeface="Rubik"/>
                <a:ea typeface="Rubik"/>
                <a:cs typeface="Rubik"/>
                <a:sym typeface="Rubik"/>
              </a:rPr>
              <a:t> | </a:t>
            </a:r>
            <a:r>
              <a:rPr lang="en" sz="1400" b="1" i="0" u="sng" strike="noStrike" cap="none" dirty="0">
                <a:solidFill>
                  <a:schemeClr val="hlink"/>
                </a:solidFill>
                <a:latin typeface="Rubik"/>
                <a:ea typeface="Rubik"/>
                <a:cs typeface="Rubik"/>
                <a:sym typeface="Rubik"/>
                <a:hlinkClick r:id="rId6"/>
              </a:rPr>
              <a:t>link certificate</a:t>
            </a:r>
            <a:r>
              <a:rPr lang="en" sz="1400" b="1" i="0" u="none" strike="noStrike" cap="none" dirty="0">
                <a:solidFill>
                  <a:schemeClr val="accent5"/>
                </a:solidFill>
                <a:latin typeface="Rubik"/>
                <a:ea typeface="Rubik"/>
                <a:cs typeface="Rubik"/>
                <a:sym typeface="Rubik"/>
              </a:rPr>
              <a:t>	</a:t>
            </a:r>
            <a:r>
              <a:rPr lang="en" b="1" dirty="0" smtClean="0">
                <a:solidFill>
                  <a:schemeClr val="accent5"/>
                </a:solidFill>
                <a:latin typeface="Rubik"/>
                <a:ea typeface="Rubik"/>
                <a:cs typeface="Rubik"/>
                <a:sym typeface="Rubik"/>
              </a:rPr>
              <a:t>June</a:t>
            </a:r>
            <a:r>
              <a:rPr lang="en" b="1" dirty="0">
                <a:solidFill>
                  <a:schemeClr val="accent5"/>
                </a:solidFill>
                <a:latin typeface="Rubik"/>
                <a:ea typeface="Rubik"/>
                <a:cs typeface="Rubik"/>
                <a:sym typeface="Rubik"/>
              </a:rPr>
              <a:t>, 2023</a:t>
            </a:r>
            <a:r>
              <a:rPr lang="en" sz="1400" b="1" i="0" u="none" strike="noStrike" cap="none" dirty="0">
                <a:solidFill>
                  <a:schemeClr val="accent5"/>
                </a:solidFill>
                <a:latin typeface="Rubik"/>
                <a:ea typeface="Rubik"/>
                <a:cs typeface="Rubik"/>
                <a:sym typeface="Rubik"/>
              </a:rPr>
              <a:t/>
            </a:r>
            <a:br>
              <a:rPr lang="en" sz="1400" b="1" i="0" u="none" strike="noStrike" cap="none"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Analyze Data to Answer Question, Google - Coursera</a:t>
            </a:r>
            <a:r>
              <a:rPr lang="en" sz="1400" b="1" i="0" u="none" strike="noStrike" cap="none" dirty="0">
                <a:solidFill>
                  <a:schemeClr val="dk1"/>
                </a:solidFill>
                <a:latin typeface="Rubik"/>
                <a:ea typeface="Rubik"/>
                <a:cs typeface="Rubik"/>
                <a:sym typeface="Rubik"/>
              </a:rPr>
              <a:t> | </a:t>
            </a:r>
            <a:r>
              <a:rPr lang="en" sz="1400" b="1" i="0" u="sng" strike="noStrike" cap="none" dirty="0">
                <a:solidFill>
                  <a:schemeClr val="hlink"/>
                </a:solidFill>
                <a:latin typeface="Rubik"/>
                <a:ea typeface="Rubik"/>
                <a:cs typeface="Rubik"/>
                <a:sym typeface="Rubik"/>
                <a:hlinkClick r:id="rId7"/>
              </a:rPr>
              <a:t>link certificate</a:t>
            </a:r>
            <a:r>
              <a:rPr lang="en" sz="1400" b="1" i="0" u="none" strike="noStrike" cap="none" dirty="0">
                <a:solidFill>
                  <a:schemeClr val="accent5"/>
                </a:solidFill>
                <a:latin typeface="Rubik"/>
                <a:ea typeface="Rubik"/>
                <a:cs typeface="Rubik"/>
                <a:sym typeface="Rubik"/>
              </a:rPr>
              <a:t>	</a:t>
            </a:r>
            <a:r>
              <a:rPr lang="en" b="1" dirty="0" smtClean="0">
                <a:solidFill>
                  <a:schemeClr val="accent5"/>
                </a:solidFill>
                <a:latin typeface="Rubik"/>
                <a:ea typeface="Rubik"/>
                <a:cs typeface="Rubik"/>
                <a:sym typeface="Rubik"/>
              </a:rPr>
              <a:t>February</a:t>
            </a:r>
            <a:r>
              <a:rPr lang="en" b="1" dirty="0">
                <a:solidFill>
                  <a:schemeClr val="accent5"/>
                </a:solidFill>
                <a:latin typeface="Rubik"/>
                <a:ea typeface="Rubik"/>
                <a:cs typeface="Rubik"/>
                <a:sym typeface="Rubik"/>
              </a:rPr>
              <a:t>, 2023</a:t>
            </a:r>
            <a:r>
              <a:rPr lang="en" sz="1400" b="1" i="0" u="none" strike="noStrike" cap="none" dirty="0">
                <a:solidFill>
                  <a:schemeClr val="accent5"/>
                </a:solidFill>
                <a:latin typeface="Rubik"/>
                <a:ea typeface="Rubik"/>
                <a:cs typeface="Rubik"/>
                <a:sym typeface="Rubik"/>
              </a:rPr>
              <a:t/>
            </a:r>
            <a:br>
              <a:rPr lang="en" sz="1400" b="1" i="0" u="none" strike="noStrike" cap="none"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Google Data Analytics Capstone - Coursera</a:t>
            </a:r>
            <a:r>
              <a:rPr lang="en" sz="1400" b="1" i="0" u="none" strike="noStrike" cap="none" dirty="0">
                <a:solidFill>
                  <a:schemeClr val="dk1"/>
                </a:solidFill>
                <a:latin typeface="Rubik"/>
                <a:ea typeface="Rubik"/>
                <a:cs typeface="Rubik"/>
                <a:sym typeface="Rubik"/>
              </a:rPr>
              <a:t> | </a:t>
            </a:r>
            <a:r>
              <a:rPr lang="en" sz="1400" b="1" i="0" u="sng" strike="noStrike" cap="none" dirty="0">
                <a:solidFill>
                  <a:schemeClr val="hlink"/>
                </a:solidFill>
                <a:latin typeface="Rubik"/>
                <a:ea typeface="Rubik"/>
                <a:cs typeface="Rubik"/>
                <a:sym typeface="Rubik"/>
                <a:hlinkClick r:id="rId8"/>
              </a:rPr>
              <a:t>link certificate</a:t>
            </a:r>
            <a:r>
              <a:rPr lang="en" b="1" dirty="0">
                <a:solidFill>
                  <a:schemeClr val="accent5"/>
                </a:solidFill>
                <a:latin typeface="Rubik"/>
                <a:ea typeface="Rubik"/>
                <a:cs typeface="Rubik"/>
                <a:sym typeface="Rubik"/>
              </a:rPr>
              <a:t>	</a:t>
            </a:r>
            <a:r>
              <a:rPr lang="en" sz="1400" b="1" i="0" u="none" strike="noStrike" cap="none" dirty="0">
                <a:solidFill>
                  <a:schemeClr val="accent5"/>
                </a:solidFill>
                <a:latin typeface="Rubik"/>
                <a:ea typeface="Rubik"/>
                <a:cs typeface="Rubik"/>
                <a:sym typeface="Rubik"/>
              </a:rPr>
              <a:t>	</a:t>
            </a:r>
            <a:r>
              <a:rPr lang="en" b="1" dirty="0" smtClean="0">
                <a:solidFill>
                  <a:schemeClr val="accent5"/>
                </a:solidFill>
                <a:latin typeface="Rubik"/>
                <a:ea typeface="Rubik"/>
                <a:cs typeface="Rubik"/>
                <a:sym typeface="Rubik"/>
              </a:rPr>
              <a:t>February,2023</a:t>
            </a:r>
            <a:r>
              <a:rPr lang="en" sz="1400" b="1" i="0" u="none" strike="noStrike" cap="none" dirty="0">
                <a:solidFill>
                  <a:schemeClr val="accent5"/>
                </a:solidFill>
                <a:latin typeface="Rubik"/>
                <a:ea typeface="Rubik"/>
                <a:cs typeface="Rubik"/>
                <a:sym typeface="Rubik"/>
              </a:rPr>
              <a:t/>
            </a:r>
            <a:br>
              <a:rPr lang="en" sz="1400" b="1" i="0" u="none" strike="noStrike" cap="none"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Intro to Data Analytics - Revou</a:t>
            </a:r>
            <a:r>
              <a:rPr lang="en" sz="1400" b="1" i="0" u="none" strike="noStrike" cap="none" dirty="0">
                <a:solidFill>
                  <a:schemeClr val="dk1"/>
                </a:solidFill>
                <a:latin typeface="Rubik"/>
                <a:ea typeface="Rubik"/>
                <a:cs typeface="Rubik"/>
                <a:sym typeface="Rubik"/>
              </a:rPr>
              <a:t> | </a:t>
            </a:r>
            <a:r>
              <a:rPr lang="en" sz="1400" b="1" i="0" u="sng" strike="noStrike" cap="none" dirty="0">
                <a:solidFill>
                  <a:schemeClr val="hlink"/>
                </a:solidFill>
                <a:latin typeface="Rubik"/>
                <a:ea typeface="Rubik"/>
                <a:cs typeface="Rubik"/>
                <a:sym typeface="Rubik"/>
                <a:hlinkClick r:id="rId9"/>
              </a:rPr>
              <a:t>link certificate</a:t>
            </a:r>
            <a:r>
              <a:rPr lang="en" sz="1400" b="1" i="0" u="none" strike="noStrike" cap="none" dirty="0">
                <a:solidFill>
                  <a:schemeClr val="accent5"/>
                </a:solidFill>
                <a:latin typeface="Rubik"/>
                <a:ea typeface="Rubik"/>
                <a:cs typeface="Rubik"/>
                <a:sym typeface="Rubik"/>
              </a:rPr>
              <a:t>			</a:t>
            </a:r>
            <a:r>
              <a:rPr lang="en" b="1" dirty="0" smtClean="0">
                <a:solidFill>
                  <a:schemeClr val="accent5"/>
                </a:solidFill>
                <a:latin typeface="Rubik"/>
                <a:ea typeface="Rubik"/>
                <a:cs typeface="Rubik"/>
                <a:sym typeface="Rubik"/>
              </a:rPr>
              <a:t>February</a:t>
            </a:r>
            <a:r>
              <a:rPr lang="en" b="1" dirty="0">
                <a:solidFill>
                  <a:schemeClr val="accent5"/>
                </a:solidFill>
                <a:latin typeface="Rubik"/>
                <a:ea typeface="Rubik"/>
                <a:cs typeface="Rubik"/>
                <a:sym typeface="Rubik"/>
              </a:rPr>
              <a:t>, 2024</a:t>
            </a:r>
            <a:endParaRPr sz="1400" b="0" i="0" u="none" strike="noStrike" cap="none" dirty="0">
              <a:solidFill>
                <a:schemeClr val="accent5"/>
              </a:solidFill>
              <a:latin typeface="Rubik"/>
              <a:ea typeface="Rubik"/>
              <a:cs typeface="Rubik"/>
              <a:sym typeface="Rubik"/>
            </a:endParaRPr>
          </a:p>
        </p:txBody>
      </p:sp>
      <p:sp>
        <p:nvSpPr>
          <p:cNvPr id="88" name="Google Shape;88;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4" name="Google Shape;94;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5" name="Google Shape;95;p4"/>
          <p:cNvSpPr txBox="1"/>
          <p:nvPr/>
        </p:nvSpPr>
        <p:spPr>
          <a:xfrm>
            <a:off x="740175" y="1456575"/>
            <a:ext cx="7720200" cy="2440500"/>
          </a:xfrm>
          <a:prstGeom prst="rect">
            <a:avLst/>
          </a:prstGeom>
          <a:noFill/>
          <a:ln>
            <a:noFill/>
          </a:ln>
        </p:spPr>
        <p:txBody>
          <a:bodyPr spcFirstLastPara="1" wrap="square" lIns="91425" tIns="91425" rIns="91425" bIns="91425" anchor="t" anchorCtr="0">
            <a:spAutoFit/>
          </a:bodyPr>
          <a:lstStyle/>
          <a:p>
            <a:pPr marL="0" lvl="0" indent="457200" algn="just" rtl="0">
              <a:lnSpc>
                <a:spcPct val="115000"/>
              </a:lnSpc>
              <a:spcBef>
                <a:spcPts val="0"/>
              </a:spcBef>
              <a:spcAft>
                <a:spcPts val="0"/>
              </a:spcAft>
              <a:buClr>
                <a:schemeClr val="dk1"/>
              </a:buClr>
              <a:buSzPts val="1100"/>
              <a:buFont typeface="Arial"/>
              <a:buNone/>
            </a:pPr>
            <a:r>
              <a:rPr lang="en" sz="1300" b="1">
                <a:latin typeface="Rubik"/>
                <a:ea typeface="Rubik"/>
                <a:cs typeface="Rubik"/>
                <a:sym typeface="Rubik"/>
              </a:rPr>
              <a:t>Kimia Farma is a leading pharmaceutical company in Indonesia with more than two centuries of experience in the industry. The company is known for its strong reputation for quality healthcare products and services. Kimia Farma offers a variety of career opportunities in various fields such as production, distribution and retail of medicines. This company also has an extensive branch network throughout Indonesia. Kimia Farma emphasizes human resource development by providing training and development programs for employees. Joining Kimia Farma provides the opportunity to become part of the dynamic pharmaceutical industry and contribute to improving the quality of health of the Indonesian people.</a:t>
            </a:r>
            <a:endParaRPr sz="13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p:txBody>
      </p:sp>
      <p:sp>
        <p:nvSpPr>
          <p:cNvPr id="96" name="Google Shape;96;p4"/>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7" name="Google Shape;97;p4"/>
          <p:cNvPicPr preferRelativeResize="0"/>
          <p:nvPr/>
        </p:nvPicPr>
        <p:blipFill rotWithShape="1">
          <a:blip r:embed="rId5">
            <a:alphaModFix/>
          </a:blip>
          <a:srcRect/>
          <a:stretch/>
        </p:blipFill>
        <p:spPr>
          <a:xfrm>
            <a:off x="5759850" y="3627193"/>
            <a:ext cx="3104925" cy="1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g265ee868302_0_99"/>
          <p:cNvPicPr preferRelativeResize="0"/>
          <p:nvPr/>
        </p:nvPicPr>
        <p:blipFill rotWithShape="1">
          <a:blip r:embed="rId3">
            <a:alphaModFix amt="10000"/>
          </a:blip>
          <a:srcRect/>
          <a:stretch/>
        </p:blipFill>
        <p:spPr>
          <a:xfrm>
            <a:off x="0" y="45250"/>
            <a:ext cx="9144001" cy="5143501"/>
          </a:xfrm>
          <a:prstGeom prst="rect">
            <a:avLst/>
          </a:prstGeom>
          <a:noFill/>
          <a:ln>
            <a:noFill/>
          </a:ln>
        </p:spPr>
      </p:pic>
      <p:pic>
        <p:nvPicPr>
          <p:cNvPr id="103" name="Google Shape;103;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4" name="Google Shape;104;g265ee868302_0_99"/>
          <p:cNvSpPr txBox="1"/>
          <p:nvPr/>
        </p:nvSpPr>
        <p:spPr>
          <a:xfrm>
            <a:off x="340500" y="29178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5" name="Google Shape;105;g265ee868302_0_99"/>
          <p:cNvSpPr txBox="1"/>
          <p:nvPr/>
        </p:nvSpPr>
        <p:spPr>
          <a:xfrm>
            <a:off x="6540950" y="4646743"/>
            <a:ext cx="3089100" cy="6156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i="0" u="none" strike="noStrike" cap="none" dirty="0">
                <a:solidFill>
                  <a:srgbClr val="000000"/>
                </a:solidFill>
                <a:latin typeface="Rubik"/>
                <a:ea typeface="Rubik"/>
                <a:cs typeface="Rubik"/>
                <a:sym typeface="Rubik"/>
              </a:rPr>
              <a:t>Project explanation video</a:t>
            </a:r>
            <a:r>
              <a:rPr lang="en" sz="1200" b="1" i="0" u="sng" strike="noStrike" cap="none" dirty="0">
                <a:solidFill>
                  <a:schemeClr val="hlink"/>
                </a:solidFill>
                <a:latin typeface="Rubik"/>
                <a:ea typeface="Rubik"/>
                <a:cs typeface="Rubik"/>
                <a:sym typeface="Rubik"/>
                <a:hlinkClick r:id="rId5"/>
              </a:rPr>
              <a:t>here!</a:t>
            </a:r>
            <a:endParaRPr sz="1200" b="1" i="0" u="none" strike="noStrike" cap="none" dirty="0">
              <a:solidFill>
                <a:srgbClr val="000000"/>
              </a:solidFill>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sz="1000" b="1" i="1" u="none" strike="noStrike" cap="none" dirty="0">
              <a:solidFill>
                <a:srgbClr val="000000"/>
              </a:solidFill>
              <a:latin typeface="Rubik"/>
              <a:ea typeface="Rubik"/>
              <a:cs typeface="Rubik"/>
              <a:sym typeface="Rubik"/>
            </a:endParaRPr>
          </a:p>
        </p:txBody>
      </p:sp>
      <p:sp>
        <p:nvSpPr>
          <p:cNvPr id="106" name="Google Shape;106;g265ee868302_0_99"/>
          <p:cNvSpPr txBox="1"/>
          <p:nvPr/>
        </p:nvSpPr>
        <p:spPr>
          <a:xfrm>
            <a:off x="383550" y="989500"/>
            <a:ext cx="8376900" cy="2706900"/>
          </a:xfrm>
          <a:prstGeom prst="rect">
            <a:avLst/>
          </a:prstGeom>
          <a:noFill/>
          <a:ln>
            <a:noFill/>
          </a:ln>
        </p:spPr>
        <p:txBody>
          <a:bodyPr spcFirstLastPara="1" wrap="square" lIns="91425" tIns="91425" rIns="91425" bIns="91425" anchor="t" anchorCtr="0">
            <a:noAutofit/>
          </a:bodyPr>
          <a:lstStyle/>
          <a:p>
            <a:pPr marL="0" marR="0" lvl="0" indent="45720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As a Big Data Analytics Intern at Kimia Farma, my main project is to evaluate the company's business performance from 2020 to 2023. This evaluation aims to provide in-depth insight into business trends and conduct relevant analysis to assist strategic decision making in the company. Using the available data, I will create an analysis table using BigQuery and a business performance dashboard using Google Looker Studio.</a:t>
            </a:r>
            <a:endParaRPr sz="1200" b="1" dirty="0">
              <a:latin typeface="Rubik"/>
              <a:ea typeface="Rubik"/>
              <a:cs typeface="Rubik"/>
              <a:sym typeface="Rubik"/>
            </a:endParaRPr>
          </a:p>
          <a:p>
            <a:pPr marL="0" lvl="0" indent="45720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There is a dataset consisting of 4 CSV files, namely: Contains information about the final transaction, Contains information about the company's inventory, Contains information about the company's branch offices, Contains information about products for sale.</a:t>
            </a:r>
            <a:endParaRPr sz="1200" b="1" dirty="0">
              <a:latin typeface="Rubik"/>
              <a:ea typeface="Rubik"/>
              <a:cs typeface="Rubik"/>
              <a:sym typeface="Rubik"/>
            </a:endParaRPr>
          </a:p>
          <a:p>
            <a:pPr marL="0" lvl="0" indent="0" algn="just" rtl="0">
              <a:lnSpc>
                <a:spcPct val="150000"/>
              </a:lnSpc>
              <a:spcBef>
                <a:spcPts val="0"/>
              </a:spcBef>
              <a:spcAft>
                <a:spcPts val="0"/>
              </a:spcAft>
              <a:buNone/>
            </a:pPr>
            <a:r>
              <a:rPr lang="en" sz="1200" b="1" dirty="0">
                <a:latin typeface="Rubik"/>
                <a:ea typeface="Rubik"/>
                <a:cs typeface="Rubik"/>
                <a:sym typeface="Rubik"/>
              </a:rPr>
              <a:t>Problem Statement Summary:</a:t>
            </a:r>
            <a:endParaRPr sz="1200" b="1" dirty="0">
              <a:latin typeface="Rubik"/>
              <a:ea typeface="Rubik"/>
              <a:cs typeface="Rubik"/>
              <a:sym typeface="Rubik"/>
            </a:endParaRPr>
          </a:p>
          <a:p>
            <a:pPr marL="457200" lvl="0" indent="-304800" algn="just" rtl="0">
              <a:lnSpc>
                <a:spcPct val="150000"/>
              </a:lnSpc>
              <a:spcBef>
                <a:spcPts val="0"/>
              </a:spcBef>
              <a:spcAft>
                <a:spcPts val="0"/>
              </a:spcAft>
              <a:buSzPts val="1200"/>
              <a:buFont typeface="Rubik"/>
              <a:buAutoNum type="arabicPeriod"/>
            </a:pPr>
            <a:r>
              <a:rPr lang="en" sz="1200" b="1" dirty="0">
                <a:latin typeface="Rubik"/>
                <a:ea typeface="Rubik"/>
                <a:cs typeface="Rubik"/>
                <a:sym typeface="Rubik"/>
              </a:rPr>
              <a:t>Import data into </a:t>
            </a:r>
            <a:r>
              <a:rPr lang="en" sz="1200" b="1" dirty="0" smtClean="0">
                <a:latin typeface="Rubik"/>
                <a:ea typeface="Rubik"/>
                <a:cs typeface="Rubik"/>
                <a:sym typeface="Rubik"/>
              </a:rPr>
              <a:t>BigQuery: The available dataset will be imported into BigQuery and tabled for further analysis</a:t>
            </a:r>
            <a:endParaRPr sz="1200" b="1" dirty="0" smtClean="0">
              <a:latin typeface="Rubik"/>
              <a:ea typeface="Rubik"/>
              <a:cs typeface="Rubik"/>
              <a:sym typeface="Rubik"/>
            </a:endParaRPr>
          </a:p>
          <a:p>
            <a:pPr marL="457200" lvl="0" indent="-304800" algn="just" rtl="0">
              <a:lnSpc>
                <a:spcPct val="150000"/>
              </a:lnSpc>
              <a:spcBef>
                <a:spcPts val="0"/>
              </a:spcBef>
              <a:spcAft>
                <a:spcPts val="0"/>
              </a:spcAft>
              <a:buSzPts val="1200"/>
              <a:buFont typeface="Rubik"/>
              <a:buAutoNum type="arabicPeriod"/>
            </a:pPr>
            <a:r>
              <a:rPr lang="en" sz="1200" b="1" dirty="0" smtClean="0">
                <a:latin typeface="Rubik"/>
                <a:ea typeface="Rubik"/>
                <a:cs typeface="Rubik"/>
                <a:sym typeface="Rubik"/>
              </a:rPr>
              <a:t> Create an Analysis Table: The aggregation results of the four datasets will be entered into an analysis table that includes important information about transactions, products, branches, etc</a:t>
            </a:r>
            <a:endParaRPr sz="1200" b="1" dirty="0" smtClean="0">
              <a:latin typeface="Rubik"/>
              <a:ea typeface="Rubik"/>
              <a:cs typeface="Rubik"/>
              <a:sym typeface="Rubik"/>
            </a:endParaRPr>
          </a:p>
          <a:p>
            <a:pPr marL="457200" lvl="0" indent="-304800" algn="just" rtl="0">
              <a:lnSpc>
                <a:spcPct val="150000"/>
              </a:lnSpc>
              <a:spcBef>
                <a:spcPts val="0"/>
              </a:spcBef>
              <a:spcAft>
                <a:spcPts val="0"/>
              </a:spcAft>
              <a:buSzPts val="1200"/>
              <a:buFont typeface="Rubik"/>
              <a:buAutoNum type="arabicPeriod"/>
            </a:pPr>
            <a:r>
              <a:rPr lang="en" sz="1200" b="1" dirty="0" smtClean="0">
                <a:latin typeface="Rubik"/>
                <a:ea typeface="Rubik"/>
                <a:cs typeface="Rubik"/>
                <a:sym typeface="Rubik"/>
              </a:rPr>
              <a:t>Creating a Business Performance Dashboard: Using Google Looker Studio, a business performance dashboard will be created based on the previous analysis table. </a:t>
            </a:r>
            <a:endParaRPr sz="1200" b="1" dirty="0" smtClean="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endParaRPr sz="1200" b="1" dirty="0" smtClean="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sz="1200" b="1" dirty="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2" name="Google Shape;112;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3" name="Google Shape;113;g23ec2985a68_1_33"/>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i="0" u="none" strike="noStrike" cap="none">
                <a:solidFill>
                  <a:srgbClr val="000000"/>
                </a:solidFill>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pic>
        <p:nvPicPr>
          <p:cNvPr id="114" name="Google Shape;114;g23ec2985a68_1_33"/>
          <p:cNvPicPr preferRelativeResize="0"/>
          <p:nvPr/>
        </p:nvPicPr>
        <p:blipFill>
          <a:blip r:embed="rId5">
            <a:alphaModFix/>
          </a:blip>
          <a:stretch>
            <a:fillRect/>
          </a:stretch>
        </p:blipFill>
        <p:spPr>
          <a:xfrm>
            <a:off x="539800" y="1337000"/>
            <a:ext cx="3524175" cy="3300251"/>
          </a:xfrm>
          <a:prstGeom prst="rect">
            <a:avLst/>
          </a:prstGeom>
          <a:noFill/>
          <a:ln>
            <a:noFill/>
          </a:ln>
        </p:spPr>
      </p:pic>
      <p:sp>
        <p:nvSpPr>
          <p:cNvPr id="115" name="Google Shape;115;g23ec2985a68_1_33"/>
          <p:cNvSpPr txBox="1"/>
          <p:nvPr/>
        </p:nvSpPr>
        <p:spPr>
          <a:xfrm>
            <a:off x="4215300" y="1246825"/>
            <a:ext cx="4815900" cy="34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In analyzing the performance business of Kimia Farma, a relevant dataset is needed, for this we obtained </a:t>
            </a:r>
            <a:r>
              <a:rPr lang="en" sz="1800" b="1" i="1">
                <a:solidFill>
                  <a:schemeClr val="dk1"/>
                </a:solidFill>
              </a:rPr>
              <a:t>4 CSV files </a:t>
            </a:r>
            <a:r>
              <a:rPr lang="en" sz="1800">
                <a:solidFill>
                  <a:schemeClr val="dk1"/>
                </a:solidFill>
              </a:rPr>
              <a:t>which were then imported into big query with the project name </a:t>
            </a:r>
            <a:r>
              <a:rPr lang="en" sz="1800" b="1">
                <a:solidFill>
                  <a:schemeClr val="dk1"/>
                </a:solidFill>
              </a:rPr>
              <a:t>Rakamin KF Analytics</a:t>
            </a:r>
            <a:r>
              <a:rPr lang="en" sz="1800">
                <a:solidFill>
                  <a:schemeClr val="dk1"/>
                </a:solidFill>
              </a:rPr>
              <a:t> and a dataset called </a:t>
            </a:r>
            <a:r>
              <a:rPr lang="en" sz="1800" b="1">
                <a:solidFill>
                  <a:schemeClr val="dk1"/>
                </a:solidFill>
              </a:rPr>
              <a:t>kimia farma </a:t>
            </a:r>
            <a:r>
              <a:rPr lang="en" sz="1800">
                <a:solidFill>
                  <a:schemeClr val="dk1"/>
                </a:solidFill>
              </a:rPr>
              <a:t>for further processing.</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1" name="Google Shape;121;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2" name="Google Shape;122;g23ec2985a68_1_42"/>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i="0" u="none" strike="noStrike" cap="none">
                <a:solidFill>
                  <a:srgbClr val="000000"/>
                </a:solidFill>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3" name="Google Shape;123;g23ec2985a68_1_42"/>
          <p:cNvSpPr txBox="1"/>
          <p:nvPr/>
        </p:nvSpPr>
        <p:spPr>
          <a:xfrm>
            <a:off x="340500" y="1335962"/>
            <a:ext cx="8463000" cy="11082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5000"/>
              <a:buFont typeface="Arial"/>
              <a:buNone/>
            </a:pPr>
            <a:r>
              <a:rPr lang="en" sz="2000" b="0" i="0" u="none" strike="noStrike" cap="none">
                <a:solidFill>
                  <a:schemeClr val="dk1"/>
                </a:solidFill>
                <a:latin typeface="Rubik"/>
                <a:ea typeface="Rubik"/>
                <a:cs typeface="Rubik"/>
                <a:sym typeface="Rubik"/>
              </a:rPr>
              <a:t>Explain Your Result Here</a:t>
            </a:r>
            <a:endParaRPr sz="2000" b="0" i="0" u="none" strike="noStrike" cap="none">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1200" b="0" i="0" u="none" strike="noStrike" cap="none">
                <a:solidFill>
                  <a:schemeClr val="dk1"/>
                </a:solidFill>
                <a:latin typeface="Rubik"/>
                <a:ea typeface="Rubik"/>
                <a:cs typeface="Rubik"/>
                <a:sym typeface="Rubik"/>
              </a:rPr>
              <a:t>&lt;You should </a:t>
            </a:r>
            <a:r>
              <a:rPr lang="en" sz="1200" b="1" i="0" u="none" strike="noStrike" cap="none">
                <a:solidFill>
                  <a:schemeClr val="dk1"/>
                </a:solidFill>
                <a:latin typeface="Rubik"/>
                <a:ea typeface="Rubik"/>
                <a:cs typeface="Rubik"/>
                <a:sym typeface="Rubik"/>
              </a:rPr>
              <a:t>explain your strategy</a:t>
            </a:r>
            <a:r>
              <a:rPr lang="en" sz="1200" b="0" i="0" u="none" strike="noStrike" cap="none">
                <a:solidFill>
                  <a:schemeClr val="dk1"/>
                </a:solidFill>
                <a:latin typeface="Rubik"/>
                <a:ea typeface="Rubik"/>
                <a:cs typeface="Rubik"/>
                <a:sym typeface="Rubik"/>
              </a:rPr>
              <a:t> on this page and you can add </a:t>
            </a:r>
            <a:r>
              <a:rPr lang="en" sz="1200" b="1" i="0" u="none" strike="noStrike" cap="none">
                <a:solidFill>
                  <a:schemeClr val="dk1"/>
                </a:solidFill>
                <a:latin typeface="Rubik"/>
                <a:ea typeface="Rubik"/>
                <a:cs typeface="Rubik"/>
                <a:sym typeface="Rubik"/>
              </a:rPr>
              <a:t>image or link </a:t>
            </a:r>
            <a:r>
              <a:rPr lang="en" sz="1200" b="0" i="0" u="none" strike="noStrike" cap="none">
                <a:solidFill>
                  <a:schemeClr val="dk1"/>
                </a:solidFill>
                <a:latin typeface="Rubik"/>
                <a:ea typeface="Rubik"/>
                <a:cs typeface="Rubik"/>
                <a:sym typeface="Rubik"/>
              </a:rPr>
              <a:t>result. You can add an explanation of how you got the result also.&gt;</a:t>
            </a:r>
            <a:endParaRPr sz="2000" b="0" i="0" u="none" strike="noStrike" cap="none">
              <a:solidFill>
                <a:srgbClr val="000000"/>
              </a:solidFill>
              <a:latin typeface="Rubik"/>
              <a:ea typeface="Rubik"/>
              <a:cs typeface="Rubik"/>
              <a:sym typeface="Rubik"/>
            </a:endParaRPr>
          </a:p>
        </p:txBody>
      </p:sp>
      <p:pic>
        <p:nvPicPr>
          <p:cNvPr id="124" name="Google Shape;124;g23ec2985a68_1_42"/>
          <p:cNvPicPr preferRelativeResize="0"/>
          <p:nvPr/>
        </p:nvPicPr>
        <p:blipFill>
          <a:blip r:embed="rId5">
            <a:alphaModFix/>
          </a:blip>
          <a:stretch>
            <a:fillRect/>
          </a:stretch>
        </p:blipFill>
        <p:spPr>
          <a:xfrm>
            <a:off x="258200" y="1098950"/>
            <a:ext cx="4142150" cy="3913000"/>
          </a:xfrm>
          <a:prstGeom prst="rect">
            <a:avLst/>
          </a:prstGeom>
          <a:noFill/>
          <a:ln>
            <a:noFill/>
          </a:ln>
        </p:spPr>
      </p:pic>
      <p:pic>
        <p:nvPicPr>
          <p:cNvPr id="125" name="Google Shape;125;g23ec2985a68_1_42"/>
          <p:cNvPicPr preferRelativeResize="0"/>
          <p:nvPr/>
        </p:nvPicPr>
        <p:blipFill>
          <a:blip r:embed="rId6">
            <a:alphaModFix/>
          </a:blip>
          <a:stretch>
            <a:fillRect/>
          </a:stretch>
        </p:blipFill>
        <p:spPr>
          <a:xfrm>
            <a:off x="4492588" y="1137575"/>
            <a:ext cx="4505325" cy="1504950"/>
          </a:xfrm>
          <a:prstGeom prst="rect">
            <a:avLst/>
          </a:prstGeom>
          <a:noFill/>
          <a:ln>
            <a:noFill/>
          </a:ln>
        </p:spPr>
      </p:pic>
      <p:sp>
        <p:nvSpPr>
          <p:cNvPr id="126" name="Google Shape;126;g23ec2985a68_1_42"/>
          <p:cNvSpPr txBox="1"/>
          <p:nvPr/>
        </p:nvSpPr>
        <p:spPr>
          <a:xfrm>
            <a:off x="4616313" y="2988025"/>
            <a:ext cx="4257900" cy="6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2"/>
                </a:solidFill>
                <a:latin typeface="Times New Roman"/>
                <a:ea typeface="Times New Roman"/>
                <a:cs typeface="Times New Roman"/>
                <a:sym typeface="Times New Roman"/>
              </a:rPr>
              <a:t>Link: </a:t>
            </a:r>
            <a:endParaRPr sz="17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700" u="sng">
                <a:solidFill>
                  <a:schemeClr val="hlink"/>
                </a:solidFill>
                <a:latin typeface="Times New Roman"/>
                <a:ea typeface="Times New Roman"/>
                <a:cs typeface="Times New Roman"/>
                <a:sym typeface="Times New Roman"/>
                <a:hlinkClick r:id="rId7"/>
              </a:rPr>
              <a:t>https://github.com/suciwuland/Rakamin_KF_Analytics/blob/main/analisa_table.csv</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g23ec2985a68_1_49"/>
          <p:cNvPicPr preferRelativeResize="0"/>
          <p:nvPr/>
        </p:nvPicPr>
        <p:blipFill rotWithShape="1">
          <a:blip r:embed="rId3">
            <a:alphaModFix amt="10000"/>
          </a:blip>
          <a:srcRect/>
          <a:stretch/>
        </p:blipFill>
        <p:spPr>
          <a:xfrm>
            <a:off x="0" y="76200"/>
            <a:ext cx="9144001" cy="5143501"/>
          </a:xfrm>
          <a:prstGeom prst="rect">
            <a:avLst/>
          </a:prstGeom>
          <a:noFill/>
          <a:ln>
            <a:noFill/>
          </a:ln>
        </p:spPr>
      </p:pic>
      <p:pic>
        <p:nvPicPr>
          <p:cNvPr id="132" name="Google Shape;132;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g23ec2985a68_1_49"/>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i="0" u="none" strike="noStrike" cap="none">
                <a:solidFill>
                  <a:srgbClr val="000000"/>
                </a:solidFill>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134" name="Google Shape;134;g23ec2985a68_1_49"/>
          <p:cNvPicPr preferRelativeResize="0"/>
          <p:nvPr/>
        </p:nvPicPr>
        <p:blipFill>
          <a:blip r:embed="rId5">
            <a:alphaModFix/>
          </a:blip>
          <a:stretch>
            <a:fillRect/>
          </a:stretch>
        </p:blipFill>
        <p:spPr>
          <a:xfrm>
            <a:off x="340500" y="1231325"/>
            <a:ext cx="4397476" cy="3258500"/>
          </a:xfrm>
          <a:prstGeom prst="rect">
            <a:avLst/>
          </a:prstGeom>
          <a:noFill/>
          <a:ln>
            <a:noFill/>
          </a:ln>
        </p:spPr>
      </p:pic>
      <p:pic>
        <p:nvPicPr>
          <p:cNvPr id="135" name="Google Shape;135;g23ec2985a68_1_49"/>
          <p:cNvPicPr preferRelativeResize="0"/>
          <p:nvPr/>
        </p:nvPicPr>
        <p:blipFill>
          <a:blip r:embed="rId6">
            <a:alphaModFix/>
          </a:blip>
          <a:stretch>
            <a:fillRect/>
          </a:stretch>
        </p:blipFill>
        <p:spPr>
          <a:xfrm>
            <a:off x="4852799" y="1231325"/>
            <a:ext cx="4069550" cy="1026225"/>
          </a:xfrm>
          <a:prstGeom prst="rect">
            <a:avLst/>
          </a:prstGeom>
          <a:noFill/>
          <a:ln>
            <a:noFill/>
          </a:ln>
        </p:spPr>
      </p:pic>
      <p:sp>
        <p:nvSpPr>
          <p:cNvPr id="136" name="Google Shape;136;g23ec2985a68_1_49"/>
          <p:cNvSpPr txBox="1"/>
          <p:nvPr/>
        </p:nvSpPr>
        <p:spPr>
          <a:xfrm>
            <a:off x="4886099" y="2974700"/>
            <a:ext cx="4036200" cy="6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2"/>
                </a:solidFill>
                <a:latin typeface="Times New Roman"/>
                <a:ea typeface="Times New Roman"/>
                <a:cs typeface="Times New Roman"/>
                <a:sym typeface="Times New Roman"/>
              </a:rPr>
              <a:t>Link: </a:t>
            </a:r>
            <a:endParaRPr sz="17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700" u="sng">
                <a:solidFill>
                  <a:schemeClr val="hlink"/>
                </a:solidFill>
                <a:latin typeface="Times New Roman"/>
                <a:ea typeface="Times New Roman"/>
                <a:cs typeface="Times New Roman"/>
                <a:sym typeface="Times New Roman"/>
                <a:hlinkClick r:id="rId7"/>
              </a:rPr>
              <a:t>https://github.com/suciwuland/Rakamin_KF_Analytics/blob/main/Query_analisa_table</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2" name="Google Shape;142;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3" name="Google Shape;143;g23ec2985a68_1_56"/>
          <p:cNvSpPr txBox="1"/>
          <p:nvPr/>
        </p:nvSpPr>
        <p:spPr>
          <a:xfrm>
            <a:off x="254500" y="156113"/>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i="0" u="none" strike="noStrike" cap="none">
                <a:solidFill>
                  <a:srgbClr val="000000"/>
                </a:solidFill>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44" name="Google Shape;144;g23ec2985a68_1_56"/>
          <p:cNvSpPr txBox="1"/>
          <p:nvPr/>
        </p:nvSpPr>
        <p:spPr>
          <a:xfrm>
            <a:off x="6339600" y="3589975"/>
            <a:ext cx="2461200" cy="6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2"/>
                </a:solidFill>
                <a:latin typeface="Times New Roman"/>
                <a:ea typeface="Times New Roman"/>
                <a:cs typeface="Times New Roman"/>
                <a:sym typeface="Times New Roman"/>
              </a:rPr>
              <a:t>Link: </a:t>
            </a:r>
            <a:endParaRPr sz="17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700" u="sng">
                <a:solidFill>
                  <a:schemeClr val="hlink"/>
                </a:solidFill>
                <a:latin typeface="Times New Roman"/>
                <a:ea typeface="Times New Roman"/>
                <a:cs typeface="Times New Roman"/>
                <a:sym typeface="Times New Roman"/>
                <a:hlinkClick r:id="rId5"/>
              </a:rPr>
              <a:t>https://lookerstudio.google.com/reporting/136e3b0c-139f-47ea-9ee1-7baa957aa5f8</a:t>
            </a:r>
            <a:endParaRPr sz="1700">
              <a:solidFill>
                <a:schemeClr val="dk2"/>
              </a:solidFill>
              <a:latin typeface="Times New Roman"/>
              <a:ea typeface="Times New Roman"/>
              <a:cs typeface="Times New Roman"/>
              <a:sym typeface="Times New Roman"/>
            </a:endParaRPr>
          </a:p>
        </p:txBody>
      </p:sp>
      <p:pic>
        <p:nvPicPr>
          <p:cNvPr id="145" name="Google Shape;145;g23ec2985a68_1_56"/>
          <p:cNvPicPr preferRelativeResize="0"/>
          <p:nvPr/>
        </p:nvPicPr>
        <p:blipFill>
          <a:blip r:embed="rId6">
            <a:alphaModFix/>
          </a:blip>
          <a:stretch>
            <a:fillRect/>
          </a:stretch>
        </p:blipFill>
        <p:spPr>
          <a:xfrm>
            <a:off x="111550" y="808925"/>
            <a:ext cx="6191877" cy="427170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543</Words>
  <Application>Microsoft Office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Rubik</vt:lpstr>
      <vt:lpstr>Rubik Medium</vt:lpstr>
      <vt:lpstr>Rubik Light</vt:lpstr>
      <vt:lpstr>Times New Roman</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ismail - [2010]</cp:lastModifiedBy>
  <cp:revision>3</cp:revision>
  <dcterms:modified xsi:type="dcterms:W3CDTF">2024-03-31T20:23:46Z</dcterms:modified>
</cp:coreProperties>
</file>