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1" r:id="rId4"/>
    <p:sldId id="282" r:id="rId5"/>
    <p:sldId id="283" r:id="rId6"/>
    <p:sldId id="284" r:id="rId7"/>
    <p:sldId id="285" r:id="rId8"/>
    <p:sldId id="288" r:id="rId9"/>
    <p:sldId id="287" r:id="rId10"/>
    <p:sldId id="297" r:id="rId11"/>
    <p:sldId id="298" r:id="rId12"/>
    <p:sldId id="301" r:id="rId13"/>
    <p:sldId id="317" r:id="rId14"/>
    <p:sldId id="320" r:id="rId15"/>
    <p:sldId id="321" r:id="rId16"/>
    <p:sldId id="323" r:id="rId17"/>
    <p:sldId id="322" r:id="rId18"/>
    <p:sldId id="318" r:id="rId19"/>
    <p:sldId id="319" r:id="rId20"/>
    <p:sldId id="325" r:id="rId21"/>
    <p:sldId id="324" r:id="rId22"/>
    <p:sldId id="326" r:id="rId23"/>
    <p:sldId id="327" r:id="rId24"/>
    <p:sldId id="328" r:id="rId25"/>
    <p:sldId id="330" r:id="rId26"/>
    <p:sldId id="329" r:id="rId27"/>
    <p:sldId id="333" r:id="rId28"/>
    <p:sldId id="332" r:id="rId29"/>
    <p:sldId id="331" r:id="rId30"/>
    <p:sldId id="335" r:id="rId31"/>
    <p:sldId id="336" r:id="rId32"/>
    <p:sldId id="337" r:id="rId33"/>
    <p:sldId id="338" r:id="rId34"/>
    <p:sldId id="339" r:id="rId35"/>
    <p:sldId id="340" r:id="rId36"/>
    <p:sldId id="341" r:id="rId37"/>
    <p:sldId id="334" r:id="rId38"/>
    <p:sldId id="342" r:id="rId39"/>
    <p:sldId id="343" r:id="rId40"/>
    <p:sldId id="289" r:id="rId41"/>
    <p:sldId id="290" r:id="rId42"/>
    <p:sldId id="305" r:id="rId43"/>
    <p:sldId id="312" r:id="rId44"/>
    <p:sldId id="313" r:id="rId45"/>
    <p:sldId id="302" r:id="rId46"/>
    <p:sldId id="303" r:id="rId47"/>
    <p:sldId id="304" r:id="rId48"/>
    <p:sldId id="306" r:id="rId49"/>
    <p:sldId id="309" r:id="rId50"/>
    <p:sldId id="308" r:id="rId51"/>
    <p:sldId id="310" r:id="rId52"/>
    <p:sldId id="311" r:id="rId53"/>
    <p:sldId id="307" r:id="rId54"/>
    <p:sldId id="292" r:id="rId55"/>
    <p:sldId id="296" r:id="rId56"/>
    <p:sldId id="295" r:id="rId57"/>
    <p:sldId id="299" r:id="rId58"/>
    <p:sldId id="293" r:id="rId59"/>
    <p:sldId id="314" r:id="rId60"/>
    <p:sldId id="315" r:id="rId61"/>
    <p:sldId id="316" r:id="rId62"/>
    <p:sldId id="257" r:id="rId63"/>
    <p:sldId id="291" r:id="rId64"/>
    <p:sldId id="300" r:id="rId65"/>
    <p:sldId id="280" r:id="rId66"/>
    <p:sldId id="277" r:id="rId67"/>
    <p:sldId id="276" r:id="rId68"/>
    <p:sldId id="259" r:id="rId69"/>
    <p:sldId id="261" r:id="rId70"/>
    <p:sldId id="262" r:id="rId71"/>
    <p:sldId id="263" r:id="rId72"/>
    <p:sldId id="260" r:id="rId73"/>
    <p:sldId id="264" r:id="rId74"/>
    <p:sldId id="265" r:id="rId75"/>
    <p:sldId id="266" r:id="rId76"/>
    <p:sldId id="278" r:id="rId77"/>
    <p:sldId id="267" r:id="rId78"/>
    <p:sldId id="268" r:id="rId79"/>
    <p:sldId id="269" r:id="rId80"/>
    <p:sldId id="270" r:id="rId81"/>
    <p:sldId id="271" r:id="rId82"/>
    <p:sldId id="272" r:id="rId83"/>
    <p:sldId id="273" r:id="rId84"/>
    <p:sldId id="274" r:id="rId85"/>
    <p:sldId id="275"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348657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60954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63976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285913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258885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56600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119609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115823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410871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283324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CE427E6-4927-4A8E-B589-473AEDB270CC}"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85376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427E6-4927-4A8E-B589-473AEDB270CC}" type="datetimeFigureOut">
              <a:rPr lang="zh-CN" altLang="en-US" smtClean="0"/>
              <a:t>2019/8/5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55AC0-F3DA-4EBE-BAA8-D8A6530BA2F1}" type="slidenum">
              <a:rPr lang="zh-CN" altLang="en-US" smtClean="0"/>
              <a:t>‹#›</a:t>
            </a:fld>
            <a:endParaRPr lang="zh-CN" altLang="en-US"/>
          </a:p>
        </p:txBody>
      </p:sp>
    </p:spTree>
    <p:extLst>
      <p:ext uri="{BB962C8B-B14F-4D97-AF65-F5344CB8AC3E}">
        <p14:creationId xmlns:p14="http://schemas.microsoft.com/office/powerpoint/2010/main" val="407710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ianshu.com/p/903e35e1c95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ianshu.com/p/903e35e1c95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bviewer.jupyter.org/github/groverpr/Machine-Learning/blob/master/notebooks/05_Loss_Functions.ipynb"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jiqizhixin.com/articles/2018-06-21-3"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log.csdn.net/c406495762/article/details/77500679" TargetMode="External"/><Relationship Id="rId2" Type="http://schemas.openxmlformats.org/officeDocument/2006/relationships/hyperlink" Target="https://blog.csdn.net/c406495762/article/details/77341116"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cnblogs.com/HolyShine/p/10819831.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en.wikipedia.org/wiki/Feature_extraction" TargetMode="External"/><Relationship Id="rId2" Type="http://schemas.openxmlformats.org/officeDocument/2006/relationships/hyperlink" Target="https://en.wikipedia.org/wiki/Feature_selection" TargetMode="External"/><Relationship Id="rId1" Type="http://schemas.openxmlformats.org/officeDocument/2006/relationships/slideLayout" Target="../slideLayouts/slideLayout2.xml"/><Relationship Id="rId5" Type="http://schemas.openxmlformats.org/officeDocument/2006/relationships/hyperlink" Target="https://en.wikipedia.org/wiki/Cross-validation_(statistics)" TargetMode="External"/><Relationship Id="rId4" Type="http://schemas.openxmlformats.org/officeDocument/2006/relationships/hyperlink" Target="http://www.visiondummy.com/2014/05/feature-extraction-using-pc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 study</a:t>
            </a:r>
            <a:endParaRPr lang="zh-CN" altLang="en-US" dirty="0"/>
          </a:p>
        </p:txBody>
      </p:sp>
      <p:sp>
        <p:nvSpPr>
          <p:cNvPr id="3" name="副标题 2"/>
          <p:cNvSpPr>
            <a:spLocks noGrp="1"/>
          </p:cNvSpPr>
          <p:nvPr>
            <p:ph type="subTitle" idx="1"/>
          </p:nvPr>
        </p:nvSpPr>
        <p:spPr/>
        <p:txBody>
          <a:bodyPr/>
          <a:lstStyle/>
          <a:p>
            <a:r>
              <a:rPr lang="en-US" altLang="zh-CN" dirty="0" smtClean="0"/>
              <a:t>2019/07/08</a:t>
            </a:r>
            <a:endParaRPr lang="zh-CN" altLang="en-US" dirty="0"/>
          </a:p>
        </p:txBody>
      </p:sp>
    </p:spTree>
    <p:extLst>
      <p:ext uri="{BB962C8B-B14F-4D97-AF65-F5344CB8AC3E}">
        <p14:creationId xmlns:p14="http://schemas.microsoft.com/office/powerpoint/2010/main" val="10986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分类网络和回归的区别？</a:t>
            </a:r>
          </a:p>
          <a:p>
            <a:pPr marL="0" indent="0">
              <a:buNone/>
            </a:pPr>
            <a:r>
              <a:rPr lang="en-US" altLang="zh-CN" sz="2400" dirty="0" smtClean="0"/>
              <a:t>    </a:t>
            </a:r>
            <a:r>
              <a:rPr lang="zh-CN" altLang="en-US" sz="2400" dirty="0" smtClean="0"/>
              <a:t>包含</a:t>
            </a:r>
            <a:r>
              <a:rPr lang="zh-CN" altLang="en-US" sz="2400" dirty="0"/>
              <a:t>气球照片的数据集整理。当照片中包含气球时，输出</a:t>
            </a:r>
            <a:r>
              <a:rPr lang="en-US" altLang="zh-CN" sz="2400" dirty="0"/>
              <a:t>1</a:t>
            </a:r>
            <a:r>
              <a:rPr lang="zh-CN" altLang="en-US" sz="2400" dirty="0"/>
              <a:t>，否则输出</a:t>
            </a:r>
            <a:r>
              <a:rPr lang="en-US" altLang="zh-CN" sz="2400" dirty="0"/>
              <a:t>0</a:t>
            </a:r>
            <a:r>
              <a:rPr lang="zh-CN" altLang="en-US" sz="2400" dirty="0"/>
              <a:t>。此步骤通常称为</a:t>
            </a:r>
            <a:r>
              <a:rPr lang="zh-CN" altLang="en-US" sz="2400" dirty="0">
                <a:solidFill>
                  <a:srgbClr val="FF0000"/>
                </a:solidFill>
              </a:rPr>
              <a:t>分类任务（</a:t>
            </a:r>
            <a:r>
              <a:rPr lang="en-US" altLang="zh-CN" sz="2400" dirty="0">
                <a:solidFill>
                  <a:srgbClr val="FF0000"/>
                </a:solidFill>
              </a:rPr>
              <a:t>categorization task</a:t>
            </a:r>
            <a:r>
              <a:rPr lang="zh-CN" altLang="en-US" sz="2400" dirty="0"/>
              <a:t>）</a:t>
            </a:r>
            <a:r>
              <a:rPr lang="zh-CN" altLang="en-US" sz="2400" dirty="0" smtClean="0"/>
              <a:t>。</a:t>
            </a:r>
            <a:endParaRPr lang="en-US" altLang="zh-CN" sz="2400" dirty="0" smtClean="0"/>
          </a:p>
          <a:p>
            <a:pPr marL="0" indent="0">
              <a:buNone/>
            </a:pPr>
            <a:r>
              <a:rPr lang="en-US" altLang="zh-CN" sz="2400" dirty="0"/>
              <a:t> </a:t>
            </a:r>
            <a:r>
              <a:rPr lang="en-US" altLang="zh-CN" sz="2400" dirty="0" smtClean="0"/>
              <a:t>     </a:t>
            </a:r>
            <a:r>
              <a:rPr lang="zh-CN" altLang="en-US" sz="2400" dirty="0" smtClean="0"/>
              <a:t>在</a:t>
            </a:r>
            <a:r>
              <a:rPr lang="zh-CN" altLang="en-US" sz="2400" dirty="0"/>
              <a:t>这种情况下，我们进行的通常是一个结果为</a:t>
            </a:r>
            <a:r>
              <a:rPr lang="en-US" altLang="zh-CN" sz="2400" dirty="0"/>
              <a:t>yes or no</a:t>
            </a:r>
            <a:r>
              <a:rPr lang="zh-CN" altLang="en-US" sz="2400" dirty="0"/>
              <a:t>的训练。 但事实上，监督学习也可以用于输出一组值，而不仅仅是</a:t>
            </a:r>
            <a:r>
              <a:rPr lang="en-US" altLang="zh-CN" sz="2400" dirty="0"/>
              <a:t>0</a:t>
            </a:r>
            <a:r>
              <a:rPr lang="zh-CN" altLang="en-US" sz="2400" dirty="0"/>
              <a:t>或</a:t>
            </a:r>
            <a:r>
              <a:rPr lang="en-US" altLang="zh-CN" sz="2400" dirty="0"/>
              <a:t>1</a:t>
            </a:r>
            <a:r>
              <a:rPr lang="zh-CN" altLang="en-US" sz="2400" dirty="0" smtClean="0"/>
              <a:t>。</a:t>
            </a:r>
            <a:endParaRPr lang="en-US" altLang="zh-CN" sz="2400" dirty="0" smtClean="0"/>
          </a:p>
          <a:p>
            <a:pPr marL="0" indent="0">
              <a:buNone/>
            </a:pPr>
            <a:r>
              <a:rPr lang="en-US" altLang="zh-CN" sz="2400" dirty="0"/>
              <a:t> </a:t>
            </a:r>
            <a:r>
              <a:rPr lang="en-US" altLang="zh-CN" sz="2400" dirty="0" smtClean="0"/>
              <a:t>     </a:t>
            </a:r>
            <a:r>
              <a:rPr lang="zh-CN" altLang="en-US" sz="2400" dirty="0" smtClean="0"/>
              <a:t>例如</a:t>
            </a:r>
            <a:r>
              <a:rPr lang="zh-CN" altLang="en-US" sz="2400" dirty="0"/>
              <a:t>，我们可以训练一个网络，用它来输出一张图片上有气球的概率，那么在这种情况下，</a:t>
            </a:r>
            <a:r>
              <a:rPr lang="zh-CN" altLang="en-US" sz="2400" dirty="0">
                <a:solidFill>
                  <a:srgbClr val="FF0000"/>
                </a:solidFill>
              </a:rPr>
              <a:t>输出值就是</a:t>
            </a:r>
            <a:r>
              <a:rPr lang="en-US" altLang="zh-CN" sz="2400" dirty="0">
                <a:solidFill>
                  <a:srgbClr val="FF0000"/>
                </a:solidFill>
              </a:rPr>
              <a:t>0</a:t>
            </a:r>
            <a:r>
              <a:rPr lang="zh-CN" altLang="en-US" sz="2400" dirty="0">
                <a:solidFill>
                  <a:srgbClr val="FF0000"/>
                </a:solidFill>
              </a:rPr>
              <a:t>到</a:t>
            </a:r>
            <a:r>
              <a:rPr lang="en-US" altLang="zh-CN" sz="2400" dirty="0">
                <a:solidFill>
                  <a:srgbClr val="FF0000"/>
                </a:solidFill>
              </a:rPr>
              <a:t>1</a:t>
            </a:r>
            <a:r>
              <a:rPr lang="zh-CN" altLang="en-US" sz="2400" dirty="0">
                <a:solidFill>
                  <a:srgbClr val="FF0000"/>
                </a:solidFill>
              </a:rPr>
              <a:t>之间的任意值。这些任务我们称之为回归。</a:t>
            </a:r>
            <a:endParaRPr lang="zh-CN" altLang="en-US" sz="2400" b="1" dirty="0">
              <a:solidFill>
                <a:srgbClr val="FF0000"/>
              </a:solidFill>
            </a:endParaRPr>
          </a:p>
        </p:txBody>
      </p:sp>
    </p:spTree>
    <p:extLst>
      <p:ext uri="{BB962C8B-B14F-4D97-AF65-F5344CB8AC3E}">
        <p14:creationId xmlns:p14="http://schemas.microsoft.com/office/powerpoint/2010/main" val="135074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理解局部最优与</a:t>
            </a:r>
            <a:r>
              <a:rPr lang="zh-CN" altLang="en-US" b="1" dirty="0" smtClean="0"/>
              <a:t>全局最优</a:t>
            </a:r>
            <a:endParaRPr lang="en-US" altLang="zh-CN" b="1" dirty="0" smtClean="0"/>
          </a:p>
          <a:p>
            <a:r>
              <a:rPr lang="zh-CN" altLang="en-US" sz="2400" dirty="0"/>
              <a:t>优化问题一般分为局部最优和全局最优。</a:t>
            </a:r>
          </a:p>
          <a:p>
            <a:pPr marL="0" indent="0">
              <a:buNone/>
            </a:pPr>
            <a:r>
              <a:rPr lang="zh-CN" altLang="en-US" sz="2400" dirty="0" smtClean="0"/>
              <a:t>        局部最优</a:t>
            </a:r>
            <a:r>
              <a:rPr lang="zh-CN" altLang="en-US" sz="2400" dirty="0"/>
              <a:t>，就是在函数值空间的一个有限区域内寻找最小值；而全局最优，是在函数值空间整个区域寻找最小值问题。</a:t>
            </a:r>
          </a:p>
          <a:p>
            <a:pPr marL="0" indent="0">
              <a:buNone/>
            </a:pPr>
            <a:r>
              <a:rPr lang="zh-CN" altLang="en-US" sz="2400" dirty="0" smtClean="0"/>
              <a:t>        函数</a:t>
            </a:r>
            <a:r>
              <a:rPr lang="zh-CN" altLang="en-US" sz="2400" dirty="0"/>
              <a:t>局部最小点是那种它的函数值小于或等于附近点的点。但是有可能大于较远距离的点。</a:t>
            </a:r>
          </a:p>
          <a:p>
            <a:pPr marL="0" indent="0">
              <a:buNone/>
            </a:pPr>
            <a:r>
              <a:rPr lang="zh-CN" altLang="en-US" sz="2400" dirty="0" smtClean="0"/>
              <a:t>       全局</a:t>
            </a:r>
            <a:r>
              <a:rPr lang="zh-CN" altLang="en-US" sz="2400" dirty="0"/>
              <a:t>最小点是那种它的函数值小于或等于所有的可行点。</a:t>
            </a:r>
          </a:p>
          <a:p>
            <a:pPr marL="0" indent="0">
              <a:buNone/>
            </a:pPr>
            <a:endParaRPr lang="zh-CN" altLang="en-US" b="1" dirty="0"/>
          </a:p>
        </p:txBody>
      </p:sp>
    </p:spTree>
    <p:extLst>
      <p:ext uri="{BB962C8B-B14F-4D97-AF65-F5344CB8AC3E}">
        <p14:creationId xmlns:p14="http://schemas.microsoft.com/office/powerpoint/2010/main" val="363870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smtClean="0"/>
              <a:t>损失函数（</a:t>
            </a:r>
            <a:r>
              <a:rPr lang="zh-CN" altLang="en-US" dirty="0"/>
              <a:t>误差函数</a:t>
            </a:r>
            <a:r>
              <a:rPr lang="zh-CN" altLang="en-US" b="1" dirty="0" smtClean="0"/>
              <a:t>）</a:t>
            </a:r>
            <a:endParaRPr lang="en-US" altLang="zh-CN" b="1" dirty="0" smtClean="0"/>
          </a:p>
          <a:p>
            <a:r>
              <a:rPr lang="zh-CN" altLang="en-US" dirty="0" smtClean="0"/>
              <a:t>损失函数</a:t>
            </a:r>
            <a:r>
              <a:rPr lang="zh-CN" altLang="en-US" dirty="0"/>
              <a:t>（</a:t>
            </a:r>
            <a:r>
              <a:rPr lang="en-US" altLang="zh-CN" dirty="0"/>
              <a:t>Loss Function </a:t>
            </a:r>
            <a:r>
              <a:rPr lang="zh-CN" altLang="en-US" dirty="0"/>
              <a:t>）是定义在单个样本上的，算的是一个样本的误差</a:t>
            </a:r>
            <a:r>
              <a:rPr lang="zh-CN" altLang="en-US" dirty="0" smtClean="0"/>
              <a:t>，</a:t>
            </a:r>
            <a:endParaRPr lang="en-US" altLang="zh-CN" dirty="0" smtClean="0"/>
          </a:p>
          <a:p>
            <a:pPr marL="0" indent="0">
              <a:buNone/>
            </a:pPr>
            <a:endParaRPr lang="en-US" altLang="zh-CN" dirty="0" smtClean="0"/>
          </a:p>
          <a:p>
            <a:r>
              <a:rPr lang="zh-CN" altLang="en-US" b="1" dirty="0" smtClean="0"/>
              <a:t>代价函数</a:t>
            </a:r>
            <a:endParaRPr lang="en-US" altLang="zh-CN" dirty="0"/>
          </a:p>
          <a:p>
            <a:r>
              <a:rPr lang="zh-CN" altLang="en-US" dirty="0" smtClean="0"/>
              <a:t>而</a:t>
            </a:r>
            <a:r>
              <a:rPr lang="zh-CN" altLang="en-US" dirty="0"/>
              <a:t>代价函数（</a:t>
            </a:r>
            <a:r>
              <a:rPr lang="en-US" altLang="zh-CN" dirty="0"/>
              <a:t>Cost Function </a:t>
            </a:r>
            <a:r>
              <a:rPr lang="zh-CN" altLang="en-US" dirty="0"/>
              <a:t>）是定义在整个训练集上的，是所有样本误差的平均，也就是损失函数的平均，这给我们评价学习效果提供了一个标准，提出这个后下一步要做的就是不断优化</a:t>
            </a:r>
            <a:r>
              <a:rPr lang="zh-CN" altLang="en-US" dirty="0" smtClean="0"/>
              <a:t>神经网络来减小代价函数的值。</a:t>
            </a:r>
            <a:endParaRPr lang="en-US" altLang="zh-CN" dirty="0" smtClean="0"/>
          </a:p>
          <a:p>
            <a:r>
              <a:rPr lang="zh-CN" altLang="en-US" dirty="0">
                <a:solidFill>
                  <a:srgbClr val="FF0000"/>
                </a:solidFill>
              </a:rPr>
              <a:t>二次代价函数</a:t>
            </a:r>
            <a:r>
              <a:rPr lang="en-US" altLang="zh-CN" dirty="0">
                <a:solidFill>
                  <a:srgbClr val="FF0000"/>
                </a:solidFill>
              </a:rPr>
              <a:t>(quadratic cost)</a:t>
            </a:r>
          </a:p>
          <a:p>
            <a:r>
              <a:rPr lang="zh-CN" altLang="en-US" dirty="0">
                <a:solidFill>
                  <a:srgbClr val="FF0000"/>
                </a:solidFill>
              </a:rPr>
              <a:t>交叉熵代价函数</a:t>
            </a:r>
            <a:r>
              <a:rPr lang="en-US" altLang="zh-CN" dirty="0">
                <a:solidFill>
                  <a:srgbClr val="FF0000"/>
                </a:solidFill>
              </a:rPr>
              <a:t>(cross-entropy</a:t>
            </a:r>
            <a:r>
              <a:rPr lang="en-US" altLang="zh-CN" dirty="0" smtClean="0">
                <a:solidFill>
                  <a:srgbClr val="FF0000"/>
                </a:solidFill>
              </a:rPr>
              <a:t>)</a:t>
            </a:r>
          </a:p>
          <a:p>
            <a:r>
              <a:rPr lang="zh-CN" altLang="en-US" dirty="0">
                <a:solidFill>
                  <a:srgbClr val="FF0000"/>
                </a:solidFill>
              </a:rPr>
              <a:t>对数释然代价函数</a:t>
            </a:r>
            <a:r>
              <a:rPr lang="en-US" altLang="zh-CN" dirty="0">
                <a:solidFill>
                  <a:srgbClr val="FF0000"/>
                </a:solidFill>
              </a:rPr>
              <a:t>(log-likelihood cost)</a:t>
            </a:r>
          </a:p>
          <a:p>
            <a:endParaRPr lang="en-US" altLang="zh-CN" b="1" dirty="0"/>
          </a:p>
          <a:p>
            <a:endParaRPr lang="zh-CN" altLang="en-US" dirty="0"/>
          </a:p>
        </p:txBody>
      </p:sp>
    </p:spTree>
    <p:extLst>
      <p:ext uri="{BB962C8B-B14F-4D97-AF65-F5344CB8AC3E}">
        <p14:creationId xmlns:p14="http://schemas.microsoft.com/office/powerpoint/2010/main" val="4273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a:solidFill>
                  <a:srgbClr val="FF0000"/>
                </a:solidFill>
              </a:rPr>
              <a:t>目标函数</a:t>
            </a:r>
            <a:r>
              <a:rPr lang="zh-CN" altLang="en-US" dirty="0"/>
              <a:t>（</a:t>
            </a:r>
            <a:r>
              <a:rPr lang="en-US" altLang="zh-CN" dirty="0"/>
              <a:t>Object Function</a:t>
            </a:r>
            <a:r>
              <a:rPr lang="zh-CN" altLang="en-US" dirty="0" smtClean="0"/>
              <a:t>）</a:t>
            </a:r>
            <a:endParaRPr lang="en-US" altLang="zh-CN" dirty="0" smtClean="0"/>
          </a:p>
          <a:p>
            <a:pPr marL="0" indent="0">
              <a:buNone/>
            </a:pPr>
            <a:r>
              <a:rPr lang="zh-CN" altLang="en-US" dirty="0" smtClean="0"/>
              <a:t>定义</a:t>
            </a:r>
            <a:r>
              <a:rPr lang="zh-CN" altLang="en-US" dirty="0"/>
              <a:t>为：最终需要优化的函数</a:t>
            </a:r>
            <a:r>
              <a:rPr lang="zh-CN" altLang="en-US" dirty="0" smtClean="0"/>
              <a:t>。</a:t>
            </a:r>
            <a:endParaRPr lang="en-US" altLang="zh-CN" dirty="0" smtClean="0"/>
          </a:p>
          <a:p>
            <a:pPr marL="0" indent="0">
              <a:buNone/>
            </a:pPr>
            <a:r>
              <a:rPr lang="zh-CN" altLang="en-US" dirty="0" smtClean="0"/>
              <a:t>等于</a:t>
            </a:r>
            <a:r>
              <a:rPr lang="zh-CN" altLang="en-US" dirty="0"/>
              <a:t>经验风险</a:t>
            </a:r>
            <a:r>
              <a:rPr lang="en-US" altLang="zh-CN" dirty="0"/>
              <a:t>+</a:t>
            </a:r>
            <a:r>
              <a:rPr lang="zh-CN" altLang="en-US" dirty="0"/>
              <a:t>结构风险（也就是</a:t>
            </a:r>
            <a:r>
              <a:rPr lang="en-US" altLang="zh-CN" dirty="0"/>
              <a:t>Cost Function + </a:t>
            </a:r>
            <a:r>
              <a:rPr lang="zh-CN" altLang="en-US" dirty="0"/>
              <a:t>正则化项）</a:t>
            </a:r>
            <a:r>
              <a:rPr lang="zh-CN" altLang="en-US" dirty="0" smtClean="0"/>
              <a:t>。</a:t>
            </a:r>
            <a:endParaRPr lang="en-US" altLang="zh-CN" dirty="0" smtClean="0"/>
          </a:p>
          <a:p>
            <a:pPr marL="0" indent="0">
              <a:buNone/>
            </a:pPr>
            <a:endParaRPr lang="en-US" altLang="zh-CN" dirty="0"/>
          </a:p>
          <a:p>
            <a:r>
              <a:rPr lang="zh-CN" altLang="en-US" dirty="0"/>
              <a:t>损失函数：计算的是一个样本的误差</a:t>
            </a:r>
          </a:p>
          <a:p>
            <a:r>
              <a:rPr lang="zh-CN" altLang="en-US" dirty="0"/>
              <a:t>代价函数：是整个训练集上所有样本误差的平均</a:t>
            </a:r>
          </a:p>
          <a:p>
            <a:r>
              <a:rPr lang="zh-CN" altLang="en-US" dirty="0"/>
              <a:t>目标函数：代价函数 </a:t>
            </a:r>
            <a:r>
              <a:rPr lang="en-US" altLang="zh-CN" dirty="0"/>
              <a:t>+ </a:t>
            </a:r>
            <a:r>
              <a:rPr lang="zh-CN" altLang="en-US" dirty="0"/>
              <a:t>正则化项</a:t>
            </a:r>
          </a:p>
          <a:p>
            <a:pPr marL="0" indent="0">
              <a:buNone/>
            </a:pPr>
            <a:endParaRPr lang="en-US" altLang="zh-CN" dirty="0" smtClean="0"/>
          </a:p>
          <a:p>
            <a:r>
              <a:rPr lang="zh-CN" altLang="en-US" dirty="0" smtClean="0"/>
              <a:t>风险函数</a:t>
            </a:r>
            <a:r>
              <a:rPr lang="zh-CN" altLang="en-US" dirty="0"/>
              <a:t>：风险函数是</a:t>
            </a:r>
            <a:r>
              <a:rPr lang="zh-CN" altLang="en-US" dirty="0">
                <a:solidFill>
                  <a:srgbClr val="FF0000"/>
                </a:solidFill>
              </a:rPr>
              <a:t>损失函数</a:t>
            </a:r>
            <a:r>
              <a:rPr lang="zh-CN" altLang="en-US" dirty="0"/>
              <a:t>的期望，表达平均意义上的模型预测的好坏。</a:t>
            </a:r>
          </a:p>
          <a:p>
            <a:r>
              <a:rPr lang="zh-CN" altLang="en-US" dirty="0"/>
              <a:t/>
            </a:r>
            <a:br>
              <a:rPr lang="zh-CN" altLang="en-US" dirty="0"/>
            </a:br>
            <a:endParaRPr lang="zh-CN" altLang="en-US" dirty="0"/>
          </a:p>
          <a:p>
            <a:pPr marL="0" indent="0">
              <a:buNone/>
            </a:pPr>
            <a:r>
              <a:rPr lang="zh-CN" altLang="en-US" dirty="0"/>
              <a:t/>
            </a:r>
            <a:br>
              <a:rPr lang="zh-CN" altLang="en-US" dirty="0"/>
            </a:br>
            <a:endParaRPr lang="en-US" altLang="zh-CN" b="1" dirty="0"/>
          </a:p>
          <a:p>
            <a:endParaRPr lang="zh-CN" altLang="en-US" dirty="0"/>
          </a:p>
        </p:txBody>
      </p:sp>
    </p:spTree>
    <p:extLst>
      <p:ext uri="{BB962C8B-B14F-4D97-AF65-F5344CB8AC3E}">
        <p14:creationId xmlns:p14="http://schemas.microsoft.com/office/powerpoint/2010/main" val="219750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风险函数</a:t>
            </a:r>
            <a:r>
              <a:rPr lang="zh-CN" altLang="en-US" dirty="0"/>
              <a:t>：风险函数是</a:t>
            </a:r>
            <a:r>
              <a:rPr lang="zh-CN" altLang="en-US" dirty="0">
                <a:solidFill>
                  <a:srgbClr val="FF0000"/>
                </a:solidFill>
              </a:rPr>
              <a:t>损失函数</a:t>
            </a:r>
            <a:r>
              <a:rPr lang="zh-CN" altLang="en-US" dirty="0"/>
              <a:t>的期望，表达平均意义上的模型预测的好坏。</a:t>
            </a:r>
          </a:p>
          <a:p>
            <a:pPr marL="0" indent="0">
              <a:buNone/>
            </a:pPr>
            <a:r>
              <a:rPr lang="zh-CN" altLang="en-US" dirty="0" smtClean="0"/>
              <a:t>  风险函数</a:t>
            </a:r>
            <a:r>
              <a:rPr lang="zh-CN" altLang="en-US" dirty="0"/>
              <a:t>：度量平均意义下的模型预测好坏</a:t>
            </a:r>
            <a:br>
              <a:rPr lang="zh-CN" altLang="en-US" dirty="0"/>
            </a:br>
            <a:r>
              <a:rPr lang="zh-CN" altLang="en-US" dirty="0" smtClean="0"/>
              <a:t>  确定</a:t>
            </a:r>
            <a:r>
              <a:rPr lang="zh-CN" altLang="en-US" dirty="0"/>
              <a:t>了损失函数后，那么自然地损失函数越小越好，由于模型的输入</a:t>
            </a:r>
            <a:r>
              <a:rPr lang="en-US" altLang="zh-CN" dirty="0"/>
              <a:t>X</a:t>
            </a:r>
            <a:r>
              <a:rPr lang="zh-CN" altLang="en-US" dirty="0"/>
              <a:t>，输出</a:t>
            </a:r>
            <a:r>
              <a:rPr lang="en-US" altLang="zh-CN" dirty="0"/>
              <a:t>Y </a:t>
            </a:r>
            <a:r>
              <a:rPr lang="zh-CN" altLang="en-US" dirty="0"/>
              <a:t>是随机变量，遵循联合分布</a:t>
            </a:r>
            <a:r>
              <a:rPr lang="en-US" altLang="zh-CN" dirty="0"/>
              <a:t>P(X, Y)</a:t>
            </a:r>
            <a:r>
              <a:rPr lang="zh-CN" altLang="en-US" dirty="0"/>
              <a:t>，所以</a:t>
            </a:r>
            <a:r>
              <a:rPr lang="zh-CN" altLang="en-US" dirty="0">
                <a:solidFill>
                  <a:srgbClr val="FF0000"/>
                </a:solidFill>
              </a:rPr>
              <a:t>损失函数的期望为：</a:t>
            </a:r>
          </a:p>
          <a:p>
            <a:pPr marL="0" indent="0">
              <a:buNone/>
            </a:pPr>
            <a:r>
              <a:rPr lang="zh-CN" altLang="en-US" dirty="0"/>
              <a:t/>
            </a:r>
            <a:br>
              <a:rPr lang="zh-CN" altLang="en-US" dirty="0"/>
            </a:br>
            <a:endParaRPr lang="en-US" altLang="zh-CN" b="1" dirty="0"/>
          </a:p>
          <a:p>
            <a:endParaRPr lang="zh-CN" altLang="en-US" dirty="0"/>
          </a:p>
        </p:txBody>
      </p:sp>
      <p:pic>
        <p:nvPicPr>
          <p:cNvPr id="6" name="图片 5"/>
          <p:cNvPicPr>
            <a:picLocks noChangeAspect="1"/>
          </p:cNvPicPr>
          <p:nvPr/>
        </p:nvPicPr>
        <p:blipFill>
          <a:blip r:embed="rId2"/>
          <a:stretch>
            <a:fillRect/>
          </a:stretch>
        </p:blipFill>
        <p:spPr>
          <a:xfrm>
            <a:off x="1767547" y="3763694"/>
            <a:ext cx="8572500" cy="990600"/>
          </a:xfrm>
          <a:prstGeom prst="rect">
            <a:avLst/>
          </a:prstGeom>
        </p:spPr>
      </p:pic>
      <p:sp>
        <p:nvSpPr>
          <p:cNvPr id="7" name="矩形 6"/>
          <p:cNvSpPr/>
          <p:nvPr/>
        </p:nvSpPr>
        <p:spPr>
          <a:xfrm>
            <a:off x="4114804" y="4666616"/>
            <a:ext cx="3877985" cy="369332"/>
          </a:xfrm>
          <a:prstGeom prst="rect">
            <a:avLst/>
          </a:prstGeom>
        </p:spPr>
        <p:txBody>
          <a:bodyPr wrap="none">
            <a:spAutoFit/>
          </a:bodyPr>
          <a:lstStyle/>
          <a:p>
            <a:r>
              <a:rPr lang="zh-CN" altLang="en-US" b="1" dirty="0">
                <a:solidFill>
                  <a:srgbClr val="2F2F2F"/>
                </a:solidFill>
                <a:latin typeface="-apple-system"/>
              </a:rPr>
              <a:t>（连续变量求积分，离散变量求和）</a:t>
            </a:r>
            <a:endParaRPr lang="zh-CN" altLang="en-US" dirty="0"/>
          </a:p>
        </p:txBody>
      </p:sp>
      <p:sp>
        <p:nvSpPr>
          <p:cNvPr id="8" name="矩形 7"/>
          <p:cNvSpPr/>
          <p:nvPr/>
        </p:nvSpPr>
        <p:spPr>
          <a:xfrm>
            <a:off x="838200" y="5365821"/>
            <a:ext cx="11033790" cy="1200329"/>
          </a:xfrm>
          <a:prstGeom prst="rect">
            <a:avLst/>
          </a:prstGeom>
        </p:spPr>
        <p:txBody>
          <a:bodyPr wrap="none">
            <a:spAutoFit/>
          </a:bodyPr>
          <a:lstStyle/>
          <a:p>
            <a:r>
              <a:rPr lang="zh-CN" altLang="en-US" sz="3600" dirty="0">
                <a:solidFill>
                  <a:srgbClr val="2F2F2F"/>
                </a:solidFill>
                <a:latin typeface="-apple-system"/>
              </a:rPr>
              <a:t>为什么要引入</a:t>
            </a:r>
            <a:r>
              <a:rPr lang="zh-CN" altLang="en-US" sz="3600" dirty="0">
                <a:solidFill>
                  <a:srgbClr val="FF0000"/>
                </a:solidFill>
                <a:latin typeface="-apple-system"/>
              </a:rPr>
              <a:t>损失函数的期望</a:t>
            </a:r>
            <a:r>
              <a:rPr lang="zh-CN" altLang="en-US" sz="3600" dirty="0">
                <a:solidFill>
                  <a:srgbClr val="2F2F2F"/>
                </a:solidFill>
                <a:latin typeface="-apple-system"/>
              </a:rPr>
              <a:t>呢</a:t>
            </a:r>
            <a:r>
              <a:rPr lang="zh-CN" altLang="en-US" sz="3600" dirty="0" smtClean="0">
                <a:solidFill>
                  <a:srgbClr val="7030A0"/>
                </a:solidFill>
                <a:latin typeface="-apple-system"/>
              </a:rPr>
              <a:t>？  </a:t>
            </a:r>
            <a:endParaRPr lang="en-US" altLang="zh-CN" sz="3600" dirty="0" smtClean="0">
              <a:solidFill>
                <a:srgbClr val="7030A0"/>
              </a:solidFill>
              <a:latin typeface="-apple-system"/>
            </a:endParaRPr>
          </a:p>
          <a:p>
            <a:r>
              <a:rPr lang="en-US" altLang="zh-CN" sz="3600" dirty="0">
                <a:solidFill>
                  <a:srgbClr val="7030A0"/>
                </a:solidFill>
                <a:latin typeface="-apple-system"/>
              </a:rPr>
              <a:t> </a:t>
            </a:r>
            <a:r>
              <a:rPr lang="en-US" altLang="zh-CN" sz="3600" dirty="0" smtClean="0">
                <a:solidFill>
                  <a:srgbClr val="7030A0"/>
                </a:solidFill>
                <a:latin typeface="-apple-system"/>
              </a:rPr>
              <a:t>   </a:t>
            </a:r>
            <a:r>
              <a:rPr lang="zh-CN" altLang="en-US" sz="3600" dirty="0" smtClean="0">
                <a:solidFill>
                  <a:srgbClr val="7030A0"/>
                </a:solidFill>
                <a:latin typeface="-apple-system"/>
              </a:rPr>
              <a:t>原因</a:t>
            </a:r>
            <a:r>
              <a:rPr lang="zh-CN" altLang="en-US" sz="3600" dirty="0">
                <a:solidFill>
                  <a:srgbClr val="7030A0"/>
                </a:solidFill>
                <a:latin typeface="-apple-system"/>
              </a:rPr>
              <a:t>是</a:t>
            </a:r>
            <a:r>
              <a:rPr lang="en-US" altLang="zh-CN" sz="3600" dirty="0">
                <a:solidFill>
                  <a:srgbClr val="7030A0"/>
                </a:solidFill>
                <a:latin typeface="-apple-system"/>
              </a:rPr>
              <a:t>:</a:t>
            </a:r>
            <a:r>
              <a:rPr lang="zh-CN" altLang="en-US" sz="3600" dirty="0">
                <a:solidFill>
                  <a:srgbClr val="7030A0"/>
                </a:solidFill>
                <a:latin typeface="-apple-system"/>
              </a:rPr>
              <a:t>人们希望模型能够刻画</a:t>
            </a:r>
            <a:r>
              <a:rPr lang="zh-CN" altLang="en-US" sz="2400" b="1" dirty="0">
                <a:solidFill>
                  <a:srgbClr val="7030A0"/>
                </a:solidFill>
                <a:latin typeface="-apple-system"/>
              </a:rPr>
              <a:t>在全体样本上的预测能力！</a:t>
            </a:r>
            <a:endParaRPr lang="zh-CN" altLang="en-US" sz="2400" b="1" i="0" dirty="0">
              <a:solidFill>
                <a:srgbClr val="7030A0"/>
              </a:solidFill>
              <a:effectLst/>
              <a:latin typeface="-apple-system"/>
            </a:endParaRPr>
          </a:p>
        </p:txBody>
      </p:sp>
    </p:spTree>
    <p:extLst>
      <p:ext uri="{BB962C8B-B14F-4D97-AF65-F5344CB8AC3E}">
        <p14:creationId xmlns:p14="http://schemas.microsoft.com/office/powerpoint/2010/main" val="390223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经验风险与期望</a:t>
            </a:r>
            <a:r>
              <a:rPr lang="zh-CN" altLang="en-US" b="1" dirty="0" smtClean="0"/>
              <a:t>风险</a:t>
            </a:r>
            <a:endParaRPr lang="en-US" altLang="zh-CN" dirty="0" smtClean="0"/>
          </a:p>
          <a:p>
            <a:pPr marL="0" indent="0">
              <a:buNone/>
            </a:pPr>
            <a:r>
              <a:rPr lang="zh-CN" altLang="en-US" dirty="0" smtClean="0"/>
              <a:t>  我们</a:t>
            </a:r>
            <a:r>
              <a:rPr lang="zh-CN" altLang="en-US" dirty="0"/>
              <a:t>将上面提到的</a:t>
            </a:r>
            <a:r>
              <a:rPr lang="zh-CN" altLang="en-US" dirty="0">
                <a:solidFill>
                  <a:srgbClr val="00B0F0"/>
                </a:solidFill>
              </a:rPr>
              <a:t>训练集的总损失</a:t>
            </a:r>
            <a:r>
              <a:rPr lang="zh-CN" altLang="en-US" dirty="0"/>
              <a:t>定义为</a:t>
            </a:r>
            <a:r>
              <a:rPr lang="zh-CN" altLang="en-US" dirty="0" smtClean="0"/>
              <a:t>经验风险</a:t>
            </a:r>
            <a:r>
              <a:rPr lang="en-US" altLang="zh-CN" dirty="0" smtClean="0"/>
              <a:t>:</a:t>
            </a:r>
            <a:endParaRPr lang="zh-CN" altLang="en-US" dirty="0">
              <a:solidFill>
                <a:srgbClr val="FF0000"/>
              </a:solidFill>
            </a:endParaRPr>
          </a:p>
          <a:p>
            <a:endParaRPr lang="zh-CN" altLang="en-US" dirty="0"/>
          </a:p>
        </p:txBody>
      </p:sp>
      <p:pic>
        <p:nvPicPr>
          <p:cNvPr id="5" name="图片 4"/>
          <p:cNvPicPr>
            <a:picLocks noChangeAspect="1"/>
          </p:cNvPicPr>
          <p:nvPr/>
        </p:nvPicPr>
        <p:blipFill>
          <a:blip r:embed="rId2"/>
          <a:stretch>
            <a:fillRect/>
          </a:stretch>
        </p:blipFill>
        <p:spPr>
          <a:xfrm>
            <a:off x="3309424" y="2360109"/>
            <a:ext cx="4419600" cy="1047750"/>
          </a:xfrm>
          <a:prstGeom prst="rect">
            <a:avLst/>
          </a:prstGeom>
        </p:spPr>
      </p:pic>
      <p:sp>
        <p:nvSpPr>
          <p:cNvPr id="9" name="矩形 8"/>
          <p:cNvSpPr/>
          <p:nvPr/>
        </p:nvSpPr>
        <p:spPr>
          <a:xfrm>
            <a:off x="1095168" y="3760650"/>
            <a:ext cx="5724644" cy="461665"/>
          </a:xfrm>
          <a:prstGeom prst="rect">
            <a:avLst/>
          </a:prstGeom>
        </p:spPr>
        <p:txBody>
          <a:bodyPr wrap="none">
            <a:spAutoFit/>
          </a:bodyPr>
          <a:lstStyle/>
          <a:p>
            <a:r>
              <a:rPr lang="zh-CN" altLang="en-US" sz="2400" dirty="0">
                <a:solidFill>
                  <a:srgbClr val="2F2F2F"/>
                </a:solidFill>
                <a:latin typeface="-apple-system"/>
              </a:rPr>
              <a:t>将损失的期望称为期望风险，如下所示：</a:t>
            </a:r>
            <a:endParaRPr lang="zh-CN" altLang="en-US" sz="2400" dirty="0"/>
          </a:p>
        </p:txBody>
      </p:sp>
      <p:pic>
        <p:nvPicPr>
          <p:cNvPr id="10" name="图片 9"/>
          <p:cNvPicPr>
            <a:picLocks noChangeAspect="1"/>
          </p:cNvPicPr>
          <p:nvPr/>
        </p:nvPicPr>
        <p:blipFill>
          <a:blip r:embed="rId3"/>
          <a:stretch>
            <a:fillRect/>
          </a:stretch>
        </p:blipFill>
        <p:spPr>
          <a:xfrm>
            <a:off x="1697209" y="4575106"/>
            <a:ext cx="8572500" cy="990600"/>
          </a:xfrm>
          <a:prstGeom prst="rect">
            <a:avLst/>
          </a:prstGeom>
        </p:spPr>
      </p:pic>
    </p:spTree>
    <p:extLst>
      <p:ext uri="{BB962C8B-B14F-4D97-AF65-F5344CB8AC3E}">
        <p14:creationId xmlns:p14="http://schemas.microsoft.com/office/powerpoint/2010/main" val="40657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经验风险与期望</a:t>
            </a:r>
            <a:r>
              <a:rPr lang="zh-CN" altLang="en-US" b="1" dirty="0" smtClean="0"/>
              <a:t>风险</a:t>
            </a:r>
            <a:endParaRPr lang="en-US" altLang="zh-CN" b="1" dirty="0" smtClean="0"/>
          </a:p>
          <a:p>
            <a:endParaRPr lang="en-US" altLang="zh-CN" dirty="0" smtClean="0"/>
          </a:p>
          <a:p>
            <a:pPr marL="0" indent="0">
              <a:buNone/>
            </a:pPr>
            <a:r>
              <a:rPr lang="zh-CN" altLang="en-US" dirty="0" smtClean="0"/>
              <a:t>      机器学习</a:t>
            </a:r>
            <a:r>
              <a:rPr lang="zh-CN" altLang="en-US" dirty="0"/>
              <a:t>问题求的是条件概率，那么有人就说了，既然上面提到了两随机变量的联合分布，那么我们根据条件概率</a:t>
            </a:r>
            <a:r>
              <a:rPr lang="en-US" altLang="zh-CN" dirty="0"/>
              <a:t>-</a:t>
            </a:r>
            <a:r>
              <a:rPr lang="zh-CN" altLang="en-US" dirty="0"/>
              <a:t>联合概率</a:t>
            </a:r>
            <a:r>
              <a:rPr lang="en-US" altLang="zh-CN" dirty="0"/>
              <a:t>-</a:t>
            </a:r>
            <a:r>
              <a:rPr lang="zh-CN" altLang="en-US" dirty="0"/>
              <a:t>边缘概率的关系岂不是可以直接求解？其实，我们手头无法得到全体样本，因此，联合概率 </a:t>
            </a:r>
            <a:r>
              <a:rPr lang="en-US" altLang="zh-CN" dirty="0"/>
              <a:t>P(X, Y) </a:t>
            </a:r>
            <a:r>
              <a:rPr lang="zh-CN" altLang="en-US" dirty="0"/>
              <a:t>是无法得到的，但是根据弱大数定律，当样本</a:t>
            </a:r>
            <a:r>
              <a:rPr lang="en-US" altLang="zh-CN" dirty="0"/>
              <a:t>N</a:t>
            </a:r>
            <a:r>
              <a:rPr lang="zh-CN" altLang="en-US" dirty="0"/>
              <a:t>无限大时，</a:t>
            </a:r>
            <a:r>
              <a:rPr lang="zh-CN" altLang="en-US" dirty="0">
                <a:solidFill>
                  <a:srgbClr val="FF0000"/>
                </a:solidFill>
              </a:rPr>
              <a:t>可用经验风险作为期望风险的估计，也就是局部估计整体。</a:t>
            </a:r>
            <a:r>
              <a:rPr lang="zh-CN" altLang="en-US" dirty="0"/>
              <a:t>那么我们常说的风险最小化其实就指的是经验风险最小化</a:t>
            </a:r>
            <a:r>
              <a:rPr lang="zh-CN" altLang="en-US" dirty="0" smtClean="0"/>
              <a:t>！</a:t>
            </a:r>
            <a:endParaRPr lang="zh-CN" altLang="en-US" dirty="0"/>
          </a:p>
        </p:txBody>
      </p:sp>
    </p:spTree>
    <p:extLst>
      <p:ext uri="{BB962C8B-B14F-4D97-AF65-F5344CB8AC3E}">
        <p14:creationId xmlns:p14="http://schemas.microsoft.com/office/powerpoint/2010/main" val="147948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a:t>解释</a:t>
            </a:r>
            <a:r>
              <a:rPr lang="zh-CN" altLang="en-US" dirty="0" smtClean="0"/>
              <a:t>：   就</a:t>
            </a:r>
            <a:r>
              <a:rPr lang="zh-CN" altLang="en-US" dirty="0"/>
              <a:t>目前为止，我们手头上的数据仅仅是训练集，想要刻画模型对训练集拟合的好坏，</a:t>
            </a:r>
            <a:r>
              <a:rPr lang="zh-CN" altLang="en-US" dirty="0">
                <a:solidFill>
                  <a:srgbClr val="7030A0"/>
                </a:solidFill>
              </a:rPr>
              <a:t>直接将单点误差损失相加求均值即可，</a:t>
            </a:r>
            <a:r>
              <a:rPr lang="zh-CN" altLang="en-US" dirty="0"/>
              <a:t>但是我们的模型再怎样对训练集拟合的好，都无济于事，因为我们更多考虑的是</a:t>
            </a:r>
            <a:r>
              <a:rPr lang="zh-CN" altLang="en-US" sz="3600" b="1" dirty="0">
                <a:solidFill>
                  <a:srgbClr val="FF0000"/>
                </a:solidFill>
              </a:rPr>
              <a:t>模型对未知数据的拟合能力</a:t>
            </a:r>
            <a:r>
              <a:rPr lang="zh-CN" altLang="en-US" sz="4400" b="1" dirty="0" smtClean="0">
                <a:solidFill>
                  <a:srgbClr val="FF0000"/>
                </a:solidFill>
              </a:rPr>
              <a:t>。</a:t>
            </a:r>
            <a:endParaRPr lang="en-US" altLang="zh-CN" sz="4400" b="1" dirty="0" smtClean="0">
              <a:solidFill>
                <a:srgbClr val="FF0000"/>
              </a:solidFill>
            </a:endParaRPr>
          </a:p>
          <a:p>
            <a:pPr marL="0" indent="0">
              <a:buNone/>
            </a:pPr>
            <a:r>
              <a:rPr lang="en-US" altLang="zh-CN" sz="3600" dirty="0">
                <a:solidFill>
                  <a:srgbClr val="FF0000"/>
                </a:solidFill>
              </a:rPr>
              <a:t> </a:t>
            </a:r>
            <a:r>
              <a:rPr lang="en-US" altLang="zh-CN" sz="3600" dirty="0" smtClean="0">
                <a:solidFill>
                  <a:srgbClr val="FF0000"/>
                </a:solidFill>
              </a:rPr>
              <a:t> </a:t>
            </a:r>
            <a:r>
              <a:rPr lang="zh-CN" altLang="en-US" dirty="0" smtClean="0">
                <a:solidFill>
                  <a:srgbClr val="FF0000"/>
                </a:solidFill>
              </a:rPr>
              <a:t>那么</a:t>
            </a:r>
            <a:r>
              <a:rPr lang="zh-CN" altLang="en-US" dirty="0">
                <a:solidFill>
                  <a:srgbClr val="FF0000"/>
                </a:solidFill>
              </a:rPr>
              <a:t>如何衡量模型在全体数据集上的性能呢？自然而然，引入概率论中两随机变量的</a:t>
            </a:r>
            <a:r>
              <a:rPr lang="zh-CN" altLang="en-US" dirty="0">
                <a:solidFill>
                  <a:srgbClr val="00B0F0"/>
                </a:solidFill>
              </a:rPr>
              <a:t>期望</a:t>
            </a:r>
            <a:r>
              <a:rPr lang="zh-CN" altLang="en-US" dirty="0" smtClean="0">
                <a:solidFill>
                  <a:srgbClr val="FF0000"/>
                </a:solidFill>
              </a:rPr>
              <a:t>。</a:t>
            </a:r>
            <a:endParaRPr lang="en-US" altLang="zh-CN" dirty="0" smtClean="0">
              <a:solidFill>
                <a:srgbClr val="FF0000"/>
              </a:solidFill>
            </a:endParaRPr>
          </a:p>
          <a:p>
            <a:pPr marL="0" indent="0">
              <a:buNone/>
            </a:pPr>
            <a:endParaRPr lang="en-US" altLang="zh-CN" dirty="0">
              <a:solidFill>
                <a:srgbClr val="FF0000"/>
              </a:solidFill>
            </a:endParaRPr>
          </a:p>
          <a:p>
            <a:pPr marL="0" indent="0">
              <a:buNone/>
            </a:pPr>
            <a:r>
              <a:rPr lang="zh-CN" altLang="en-US" b="1" dirty="0" smtClean="0"/>
              <a:t>   区别</a:t>
            </a:r>
            <a:r>
              <a:rPr lang="zh-CN" altLang="en-US" b="1" dirty="0"/>
              <a:t>一下期望和均值：</a:t>
            </a:r>
          </a:p>
          <a:p>
            <a:pPr marL="0" indent="0">
              <a:buNone/>
            </a:pP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12852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a:t>1</a:t>
            </a:r>
            <a:r>
              <a:rPr lang="zh-CN" altLang="en-US" dirty="0"/>
              <a:t>、经验风险： 模型</a:t>
            </a:r>
            <a:r>
              <a:rPr lang="en-US" altLang="zh-CN" dirty="0"/>
              <a:t>f(x)</a:t>
            </a:r>
            <a:r>
              <a:rPr lang="zh-CN" altLang="en-US" dirty="0"/>
              <a:t>关于训练集的</a:t>
            </a:r>
            <a:r>
              <a:rPr lang="zh-CN" altLang="en-US" dirty="0">
                <a:solidFill>
                  <a:srgbClr val="FF0000"/>
                </a:solidFill>
              </a:rPr>
              <a:t>平均损失</a:t>
            </a:r>
            <a:r>
              <a:rPr lang="zh-CN" altLang="en-US" dirty="0"/>
              <a:t>，称为经验风险和经验损失</a:t>
            </a:r>
            <a:br>
              <a:rPr lang="zh-CN" altLang="en-US" dirty="0"/>
            </a:br>
            <a:endParaRPr lang="zh-CN" altLang="en-US" dirty="0"/>
          </a:p>
          <a:p>
            <a:pPr marL="0" indent="0">
              <a:buNone/>
            </a:pPr>
            <a:r>
              <a:rPr lang="zh-CN" altLang="en-US" dirty="0"/>
              <a:t/>
            </a:r>
            <a:br>
              <a:rPr lang="zh-CN" altLang="en-US" dirty="0"/>
            </a:br>
            <a:endParaRPr lang="en-US" altLang="zh-CN" b="1" dirty="0"/>
          </a:p>
          <a:p>
            <a:endParaRPr lang="zh-CN" altLang="en-US" dirty="0"/>
          </a:p>
        </p:txBody>
      </p:sp>
      <p:pic>
        <p:nvPicPr>
          <p:cNvPr id="1028" name="Picture 4" descr="https://img-blog.csdn.net/20180308205312140?watermark/2/text/aHR0cDovL2Jsb2cuY3Nkbi5uZXQvZmlzaGVybWluZw==/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932" y="1948692"/>
            <a:ext cx="5410200" cy="1333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59291" y="3282193"/>
            <a:ext cx="9473418" cy="369332"/>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公式含义：模型关于训练集的平均损失（</a:t>
            </a:r>
            <a:r>
              <a:rPr lang="zh-CN" altLang="en-US" dirty="0">
                <a:solidFill>
                  <a:srgbClr val="FF0000"/>
                </a:solidFill>
                <a:latin typeface="Microsoft YaHei" panose="020B0503020204020204" pitchFamily="34" charset="-122"/>
                <a:ea typeface="Microsoft YaHei" panose="020B0503020204020204" pitchFamily="34" charset="-122"/>
              </a:rPr>
              <a:t>每个样本的损失加起来，然后平均一下</a:t>
            </a:r>
            <a:r>
              <a:rPr lang="zh-CN" altLang="en-US" dirty="0">
                <a:solidFill>
                  <a:srgbClr val="4D4D4D"/>
                </a:solidFill>
                <a:latin typeface="Microsoft YaHei" panose="020B0503020204020204" pitchFamily="34" charset="-122"/>
                <a:ea typeface="Microsoft YaHei" panose="020B0503020204020204" pitchFamily="34" charset="-122"/>
              </a:rPr>
              <a:t>）</a:t>
            </a:r>
            <a:endParaRPr lang="zh-CN" altLang="en-US" dirty="0"/>
          </a:p>
        </p:txBody>
      </p:sp>
      <p:sp>
        <p:nvSpPr>
          <p:cNvPr id="5" name="矩形 4"/>
          <p:cNvSpPr/>
          <p:nvPr/>
        </p:nvSpPr>
        <p:spPr>
          <a:xfrm>
            <a:off x="2535157" y="3668293"/>
            <a:ext cx="6186309" cy="923330"/>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经验风险最小化： 经验风险最小的模型</a:t>
            </a:r>
            <a:r>
              <a:rPr lang="zh-CN" altLang="en-US" dirty="0" smtClean="0">
                <a:solidFill>
                  <a:srgbClr val="4D4D4D"/>
                </a:solidFill>
                <a:latin typeface="Microsoft YaHei" panose="020B0503020204020204" pitchFamily="34" charset="-122"/>
                <a:ea typeface="Microsoft YaHei" panose="020B0503020204020204" pitchFamily="34" charset="-122"/>
              </a:rPr>
              <a:t>，</a:t>
            </a:r>
            <a:endParaRPr lang="en-US" altLang="zh-CN" dirty="0" smtClean="0">
              <a:solidFill>
                <a:srgbClr val="4D4D4D"/>
              </a:solidFill>
              <a:latin typeface="Microsoft YaHei" panose="020B0503020204020204" pitchFamily="34" charset="-122"/>
              <a:ea typeface="Microsoft YaHei" panose="020B0503020204020204" pitchFamily="34" charset="-122"/>
            </a:endParaRPr>
          </a:p>
          <a:p>
            <a:r>
              <a:rPr lang="zh-CN" altLang="en-US" dirty="0" smtClean="0">
                <a:solidFill>
                  <a:srgbClr val="4D4D4D"/>
                </a:solidFill>
                <a:latin typeface="Microsoft YaHei" panose="020B0503020204020204" pitchFamily="34" charset="-122"/>
                <a:ea typeface="Microsoft YaHei" panose="020B0503020204020204" pitchFamily="34" charset="-122"/>
              </a:rPr>
              <a:t>就是</a:t>
            </a:r>
            <a:r>
              <a:rPr lang="zh-CN" altLang="en-US" dirty="0">
                <a:solidFill>
                  <a:srgbClr val="4D4D4D"/>
                </a:solidFill>
                <a:latin typeface="Microsoft YaHei" panose="020B0503020204020204" pitchFamily="34" charset="-122"/>
                <a:ea typeface="Microsoft YaHei" panose="020B0503020204020204" pitchFamily="34" charset="-122"/>
              </a:rPr>
              <a:t>最优的</a:t>
            </a:r>
            <a:r>
              <a:rPr lang="zh-CN" altLang="en-US" dirty="0" smtClean="0">
                <a:solidFill>
                  <a:srgbClr val="4D4D4D"/>
                </a:solidFill>
                <a:latin typeface="Microsoft YaHei" panose="020B0503020204020204" pitchFamily="34" charset="-122"/>
                <a:ea typeface="Microsoft YaHei" panose="020B0503020204020204" pitchFamily="34" charset="-122"/>
              </a:rPr>
              <a:t>模型</a:t>
            </a:r>
            <a:r>
              <a:rPr lang="en-US" altLang="zh-CN" dirty="0" smtClean="0">
                <a:solidFill>
                  <a:srgbClr val="4D4D4D"/>
                </a:solidFill>
                <a:latin typeface="Microsoft YaHei" panose="020B0503020204020204" pitchFamily="34" charset="-122"/>
                <a:ea typeface="Microsoft YaHei" panose="020B0503020204020204" pitchFamily="34" charset="-122"/>
              </a:rPr>
              <a:t>,</a:t>
            </a:r>
            <a:r>
              <a:rPr lang="zh-CN" altLang="en-US" dirty="0"/>
              <a:t>因为在训练集上最小经验风险最小</a:t>
            </a:r>
            <a:r>
              <a:rPr lang="zh-CN" altLang="en-US" dirty="0" smtClean="0"/>
              <a:t>，</a:t>
            </a:r>
            <a:endParaRPr lang="en-US" altLang="zh-CN" dirty="0" smtClean="0"/>
          </a:p>
          <a:p>
            <a:r>
              <a:rPr lang="zh-CN" altLang="en-US" dirty="0" smtClean="0"/>
              <a:t>也</a:t>
            </a:r>
            <a:r>
              <a:rPr lang="zh-CN" altLang="en-US" dirty="0"/>
              <a:t>就意味着预测值和真实值尽可能接近，模型的效果越好。</a:t>
            </a:r>
          </a:p>
        </p:txBody>
      </p:sp>
      <p:pic>
        <p:nvPicPr>
          <p:cNvPr id="1030" name="Picture 6" descr="https://img-blog.csdn.net/20180308205952692?watermark/2/text/aHR0cDovL2Jsb2cuY3Nkbi5uZXQvZmlzaGVybWluZw==/font/5a6L5L2T/fontsize/400/fill/I0JBQkFCMA==/dissolv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932" y="4591623"/>
            <a:ext cx="43053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72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smtClean="0"/>
              <a:t>2</a:t>
            </a:r>
            <a:r>
              <a:rPr lang="zh-CN" altLang="en-US" dirty="0"/>
              <a:t>、 结构风险</a:t>
            </a:r>
          </a:p>
          <a:p>
            <a:pPr marL="0" indent="0">
              <a:buNone/>
            </a:pPr>
            <a:r>
              <a:rPr lang="zh-CN" altLang="en-US" dirty="0" smtClean="0"/>
              <a:t>      当</a:t>
            </a:r>
            <a:r>
              <a:rPr lang="zh-CN" altLang="en-US" dirty="0"/>
              <a:t>样本容量不大的时候，</a:t>
            </a:r>
            <a:r>
              <a:rPr lang="zh-CN" altLang="en-US" dirty="0">
                <a:solidFill>
                  <a:srgbClr val="FF0000"/>
                </a:solidFill>
              </a:rPr>
              <a:t>经验风险最小化容易产生“过拟合”的</a:t>
            </a:r>
            <a:r>
              <a:rPr lang="zh-CN" altLang="en-US" dirty="0"/>
              <a:t>问题，为了“减缓”过拟合问题，提出了结构风险最小</a:t>
            </a:r>
            <a:r>
              <a:rPr lang="zh-CN" altLang="en-US" dirty="0" smtClean="0"/>
              <a:t>理论</a:t>
            </a:r>
            <a:r>
              <a:rPr lang="en-US" altLang="zh-CN" dirty="0" smtClean="0"/>
              <a:t>,</a:t>
            </a:r>
          </a:p>
          <a:p>
            <a:pPr marL="0" indent="0">
              <a:buNone/>
            </a:pPr>
            <a:r>
              <a:rPr lang="zh-CN" altLang="en-US" dirty="0" smtClean="0"/>
              <a:t>      结构</a:t>
            </a:r>
            <a:r>
              <a:rPr lang="zh-CN" altLang="en-US" dirty="0"/>
              <a:t>风险：在经验风险上加上一个正则化项</a:t>
            </a:r>
            <a:r>
              <a:rPr lang="en-US" altLang="zh-CN" dirty="0"/>
              <a:t>(</a:t>
            </a:r>
            <a:r>
              <a:rPr lang="en-US" altLang="zh-CN" dirty="0" err="1"/>
              <a:t>regularizer</a:t>
            </a:r>
            <a:r>
              <a:rPr lang="en-US" altLang="zh-CN" dirty="0"/>
              <a:t>)</a:t>
            </a:r>
            <a:r>
              <a:rPr lang="zh-CN" altLang="en-US" dirty="0"/>
              <a:t>，或者叫做罚项</a:t>
            </a:r>
            <a:r>
              <a:rPr lang="en-US" altLang="zh-CN" dirty="0"/>
              <a:t>(penalty)   </a:t>
            </a:r>
            <a:r>
              <a:rPr lang="zh-CN" altLang="en-US" dirty="0"/>
              <a:t>   </a:t>
            </a:r>
            <a:br>
              <a:rPr lang="zh-CN" altLang="en-US" dirty="0"/>
            </a:br>
            <a:endParaRPr lang="zh-CN" altLang="en-US" dirty="0"/>
          </a:p>
          <a:p>
            <a:pPr marL="0" indent="0">
              <a:buNone/>
            </a:pPr>
            <a:r>
              <a:rPr lang="zh-CN" altLang="en-US" dirty="0"/>
              <a:t/>
            </a:r>
            <a:br>
              <a:rPr lang="zh-CN" altLang="en-US" dirty="0"/>
            </a:br>
            <a:endParaRPr lang="en-US" altLang="zh-CN" b="1" dirty="0"/>
          </a:p>
          <a:p>
            <a:pPr marL="0" indent="0">
              <a:buNone/>
            </a:pPr>
            <a:r>
              <a:rPr lang="zh-CN" altLang="en-US" dirty="0" smtClean="0"/>
              <a:t>     </a:t>
            </a:r>
            <a:r>
              <a:rPr lang="zh-CN" altLang="en-US" dirty="0" smtClean="0">
                <a:solidFill>
                  <a:srgbClr val="FF0000"/>
                </a:solidFill>
              </a:rPr>
              <a:t>结构</a:t>
            </a:r>
            <a:r>
              <a:rPr lang="zh-CN" altLang="en-US" dirty="0">
                <a:solidFill>
                  <a:srgbClr val="FF0000"/>
                </a:solidFill>
              </a:rPr>
              <a:t>风险最小化：结构风险最小的模型是最优的模型</a:t>
            </a:r>
          </a:p>
        </p:txBody>
      </p:sp>
      <p:pic>
        <p:nvPicPr>
          <p:cNvPr id="2050" name="Picture 2" descr="https://img-blog.csdn.net/20180308210716337?watermark/2/text/aHR0cDovL2Jsb2cuY3Nkbi5uZXQvZmlzaGVybWluZw==/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834" y="3485905"/>
            <a:ext cx="6743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blog.csdn.net/20180308210810436?watermark/2/text/aHR0cDovL2Jsb2cuY3Nkbi5uZXQvZmlzaGVybWluZw==/font/5a6L5L2T/fontsize/400/fill/I0JBQkFCMA==/dissolv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784" y="5086398"/>
            <a:ext cx="60198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2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en-US" altLang="zh-CN" sz="3600" b="1" dirty="0" smtClean="0">
                <a:latin typeface="Arial" panose="020B0604020202020204" pitchFamily="34" charset="0"/>
                <a:cs typeface="Arial" panose="020B0604020202020204" pitchFamily="34" charset="0"/>
              </a:rPr>
              <a:t>AI study</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514350" indent="-514350">
              <a:buAutoNum type="arabicPeriod"/>
            </a:pPr>
            <a:r>
              <a:rPr lang="zh-CN" altLang="en-US" dirty="0" smtClean="0"/>
              <a:t>机器学习基础</a:t>
            </a:r>
            <a:endParaRPr lang="en-US" altLang="zh-CN" dirty="0" smtClean="0"/>
          </a:p>
          <a:p>
            <a:pPr marL="514350" indent="-514350">
              <a:buAutoNum type="arabicPeriod"/>
            </a:pPr>
            <a:r>
              <a:rPr lang="zh-CN" altLang="en-US" dirty="0" smtClean="0"/>
              <a:t>分类模型</a:t>
            </a:r>
            <a:endParaRPr lang="en-US" altLang="zh-CN" dirty="0" smtClean="0"/>
          </a:p>
          <a:p>
            <a:pPr marL="514350" indent="-514350">
              <a:buAutoNum type="arabicPeriod"/>
            </a:pPr>
            <a:r>
              <a:rPr lang="zh-CN" altLang="en-US" dirty="0" smtClean="0"/>
              <a:t>回归模型</a:t>
            </a:r>
            <a:endParaRPr lang="en-US" altLang="zh-CN" dirty="0" smtClean="0"/>
          </a:p>
          <a:p>
            <a:pPr marL="514350" indent="-514350">
              <a:buAutoNum type="arabicPeriod"/>
            </a:pPr>
            <a:r>
              <a:rPr lang="zh-CN" altLang="en-US" dirty="0" smtClean="0">
                <a:solidFill>
                  <a:srgbClr val="FF0000"/>
                </a:solidFill>
              </a:rPr>
              <a:t>深度学习</a:t>
            </a:r>
            <a:endParaRPr lang="en-US" altLang="zh-CN" dirty="0" smtClean="0">
              <a:solidFill>
                <a:srgbClr val="FF0000"/>
              </a:solidFill>
            </a:endParaRPr>
          </a:p>
          <a:p>
            <a:pPr marL="514350" indent="-514350">
              <a:buAutoNum type="arabicPeriod"/>
            </a:pPr>
            <a:r>
              <a:rPr lang="zh-CN" altLang="en-US" dirty="0" smtClean="0">
                <a:solidFill>
                  <a:srgbClr val="FF0000"/>
                </a:solidFill>
              </a:rPr>
              <a:t>常用神经网络</a:t>
            </a:r>
            <a:endParaRPr lang="en-US" altLang="zh-CN" dirty="0" smtClean="0">
              <a:solidFill>
                <a:srgbClr val="FF0000"/>
              </a:solidFill>
            </a:endParaRPr>
          </a:p>
          <a:p>
            <a:pPr marL="514350" indent="-514350">
              <a:buAutoNum type="arabicPeriod"/>
            </a:pPr>
            <a:r>
              <a:rPr lang="en-US" altLang="zh-CN" dirty="0" smtClean="0">
                <a:solidFill>
                  <a:srgbClr val="FF0000"/>
                </a:solidFill>
              </a:rPr>
              <a:t>CNN</a:t>
            </a:r>
          </a:p>
          <a:p>
            <a:pPr marL="514350" indent="-514350">
              <a:buAutoNum type="arabicPeriod"/>
            </a:pPr>
            <a:r>
              <a:rPr lang="en-US" altLang="zh-CN" dirty="0" smtClean="0">
                <a:solidFill>
                  <a:srgbClr val="FF0000"/>
                </a:solidFill>
              </a:rPr>
              <a:t>RNN</a:t>
            </a:r>
          </a:p>
          <a:p>
            <a:pPr marL="514350" indent="-514350">
              <a:buFont typeface="Arial" panose="020B0604020202020204" pitchFamily="34" charset="0"/>
              <a:buAutoNum type="arabicPeriod"/>
            </a:pPr>
            <a:r>
              <a:rPr lang="en-US" altLang="zh-CN" dirty="0"/>
              <a:t>GAN</a:t>
            </a:r>
          </a:p>
          <a:p>
            <a:pPr marL="514350" indent="-514350">
              <a:buAutoNum type="arabicPeriod"/>
            </a:pPr>
            <a:r>
              <a:rPr lang="zh-CN" altLang="en-US" dirty="0" smtClean="0"/>
              <a:t>应用</a:t>
            </a:r>
            <a:r>
              <a:rPr lang="zh-CN" altLang="en-US" dirty="0"/>
              <a:t/>
            </a:r>
            <a:br>
              <a:rPr lang="zh-CN" altLang="en-US" dirty="0"/>
            </a:br>
            <a:endParaRPr lang="en-US" altLang="zh-CN" dirty="0"/>
          </a:p>
        </p:txBody>
      </p:sp>
    </p:spTree>
    <p:extLst>
      <p:ext uri="{BB962C8B-B14F-4D97-AF65-F5344CB8AC3E}">
        <p14:creationId xmlns:p14="http://schemas.microsoft.com/office/powerpoint/2010/main" val="107215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smtClean="0"/>
              <a:t>2</a:t>
            </a:r>
            <a:r>
              <a:rPr lang="zh-CN" altLang="en-US" dirty="0"/>
              <a:t>、 结构风险</a:t>
            </a:r>
          </a:p>
          <a:p>
            <a:r>
              <a:rPr lang="zh-CN" altLang="en-US" b="1" dirty="0"/>
              <a:t>为何引入结构化风险？</a:t>
            </a:r>
          </a:p>
          <a:p>
            <a:r>
              <a:rPr lang="zh-CN" altLang="en-US" dirty="0"/>
              <a:t>虽然可以使用经验损失近似估计期望风险，但是大数定理的前提是</a:t>
            </a:r>
            <a:r>
              <a:rPr lang="en-US" altLang="zh-CN" dirty="0"/>
              <a:t>N</a:t>
            </a:r>
            <a:r>
              <a:rPr lang="zh-CN" altLang="en-US" dirty="0"/>
              <a:t>无穷大，实际上，我们的训练集一般不会特别大，此时就需要对经验风险做出适当调整才能近似估计。因此引入结构风险。</a:t>
            </a:r>
          </a:p>
          <a:p>
            <a:r>
              <a:rPr lang="zh-CN" altLang="en-US" dirty="0"/>
              <a:t>结构化风险是为了缓解数据集过小而导致的过拟合现象，其等价于正则化，本质上反应的是模型的复杂度。认为经验风险越小，参数越多，模型越复杂，因此引入对模型复杂度的惩罚机制。定义如下：</a:t>
            </a:r>
          </a:p>
          <a:p>
            <a:pPr marL="0" indent="0">
              <a:buNone/>
            </a:pPr>
            <a:r>
              <a:rPr lang="zh-CN" altLang="en-US" dirty="0"/>
              <a:t/>
            </a:r>
            <a:br>
              <a:rPr lang="zh-CN" altLang="en-US" dirty="0"/>
            </a:br>
            <a:r>
              <a:rPr lang="zh-CN" altLang="en-US" dirty="0"/>
              <a:t/>
            </a:r>
            <a:br>
              <a:rPr lang="zh-CN" altLang="en-US" dirty="0"/>
            </a:br>
            <a:endParaRPr lang="zh-CN" altLang="en-US" dirty="0"/>
          </a:p>
        </p:txBody>
      </p:sp>
      <p:pic>
        <p:nvPicPr>
          <p:cNvPr id="2052" name="Picture 4" descr="https://img-blog.csdn.net/20180308210810436?watermark/2/text/aHR0cDovL2Jsb2cuY3Nkbi5uZXQvZmlzaGVybWluZw==/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477" y="4762841"/>
            <a:ext cx="60198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1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smtClean="0"/>
              <a:t>2</a:t>
            </a:r>
            <a:r>
              <a:rPr lang="zh-CN" altLang="en-US" dirty="0"/>
              <a:t>、 结构风险</a:t>
            </a:r>
          </a:p>
          <a:p>
            <a:r>
              <a:rPr lang="zh-CN" altLang="en-US" b="1" dirty="0"/>
              <a:t>为何引入结构化风险？</a:t>
            </a:r>
          </a:p>
          <a:p>
            <a:r>
              <a:rPr lang="zh-CN" altLang="en-US" dirty="0"/>
              <a:t>正则化被定义为模型复杂度的单调函数，</a:t>
            </a:r>
            <a:r>
              <a:rPr lang="en-US" altLang="zh-CN" dirty="0"/>
              <a:t>λ</a:t>
            </a:r>
            <a:r>
              <a:rPr lang="zh-CN" altLang="en-US" dirty="0"/>
              <a:t>用于权衡经验风险与模型复杂度。</a:t>
            </a:r>
          </a:p>
          <a:p>
            <a:r>
              <a:rPr lang="zh-CN" altLang="en-US" dirty="0"/>
              <a:t>至此，我们认为结构风险最小化的模型是最优模型，因此，我们的优化问题变为：</a:t>
            </a:r>
            <a:br>
              <a:rPr lang="zh-CN" altLang="en-US" dirty="0"/>
            </a:br>
            <a:endParaRPr lang="zh-CN" altLang="en-US" dirty="0">
              <a:solidFill>
                <a:srgbClr val="FF0000"/>
              </a:solidFill>
            </a:endParaRPr>
          </a:p>
        </p:txBody>
      </p:sp>
      <p:pic>
        <p:nvPicPr>
          <p:cNvPr id="2052" name="Picture 4" descr="https://img-blog.csdn.net/20180308210810436?watermark/2/text/aHR0cDovL2Jsb2cuY3Nkbi5uZXQvZmlzaGVybWluZw==/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84" y="3852959"/>
            <a:ext cx="60198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91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smtClean="0"/>
              <a:t>2</a:t>
            </a:r>
            <a:r>
              <a:rPr lang="zh-CN" altLang="en-US" dirty="0"/>
              <a:t>、 结构风险</a:t>
            </a:r>
          </a:p>
          <a:p>
            <a:r>
              <a:rPr lang="zh-CN" altLang="en-US" b="1" dirty="0"/>
              <a:t>结构化风险本质</a:t>
            </a:r>
          </a:p>
          <a:p>
            <a:r>
              <a:rPr lang="zh-CN" altLang="en-US" dirty="0"/>
              <a:t>结构化风险（正则项）其实是加入了模型参数分布的先验知识，也就是贝叶斯学派为了将模型往人们期望的地方去发展，继而加入了先验分布，由于是人为的先验，因此也就是一个规则项（这也就是正则项名称的由来）。这样一来，风险函数将进一步考虑了被</a:t>
            </a:r>
            <a:r>
              <a:rPr lang="zh-CN" altLang="en-US" dirty="0" smtClean="0"/>
              <a:t>估计量</a:t>
            </a:r>
            <a:r>
              <a:rPr lang="zh-CN" altLang="en-US" dirty="0"/>
              <a:t>的先验概率分布</a:t>
            </a:r>
            <a:r>
              <a:rPr lang="zh-CN" altLang="en-US" dirty="0" smtClean="0"/>
              <a:t>。</a:t>
            </a:r>
            <a:endParaRPr lang="en-US" altLang="zh-CN" dirty="0" smtClean="0"/>
          </a:p>
          <a:p>
            <a:endParaRPr lang="en-US" altLang="zh-CN" dirty="0"/>
          </a:p>
          <a:p>
            <a:endParaRPr lang="en-US" altLang="zh-CN" dirty="0" smtClean="0"/>
          </a:p>
          <a:p>
            <a:r>
              <a:rPr lang="en-US" altLang="zh-CN" dirty="0">
                <a:hlinkClick r:id="rId2"/>
              </a:rPr>
              <a:t>https://www.jianshu.com/p/903e35e1c95a</a:t>
            </a:r>
            <a:endParaRPr lang="zh-CN" altLang="en-US" dirty="0"/>
          </a:p>
        </p:txBody>
      </p:sp>
    </p:spTree>
    <p:extLst>
      <p:ext uri="{BB962C8B-B14F-4D97-AF65-F5344CB8AC3E}">
        <p14:creationId xmlns:p14="http://schemas.microsoft.com/office/powerpoint/2010/main" val="161650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smtClean="0"/>
              <a:t>2</a:t>
            </a:r>
            <a:r>
              <a:rPr lang="zh-CN" altLang="en-US" dirty="0" smtClean="0"/>
              <a:t>、 结构风险</a:t>
            </a:r>
          </a:p>
          <a:p>
            <a:endParaRPr lang="en-US" altLang="zh-CN" sz="4400" dirty="0" smtClean="0">
              <a:solidFill>
                <a:srgbClr val="0070C0"/>
              </a:solidFill>
            </a:endParaRPr>
          </a:p>
          <a:p>
            <a:r>
              <a:rPr lang="zh-CN" altLang="en-US" sz="4400" dirty="0" smtClean="0">
                <a:solidFill>
                  <a:srgbClr val="0070C0"/>
                </a:solidFill>
              </a:rPr>
              <a:t>实际工程应用中，</a:t>
            </a:r>
            <a:r>
              <a:rPr lang="zh-CN" altLang="en-US" dirty="0" smtClean="0"/>
              <a:t>使用</a:t>
            </a:r>
            <a:r>
              <a:rPr lang="zh-CN" altLang="en-US" dirty="0" smtClean="0">
                <a:solidFill>
                  <a:srgbClr val="FF0000"/>
                </a:solidFill>
              </a:rPr>
              <a:t>经验风险函数</a:t>
            </a:r>
            <a:r>
              <a:rPr lang="zh-CN" altLang="en-US" dirty="0" smtClean="0"/>
              <a:t>来作为损失函数 ？？</a:t>
            </a:r>
            <a:endParaRPr lang="en-US" altLang="zh-CN" dirty="0"/>
          </a:p>
          <a:p>
            <a:endParaRPr lang="en-US" altLang="zh-CN" dirty="0" smtClean="0"/>
          </a:p>
          <a:p>
            <a:r>
              <a:rPr lang="en-US" altLang="zh-CN" dirty="0">
                <a:hlinkClick r:id="rId2"/>
              </a:rPr>
              <a:t>https://www.jianshu.com/p/903e35e1c95a</a:t>
            </a:r>
            <a:endParaRPr lang="zh-CN" altLang="en-US" dirty="0"/>
          </a:p>
        </p:txBody>
      </p:sp>
    </p:spTree>
    <p:extLst>
      <p:ext uri="{BB962C8B-B14F-4D97-AF65-F5344CB8AC3E}">
        <p14:creationId xmlns:p14="http://schemas.microsoft.com/office/powerpoint/2010/main" val="376150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工程应用地损失函数：</a:t>
            </a:r>
            <a:endParaRPr lang="en-US" altLang="zh-CN" dirty="0" smtClean="0"/>
          </a:p>
          <a:p>
            <a:r>
              <a:rPr lang="zh-CN" altLang="en-US" dirty="0"/>
              <a:t>损失函数大致可分为两类</a:t>
            </a:r>
            <a:r>
              <a:rPr lang="zh-CN" altLang="en-US" dirty="0" smtClean="0"/>
              <a:t>：</a:t>
            </a:r>
            <a:endParaRPr lang="en-US" altLang="zh-CN" dirty="0" smtClean="0"/>
          </a:p>
          <a:p>
            <a:pPr marL="0" indent="0">
              <a:buNone/>
            </a:pPr>
            <a:r>
              <a:rPr lang="en-US" altLang="zh-CN" dirty="0">
                <a:solidFill>
                  <a:srgbClr val="0070C0"/>
                </a:solidFill>
              </a:rPr>
              <a:t> </a:t>
            </a:r>
            <a:r>
              <a:rPr lang="en-US" altLang="zh-CN" dirty="0" smtClean="0">
                <a:solidFill>
                  <a:srgbClr val="0070C0"/>
                </a:solidFill>
              </a:rPr>
              <a:t>  </a:t>
            </a:r>
            <a:r>
              <a:rPr lang="zh-CN" altLang="en-US" dirty="0" smtClean="0">
                <a:solidFill>
                  <a:srgbClr val="0070C0"/>
                </a:solidFill>
              </a:rPr>
              <a:t>分类</a:t>
            </a:r>
            <a:r>
              <a:rPr lang="zh-CN" altLang="en-US" dirty="0">
                <a:solidFill>
                  <a:srgbClr val="0070C0"/>
                </a:solidFill>
              </a:rPr>
              <a:t>问题的损失函数</a:t>
            </a:r>
            <a:r>
              <a:rPr lang="zh-CN" altLang="en-US" dirty="0" smtClean="0"/>
              <a:t>和</a:t>
            </a:r>
            <a:endParaRPr lang="en-US" altLang="zh-CN" dirty="0" smtClean="0"/>
          </a:p>
          <a:p>
            <a:pPr marL="0" indent="0">
              <a:buNone/>
            </a:pPr>
            <a:r>
              <a:rPr lang="en-US" altLang="zh-CN" dirty="0">
                <a:solidFill>
                  <a:srgbClr val="0070C0"/>
                </a:solidFill>
              </a:rPr>
              <a:t> </a:t>
            </a:r>
            <a:r>
              <a:rPr lang="en-US" altLang="zh-CN" dirty="0" smtClean="0">
                <a:solidFill>
                  <a:srgbClr val="0070C0"/>
                </a:solidFill>
              </a:rPr>
              <a:t>  </a:t>
            </a:r>
            <a:r>
              <a:rPr lang="zh-CN" altLang="en-US" dirty="0" smtClean="0">
                <a:solidFill>
                  <a:srgbClr val="0070C0"/>
                </a:solidFill>
              </a:rPr>
              <a:t>回归</a:t>
            </a:r>
            <a:r>
              <a:rPr lang="zh-CN" altLang="en-US" dirty="0">
                <a:solidFill>
                  <a:srgbClr val="0070C0"/>
                </a:solidFill>
              </a:rPr>
              <a:t>问题的</a:t>
            </a:r>
            <a:r>
              <a:rPr lang="zh-CN" altLang="en-US" dirty="0" smtClean="0">
                <a:solidFill>
                  <a:srgbClr val="0070C0"/>
                </a:solidFill>
              </a:rPr>
              <a:t>损失函数</a:t>
            </a:r>
            <a:endParaRPr lang="en-US" altLang="zh-CN" dirty="0" smtClean="0">
              <a:solidFill>
                <a:srgbClr val="0070C0"/>
              </a:solidFill>
            </a:endParaRPr>
          </a:p>
          <a:p>
            <a:r>
              <a:rPr lang="es-ES" altLang="zh-CN" b="1" dirty="0" err="1"/>
              <a:t>Regression</a:t>
            </a:r>
            <a:r>
              <a:rPr lang="es-ES" altLang="zh-CN" b="1" dirty="0"/>
              <a:t> </a:t>
            </a:r>
            <a:r>
              <a:rPr lang="es-ES" altLang="zh-CN" b="1" dirty="0" err="1" smtClean="0"/>
              <a:t>loss</a:t>
            </a:r>
            <a:endParaRPr lang="es-ES" altLang="zh-CN" b="1" dirty="0"/>
          </a:p>
          <a:p>
            <a:pPr marL="0" indent="0">
              <a:buNone/>
            </a:pPr>
            <a:r>
              <a:rPr lang="es-ES" altLang="zh-CN" dirty="0" smtClean="0"/>
              <a:t>    MSE</a:t>
            </a:r>
            <a:endParaRPr lang="en-US" altLang="zh-CN" dirty="0" smtClean="0"/>
          </a:p>
          <a:p>
            <a:pPr marL="0" indent="0">
              <a:buNone/>
            </a:pPr>
            <a:r>
              <a:rPr lang="en-US" altLang="zh-CN" dirty="0"/>
              <a:t> </a:t>
            </a:r>
            <a:r>
              <a:rPr lang="en-US" altLang="zh-CN" dirty="0" smtClean="0"/>
              <a:t>   </a:t>
            </a:r>
            <a:r>
              <a:rPr lang="es-ES" altLang="zh-CN" dirty="0" smtClean="0"/>
              <a:t>MAE</a:t>
            </a:r>
            <a:endParaRPr lang="es-ES" altLang="zh-CN" dirty="0"/>
          </a:p>
          <a:p>
            <a:pPr marL="0" indent="0">
              <a:buNone/>
            </a:pPr>
            <a:r>
              <a:rPr lang="es-ES" altLang="zh-CN" dirty="0" smtClean="0"/>
              <a:t>    Huber </a:t>
            </a:r>
            <a:r>
              <a:rPr lang="es-ES" altLang="zh-CN" dirty="0" err="1"/>
              <a:t>loss</a:t>
            </a:r>
            <a:endParaRPr lang="es-ES" altLang="zh-CN" dirty="0"/>
          </a:p>
          <a:p>
            <a:pPr marL="0" indent="0">
              <a:buNone/>
            </a:pPr>
            <a:r>
              <a:rPr lang="es-ES" altLang="zh-CN" dirty="0" smtClean="0"/>
              <a:t>    Los </a:t>
            </a:r>
            <a:r>
              <a:rPr lang="es-ES" altLang="zh-CN" dirty="0" err="1"/>
              <a:t>cosh</a:t>
            </a:r>
            <a:r>
              <a:rPr lang="es-ES" altLang="zh-CN" dirty="0"/>
              <a:t> </a:t>
            </a:r>
            <a:r>
              <a:rPr lang="es-ES" altLang="zh-CN" dirty="0" err="1"/>
              <a:t>loss</a:t>
            </a:r>
            <a:endParaRPr lang="es-ES" altLang="zh-CN" dirty="0"/>
          </a:p>
          <a:p>
            <a:pPr marL="0" indent="0">
              <a:buNone/>
            </a:pPr>
            <a:r>
              <a:rPr lang="es-ES" altLang="zh-CN" dirty="0" smtClean="0"/>
              <a:t>    </a:t>
            </a:r>
            <a:r>
              <a:rPr lang="es-ES" altLang="zh-CN" dirty="0" err="1" smtClean="0"/>
              <a:t>Quantile</a:t>
            </a:r>
            <a:r>
              <a:rPr lang="es-ES" altLang="zh-CN" dirty="0" smtClean="0"/>
              <a:t> </a:t>
            </a:r>
            <a:r>
              <a:rPr lang="es-ES" altLang="zh-CN" dirty="0" err="1"/>
              <a:t>loss</a:t>
            </a:r>
            <a:endParaRPr lang="es-ES" altLang="zh-CN" dirty="0"/>
          </a:p>
          <a:p>
            <a:pPr marL="0" indent="0">
              <a:buNone/>
            </a:pPr>
            <a:endParaRPr lang="zh-CN" altLang="en-US" dirty="0">
              <a:solidFill>
                <a:srgbClr val="0070C0"/>
              </a:solidFill>
            </a:endParaRPr>
          </a:p>
        </p:txBody>
      </p:sp>
      <p:pic>
        <p:nvPicPr>
          <p:cNvPr id="4" name="图片 3"/>
          <p:cNvPicPr>
            <a:picLocks noChangeAspect="1"/>
          </p:cNvPicPr>
          <p:nvPr/>
        </p:nvPicPr>
        <p:blipFill>
          <a:blip r:embed="rId2"/>
          <a:stretch>
            <a:fillRect/>
          </a:stretch>
        </p:blipFill>
        <p:spPr>
          <a:xfrm>
            <a:off x="6426152" y="155183"/>
            <a:ext cx="4629150" cy="6372225"/>
          </a:xfrm>
          <a:prstGeom prst="rect">
            <a:avLst/>
          </a:prstGeom>
        </p:spPr>
      </p:pic>
      <p:sp>
        <p:nvSpPr>
          <p:cNvPr id="5" name="矩形 4"/>
          <p:cNvSpPr/>
          <p:nvPr/>
        </p:nvSpPr>
        <p:spPr>
          <a:xfrm>
            <a:off x="584176" y="6006098"/>
            <a:ext cx="6096000" cy="646331"/>
          </a:xfrm>
          <a:prstGeom prst="rect">
            <a:avLst/>
          </a:prstGeom>
        </p:spPr>
        <p:txBody>
          <a:bodyPr>
            <a:spAutoFit/>
          </a:bodyPr>
          <a:lstStyle/>
          <a:p>
            <a:r>
              <a:rPr lang="en-US" altLang="zh-CN" dirty="0">
                <a:solidFill>
                  <a:srgbClr val="FF0000"/>
                </a:solidFill>
                <a:hlinkClick r:id="rId3"/>
              </a:rPr>
              <a:t>https://nbviewer.jupyter.org/github/groverpr/Machine-Learning/blob/master/notebooks/05_Loss_Functions.ipynb</a:t>
            </a:r>
            <a:endParaRPr lang="zh-CN" altLang="en-US" dirty="0">
              <a:solidFill>
                <a:srgbClr val="FF0000"/>
              </a:solidFill>
            </a:endParaRPr>
          </a:p>
        </p:txBody>
      </p:sp>
      <p:sp>
        <p:nvSpPr>
          <p:cNvPr id="6" name="矩形 5"/>
          <p:cNvSpPr/>
          <p:nvPr/>
        </p:nvSpPr>
        <p:spPr>
          <a:xfrm>
            <a:off x="5622229" y="55438"/>
            <a:ext cx="5083443" cy="369332"/>
          </a:xfrm>
          <a:prstGeom prst="rect">
            <a:avLst/>
          </a:prstGeom>
        </p:spPr>
        <p:txBody>
          <a:bodyPr wrap="none">
            <a:spAutoFit/>
          </a:bodyPr>
          <a:lstStyle/>
          <a:p>
            <a:r>
              <a:rPr lang="en-US" altLang="zh-CN" dirty="0">
                <a:hlinkClick r:id="rId4"/>
              </a:rPr>
              <a:t>https://www.jiqizhixin.com/articles/2018-06-21-3</a:t>
            </a:r>
            <a:endParaRPr lang="zh-CN" altLang="en-US" dirty="0"/>
          </a:p>
        </p:txBody>
      </p:sp>
    </p:spTree>
    <p:extLst>
      <p:ext uri="{BB962C8B-B14F-4D97-AF65-F5344CB8AC3E}">
        <p14:creationId xmlns:p14="http://schemas.microsoft.com/office/powerpoint/2010/main" val="314636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工程应用地损失函数：</a:t>
            </a:r>
            <a:endParaRPr lang="en-US" altLang="zh-CN" dirty="0" smtClean="0"/>
          </a:p>
          <a:p>
            <a:r>
              <a:rPr lang="zh-CN" altLang="en-US" dirty="0"/>
              <a:t>损失函数大致可分为两类</a:t>
            </a:r>
            <a:r>
              <a:rPr lang="zh-CN" altLang="en-US" dirty="0" smtClean="0"/>
              <a:t>：</a:t>
            </a:r>
            <a:endParaRPr lang="en-US" altLang="zh-CN" dirty="0" smtClean="0"/>
          </a:p>
          <a:p>
            <a:pPr marL="0" indent="0">
              <a:buNone/>
            </a:pPr>
            <a:r>
              <a:rPr lang="en-US" altLang="zh-CN" dirty="0">
                <a:solidFill>
                  <a:srgbClr val="0070C0"/>
                </a:solidFill>
              </a:rPr>
              <a:t> </a:t>
            </a:r>
            <a:r>
              <a:rPr lang="en-US" altLang="zh-CN" dirty="0" smtClean="0">
                <a:solidFill>
                  <a:srgbClr val="0070C0"/>
                </a:solidFill>
              </a:rPr>
              <a:t>  </a:t>
            </a:r>
            <a:r>
              <a:rPr lang="zh-CN" altLang="en-US" dirty="0" smtClean="0">
                <a:solidFill>
                  <a:srgbClr val="0070C0"/>
                </a:solidFill>
              </a:rPr>
              <a:t>分类</a:t>
            </a:r>
            <a:r>
              <a:rPr lang="zh-CN" altLang="en-US" dirty="0">
                <a:solidFill>
                  <a:srgbClr val="0070C0"/>
                </a:solidFill>
              </a:rPr>
              <a:t>问题的损失函数</a:t>
            </a:r>
            <a:r>
              <a:rPr lang="zh-CN" altLang="en-US" dirty="0" smtClean="0"/>
              <a:t>和</a:t>
            </a:r>
            <a:endParaRPr lang="en-US" altLang="zh-CN" dirty="0" smtClean="0"/>
          </a:p>
          <a:p>
            <a:pPr marL="0" indent="0">
              <a:buNone/>
            </a:pPr>
            <a:r>
              <a:rPr lang="en-US" altLang="zh-CN" dirty="0">
                <a:solidFill>
                  <a:srgbClr val="0070C0"/>
                </a:solidFill>
              </a:rPr>
              <a:t> </a:t>
            </a:r>
            <a:r>
              <a:rPr lang="en-US" altLang="zh-CN" dirty="0" smtClean="0">
                <a:solidFill>
                  <a:srgbClr val="0070C0"/>
                </a:solidFill>
              </a:rPr>
              <a:t>  </a:t>
            </a:r>
            <a:r>
              <a:rPr lang="zh-CN" altLang="en-US" dirty="0" smtClean="0">
                <a:solidFill>
                  <a:srgbClr val="0070C0"/>
                </a:solidFill>
              </a:rPr>
              <a:t>回归</a:t>
            </a:r>
            <a:r>
              <a:rPr lang="zh-CN" altLang="en-US" dirty="0">
                <a:solidFill>
                  <a:srgbClr val="0070C0"/>
                </a:solidFill>
              </a:rPr>
              <a:t>问题的</a:t>
            </a:r>
            <a:r>
              <a:rPr lang="zh-CN" altLang="en-US" dirty="0" smtClean="0">
                <a:solidFill>
                  <a:srgbClr val="0070C0"/>
                </a:solidFill>
              </a:rPr>
              <a:t>损失函数</a:t>
            </a:r>
            <a:endParaRPr lang="en-US" altLang="zh-CN" dirty="0" smtClean="0">
              <a:solidFill>
                <a:srgbClr val="0070C0"/>
              </a:solidFill>
            </a:endParaRPr>
          </a:p>
          <a:p>
            <a:r>
              <a:rPr lang="en-US" altLang="zh-CN" b="1" dirty="0"/>
              <a:t>Classifications </a:t>
            </a:r>
            <a:r>
              <a:rPr lang="en-US" altLang="zh-CN" b="1" dirty="0" smtClean="0"/>
              <a:t>loss</a:t>
            </a:r>
            <a:endParaRPr lang="en-US" altLang="zh-CN" b="1" dirty="0"/>
          </a:p>
          <a:p>
            <a:pPr marL="0" indent="0">
              <a:buNone/>
            </a:pPr>
            <a:r>
              <a:rPr lang="en-US" altLang="zh-CN" dirty="0" smtClean="0"/>
              <a:t>    Binary </a:t>
            </a:r>
            <a:r>
              <a:rPr lang="en-US" altLang="zh-CN" dirty="0"/>
              <a:t>cross entropy</a:t>
            </a:r>
          </a:p>
          <a:p>
            <a:pPr marL="0" indent="0">
              <a:buNone/>
            </a:pPr>
            <a:r>
              <a:rPr lang="en-US" altLang="zh-CN" dirty="0" smtClean="0"/>
              <a:t>    Negative </a:t>
            </a:r>
            <a:r>
              <a:rPr lang="en-US" altLang="zh-CN" dirty="0"/>
              <a:t>log likelihood</a:t>
            </a:r>
          </a:p>
          <a:p>
            <a:pPr marL="0" indent="0">
              <a:buNone/>
            </a:pPr>
            <a:r>
              <a:rPr lang="en-US" altLang="zh-CN" dirty="0" smtClean="0"/>
              <a:t>    Cross </a:t>
            </a:r>
            <a:r>
              <a:rPr lang="en-US" altLang="zh-CN" dirty="0"/>
              <a:t>entropy</a:t>
            </a:r>
          </a:p>
          <a:p>
            <a:pPr marL="0" indent="0">
              <a:buNone/>
            </a:pPr>
            <a:r>
              <a:rPr lang="en-US" altLang="zh-CN" dirty="0" smtClean="0"/>
              <a:t>    </a:t>
            </a:r>
            <a:r>
              <a:rPr lang="en-US" altLang="zh-CN" dirty="0" err="1" smtClean="0"/>
              <a:t>Kullback</a:t>
            </a:r>
            <a:r>
              <a:rPr lang="en-US" altLang="zh-CN" dirty="0" smtClean="0"/>
              <a:t>–</a:t>
            </a:r>
            <a:r>
              <a:rPr lang="en-US" altLang="zh-CN" dirty="0" err="1" smtClean="0"/>
              <a:t>Leibler</a:t>
            </a:r>
            <a:r>
              <a:rPr lang="en-US" altLang="zh-CN" dirty="0" smtClean="0"/>
              <a:t> </a:t>
            </a:r>
            <a:r>
              <a:rPr lang="en-US" altLang="zh-CN" dirty="0"/>
              <a:t>divergence</a:t>
            </a:r>
          </a:p>
          <a:p>
            <a:pPr marL="0" indent="0">
              <a:buNone/>
            </a:pPr>
            <a:endParaRPr lang="zh-CN" altLang="en-US" dirty="0">
              <a:solidFill>
                <a:srgbClr val="0070C0"/>
              </a:solidFill>
            </a:endParaRPr>
          </a:p>
        </p:txBody>
      </p:sp>
      <p:pic>
        <p:nvPicPr>
          <p:cNvPr id="4" name="图片 3"/>
          <p:cNvPicPr>
            <a:picLocks noChangeAspect="1"/>
          </p:cNvPicPr>
          <p:nvPr/>
        </p:nvPicPr>
        <p:blipFill>
          <a:blip r:embed="rId2"/>
          <a:stretch>
            <a:fillRect/>
          </a:stretch>
        </p:blipFill>
        <p:spPr>
          <a:xfrm>
            <a:off x="6426152" y="155183"/>
            <a:ext cx="4629150" cy="6372225"/>
          </a:xfrm>
          <a:prstGeom prst="rect">
            <a:avLst/>
          </a:prstGeom>
        </p:spPr>
      </p:pic>
    </p:spTree>
    <p:extLst>
      <p:ext uri="{BB962C8B-B14F-4D97-AF65-F5344CB8AC3E}">
        <p14:creationId xmlns:p14="http://schemas.microsoft.com/office/powerpoint/2010/main" val="1979701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430237" y="1797612"/>
            <a:ext cx="918713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dirty="0"/>
              <a:t>MSE</a:t>
            </a:r>
            <a:r>
              <a:rPr lang="zh-CN" altLang="en-US" dirty="0"/>
              <a:t>计算简便，但</a:t>
            </a:r>
            <a:r>
              <a:rPr lang="en-US" altLang="zh-CN" dirty="0"/>
              <a:t>MAE</a:t>
            </a:r>
            <a:r>
              <a:rPr lang="zh-CN" altLang="en-US" dirty="0"/>
              <a:t>对异常点有更好的</a:t>
            </a:r>
            <a:r>
              <a:rPr lang="zh-CN" altLang="en-US" dirty="0" smtClean="0"/>
              <a:t>鲁棒性。</a:t>
            </a:r>
            <a:endParaRPr lang="en-US" altLang="zh-CN" dirty="0" smtClean="0"/>
          </a:p>
          <a:p>
            <a:r>
              <a:rPr lang="en-US" altLang="zh-CN" dirty="0"/>
              <a:t>MSE</a:t>
            </a:r>
            <a:r>
              <a:rPr lang="zh-CN" altLang="en-US" dirty="0"/>
              <a:t>对误差取了平方（令</a:t>
            </a:r>
            <a:r>
              <a:rPr lang="en-US" altLang="zh-CN" dirty="0"/>
              <a:t>e=</a:t>
            </a:r>
            <a:r>
              <a:rPr lang="zh-CN" altLang="en-US" dirty="0"/>
              <a:t>真实值</a:t>
            </a:r>
            <a:r>
              <a:rPr lang="en-US" altLang="zh-CN" dirty="0"/>
              <a:t>-</a:t>
            </a:r>
            <a:r>
              <a:rPr lang="zh-CN" altLang="en-US" dirty="0"/>
              <a:t>预测值），因此若</a:t>
            </a:r>
            <a:r>
              <a:rPr lang="en-US" altLang="zh-CN" dirty="0"/>
              <a:t>e&gt;1</a:t>
            </a:r>
            <a:r>
              <a:rPr lang="zh-CN" altLang="en-US" dirty="0"/>
              <a:t>，则</a:t>
            </a:r>
            <a:r>
              <a:rPr lang="en-US" altLang="zh-CN" dirty="0"/>
              <a:t>MSE</a:t>
            </a:r>
            <a:r>
              <a:rPr lang="zh-CN" altLang="en-US" dirty="0"/>
              <a:t>会进一步增大误差</a:t>
            </a:r>
            <a:r>
              <a:rPr lang="zh-CN" altLang="en-US" dirty="0" smtClean="0"/>
              <a:t>。</a:t>
            </a:r>
            <a:endParaRPr lang="en-US" altLang="zh-CN" dirty="0" smtClean="0"/>
          </a:p>
          <a:p>
            <a:r>
              <a:rPr lang="zh-CN" altLang="en-US" dirty="0" smtClean="0"/>
              <a:t>如果</a:t>
            </a:r>
            <a:r>
              <a:rPr lang="zh-CN" altLang="en-US" dirty="0"/>
              <a:t>数据中存在异常点，那么</a:t>
            </a:r>
            <a:r>
              <a:rPr lang="en-US" altLang="zh-CN" dirty="0"/>
              <a:t>e</a:t>
            </a:r>
            <a:r>
              <a:rPr lang="zh-CN" altLang="en-US" dirty="0"/>
              <a:t>值就会很大，而</a:t>
            </a:r>
            <a:r>
              <a:rPr lang="en-US" altLang="zh-CN" dirty="0"/>
              <a:t>e</a:t>
            </a:r>
            <a:r>
              <a:rPr lang="zh-CN" altLang="en-US" dirty="0"/>
              <a:t>则会远大于</a:t>
            </a:r>
            <a:r>
              <a:rPr lang="en-US" altLang="zh-CN" dirty="0"/>
              <a:t>|e|</a:t>
            </a:r>
            <a:r>
              <a:rPr lang="zh-CN" altLang="en-US" dirty="0"/>
              <a:t>。</a:t>
            </a:r>
          </a:p>
          <a:p>
            <a:r>
              <a:rPr lang="zh-CN" altLang="en-US" dirty="0"/>
              <a:t>因此，相对于使用</a:t>
            </a:r>
            <a:r>
              <a:rPr lang="en-US" altLang="zh-CN" dirty="0"/>
              <a:t>MAE</a:t>
            </a:r>
            <a:r>
              <a:rPr lang="zh-CN" altLang="en-US" dirty="0"/>
              <a:t>计算损失，使用</a:t>
            </a:r>
            <a:r>
              <a:rPr lang="en-US" altLang="zh-CN" dirty="0"/>
              <a:t>MSE</a:t>
            </a:r>
            <a:r>
              <a:rPr lang="zh-CN" altLang="en-US" dirty="0"/>
              <a:t>的模型会赋予异常点更大的权重</a:t>
            </a:r>
            <a:r>
              <a:rPr lang="zh-CN" altLang="en-US" dirty="0" smtClean="0"/>
              <a:t>。</a:t>
            </a:r>
            <a:endParaRPr lang="en-US" altLang="zh-CN" dirty="0" smtClean="0"/>
          </a:p>
          <a:p>
            <a:r>
              <a:rPr lang="zh-CN" altLang="en-US" dirty="0" smtClean="0"/>
              <a:t>在</a:t>
            </a:r>
            <a:r>
              <a:rPr lang="zh-CN" altLang="en-US" dirty="0"/>
              <a:t>第二个例子中，用</a:t>
            </a:r>
            <a:r>
              <a:rPr lang="en-US" altLang="zh-CN" dirty="0"/>
              <a:t>RMSE</a:t>
            </a:r>
            <a:r>
              <a:rPr lang="zh-CN" altLang="en-US" dirty="0"/>
              <a:t>计算损失的模型会以牺牲了其他样本的误差为代价</a:t>
            </a:r>
            <a:r>
              <a:rPr lang="zh-CN" altLang="en-US" dirty="0" smtClean="0"/>
              <a:t>，</a:t>
            </a:r>
            <a:endParaRPr lang="en-US" altLang="zh-CN" dirty="0" smtClean="0"/>
          </a:p>
          <a:p>
            <a:r>
              <a:rPr lang="zh-CN" altLang="en-US" dirty="0" smtClean="0"/>
              <a:t>朝着</a:t>
            </a:r>
            <a:r>
              <a:rPr lang="zh-CN" altLang="en-US" dirty="0"/>
              <a:t>减小异常点误差的方向更新。然而这就会降低模型的整体性能。</a:t>
            </a:r>
          </a:p>
          <a:p>
            <a:r>
              <a:rPr lang="zh-CN" altLang="en-US" dirty="0"/>
              <a:t>如果训练数据被异常点所污染，那么</a:t>
            </a:r>
            <a:r>
              <a:rPr lang="en-US" altLang="zh-CN" dirty="0"/>
              <a:t>MAE</a:t>
            </a:r>
            <a:r>
              <a:rPr lang="zh-CN" altLang="en-US" dirty="0"/>
              <a:t>损失就更好用（比如</a:t>
            </a:r>
            <a:r>
              <a:rPr lang="zh-CN" altLang="en-US" dirty="0" smtClean="0"/>
              <a:t>，</a:t>
            </a:r>
            <a:endParaRPr lang="en-US" altLang="zh-CN" dirty="0" smtClean="0"/>
          </a:p>
          <a:p>
            <a:r>
              <a:rPr lang="zh-CN" altLang="en-US" dirty="0" smtClean="0"/>
              <a:t>在</a:t>
            </a:r>
            <a:r>
              <a:rPr lang="zh-CN" altLang="en-US" dirty="0"/>
              <a:t>训练数据中存在大量错误的反例和正例标记，但是在测试集中没有这个问题）。</a:t>
            </a:r>
          </a:p>
          <a:p>
            <a:r>
              <a:rPr lang="zh-CN" altLang="en-US" dirty="0"/>
              <a:t>直观上可以这样理解：如果我们最小化</a:t>
            </a:r>
            <a:r>
              <a:rPr lang="en-US" altLang="zh-CN" dirty="0"/>
              <a:t>MSE</a:t>
            </a:r>
            <a:r>
              <a:rPr lang="zh-CN" altLang="en-US" dirty="0"/>
              <a:t>来对所有的样本点只给出一个预测值</a:t>
            </a:r>
            <a:r>
              <a:rPr lang="zh-CN" altLang="en-US" dirty="0" smtClean="0"/>
              <a:t>，</a:t>
            </a:r>
            <a:endParaRPr lang="en-US" altLang="zh-CN" dirty="0" smtClean="0"/>
          </a:p>
          <a:p>
            <a:r>
              <a:rPr lang="zh-CN" altLang="en-US" dirty="0" smtClean="0"/>
              <a:t>那么</a:t>
            </a:r>
            <a:r>
              <a:rPr lang="zh-CN" altLang="en-US" dirty="0"/>
              <a:t>这个值一定是所有目标值的平均值。但如果是最小化</a:t>
            </a:r>
            <a:r>
              <a:rPr lang="en-US" altLang="zh-CN" dirty="0"/>
              <a:t>MAE</a:t>
            </a:r>
            <a:r>
              <a:rPr lang="zh-CN" altLang="en-US" dirty="0"/>
              <a:t>，那么这个值</a:t>
            </a:r>
            <a:r>
              <a:rPr lang="zh-CN" altLang="en-US" dirty="0" smtClean="0"/>
              <a:t>，</a:t>
            </a:r>
            <a:endParaRPr lang="en-US" altLang="zh-CN" dirty="0" smtClean="0"/>
          </a:p>
          <a:p>
            <a:r>
              <a:rPr lang="zh-CN" altLang="en-US" dirty="0" smtClean="0"/>
              <a:t>则</a:t>
            </a:r>
            <a:r>
              <a:rPr lang="zh-CN" altLang="en-US" dirty="0"/>
              <a:t>会是所有样本点目标值的中位数。众所周知，对异常值而言，中位数比均值更加鲁棒</a:t>
            </a:r>
            <a:r>
              <a:rPr lang="zh-CN" altLang="en-US" dirty="0" smtClean="0"/>
              <a:t>，</a:t>
            </a:r>
            <a:endParaRPr lang="en-US" altLang="zh-CN" dirty="0" smtClean="0"/>
          </a:p>
          <a:p>
            <a:r>
              <a:rPr lang="zh-CN" altLang="en-US" dirty="0" smtClean="0"/>
              <a:t>因此</a:t>
            </a:r>
            <a:r>
              <a:rPr lang="en-US" altLang="zh-CN" dirty="0"/>
              <a:t>MAE</a:t>
            </a:r>
            <a:r>
              <a:rPr lang="zh-CN" altLang="en-US" dirty="0"/>
              <a:t>对于异常值也比</a:t>
            </a:r>
            <a:r>
              <a:rPr lang="en-US" altLang="zh-CN" dirty="0"/>
              <a:t>MSE</a:t>
            </a:r>
            <a:r>
              <a:rPr lang="zh-CN" altLang="en-US" dirty="0"/>
              <a:t>更稳定。</a:t>
            </a:r>
          </a:p>
          <a:p>
            <a:r>
              <a:rPr lang="zh-CN" altLang="en-US" dirty="0"/>
              <a:t>然而</a:t>
            </a:r>
            <a:r>
              <a:rPr lang="en-US" altLang="zh-CN" dirty="0"/>
              <a:t>MAE</a:t>
            </a:r>
            <a:r>
              <a:rPr lang="zh-CN" altLang="en-US" dirty="0"/>
              <a:t>存在一个严重的问题（特别是对于神经网络）：更新的梯度始终相同</a:t>
            </a:r>
            <a:r>
              <a:rPr lang="zh-CN" altLang="en-US" dirty="0" smtClean="0"/>
              <a:t>，</a:t>
            </a:r>
            <a:endParaRPr lang="en-US" altLang="zh-CN" dirty="0" smtClean="0"/>
          </a:p>
          <a:p>
            <a:r>
              <a:rPr lang="zh-CN" altLang="en-US" dirty="0" smtClean="0"/>
              <a:t>也就是说</a:t>
            </a:r>
            <a:r>
              <a:rPr lang="zh-CN" altLang="en-US" dirty="0"/>
              <a:t>，即使对于很小的损失值，梯度也很大。这样不利于模型的学习</a:t>
            </a:r>
            <a:r>
              <a:rPr lang="zh-CN" altLang="en-US" dirty="0" smtClean="0"/>
              <a:t>。</a:t>
            </a:r>
            <a:endParaRPr lang="en-US" altLang="zh-CN" dirty="0" smtClean="0"/>
          </a:p>
          <a:p>
            <a:r>
              <a:rPr lang="zh-CN" altLang="en-US" dirty="0" smtClean="0"/>
              <a:t>为了</a:t>
            </a:r>
            <a:r>
              <a:rPr lang="zh-CN" altLang="en-US" dirty="0"/>
              <a:t>解决这个缺陷，我们可以使用变化的学习率，在损失接近最小值时降低学习率。</a:t>
            </a:r>
          </a:p>
          <a:p>
            <a:r>
              <a:rPr lang="zh-CN" altLang="en-US" dirty="0"/>
              <a:t>而</a:t>
            </a:r>
            <a:r>
              <a:rPr lang="en-US" altLang="zh-CN" dirty="0"/>
              <a:t>MSE</a:t>
            </a:r>
            <a:r>
              <a:rPr lang="zh-CN" altLang="en-US" dirty="0"/>
              <a:t>在这种情况下的表现就很好，即便使用固定的学习率也可以有效收敛</a:t>
            </a:r>
            <a:r>
              <a:rPr lang="zh-CN" altLang="en-US" dirty="0" smtClean="0"/>
              <a:t>。</a:t>
            </a:r>
            <a:endParaRPr lang="en-US" altLang="zh-CN" dirty="0" smtClean="0"/>
          </a:p>
          <a:p>
            <a:r>
              <a:rPr lang="en-US" altLang="zh-CN" dirty="0" smtClean="0"/>
              <a:t>MSE</a:t>
            </a:r>
            <a:r>
              <a:rPr lang="zh-CN" altLang="en-US" dirty="0"/>
              <a:t>损失的梯度随损失增大而增大，而损失趋于</a:t>
            </a:r>
            <a:r>
              <a:rPr lang="en-US" altLang="zh-CN" dirty="0"/>
              <a:t>0</a:t>
            </a:r>
            <a:r>
              <a:rPr lang="zh-CN" altLang="en-US" dirty="0"/>
              <a:t>时则会减小。这使得在训练结束时</a:t>
            </a:r>
            <a:r>
              <a:rPr lang="zh-CN" altLang="en-US" dirty="0" smtClean="0"/>
              <a:t>，</a:t>
            </a:r>
            <a:endParaRPr lang="en-US" altLang="zh-CN" dirty="0" smtClean="0"/>
          </a:p>
          <a:p>
            <a:r>
              <a:rPr lang="zh-CN" altLang="en-US" dirty="0" smtClean="0"/>
              <a:t>使用</a:t>
            </a:r>
            <a:r>
              <a:rPr lang="en-US" altLang="zh-CN" dirty="0"/>
              <a:t>MSE</a:t>
            </a:r>
            <a:r>
              <a:rPr lang="zh-CN" altLang="en-US" dirty="0"/>
              <a:t>模型的结果会更精确</a:t>
            </a:r>
            <a:r>
              <a:rPr lang="zh-CN" altLang="en-US" dirty="0" smtClean="0"/>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6288258" y="183149"/>
            <a:ext cx="5768926" cy="1793775"/>
          </a:xfrm>
          <a:prstGeom prst="rect">
            <a:avLst/>
          </a:prstGeom>
        </p:spPr>
      </p:pic>
    </p:spTree>
    <p:extLst>
      <p:ext uri="{BB962C8B-B14F-4D97-AF65-F5344CB8AC3E}">
        <p14:creationId xmlns:p14="http://schemas.microsoft.com/office/powerpoint/2010/main" val="1743106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09937" y="1753038"/>
            <a:ext cx="105721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总而言之，处理异常点时，</a:t>
            </a:r>
            <a:r>
              <a:rPr lang="en-US" altLang="zh-CN" dirty="0"/>
              <a:t>L1</a:t>
            </a:r>
            <a:r>
              <a:rPr lang="zh-CN" altLang="en-US" dirty="0"/>
              <a:t>损失函数更稳定，但它的导数不连续，因此求解效率较低</a:t>
            </a:r>
            <a:r>
              <a:rPr lang="zh-CN" altLang="en-US" dirty="0" smtClean="0"/>
              <a:t>。</a:t>
            </a:r>
            <a:endParaRPr lang="en-US" altLang="zh-CN" dirty="0" smtClean="0"/>
          </a:p>
          <a:p>
            <a:r>
              <a:rPr lang="en-US" altLang="zh-CN" dirty="0" smtClean="0"/>
              <a:t>L2</a:t>
            </a:r>
            <a:r>
              <a:rPr lang="zh-CN" altLang="en-US" dirty="0"/>
              <a:t>损失函数对异常点更敏感，但通过令其导数为</a:t>
            </a:r>
            <a:r>
              <a:rPr lang="en-US" altLang="zh-CN" dirty="0"/>
              <a:t>0</a:t>
            </a:r>
            <a:r>
              <a:rPr lang="zh-CN" altLang="en-US" dirty="0"/>
              <a:t>，可以得到更稳定的封闭解。</a:t>
            </a:r>
          </a:p>
          <a:p>
            <a:r>
              <a:rPr lang="zh-CN" altLang="en-US" dirty="0"/>
              <a:t>二者兼有的问题是：在某些情况下，上述两种损失函数都不能满足需求</a:t>
            </a:r>
            <a:r>
              <a:rPr lang="zh-CN" altLang="en-US" dirty="0" smtClean="0"/>
              <a:t>。</a:t>
            </a:r>
            <a:endParaRPr lang="en-US" altLang="zh-CN" dirty="0" smtClean="0"/>
          </a:p>
          <a:p>
            <a:endParaRPr lang="en-US" altLang="zh-CN" dirty="0"/>
          </a:p>
          <a:p>
            <a:r>
              <a:rPr lang="zh-CN" altLang="en-US" dirty="0" smtClean="0"/>
              <a:t>例如，若数据中</a:t>
            </a:r>
            <a:r>
              <a:rPr lang="en-US" altLang="zh-CN" dirty="0" smtClean="0"/>
              <a:t>90%</a:t>
            </a:r>
            <a:r>
              <a:rPr lang="zh-CN" altLang="en-US" dirty="0" smtClean="0"/>
              <a:t>的样本对应的目标值为</a:t>
            </a:r>
            <a:r>
              <a:rPr lang="en-US" altLang="zh-CN" dirty="0" smtClean="0"/>
              <a:t>150</a:t>
            </a:r>
            <a:r>
              <a:rPr lang="zh-CN" altLang="en-US" dirty="0" smtClean="0"/>
              <a:t>，剩下</a:t>
            </a:r>
            <a:r>
              <a:rPr lang="en-US" altLang="zh-CN" dirty="0" smtClean="0"/>
              <a:t>10%</a:t>
            </a:r>
            <a:r>
              <a:rPr lang="zh-CN" altLang="en-US" dirty="0" smtClean="0"/>
              <a:t>在</a:t>
            </a:r>
            <a:r>
              <a:rPr lang="en-US" altLang="zh-CN" dirty="0" smtClean="0"/>
              <a:t>0</a:t>
            </a:r>
            <a:r>
              <a:rPr lang="zh-CN" altLang="en-US" dirty="0" smtClean="0"/>
              <a:t>到</a:t>
            </a:r>
            <a:r>
              <a:rPr lang="en-US" altLang="zh-CN" dirty="0" smtClean="0"/>
              <a:t>30</a:t>
            </a:r>
            <a:r>
              <a:rPr lang="zh-CN" altLang="en-US" dirty="0" smtClean="0"/>
              <a:t>之间。</a:t>
            </a:r>
            <a:endParaRPr lang="en-US" altLang="zh-CN" dirty="0" smtClean="0"/>
          </a:p>
          <a:p>
            <a:r>
              <a:rPr lang="zh-CN" altLang="en-US" dirty="0" smtClean="0">
                <a:solidFill>
                  <a:srgbClr val="FF0000"/>
                </a:solidFill>
              </a:rPr>
              <a:t>那么使用</a:t>
            </a:r>
            <a:r>
              <a:rPr lang="en-US" altLang="zh-CN" dirty="0" smtClean="0">
                <a:solidFill>
                  <a:srgbClr val="FF0000"/>
                </a:solidFill>
              </a:rPr>
              <a:t>MAE</a:t>
            </a:r>
            <a:r>
              <a:rPr lang="zh-CN" altLang="en-US" dirty="0" smtClean="0">
                <a:solidFill>
                  <a:srgbClr val="FF0000"/>
                </a:solidFill>
              </a:rPr>
              <a:t>作为损失函数的模型可能会忽视</a:t>
            </a:r>
            <a:r>
              <a:rPr lang="en-US" altLang="zh-CN" dirty="0" smtClean="0">
                <a:solidFill>
                  <a:srgbClr val="FF0000"/>
                </a:solidFill>
              </a:rPr>
              <a:t>10%</a:t>
            </a:r>
            <a:r>
              <a:rPr lang="zh-CN" altLang="en-US" dirty="0" smtClean="0">
                <a:solidFill>
                  <a:srgbClr val="FF0000"/>
                </a:solidFill>
              </a:rPr>
              <a:t>的异常点，而对所有样本的预测值都为</a:t>
            </a:r>
            <a:r>
              <a:rPr lang="en-US" altLang="zh-CN" dirty="0" smtClean="0">
                <a:solidFill>
                  <a:srgbClr val="FF0000"/>
                </a:solidFill>
              </a:rPr>
              <a:t>150</a:t>
            </a:r>
            <a:r>
              <a:rPr lang="zh-CN" altLang="en-US" dirty="0" smtClean="0">
                <a:solidFill>
                  <a:srgbClr val="FF0000"/>
                </a:solidFill>
              </a:rPr>
              <a:t>。</a:t>
            </a:r>
          </a:p>
          <a:p>
            <a:r>
              <a:rPr lang="zh-CN" altLang="en-US" dirty="0" smtClean="0">
                <a:solidFill>
                  <a:srgbClr val="FF0000"/>
                </a:solidFill>
              </a:rPr>
              <a:t>这</a:t>
            </a:r>
            <a:r>
              <a:rPr lang="zh-CN" altLang="en-US" dirty="0">
                <a:solidFill>
                  <a:srgbClr val="FF0000"/>
                </a:solidFill>
              </a:rPr>
              <a:t>是因为模型会按中位数来预测</a:t>
            </a:r>
            <a:r>
              <a:rPr lang="zh-CN" altLang="en-US" dirty="0" smtClean="0">
                <a:solidFill>
                  <a:srgbClr val="FF0000"/>
                </a:solidFill>
              </a:rPr>
              <a:t>。</a:t>
            </a:r>
            <a:endParaRPr lang="en-US" altLang="zh-CN" dirty="0" smtClean="0">
              <a:solidFill>
                <a:srgbClr val="FF0000"/>
              </a:solidFill>
            </a:endParaRPr>
          </a:p>
          <a:p>
            <a:endParaRPr lang="en-US" altLang="zh-CN" dirty="0"/>
          </a:p>
          <a:p>
            <a:r>
              <a:rPr lang="zh-CN" altLang="en-US" dirty="0" smtClean="0">
                <a:solidFill>
                  <a:srgbClr val="FF0000"/>
                </a:solidFill>
              </a:rPr>
              <a:t>而</a:t>
            </a:r>
            <a:r>
              <a:rPr lang="zh-CN" altLang="en-US" dirty="0">
                <a:solidFill>
                  <a:srgbClr val="FF0000"/>
                </a:solidFill>
              </a:rPr>
              <a:t>使用</a:t>
            </a:r>
            <a:r>
              <a:rPr lang="en-US" altLang="zh-CN" dirty="0">
                <a:solidFill>
                  <a:srgbClr val="FF0000"/>
                </a:solidFill>
              </a:rPr>
              <a:t>MSE</a:t>
            </a:r>
            <a:r>
              <a:rPr lang="zh-CN" altLang="en-US" dirty="0">
                <a:solidFill>
                  <a:srgbClr val="FF0000"/>
                </a:solidFill>
              </a:rPr>
              <a:t>的模型则会给出很多介于</a:t>
            </a:r>
            <a:r>
              <a:rPr lang="en-US" altLang="zh-CN" dirty="0">
                <a:solidFill>
                  <a:srgbClr val="FF0000"/>
                </a:solidFill>
              </a:rPr>
              <a:t>0</a:t>
            </a:r>
            <a:r>
              <a:rPr lang="zh-CN" altLang="en-US" dirty="0">
                <a:solidFill>
                  <a:srgbClr val="FF0000"/>
                </a:solidFill>
              </a:rPr>
              <a:t>到</a:t>
            </a:r>
            <a:r>
              <a:rPr lang="en-US" altLang="zh-CN" dirty="0">
                <a:solidFill>
                  <a:srgbClr val="FF0000"/>
                </a:solidFill>
              </a:rPr>
              <a:t>30</a:t>
            </a:r>
            <a:r>
              <a:rPr lang="zh-CN" altLang="en-US" dirty="0">
                <a:solidFill>
                  <a:srgbClr val="FF0000"/>
                </a:solidFill>
              </a:rPr>
              <a:t>的预测值</a:t>
            </a:r>
            <a:r>
              <a:rPr lang="zh-CN" altLang="en-US" dirty="0" smtClean="0">
                <a:solidFill>
                  <a:srgbClr val="FF0000"/>
                </a:solidFill>
              </a:rPr>
              <a:t>，因为</a:t>
            </a:r>
            <a:r>
              <a:rPr lang="zh-CN" altLang="en-US" dirty="0">
                <a:solidFill>
                  <a:srgbClr val="FF0000"/>
                </a:solidFill>
              </a:rPr>
              <a:t>模型会向异常点偏移</a:t>
            </a:r>
            <a:r>
              <a:rPr lang="zh-CN" altLang="en-US" dirty="0" smtClean="0">
                <a:solidFill>
                  <a:srgbClr val="FF0000"/>
                </a:solidFill>
              </a:rPr>
              <a:t>。</a:t>
            </a:r>
            <a:endParaRPr lang="en-US" altLang="zh-CN" dirty="0" smtClean="0">
              <a:solidFill>
                <a:srgbClr val="FF0000"/>
              </a:solidFill>
            </a:endParaRPr>
          </a:p>
          <a:p>
            <a:r>
              <a:rPr lang="zh-CN" altLang="en-US" dirty="0" smtClean="0"/>
              <a:t>上述</a:t>
            </a:r>
            <a:r>
              <a:rPr lang="zh-CN" altLang="en-US" dirty="0"/>
              <a:t>两种结果在许多商业场景中都是不可取的</a:t>
            </a:r>
            <a:r>
              <a:rPr lang="zh-CN" altLang="en-US" dirty="0" smtClean="0"/>
              <a:t>。</a:t>
            </a:r>
            <a:endParaRPr lang="en-US" altLang="zh-CN" dirty="0" smtClean="0"/>
          </a:p>
          <a:p>
            <a:endParaRPr lang="en-US" altLang="zh-CN" dirty="0"/>
          </a:p>
          <a:p>
            <a:endParaRPr lang="zh-CN" altLang="en-US" dirty="0"/>
          </a:p>
          <a:p>
            <a:r>
              <a:rPr lang="zh-CN" altLang="en-US" dirty="0"/>
              <a:t>这些情况下应该怎么办呢？最简单的办法是对目标变量进行变换。而另一种办法则是换一个损失函数</a:t>
            </a:r>
            <a:r>
              <a:rPr lang="zh-CN" altLang="en-US" dirty="0" smtClean="0"/>
              <a:t>，</a:t>
            </a:r>
            <a:endParaRPr lang="en-US" altLang="zh-CN" dirty="0" smtClean="0"/>
          </a:p>
          <a:p>
            <a:r>
              <a:rPr lang="zh-CN" altLang="en-US" dirty="0" smtClean="0"/>
              <a:t>这</a:t>
            </a:r>
            <a:r>
              <a:rPr lang="zh-CN" altLang="en-US" dirty="0"/>
              <a:t>就引出了下面要讲的第三种损失函数，即</a:t>
            </a:r>
            <a:r>
              <a:rPr lang="en-US" altLang="zh-CN" dirty="0"/>
              <a:t>Huber</a:t>
            </a:r>
            <a:r>
              <a:rPr lang="zh-CN" altLang="en-US" dirty="0"/>
              <a:t>损失函数。</a:t>
            </a:r>
          </a:p>
        </p:txBody>
      </p:sp>
    </p:spTree>
    <p:extLst>
      <p:ext uri="{BB962C8B-B14F-4D97-AF65-F5344CB8AC3E}">
        <p14:creationId xmlns:p14="http://schemas.microsoft.com/office/powerpoint/2010/main" val="2762910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590843" y="1634294"/>
            <a:ext cx="1179521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Monaco"/>
              </a:rPr>
              <a:t>Huber Loss 是一个用于回归问题的带参损失函数, 优点是能增强平方误差损失函数(MSE, mean square error)对离群点的鲁棒性。</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Monaco"/>
              </a:rPr>
              <a:t>当预测偏差小于 δ 时，它采用平方误差,</a:t>
            </a:r>
            <a:br>
              <a:rPr kumimoji="0" lang="zh-CN" altLang="zh-CN" sz="1600" b="0" i="0" u="none" strike="noStrike" cap="none" normalizeH="0" baseline="0" dirty="0" smtClean="0">
                <a:ln>
                  <a:noFill/>
                </a:ln>
                <a:solidFill>
                  <a:srgbClr val="000000"/>
                </a:solidFill>
                <a:effectLst/>
                <a:latin typeface="Arial" panose="020B0604020202020204" pitchFamily="34" charset="0"/>
                <a:ea typeface="Monaco"/>
              </a:rPr>
            </a:br>
            <a:r>
              <a:rPr kumimoji="0" lang="zh-CN" altLang="zh-CN" sz="1600" b="0" i="0" u="none" strike="noStrike" cap="none" normalizeH="0" baseline="0" dirty="0" smtClean="0">
                <a:ln>
                  <a:noFill/>
                </a:ln>
                <a:solidFill>
                  <a:srgbClr val="000000"/>
                </a:solidFill>
                <a:effectLst/>
                <a:latin typeface="Arial" panose="020B0604020202020204" pitchFamily="34" charset="0"/>
                <a:ea typeface="Monaco"/>
              </a:rPr>
              <a:t>当预测偏差大于 δ 时，采用的线性误差。</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Monaco"/>
              </a:rPr>
              <a:t>相比于最小二乘的线性回归，HuberLoss降低了对离群点的惩罚程度，所以 HuberLoss 是一种常用的鲁棒的回归损失函数。</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ea typeface="Monaco"/>
              </a:rPr>
              <a:t>Huber Loss 定义如下</a:t>
            </a:r>
            <a:endParaRPr kumimoji="0" lang="en-US" altLang="zh-CN" sz="1600" b="0" i="0" u="none" strike="noStrike" cap="none" normalizeH="0" baseline="0" dirty="0" smtClean="0">
              <a:ln>
                <a:noFill/>
              </a:ln>
              <a:solidFill>
                <a:srgbClr val="000000"/>
              </a:solidFill>
              <a:effectLst/>
              <a:ea typeface="Monaco"/>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zh-CN" sz="1600"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Arial" panose="020B0604020202020204" pitchFamily="34" charset="0"/>
                <a:ea typeface="Monaco"/>
              </a:rPr>
              <a:t/>
            </a:r>
            <a:br>
              <a:rPr kumimoji="0" lang="zh-CN" altLang="zh-CN" b="0" i="0" u="none" strike="noStrike" cap="none" normalizeH="0" baseline="0" dirty="0" smtClean="0">
                <a:ln>
                  <a:noFill/>
                </a:ln>
                <a:solidFill>
                  <a:srgbClr val="000000"/>
                </a:solidFill>
                <a:effectLst/>
                <a:latin typeface="Arial" panose="020B0604020202020204" pitchFamily="34" charset="0"/>
                <a:ea typeface="Monac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838200" y="3388620"/>
            <a:ext cx="9283920" cy="923330"/>
          </a:xfrm>
          <a:prstGeom prst="rect">
            <a:avLst/>
          </a:prstGeom>
        </p:spPr>
        <p:txBody>
          <a:bodyPr wrap="square">
            <a:spAutoFit/>
          </a:bodyPr>
          <a:lstStyle/>
          <a:p>
            <a:r>
              <a:rPr lang="zh-CN" altLang="en-US" dirty="0">
                <a:solidFill>
                  <a:srgbClr val="333333"/>
                </a:solidFill>
                <a:latin typeface="arial" panose="020B0604020202020204" pitchFamily="34" charset="0"/>
              </a:rPr>
              <a:t>这里超参数</a:t>
            </a:r>
            <a:r>
              <a:rPr lang="en-US" altLang="zh-CN" dirty="0">
                <a:solidFill>
                  <a:srgbClr val="333333"/>
                </a:solidFill>
                <a:latin typeface="arial" panose="020B0604020202020204" pitchFamily="34" charset="0"/>
              </a:rPr>
              <a:t>delta</a:t>
            </a:r>
            <a:r>
              <a:rPr lang="zh-CN" altLang="en-US" dirty="0">
                <a:solidFill>
                  <a:srgbClr val="333333"/>
                </a:solidFill>
                <a:latin typeface="arial" panose="020B0604020202020204" pitchFamily="34" charset="0"/>
              </a:rPr>
              <a:t>的选择非常重要，因为这决定了你对与异常点的定义。当残差大于</a:t>
            </a:r>
            <a:r>
              <a:rPr lang="en-US" altLang="zh-CN" dirty="0">
                <a:solidFill>
                  <a:srgbClr val="333333"/>
                </a:solidFill>
                <a:latin typeface="arial" panose="020B0604020202020204" pitchFamily="34" charset="0"/>
              </a:rPr>
              <a:t>delta</a:t>
            </a:r>
            <a:r>
              <a:rPr lang="zh-CN" altLang="en-US" dirty="0">
                <a:solidFill>
                  <a:srgbClr val="333333"/>
                </a:solidFill>
                <a:latin typeface="arial" panose="020B0604020202020204" pitchFamily="34" charset="0"/>
              </a:rPr>
              <a:t>，应当采用</a:t>
            </a:r>
            <a:r>
              <a:rPr lang="en-US" altLang="zh-CN" dirty="0">
                <a:solidFill>
                  <a:srgbClr val="333333"/>
                </a:solidFill>
                <a:latin typeface="arial" panose="020B0604020202020204" pitchFamily="34" charset="0"/>
              </a:rPr>
              <a:t>L1</a:t>
            </a:r>
            <a:r>
              <a:rPr lang="zh-CN" altLang="en-US" dirty="0">
                <a:solidFill>
                  <a:srgbClr val="333333"/>
                </a:solidFill>
                <a:latin typeface="arial" panose="020B0604020202020204" pitchFamily="34" charset="0"/>
              </a:rPr>
              <a:t>（对较大的异常值不那么敏感）来最小化，而残差小于超参数，则用</a:t>
            </a:r>
            <a:r>
              <a:rPr lang="en-US" altLang="zh-CN" dirty="0">
                <a:solidFill>
                  <a:srgbClr val="333333"/>
                </a:solidFill>
                <a:latin typeface="arial" panose="020B0604020202020204" pitchFamily="34" charset="0"/>
              </a:rPr>
              <a:t>L2</a:t>
            </a:r>
            <a:r>
              <a:rPr lang="zh-CN" altLang="en-US" dirty="0">
                <a:solidFill>
                  <a:srgbClr val="333333"/>
                </a:solidFill>
                <a:latin typeface="arial" panose="020B0604020202020204" pitchFamily="34" charset="0"/>
              </a:rPr>
              <a:t>来最小化。</a:t>
            </a:r>
            <a:endParaRPr lang="zh-CN" altLang="en-US" dirty="0"/>
          </a:p>
        </p:txBody>
      </p:sp>
    </p:spTree>
    <p:extLst>
      <p:ext uri="{BB962C8B-B14F-4D97-AF65-F5344CB8AC3E}">
        <p14:creationId xmlns:p14="http://schemas.microsoft.com/office/powerpoint/2010/main" val="1451450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586261"/>
            <a:ext cx="9220200"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t>Log-</a:t>
            </a:r>
            <a:r>
              <a:rPr lang="en-US" altLang="zh-CN" b="1" dirty="0" err="1"/>
              <a:t>Cosh</a:t>
            </a:r>
            <a:r>
              <a:rPr lang="zh-CN" altLang="en-US" b="1" dirty="0"/>
              <a:t>损失</a:t>
            </a:r>
            <a:endParaRPr lang="zh-CN" altLang="en-US" dirty="0"/>
          </a:p>
          <a:p>
            <a:r>
              <a:rPr lang="en-US" altLang="zh-CN" dirty="0"/>
              <a:t>Log-</a:t>
            </a:r>
            <a:r>
              <a:rPr lang="en-US" altLang="zh-CN" dirty="0" err="1"/>
              <a:t>cosh</a:t>
            </a:r>
            <a:r>
              <a:rPr lang="zh-CN" altLang="en-US" dirty="0"/>
              <a:t>是另一种应用于回归问题中的，且比</a:t>
            </a:r>
            <a:r>
              <a:rPr lang="en-US" altLang="zh-CN" dirty="0"/>
              <a:t>L2</a:t>
            </a:r>
            <a:r>
              <a:rPr lang="zh-CN" altLang="en-US" dirty="0"/>
              <a:t>更平滑的的损失函数</a:t>
            </a:r>
            <a:r>
              <a:rPr lang="zh-CN" altLang="en-US" dirty="0" smtClean="0"/>
              <a:t>。</a:t>
            </a:r>
            <a:endParaRPr lang="en-US" altLang="zh-CN" dirty="0" smtClean="0"/>
          </a:p>
          <a:p>
            <a:r>
              <a:rPr lang="zh-CN" altLang="en-US" dirty="0" smtClean="0"/>
              <a:t>它</a:t>
            </a:r>
            <a:r>
              <a:rPr lang="zh-CN" altLang="en-US" dirty="0"/>
              <a:t>的计算方式是预测误差的双曲余弦的对数。</a:t>
            </a:r>
          </a:p>
          <a:p>
            <a:r>
              <a:rPr lang="zh-CN" altLang="en-US" dirty="0"/>
              <a:t/>
            </a:r>
            <a:br>
              <a:rPr lang="zh-CN" altLang="en-US" dirty="0"/>
            </a:br>
            <a:r>
              <a:rPr lang="en-US" altLang="zh-CN" sz="1600" dirty="0"/>
              <a:t/>
            </a:r>
            <a:br>
              <a:rPr lang="en-US" altLang="zh-CN" sz="1600" dirty="0"/>
            </a:br>
            <a:r>
              <a:rPr kumimoji="0" lang="zh-CN" altLang="zh-CN" sz="1500" b="0" i="0" u="none" strike="noStrike" cap="none" normalizeH="0" baseline="0" dirty="0" smtClean="0">
                <a:ln>
                  <a:noFill/>
                </a:ln>
                <a:solidFill>
                  <a:srgbClr val="000000"/>
                </a:solidFill>
                <a:effectLst/>
                <a:latin typeface="Arial" panose="020B0604020202020204" pitchFamily="34" charset="0"/>
                <a:ea typeface="Monaco"/>
              </a:rPr>
              <a:t/>
            </a:r>
            <a:br>
              <a:rPr kumimoji="0" lang="zh-CN" altLang="zh-CN" sz="1500" b="0" i="0" u="none" strike="noStrike" cap="none" normalizeH="0" baseline="0" dirty="0" smtClean="0">
                <a:ln>
                  <a:noFill/>
                </a:ln>
                <a:solidFill>
                  <a:srgbClr val="000000"/>
                </a:solidFill>
                <a:effectLst/>
                <a:latin typeface="Arial" panose="020B0604020202020204" pitchFamily="34" charset="0"/>
                <a:ea typeface="Monaco"/>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2724151" y="2563451"/>
            <a:ext cx="4152900" cy="857250"/>
          </a:xfrm>
          <a:prstGeom prst="rect">
            <a:avLst/>
          </a:prstGeom>
        </p:spPr>
      </p:pic>
      <p:pic>
        <p:nvPicPr>
          <p:cNvPr id="6" name="图片 5"/>
          <p:cNvPicPr>
            <a:picLocks noChangeAspect="1"/>
          </p:cNvPicPr>
          <p:nvPr/>
        </p:nvPicPr>
        <p:blipFill>
          <a:blip r:embed="rId3"/>
          <a:stretch>
            <a:fillRect/>
          </a:stretch>
        </p:blipFill>
        <p:spPr>
          <a:xfrm>
            <a:off x="838200" y="3540642"/>
            <a:ext cx="4800600" cy="3429000"/>
          </a:xfrm>
          <a:prstGeom prst="rect">
            <a:avLst/>
          </a:prstGeom>
        </p:spPr>
      </p:pic>
      <p:sp>
        <p:nvSpPr>
          <p:cNvPr id="7" name="矩形 6"/>
          <p:cNvSpPr/>
          <p:nvPr/>
        </p:nvSpPr>
        <p:spPr>
          <a:xfrm>
            <a:off x="6982265" y="2363950"/>
            <a:ext cx="5209735" cy="2862322"/>
          </a:xfrm>
          <a:prstGeom prst="rect">
            <a:avLst/>
          </a:prstGeom>
        </p:spPr>
        <p:txBody>
          <a:bodyPr wrap="square">
            <a:spAutoFit/>
          </a:bodyPr>
          <a:lstStyle/>
          <a:p>
            <a:r>
              <a:rPr lang="en-US" altLang="zh-CN" dirty="0"/>
              <a:t>Log-</a:t>
            </a:r>
            <a:r>
              <a:rPr lang="en-US" altLang="zh-CN" dirty="0" err="1"/>
              <a:t>cosh</a:t>
            </a:r>
            <a:r>
              <a:rPr lang="zh-CN" altLang="en-US" dirty="0"/>
              <a:t>损失（</a:t>
            </a:r>
            <a:r>
              <a:rPr lang="en-US" altLang="zh-CN" dirty="0"/>
              <a:t>Y</a:t>
            </a:r>
            <a:r>
              <a:rPr lang="zh-CN" altLang="en-US" dirty="0"/>
              <a:t>轴）与预测值（</a:t>
            </a:r>
            <a:r>
              <a:rPr lang="en-US" altLang="zh-CN" dirty="0"/>
              <a:t>X</a:t>
            </a:r>
            <a:r>
              <a:rPr lang="zh-CN" altLang="en-US" dirty="0"/>
              <a:t>轴）图示</a:t>
            </a:r>
            <a:r>
              <a:rPr lang="zh-CN" altLang="en-US" dirty="0" smtClean="0"/>
              <a:t>。</a:t>
            </a:r>
            <a:endParaRPr lang="en-US" altLang="zh-CN" dirty="0" smtClean="0"/>
          </a:p>
          <a:p>
            <a:r>
              <a:rPr lang="zh-CN" altLang="en-US" dirty="0" smtClean="0"/>
              <a:t>真值</a:t>
            </a:r>
            <a:r>
              <a:rPr lang="zh-CN" altLang="en-US" dirty="0"/>
              <a:t>取</a:t>
            </a:r>
            <a:r>
              <a:rPr lang="en-US" altLang="zh-CN" dirty="0" smtClean="0"/>
              <a:t>0</a:t>
            </a:r>
            <a:r>
              <a:rPr lang="zh-CN" altLang="en-US" dirty="0" smtClean="0"/>
              <a:t>。</a:t>
            </a:r>
            <a:endParaRPr lang="en-US" altLang="zh-CN" dirty="0" smtClean="0"/>
          </a:p>
          <a:p>
            <a:endParaRPr lang="en-US" altLang="zh-CN" dirty="0" smtClean="0"/>
          </a:p>
          <a:p>
            <a:r>
              <a:rPr lang="zh-CN" altLang="en-US" dirty="0" smtClean="0"/>
              <a:t>优点</a:t>
            </a:r>
            <a:r>
              <a:rPr lang="zh-CN" altLang="en-US" dirty="0"/>
              <a:t>：对于较小的</a:t>
            </a:r>
            <a:r>
              <a:rPr lang="en-US" altLang="zh-CN" dirty="0"/>
              <a:t>x</a:t>
            </a:r>
            <a:r>
              <a:rPr lang="zh-CN" altLang="en-US" dirty="0"/>
              <a:t>，</a:t>
            </a:r>
            <a:r>
              <a:rPr lang="en-US" altLang="zh-CN" dirty="0"/>
              <a:t>log(</a:t>
            </a:r>
            <a:r>
              <a:rPr lang="en-US" altLang="zh-CN" dirty="0" err="1"/>
              <a:t>cosh</a:t>
            </a:r>
            <a:r>
              <a:rPr lang="en-US" altLang="zh-CN" dirty="0"/>
              <a:t>(x))</a:t>
            </a:r>
            <a:r>
              <a:rPr lang="zh-CN" altLang="en-US" dirty="0"/>
              <a:t>近似等于</a:t>
            </a:r>
            <a:r>
              <a:rPr lang="en-US" altLang="zh-CN" dirty="0"/>
              <a:t>(x^2)/2</a:t>
            </a:r>
            <a:r>
              <a:rPr lang="zh-CN" altLang="en-US" dirty="0" smtClean="0"/>
              <a:t>，</a:t>
            </a:r>
            <a:endParaRPr lang="en-US" altLang="zh-CN" dirty="0" smtClean="0"/>
          </a:p>
          <a:p>
            <a:r>
              <a:rPr lang="zh-CN" altLang="en-US" dirty="0" smtClean="0"/>
              <a:t>对于</a:t>
            </a:r>
            <a:r>
              <a:rPr lang="zh-CN" altLang="en-US" dirty="0"/>
              <a:t>较大的</a:t>
            </a:r>
            <a:r>
              <a:rPr lang="en-US" altLang="zh-CN" dirty="0"/>
              <a:t>x</a:t>
            </a:r>
            <a:r>
              <a:rPr lang="zh-CN" altLang="en-US" dirty="0"/>
              <a:t>，近似等于</a:t>
            </a:r>
            <a:r>
              <a:rPr lang="en-US" altLang="zh-CN" dirty="0"/>
              <a:t>abs(x)-log(2)</a:t>
            </a:r>
            <a:r>
              <a:rPr lang="zh-CN" altLang="en-US" dirty="0" smtClean="0"/>
              <a:t>。</a:t>
            </a:r>
            <a:endParaRPr lang="en-US" altLang="zh-CN" dirty="0" smtClean="0"/>
          </a:p>
          <a:p>
            <a:r>
              <a:rPr lang="en-US" altLang="zh-CN" dirty="0"/>
              <a:t> </a:t>
            </a:r>
            <a:r>
              <a:rPr lang="zh-CN" altLang="en-US" dirty="0" smtClean="0"/>
              <a:t>这</a:t>
            </a:r>
            <a:r>
              <a:rPr lang="zh-CN" altLang="en-US" dirty="0"/>
              <a:t>意味着‘</a:t>
            </a:r>
            <a:r>
              <a:rPr lang="en-US" altLang="zh-CN" dirty="0" err="1"/>
              <a:t>logcosh</a:t>
            </a:r>
            <a:r>
              <a:rPr lang="en-US" altLang="zh-CN" dirty="0"/>
              <a:t>’</a:t>
            </a:r>
            <a:r>
              <a:rPr lang="zh-CN" altLang="en-US" dirty="0"/>
              <a:t>基本类似于均方误差</a:t>
            </a:r>
            <a:r>
              <a:rPr lang="zh-CN" altLang="en-US" dirty="0" smtClean="0"/>
              <a:t>，</a:t>
            </a:r>
            <a:endParaRPr lang="en-US" altLang="zh-CN" dirty="0" smtClean="0"/>
          </a:p>
          <a:p>
            <a:r>
              <a:rPr lang="zh-CN" altLang="en-US" dirty="0" smtClean="0"/>
              <a:t>但</a:t>
            </a:r>
            <a:r>
              <a:rPr lang="zh-CN" altLang="en-US" dirty="0"/>
              <a:t>不易受到异常点的影响</a:t>
            </a:r>
            <a:r>
              <a:rPr lang="zh-CN" altLang="en-US" dirty="0" smtClean="0"/>
              <a:t>。</a:t>
            </a:r>
            <a:endParaRPr lang="en-US" altLang="zh-CN" dirty="0" smtClean="0"/>
          </a:p>
          <a:p>
            <a:r>
              <a:rPr lang="zh-CN" altLang="en-US" dirty="0" smtClean="0"/>
              <a:t>它</a:t>
            </a:r>
            <a:r>
              <a:rPr lang="zh-CN" altLang="en-US" dirty="0"/>
              <a:t>具有</a:t>
            </a:r>
            <a:r>
              <a:rPr lang="en-US" altLang="zh-CN" dirty="0"/>
              <a:t>Huber</a:t>
            </a:r>
            <a:r>
              <a:rPr lang="zh-CN" altLang="en-US" dirty="0"/>
              <a:t>损失所有的优点</a:t>
            </a:r>
            <a:r>
              <a:rPr lang="zh-CN" altLang="en-US" dirty="0" smtClean="0"/>
              <a:t>，</a:t>
            </a:r>
            <a:endParaRPr lang="en-US" altLang="zh-CN" dirty="0" smtClean="0"/>
          </a:p>
          <a:p>
            <a:r>
              <a:rPr lang="zh-CN" altLang="en-US" dirty="0" smtClean="0"/>
              <a:t>但</a:t>
            </a:r>
            <a:r>
              <a:rPr lang="zh-CN" altLang="en-US" dirty="0"/>
              <a:t>不同于</a:t>
            </a:r>
            <a:r>
              <a:rPr lang="en-US" altLang="zh-CN" dirty="0"/>
              <a:t>Huber</a:t>
            </a:r>
            <a:r>
              <a:rPr lang="zh-CN" altLang="en-US" dirty="0"/>
              <a:t>损失的是</a:t>
            </a:r>
            <a:r>
              <a:rPr lang="zh-CN" altLang="en-US" dirty="0" smtClean="0"/>
              <a:t>，</a:t>
            </a:r>
            <a:endParaRPr lang="en-US" altLang="zh-CN" dirty="0" smtClean="0"/>
          </a:p>
          <a:p>
            <a:r>
              <a:rPr lang="en-US" altLang="zh-CN" dirty="0" smtClean="0"/>
              <a:t>Log-</a:t>
            </a:r>
            <a:r>
              <a:rPr lang="en-US" altLang="zh-CN" dirty="0" err="1" smtClean="0"/>
              <a:t>cosh</a:t>
            </a:r>
            <a:r>
              <a:rPr lang="zh-CN" altLang="en-US" dirty="0"/>
              <a:t>二阶处处可</a:t>
            </a:r>
            <a:r>
              <a:rPr lang="zh-CN" altLang="en-US" dirty="0" smtClean="0"/>
              <a:t>微。</a:t>
            </a:r>
            <a:endParaRPr lang="en-US" altLang="zh-CN" dirty="0"/>
          </a:p>
        </p:txBody>
      </p:sp>
      <p:sp>
        <p:nvSpPr>
          <p:cNvPr id="8" name="矩形 7"/>
          <p:cNvSpPr/>
          <p:nvPr/>
        </p:nvSpPr>
        <p:spPr>
          <a:xfrm>
            <a:off x="6096000" y="5326838"/>
            <a:ext cx="6096000" cy="1200329"/>
          </a:xfrm>
          <a:prstGeom prst="rect">
            <a:avLst/>
          </a:prstGeom>
        </p:spPr>
        <p:txBody>
          <a:bodyPr>
            <a:spAutoFit/>
          </a:bodyPr>
          <a:lstStyle/>
          <a:p>
            <a:r>
              <a:rPr lang="zh-CN" altLang="en-US" dirty="0">
                <a:solidFill>
                  <a:srgbClr val="333333"/>
                </a:solidFill>
                <a:latin typeface="arial" panose="020B0604020202020204" pitchFamily="34" charset="0"/>
              </a:rPr>
              <a:t>为什么需要二阶导数？许多机器学习模型如</a:t>
            </a:r>
            <a:r>
              <a:rPr lang="en-US" altLang="zh-CN" dirty="0" err="1">
                <a:solidFill>
                  <a:srgbClr val="333333"/>
                </a:solidFill>
                <a:latin typeface="arial" panose="020B0604020202020204" pitchFamily="34" charset="0"/>
              </a:rPr>
              <a:t>XGBoost</a:t>
            </a:r>
            <a:r>
              <a:rPr lang="zh-CN" altLang="en-US" dirty="0">
                <a:solidFill>
                  <a:srgbClr val="333333"/>
                </a:solidFill>
                <a:latin typeface="arial" panose="020B0604020202020204" pitchFamily="34" charset="0"/>
              </a:rPr>
              <a:t>，就是采用牛顿法来寻找最优点。而牛顿法就需要求解二阶导数（</a:t>
            </a:r>
            <a:r>
              <a:rPr lang="en-US" altLang="zh-CN" dirty="0">
                <a:solidFill>
                  <a:srgbClr val="333333"/>
                </a:solidFill>
                <a:latin typeface="arial" panose="020B0604020202020204" pitchFamily="34" charset="0"/>
              </a:rPr>
              <a:t>Hessian</a:t>
            </a:r>
            <a:r>
              <a:rPr lang="zh-CN" altLang="en-US" dirty="0">
                <a:solidFill>
                  <a:srgbClr val="333333"/>
                </a:solidFill>
                <a:latin typeface="arial" panose="020B0604020202020204" pitchFamily="34" charset="0"/>
              </a:rPr>
              <a:t>）。因此对于诸如</a:t>
            </a:r>
            <a:r>
              <a:rPr lang="en-US" altLang="zh-CN" dirty="0" err="1">
                <a:solidFill>
                  <a:srgbClr val="333333"/>
                </a:solidFill>
                <a:latin typeface="arial" panose="020B0604020202020204" pitchFamily="34" charset="0"/>
              </a:rPr>
              <a:t>XGBoost</a:t>
            </a:r>
            <a:r>
              <a:rPr lang="zh-CN" altLang="en-US" dirty="0">
                <a:solidFill>
                  <a:srgbClr val="333333"/>
                </a:solidFill>
                <a:latin typeface="arial" panose="020B0604020202020204" pitchFamily="34" charset="0"/>
              </a:rPr>
              <a:t>这类机器学习框架，损失函数的二阶可微是很有必要的。</a:t>
            </a:r>
            <a:endParaRPr lang="zh-CN" altLang="en-US" dirty="0"/>
          </a:p>
        </p:txBody>
      </p:sp>
    </p:spTree>
    <p:extLst>
      <p:ext uri="{BB962C8B-B14F-4D97-AF65-F5344CB8AC3E}">
        <p14:creationId xmlns:p14="http://schemas.microsoft.com/office/powerpoint/2010/main" val="2317160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a:t>
            </a:r>
            <a:r>
              <a:rPr lang="zh-CN" altLang="en-US" sz="3600" b="1" dirty="0">
                <a:latin typeface="Arial" panose="020B0604020202020204" pitchFamily="34" charset="0"/>
                <a:cs typeface="Arial" panose="020B0604020202020204" pitchFamily="34" charset="0"/>
              </a:rPr>
              <a:t>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1. </a:t>
            </a:r>
            <a:r>
              <a:rPr lang="zh-CN" altLang="en-US" b="1" dirty="0" smtClean="0"/>
              <a:t>监督学习</a:t>
            </a:r>
            <a:endParaRPr lang="en-US" altLang="zh-CN" b="1" dirty="0" smtClean="0"/>
          </a:p>
          <a:p>
            <a:r>
              <a:rPr lang="zh-CN" altLang="en-US" sz="2400" dirty="0"/>
              <a:t>监督学习是使用已知正确答案的示例来训练网络。已知数据和其一一对应的标签，训练一个智能算法，将输入数据映射到标签的过程。</a:t>
            </a:r>
          </a:p>
          <a:p>
            <a:r>
              <a:rPr lang="zh-CN" altLang="en-US" sz="2400" dirty="0"/>
              <a:t>监督式学习的常见应用场景</a:t>
            </a:r>
            <a:r>
              <a:rPr lang="zh-CN" altLang="en-US" sz="2400" dirty="0">
                <a:solidFill>
                  <a:srgbClr val="FF0000"/>
                </a:solidFill>
              </a:rPr>
              <a:t>如分类问题和回归问题</a:t>
            </a:r>
            <a:r>
              <a:rPr lang="zh-CN" altLang="en-US" sz="2400" dirty="0"/>
              <a:t>。</a:t>
            </a:r>
          </a:p>
          <a:p>
            <a:r>
              <a:rPr lang="zh-CN" altLang="en-US" sz="2400" dirty="0"/>
              <a:t>常见算法有</a:t>
            </a:r>
            <a:r>
              <a:rPr lang="zh-CN" altLang="en-US" sz="2400" dirty="0">
                <a:solidFill>
                  <a:srgbClr val="FF0000"/>
                </a:solidFill>
              </a:rPr>
              <a:t>逻辑回归（</a:t>
            </a:r>
            <a:r>
              <a:rPr lang="en-US" altLang="zh-CN" sz="2400" dirty="0">
                <a:solidFill>
                  <a:srgbClr val="FF0000"/>
                </a:solidFill>
              </a:rPr>
              <a:t>Logistic Regression</a:t>
            </a:r>
            <a:r>
              <a:rPr lang="zh-CN" altLang="en-US" sz="2400" dirty="0">
                <a:solidFill>
                  <a:srgbClr val="FF0000"/>
                </a:solidFill>
              </a:rPr>
              <a:t>）</a:t>
            </a:r>
            <a:r>
              <a:rPr lang="zh-CN" altLang="en-US" sz="2400" dirty="0"/>
              <a:t>和反向传递神经网络（</a:t>
            </a:r>
            <a:r>
              <a:rPr lang="en-US" altLang="zh-CN" sz="2400" dirty="0"/>
              <a:t>Back Propagation Neural Network</a:t>
            </a:r>
            <a:r>
              <a:rPr lang="zh-CN" altLang="en-US" sz="2400" dirty="0"/>
              <a:t>）</a:t>
            </a:r>
          </a:p>
          <a:p>
            <a:pPr marL="0" indent="0">
              <a:buNone/>
            </a:pPr>
            <a:endParaRPr lang="en-US" altLang="zh-C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707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511803"/>
            <a:ext cx="9220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3200" b="1" dirty="0"/>
              <a:t>分位数</a:t>
            </a:r>
            <a:r>
              <a:rPr lang="zh-CN" altLang="en-US" sz="3200" b="1" dirty="0" smtClean="0"/>
              <a:t>损失？？？</a:t>
            </a:r>
            <a:endParaRPr lang="en-US" altLang="zh-CN" sz="3200" dirty="0" smtClean="0"/>
          </a:p>
          <a:p>
            <a:r>
              <a:rPr kumimoji="0" lang="zh-CN" altLang="zh-CN" b="0" i="0" u="none" strike="noStrike" cap="none" normalizeH="0" baseline="0" dirty="0" smtClean="0">
                <a:ln>
                  <a:noFill/>
                </a:ln>
                <a:solidFill>
                  <a:srgbClr val="000000"/>
                </a:solidFill>
                <a:effectLst/>
                <a:latin typeface="Arial" panose="020B0604020202020204" pitchFamily="34" charset="0"/>
                <a:ea typeface="Monaco"/>
              </a:rPr>
              <a:t/>
            </a:r>
            <a:br>
              <a:rPr kumimoji="0" lang="zh-CN" altLang="zh-CN" b="0" i="0" u="none" strike="noStrike" cap="none" normalizeH="0" baseline="0" dirty="0" smtClean="0">
                <a:ln>
                  <a:noFill/>
                </a:ln>
                <a:solidFill>
                  <a:srgbClr val="000000"/>
                </a:solidFill>
                <a:effectLst/>
                <a:latin typeface="Arial" panose="020B0604020202020204" pitchFamily="34" charset="0"/>
                <a:ea typeface="Monac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6244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750099"/>
            <a:ext cx="9220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solidFill>
                  <a:srgbClr val="FF0000"/>
                </a:solidFill>
              </a:rPr>
              <a:t>二分类交叉熵损失</a:t>
            </a:r>
            <a:r>
              <a:rPr lang="en-US" altLang="zh-CN" dirty="0" err="1">
                <a:solidFill>
                  <a:srgbClr val="FF0000"/>
                </a:solidFill>
              </a:rPr>
              <a:t>sigmoid_cross_entropy</a:t>
            </a:r>
            <a:r>
              <a:rPr lang="zh-CN" altLang="en-US" dirty="0" smtClean="0">
                <a:solidFill>
                  <a:srgbClr val="FF0000"/>
                </a:solidFill>
              </a:rPr>
              <a:t>：</a:t>
            </a:r>
            <a:endParaRPr lang="en-US" altLang="zh-CN" dirty="0" smtClean="0">
              <a:solidFill>
                <a:srgbClr val="FF0000"/>
              </a:solidFill>
            </a:endParaRP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09675" y="2331060"/>
            <a:ext cx="9772650" cy="1914525"/>
          </a:xfrm>
          <a:prstGeom prst="rect">
            <a:avLst/>
          </a:prstGeom>
        </p:spPr>
      </p:pic>
    </p:spTree>
    <p:extLst>
      <p:ext uri="{BB962C8B-B14F-4D97-AF65-F5344CB8AC3E}">
        <p14:creationId xmlns:p14="http://schemas.microsoft.com/office/powerpoint/2010/main" val="2631082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888598"/>
            <a:ext cx="922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solidFill>
                  <a:srgbClr val="FF0000"/>
                </a:solidFill>
              </a:rPr>
              <a:t>多分类交叉熵损失</a:t>
            </a:r>
            <a:r>
              <a:rPr lang="en-US" altLang="zh-CN" dirty="0" err="1">
                <a:solidFill>
                  <a:srgbClr val="FF0000"/>
                </a:solidFill>
              </a:rPr>
              <a:t>softmax_cross_entropy</a:t>
            </a:r>
            <a:r>
              <a:rPr lang="zh-CN" altLang="en-US" dirty="0"/>
              <a:t>：</a:t>
            </a:r>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2838743" y="2832442"/>
            <a:ext cx="5867400" cy="2571750"/>
          </a:xfrm>
          <a:prstGeom prst="rect">
            <a:avLst/>
          </a:prstGeom>
        </p:spPr>
      </p:pic>
    </p:spTree>
    <p:extLst>
      <p:ext uri="{BB962C8B-B14F-4D97-AF65-F5344CB8AC3E}">
        <p14:creationId xmlns:p14="http://schemas.microsoft.com/office/powerpoint/2010/main" val="221057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611599"/>
            <a:ext cx="108801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t>focal loss</a:t>
            </a:r>
            <a:r>
              <a:rPr lang="zh-CN" altLang="en-US" dirty="0"/>
              <a:t>为凯明大神的大作，主要用于解决多分类任务中样本不平衡的现象，可以获得比</a:t>
            </a:r>
            <a:r>
              <a:rPr lang="en-US" altLang="zh-CN" dirty="0" err="1"/>
              <a:t>softmax_cross_entropy</a:t>
            </a:r>
            <a:r>
              <a:rPr lang="zh-CN" altLang="en-US" dirty="0"/>
              <a:t>更好的分类效果。</a:t>
            </a:r>
          </a:p>
          <a:p>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289171" y="2583985"/>
            <a:ext cx="9191625" cy="2562225"/>
          </a:xfrm>
          <a:prstGeom prst="rect">
            <a:avLst/>
          </a:prstGeom>
        </p:spPr>
      </p:pic>
      <p:sp>
        <p:nvSpPr>
          <p:cNvPr id="7" name="矩形 6"/>
          <p:cNvSpPr/>
          <p:nvPr/>
        </p:nvSpPr>
        <p:spPr>
          <a:xfrm>
            <a:off x="924583" y="5152481"/>
            <a:ext cx="3366627" cy="369332"/>
          </a:xfrm>
          <a:prstGeom prst="rect">
            <a:avLst/>
          </a:prstGeom>
        </p:spPr>
        <p:txBody>
          <a:bodyPr wrap="none">
            <a:spAutoFit/>
          </a:bodyPr>
          <a:lstStyle/>
          <a:p>
            <a:r>
              <a:rPr lang="zh-CN" altLang="en-US" dirty="0"/>
              <a:t>论文中</a:t>
            </a:r>
            <a:r>
              <a:rPr lang="en-US" altLang="zh-CN" dirty="0"/>
              <a:t>α=0.25</a:t>
            </a:r>
            <a:r>
              <a:rPr lang="zh-CN" altLang="en-US" dirty="0"/>
              <a:t>，</a:t>
            </a:r>
            <a:r>
              <a:rPr lang="en-US" altLang="zh-CN" dirty="0"/>
              <a:t>γ=2</a:t>
            </a:r>
            <a:r>
              <a:rPr lang="zh-CN" altLang="en-US" dirty="0"/>
              <a:t>效果最好。</a:t>
            </a:r>
          </a:p>
        </p:txBody>
      </p:sp>
    </p:spTree>
    <p:extLst>
      <p:ext uri="{BB962C8B-B14F-4D97-AF65-F5344CB8AC3E}">
        <p14:creationId xmlns:p14="http://schemas.microsoft.com/office/powerpoint/2010/main" val="574818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565040"/>
            <a:ext cx="108801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t>focal loss</a:t>
            </a:r>
            <a:r>
              <a:rPr lang="zh-CN" altLang="en-US" dirty="0"/>
              <a:t>为凯明大神的大作，主要用于解决多分类任务中样本不平衡的现象，可以获得比</a:t>
            </a:r>
            <a:r>
              <a:rPr lang="en-US" altLang="zh-CN" dirty="0" err="1"/>
              <a:t>softmax_cross_entropy</a:t>
            </a:r>
            <a:r>
              <a:rPr lang="zh-CN" altLang="en-US" dirty="0"/>
              <a:t>更好的分类效果</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2630659" y="2335867"/>
            <a:ext cx="6844664" cy="4191300"/>
          </a:xfrm>
          <a:prstGeom prst="rect">
            <a:avLst/>
          </a:prstGeom>
        </p:spPr>
      </p:pic>
    </p:spTree>
    <p:extLst>
      <p:ext uri="{BB962C8B-B14F-4D97-AF65-F5344CB8AC3E}">
        <p14:creationId xmlns:p14="http://schemas.microsoft.com/office/powerpoint/2010/main" val="645522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667869"/>
            <a:ext cx="108801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合页损失</a:t>
            </a:r>
            <a:r>
              <a:rPr lang="en-US" altLang="zh-CN" dirty="0" err="1"/>
              <a:t>hinge_loss</a:t>
            </a:r>
            <a:r>
              <a:rPr lang="zh-CN" altLang="en-US" dirty="0" smtClean="0"/>
              <a:t>： 也</a:t>
            </a:r>
            <a:r>
              <a:rPr lang="zh-CN" altLang="en-US" dirty="0"/>
              <a:t>叫铰链损失，是</a:t>
            </a:r>
            <a:r>
              <a:rPr lang="en-US" altLang="zh-CN" dirty="0" err="1"/>
              <a:t>svm</a:t>
            </a:r>
            <a:r>
              <a:rPr lang="zh-CN" altLang="en-US" dirty="0"/>
              <a:t>中使用的损失函数。</a:t>
            </a:r>
          </a:p>
          <a:p>
            <a:r>
              <a:rPr lang="zh-CN" altLang="en-US" dirty="0" smtClean="0"/>
              <a:t>        由于</a:t>
            </a:r>
            <a:r>
              <a:rPr lang="zh-CN" altLang="en-US" dirty="0"/>
              <a:t>合页损失优化到满足小于一定</a:t>
            </a:r>
            <a:r>
              <a:rPr lang="en-US" altLang="zh-CN" dirty="0"/>
              <a:t>gap</a:t>
            </a:r>
            <a:r>
              <a:rPr lang="zh-CN" altLang="en-US" dirty="0"/>
              <a:t>距离就会停止优化，而交叉熵损失却是一直在优化，所以，通常情况下，交叉熵损失效果优于合页损失。</a:t>
            </a:r>
          </a:p>
          <a:p>
            <a:endParaRPr lang="zh-CN" altLang="en-US" dirty="0"/>
          </a:p>
        </p:txBody>
      </p:sp>
      <p:pic>
        <p:nvPicPr>
          <p:cNvPr id="4" name="图片 3"/>
          <p:cNvPicPr>
            <a:picLocks noChangeAspect="1"/>
          </p:cNvPicPr>
          <p:nvPr/>
        </p:nvPicPr>
        <p:blipFill>
          <a:blip r:embed="rId2"/>
          <a:stretch>
            <a:fillRect/>
          </a:stretch>
        </p:blipFill>
        <p:spPr>
          <a:xfrm>
            <a:off x="3360639" y="2855075"/>
            <a:ext cx="5076825" cy="981075"/>
          </a:xfrm>
          <a:prstGeom prst="rect">
            <a:avLst/>
          </a:prstGeom>
        </p:spPr>
      </p:pic>
      <p:sp>
        <p:nvSpPr>
          <p:cNvPr id="8" name="矩形 7"/>
          <p:cNvSpPr/>
          <p:nvPr/>
        </p:nvSpPr>
        <p:spPr>
          <a:xfrm>
            <a:off x="838200" y="4055404"/>
            <a:ext cx="11000936" cy="2308324"/>
          </a:xfrm>
          <a:prstGeom prst="rect">
            <a:avLst/>
          </a:prstGeom>
        </p:spPr>
        <p:txBody>
          <a:bodyPr wrap="square">
            <a:spAutoFit/>
          </a:bodyPr>
          <a:lstStyle/>
          <a:p>
            <a:r>
              <a:rPr lang="zh-CN" altLang="en-US" dirty="0">
                <a:solidFill>
                  <a:srgbClr val="FF0000"/>
                </a:solidFill>
              </a:rPr>
              <a:t>TensorFlow 接口</a:t>
            </a:r>
            <a:r>
              <a:rPr lang="zh-CN" altLang="en-US" dirty="0" smtClean="0">
                <a:solidFill>
                  <a:srgbClr val="FF0000"/>
                </a:solidFill>
              </a:rPr>
              <a:t>：</a:t>
            </a:r>
            <a:endParaRPr lang="en-US" altLang="zh-CN" dirty="0" smtClean="0">
              <a:solidFill>
                <a:srgbClr val="FF0000"/>
              </a:solidFill>
            </a:endParaRPr>
          </a:p>
          <a:p>
            <a:endParaRPr lang="en-US" altLang="zh-CN" dirty="0" smtClean="0"/>
          </a:p>
          <a:p>
            <a:r>
              <a:rPr lang="zh-CN" altLang="en-US" dirty="0" smtClean="0"/>
              <a:t>tf</a:t>
            </a:r>
            <a:r>
              <a:rPr lang="zh-CN" altLang="en-US" dirty="0"/>
              <a:t>.losses.hinge_loss(    labels,    logits,    weights=1.0,    scope=None,    loss_collection=tf.GraphKeys.LOSSES,    reduction=Reduction.SUM_BY_NONZERO_WEIGHTS</a:t>
            </a:r>
            <a:r>
              <a:rPr lang="zh-CN" altLang="en-US" dirty="0" smtClean="0"/>
              <a:t>)</a:t>
            </a:r>
            <a:endParaRPr lang="en-US" altLang="zh-CN" dirty="0" smtClean="0"/>
          </a:p>
          <a:p>
            <a:endParaRPr lang="en-US" altLang="zh-CN" dirty="0"/>
          </a:p>
          <a:p>
            <a:endParaRPr lang="en-US" altLang="zh-CN" dirty="0" smtClean="0"/>
          </a:p>
          <a:p>
            <a:r>
              <a:rPr lang="zh-CN" altLang="en-US" dirty="0" smtClean="0">
                <a:solidFill>
                  <a:srgbClr val="FF0000"/>
                </a:solidFill>
              </a:rPr>
              <a:t>keras </a:t>
            </a:r>
            <a:r>
              <a:rPr lang="zh-CN" altLang="en-US" dirty="0">
                <a:solidFill>
                  <a:srgbClr val="FF0000"/>
                </a:solidFill>
              </a:rPr>
              <a:t>接口</a:t>
            </a:r>
            <a:r>
              <a:rPr lang="zh-CN" altLang="en-US" dirty="0" smtClean="0">
                <a:solidFill>
                  <a:srgbClr val="FF0000"/>
                </a:solidFill>
              </a:rPr>
              <a:t>：</a:t>
            </a:r>
            <a:endParaRPr lang="en-US" altLang="zh-CN" dirty="0" smtClean="0">
              <a:solidFill>
                <a:srgbClr val="FF0000"/>
              </a:solidFill>
            </a:endParaRPr>
          </a:p>
          <a:p>
            <a:r>
              <a:rPr lang="en-US" altLang="zh-CN" dirty="0"/>
              <a:t> </a:t>
            </a:r>
            <a:r>
              <a:rPr lang="en-US" altLang="zh-CN" dirty="0" smtClean="0"/>
              <a:t>   </a:t>
            </a:r>
            <a:r>
              <a:rPr lang="zh-CN" altLang="en-US" dirty="0" smtClean="0"/>
              <a:t>hinge</a:t>
            </a:r>
            <a:r>
              <a:rPr lang="zh-CN" altLang="en-US" dirty="0"/>
              <a:t>(y_true, y_pred</a:t>
            </a:r>
            <a:r>
              <a:rPr lang="zh-CN" altLang="en-US" dirty="0" smtClean="0"/>
              <a:t>)</a:t>
            </a:r>
            <a:endParaRPr lang="zh-CN" altLang="en-US" dirty="0"/>
          </a:p>
        </p:txBody>
      </p:sp>
    </p:spTree>
    <p:extLst>
      <p:ext uri="{BB962C8B-B14F-4D97-AF65-F5344CB8AC3E}">
        <p14:creationId xmlns:p14="http://schemas.microsoft.com/office/powerpoint/2010/main" val="3908283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838200" y="1573751"/>
            <a:ext cx="108801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err="1"/>
              <a:t>Connectionisttemporal</a:t>
            </a:r>
            <a:r>
              <a:rPr lang="en-US" altLang="zh-CN" dirty="0"/>
              <a:t> classification(</a:t>
            </a:r>
            <a:r>
              <a:rPr lang="en-US" altLang="zh-CN" dirty="0" err="1"/>
              <a:t>ctc</a:t>
            </a:r>
            <a:r>
              <a:rPr lang="en-US" altLang="zh-CN" dirty="0"/>
              <a:t> loss</a:t>
            </a:r>
            <a:r>
              <a:rPr lang="en-US" altLang="zh-CN" dirty="0" smtClean="0"/>
              <a:t>):</a:t>
            </a:r>
          </a:p>
          <a:p>
            <a:endParaRPr lang="en-US" altLang="zh-CN" dirty="0"/>
          </a:p>
          <a:p>
            <a:endParaRPr lang="en-US" altLang="zh-CN" dirty="0"/>
          </a:p>
          <a:p>
            <a:r>
              <a:rPr lang="zh-CN" altLang="en-US" dirty="0" smtClean="0"/>
              <a:t>     对于</a:t>
            </a:r>
            <a:r>
              <a:rPr lang="zh-CN" altLang="en-US" dirty="0"/>
              <a:t>预测的序列和</a:t>
            </a:r>
            <a:r>
              <a:rPr lang="en-US" altLang="zh-CN" dirty="0"/>
              <a:t>label</a:t>
            </a:r>
            <a:r>
              <a:rPr lang="zh-CN" altLang="en-US" dirty="0"/>
              <a:t>序列长度不一致的情况下，可以使用</a:t>
            </a:r>
            <a:r>
              <a:rPr lang="en-US" altLang="zh-CN" dirty="0" err="1"/>
              <a:t>ctc</a:t>
            </a:r>
            <a:r>
              <a:rPr lang="zh-CN" altLang="en-US" dirty="0"/>
              <a:t>计算该</a:t>
            </a:r>
            <a:r>
              <a:rPr lang="en-US" altLang="zh-CN" dirty="0"/>
              <a:t>2</a:t>
            </a:r>
            <a:r>
              <a:rPr lang="zh-CN" altLang="en-US" dirty="0"/>
              <a:t>个序列的</a:t>
            </a:r>
            <a:r>
              <a:rPr lang="en-US" altLang="zh-CN" dirty="0"/>
              <a:t>loss</a:t>
            </a:r>
            <a:r>
              <a:rPr lang="zh-CN" altLang="en-US" dirty="0"/>
              <a:t>，</a:t>
            </a:r>
            <a:r>
              <a:rPr lang="zh-CN" altLang="en-US" dirty="0">
                <a:solidFill>
                  <a:srgbClr val="FF0000"/>
                </a:solidFill>
              </a:rPr>
              <a:t>主要用于文本分类识别和语音识别中。</a:t>
            </a:r>
          </a:p>
          <a:p>
            <a:endParaRPr lang="zh-CN" altLang="en-US" dirty="0"/>
          </a:p>
        </p:txBody>
      </p:sp>
    </p:spTree>
    <p:extLst>
      <p:ext uri="{BB962C8B-B14F-4D97-AF65-F5344CB8AC3E}">
        <p14:creationId xmlns:p14="http://schemas.microsoft.com/office/powerpoint/2010/main" val="2694833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smtClean="0"/>
              <a:t>工程应用地损失函数：</a:t>
            </a:r>
            <a:endParaRPr lang="en-US" altLang="zh-CN" dirty="0" smtClean="0"/>
          </a:p>
        </p:txBody>
      </p:sp>
      <p:sp>
        <p:nvSpPr>
          <p:cNvPr id="5" name="Rectangle 1"/>
          <p:cNvSpPr>
            <a:spLocks noChangeArrowheads="1"/>
          </p:cNvSpPr>
          <p:nvPr/>
        </p:nvSpPr>
        <p:spPr bwMode="auto">
          <a:xfrm>
            <a:off x="675250" y="1455236"/>
            <a:ext cx="1129027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t>Huber Loss</a:t>
            </a:r>
            <a:r>
              <a:rPr lang="zh-CN" altLang="en-US" dirty="0"/>
              <a:t>主要用于解决回归问题中，存在奇点数据带偏模型训练的问题</a:t>
            </a:r>
            <a:r>
              <a:rPr lang="zh-CN" altLang="en-US" dirty="0" smtClean="0"/>
              <a:t>；</a:t>
            </a:r>
            <a:endParaRPr lang="en-US" altLang="zh-CN" dirty="0" smtClean="0"/>
          </a:p>
          <a:p>
            <a:r>
              <a:rPr lang="en-US" altLang="zh-CN" dirty="0" smtClean="0"/>
              <a:t>Focal </a:t>
            </a:r>
            <a:r>
              <a:rPr lang="en-US" altLang="zh-CN" dirty="0"/>
              <a:t>Loss</a:t>
            </a:r>
            <a:r>
              <a:rPr lang="zh-CN" altLang="en-US" dirty="0"/>
              <a:t>主要解决分类问题中类别不均衡导致的模型训偏问题。</a:t>
            </a:r>
          </a:p>
          <a:p>
            <a:r>
              <a:rPr lang="zh-CN" altLang="en-US" sz="1200" dirty="0"/>
              <a:t/>
            </a:r>
            <a:br>
              <a:rPr lang="zh-CN" altLang="en-US" sz="1200" dirty="0"/>
            </a:br>
            <a:r>
              <a:rPr lang="en-US" altLang="zh-CN" dirty="0"/>
              <a:t>1. </a:t>
            </a:r>
            <a:r>
              <a:rPr lang="zh-CN" altLang="en-US" dirty="0"/>
              <a:t>背景说明</a:t>
            </a:r>
          </a:p>
          <a:p>
            <a:r>
              <a:rPr lang="zh-CN" altLang="en-US" dirty="0" smtClean="0"/>
              <a:t>    对于</a:t>
            </a:r>
            <a:r>
              <a:rPr lang="zh-CN" altLang="en-US" dirty="0"/>
              <a:t>回归分析一般采用</a:t>
            </a:r>
            <a:r>
              <a:rPr lang="en-US" altLang="zh-CN" dirty="0"/>
              <a:t>MSE</a:t>
            </a:r>
            <a:r>
              <a:rPr lang="zh-CN" altLang="en-US" dirty="0"/>
              <a:t>目标函数，即：</a:t>
            </a:r>
            <a:r>
              <a:rPr lang="en-US" altLang="zh-CN" dirty="0"/>
              <a:t>Loss(MSE)=sum((</a:t>
            </a:r>
            <a:r>
              <a:rPr lang="en-US" altLang="zh-CN" dirty="0" err="1"/>
              <a:t>yi</a:t>
            </a:r>
            <a:r>
              <a:rPr lang="en-US" altLang="zh-CN" dirty="0"/>
              <a:t>-pi)**2)</a:t>
            </a:r>
            <a:r>
              <a:rPr lang="zh-CN" altLang="en-US" dirty="0"/>
              <a:t>。 对于奇异点数据</a:t>
            </a:r>
            <a:r>
              <a:rPr lang="zh-CN" altLang="en-US" dirty="0" smtClean="0"/>
              <a:t>，</a:t>
            </a:r>
            <a:endParaRPr lang="en-US" altLang="zh-CN" dirty="0" smtClean="0"/>
          </a:p>
          <a:p>
            <a:r>
              <a:rPr lang="en-US" altLang="zh-CN" dirty="0"/>
              <a:t> </a:t>
            </a:r>
            <a:r>
              <a:rPr lang="en-US" altLang="zh-CN" dirty="0" smtClean="0"/>
              <a:t>  </a:t>
            </a:r>
            <a:r>
              <a:rPr lang="zh-CN" altLang="en-US" dirty="0" smtClean="0"/>
              <a:t>模型</a:t>
            </a:r>
            <a:r>
              <a:rPr lang="zh-CN" altLang="en-US" dirty="0"/>
              <a:t>给出的</a:t>
            </a:r>
            <a:r>
              <a:rPr lang="en-US" altLang="zh-CN" dirty="0"/>
              <a:t>pi</a:t>
            </a:r>
            <a:r>
              <a:rPr lang="zh-CN" altLang="en-US" dirty="0"/>
              <a:t>与真实</a:t>
            </a:r>
            <a:r>
              <a:rPr lang="en-US" altLang="zh-CN" dirty="0" err="1"/>
              <a:t>yi</a:t>
            </a:r>
            <a:r>
              <a:rPr lang="zh-CN" altLang="en-US" dirty="0"/>
              <a:t>相差较远，这样</a:t>
            </a:r>
            <a:r>
              <a:rPr lang="en-US" altLang="zh-CN" dirty="0"/>
              <a:t>Loss</a:t>
            </a:r>
            <a:r>
              <a:rPr lang="zh-CN" altLang="en-US" dirty="0"/>
              <a:t>增大明显，如果不进行</a:t>
            </a:r>
            <a:r>
              <a:rPr lang="en-US" altLang="zh-CN" dirty="0"/>
              <a:t>Loss</a:t>
            </a:r>
            <a:r>
              <a:rPr lang="zh-CN" altLang="en-US" dirty="0"/>
              <a:t>调整</a:t>
            </a:r>
            <a:r>
              <a:rPr lang="zh-CN" altLang="en-US" dirty="0" smtClean="0"/>
              <a:t>，</a:t>
            </a:r>
            <a:endParaRPr lang="en-US" altLang="zh-CN" dirty="0" smtClean="0"/>
          </a:p>
          <a:p>
            <a:r>
              <a:rPr lang="en-US" altLang="zh-CN" dirty="0"/>
              <a:t> </a:t>
            </a:r>
            <a:r>
              <a:rPr lang="en-US" altLang="zh-CN" dirty="0" smtClean="0"/>
              <a:t>  </a:t>
            </a:r>
            <a:r>
              <a:rPr lang="zh-CN" altLang="en-US" dirty="0" smtClean="0"/>
              <a:t>模型</a:t>
            </a:r>
            <a:r>
              <a:rPr lang="zh-CN" altLang="en-US" dirty="0"/>
              <a:t>很容易将奇异点数据进行过拟合。</a:t>
            </a:r>
          </a:p>
          <a:p>
            <a:r>
              <a:rPr lang="en-US" altLang="zh-CN" sz="1200" dirty="0" smtClean="0">
                <a:solidFill>
                  <a:srgbClr val="000000"/>
                </a:solidFill>
              </a:rPr>
              <a:t>   </a:t>
            </a:r>
            <a:endParaRPr lang="en-US" altLang="zh-CN" sz="1200"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anose="020B0604020202020204" pitchFamily="34" charset="0"/>
            </a:endParaRPr>
          </a:p>
          <a:p>
            <a:pPr lvl="0"/>
            <a:r>
              <a:rPr lang="en-US" altLang="zh-CN" dirty="0" smtClean="0"/>
              <a:t>2.  </a:t>
            </a:r>
            <a:r>
              <a:rPr lang="zh-CN" altLang="en-US" dirty="0" smtClean="0"/>
              <a:t>式子</a:t>
            </a:r>
            <a:r>
              <a:rPr lang="zh-CN" altLang="en-US" dirty="0"/>
              <a:t>中</a:t>
            </a:r>
            <a:r>
              <a:rPr lang="en-US" altLang="zh-CN" dirty="0">
                <a:solidFill>
                  <a:srgbClr val="FF0000"/>
                </a:solidFill>
              </a:rPr>
              <a:t>delta</a:t>
            </a:r>
            <a:r>
              <a:rPr lang="zh-CN" altLang="en-US" dirty="0"/>
              <a:t>是一个边界，用于判断是否为较为奇异的数据点，当在这个边界内的数据默认使用</a:t>
            </a:r>
            <a:r>
              <a:rPr lang="en-US" altLang="zh-CN" dirty="0"/>
              <a:t>MSE Loss</a:t>
            </a:r>
            <a:r>
              <a:rPr lang="zh-CN" altLang="en-US" dirty="0" smtClean="0"/>
              <a:t>，</a:t>
            </a:r>
            <a:endParaRPr lang="en-US" altLang="zh-CN" dirty="0" smtClean="0"/>
          </a:p>
          <a:p>
            <a:pPr lvl="0"/>
            <a:r>
              <a:rPr lang="zh-CN" altLang="en-US" dirty="0" smtClean="0"/>
              <a:t>大于</a:t>
            </a:r>
            <a:r>
              <a:rPr lang="zh-CN" altLang="en-US" dirty="0"/>
              <a:t>这个边界的数据将</a:t>
            </a:r>
            <a:r>
              <a:rPr lang="en-US" altLang="zh-CN" dirty="0"/>
              <a:t>Loss</a:t>
            </a:r>
            <a:r>
              <a:rPr lang="zh-CN" altLang="en-US" dirty="0"/>
              <a:t>减小，使用线性函数。这种方法能降低奇异数据点对于</a:t>
            </a:r>
            <a:r>
              <a:rPr lang="en-US" altLang="zh-CN" dirty="0"/>
              <a:t>Loss</a:t>
            </a:r>
            <a:r>
              <a:rPr lang="zh-CN" altLang="en-US" dirty="0"/>
              <a:t>计算的权重</a:t>
            </a:r>
            <a:r>
              <a:rPr lang="zh-CN" altLang="en-US" dirty="0" smtClean="0"/>
              <a:t>，</a:t>
            </a:r>
            <a:endParaRPr lang="en-US" altLang="zh-CN" dirty="0" smtClean="0"/>
          </a:p>
          <a:p>
            <a:pPr lvl="0"/>
            <a:r>
              <a:rPr lang="zh-CN" altLang="en-US" dirty="0" smtClean="0"/>
              <a:t>避免</a:t>
            </a:r>
            <a:r>
              <a:rPr lang="zh-CN" altLang="en-US" dirty="0"/>
              <a:t>模型过拟合。</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1500" b="0" i="0" u="none" strike="noStrike" cap="none" normalizeH="0" baseline="0" dirty="0" smtClean="0">
              <a:ln>
                <a:noFill/>
              </a:ln>
              <a:solidFill>
                <a:srgbClr val="000000"/>
              </a:solidFill>
              <a:effectLst/>
              <a:latin typeface="Arial" panose="020B0604020202020204" pitchFamily="34" charset="0"/>
              <a:ea typeface="Monaco"/>
            </a:endParaRPr>
          </a:p>
          <a:p>
            <a:pPr lvl="0"/>
            <a:r>
              <a:rPr lang="en-US" altLang="zh-CN" dirty="0" smtClean="0"/>
              <a:t>   </a:t>
            </a:r>
            <a:r>
              <a:rPr lang="en-US" altLang="zh-CN" dirty="0" err="1" smtClean="0"/>
              <a:t>def</a:t>
            </a:r>
            <a:r>
              <a:rPr lang="en-US" altLang="zh-CN" dirty="0" smtClean="0"/>
              <a:t> </a:t>
            </a:r>
            <a:r>
              <a:rPr lang="en-US" altLang="zh-CN" dirty="0" err="1"/>
              <a:t>huber_loss</a:t>
            </a:r>
            <a:r>
              <a:rPr lang="en-US" altLang="zh-CN" dirty="0"/>
              <a:t>(res, delta): </a:t>
            </a:r>
            <a:endParaRPr lang="en-US" altLang="zh-CN" dirty="0" smtClean="0"/>
          </a:p>
          <a:p>
            <a:pPr lvl="0"/>
            <a:r>
              <a:rPr lang="en-US" altLang="zh-CN" dirty="0"/>
              <a:t> </a:t>
            </a:r>
            <a:r>
              <a:rPr lang="en-US" altLang="zh-CN" dirty="0" smtClean="0"/>
              <a:t>        return </a:t>
            </a:r>
            <a:r>
              <a:rPr lang="en-US" altLang="zh-CN" dirty="0"/>
              <a:t>(abs(res)&lt;delta)*res**2/2 + (abs(res)&gt;delta)*delta(abs(res)-delta/2) </a:t>
            </a:r>
            <a:r>
              <a:rPr lang="en-US" altLang="zh-CN" sz="1600" dirty="0"/>
              <a:t/>
            </a:r>
            <a:br>
              <a:rPr lang="en-US" altLang="zh-CN" sz="1600" dirty="0"/>
            </a:br>
            <a:r>
              <a:rPr kumimoji="0" lang="zh-CN" altLang="zh-CN" sz="1500" b="0" i="0" u="none" strike="noStrike" cap="none" normalizeH="0" baseline="0" dirty="0" smtClean="0">
                <a:ln>
                  <a:noFill/>
                </a:ln>
                <a:solidFill>
                  <a:srgbClr val="000000"/>
                </a:solidFill>
                <a:effectLst/>
                <a:latin typeface="Arial" panose="020B0604020202020204" pitchFamily="34" charset="0"/>
                <a:ea typeface="Monaco"/>
              </a:rPr>
              <a:t/>
            </a:r>
            <a:br>
              <a:rPr kumimoji="0" lang="zh-CN" altLang="zh-CN" sz="1500" b="0" i="0" u="none" strike="noStrike" cap="none" normalizeH="0" baseline="0" dirty="0" smtClean="0">
                <a:ln>
                  <a:noFill/>
                </a:ln>
                <a:solidFill>
                  <a:srgbClr val="000000"/>
                </a:solidFill>
                <a:effectLst/>
                <a:latin typeface="Arial" panose="020B0604020202020204" pitchFamily="34" charset="0"/>
                <a:ea typeface="Monaco"/>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http://t10.baidu.com/it/u=2870778561,4169564974&amp;fm=173&amp;app=25&amp;f=JPEG?w=525&amp;h=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812" y="3525030"/>
            <a:ext cx="500062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17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r>
              <a:rPr lang="zh-CN" altLang="en-US" dirty="0"/>
              <a:t>极大似然</a:t>
            </a:r>
            <a:r>
              <a:rPr lang="zh-CN" altLang="en-US" dirty="0" smtClean="0"/>
              <a:t>估计：</a:t>
            </a:r>
            <a:endParaRPr lang="en-US" altLang="zh-CN" dirty="0" smtClean="0"/>
          </a:p>
          <a:p>
            <a:pPr marL="0" indent="0">
              <a:buNone/>
            </a:pPr>
            <a:r>
              <a:rPr lang="en-US" altLang="zh-CN" dirty="0" smtClean="0"/>
              <a:t>       </a:t>
            </a:r>
            <a:r>
              <a:rPr lang="zh-CN" altLang="en-US" dirty="0" smtClean="0"/>
              <a:t>通俗</a:t>
            </a:r>
            <a:r>
              <a:rPr lang="zh-CN" altLang="en-US" dirty="0"/>
              <a:t>理解来说，</a:t>
            </a:r>
            <a:r>
              <a:rPr lang="zh-CN" altLang="en-US" b="1" dirty="0"/>
              <a:t>就是利用已知的样本结果信息，反推最具有可能（最大概率）导致这些样本结果出现的模型参数值</a:t>
            </a:r>
            <a:r>
              <a:rPr lang="zh-CN" altLang="en-US" b="1" dirty="0" smtClean="0"/>
              <a:t>！</a:t>
            </a:r>
            <a:endParaRPr lang="en-US" altLang="zh-CN" b="1" dirty="0" smtClean="0"/>
          </a:p>
          <a:p>
            <a:pPr marL="0" indent="0">
              <a:buNone/>
            </a:pPr>
            <a:r>
              <a:rPr lang="zh-CN" altLang="en-US" b="1" dirty="0" smtClean="0"/>
              <a:t>    换句话说</a:t>
            </a:r>
            <a:r>
              <a:rPr lang="zh-CN" altLang="en-US" b="1" dirty="0"/>
              <a:t>，极大似然估计提供了一种给定观察数据来评估模型参数的方法，即：“模型已定，参数未知</a:t>
            </a:r>
            <a:r>
              <a:rPr lang="zh-CN" altLang="en-US" b="1" dirty="0" smtClean="0"/>
              <a:t>”</a:t>
            </a:r>
            <a:endParaRPr lang="en-US" altLang="zh-CN" b="1" dirty="0" smtClean="0"/>
          </a:p>
          <a:p>
            <a:pPr marL="0" indent="0">
              <a:buNone/>
            </a:pPr>
            <a:endParaRPr lang="en-US" altLang="zh-CN" b="1" dirty="0"/>
          </a:p>
          <a:p>
            <a:pPr marL="0" indent="0">
              <a:buNone/>
            </a:pPr>
            <a:r>
              <a:rPr lang="zh-CN" altLang="en-US" b="1" dirty="0"/>
              <a:t>极大似然估计中采样需满足一个重要的假设，就是所有的采样都是独立同分布的。</a:t>
            </a:r>
            <a:endParaRPr lang="zh-CN" altLang="en-US" dirty="0"/>
          </a:p>
          <a:p>
            <a:pPr marL="0" indent="0">
              <a:buNone/>
            </a:pPr>
            <a:r>
              <a:rPr lang="zh-CN" altLang="en-US" dirty="0"/>
              <a:t/>
            </a:r>
            <a:br>
              <a:rPr lang="zh-CN" altLang="en-US" dirty="0"/>
            </a:br>
            <a:endParaRPr lang="en-US" altLang="zh-CN" dirty="0" smtClean="0"/>
          </a:p>
        </p:txBody>
      </p:sp>
    </p:spTree>
    <p:extLst>
      <p:ext uri="{BB962C8B-B14F-4D97-AF65-F5344CB8AC3E}">
        <p14:creationId xmlns:p14="http://schemas.microsoft.com/office/powerpoint/2010/main" val="3070952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905658"/>
            <a:ext cx="10515600" cy="5545845"/>
          </a:xfrm>
        </p:spPr>
        <p:txBody>
          <a:bodyPr>
            <a:noAutofit/>
          </a:bodyPr>
          <a:lstStyle/>
          <a:p>
            <a:pPr marL="0" indent="0">
              <a:buNone/>
            </a:pPr>
            <a:r>
              <a:rPr lang="zh-CN" altLang="en-US" dirty="0">
                <a:solidFill>
                  <a:srgbClr val="FF0000"/>
                </a:solidFill>
              </a:rPr>
              <a:t>最大似然估计</a:t>
            </a:r>
            <a:r>
              <a:rPr lang="zh-CN" altLang="en-US" dirty="0"/>
              <a:t>（</a:t>
            </a:r>
            <a:r>
              <a:rPr lang="en-US" altLang="zh-CN" dirty="0"/>
              <a:t>Maximum likelihood estimation, </a:t>
            </a:r>
            <a:r>
              <a:rPr lang="zh-CN" altLang="en-US" dirty="0"/>
              <a:t>简称</a:t>
            </a:r>
            <a:r>
              <a:rPr lang="en-US" altLang="zh-CN" dirty="0"/>
              <a:t>MLE</a:t>
            </a:r>
            <a:r>
              <a:rPr lang="zh-CN" altLang="en-US" dirty="0" smtClean="0"/>
              <a:t>）</a:t>
            </a:r>
            <a:endParaRPr lang="en-US" altLang="zh-CN" dirty="0" smtClean="0"/>
          </a:p>
          <a:p>
            <a:pPr marL="0" indent="0">
              <a:buNone/>
            </a:pPr>
            <a:r>
              <a:rPr lang="zh-CN" altLang="en-US" dirty="0" smtClean="0"/>
              <a:t>和</a:t>
            </a:r>
            <a:r>
              <a:rPr lang="zh-CN" altLang="en-US" dirty="0"/>
              <a:t>最大后验概率估计（</a:t>
            </a:r>
            <a:r>
              <a:rPr lang="en-US" altLang="zh-CN" dirty="0"/>
              <a:t>Maximum a posteriori estimation, </a:t>
            </a:r>
            <a:r>
              <a:rPr lang="zh-CN" altLang="en-US" dirty="0"/>
              <a:t>简称</a:t>
            </a:r>
            <a:r>
              <a:rPr lang="en-US" altLang="zh-CN" dirty="0"/>
              <a:t>MAP</a:t>
            </a:r>
            <a:r>
              <a:rPr lang="zh-CN" altLang="en-US" dirty="0"/>
              <a:t>）是很常用的两种参数估计方法，如果不理解这两种方法的思路，很容易弄混它们。下文将详细说明</a:t>
            </a:r>
            <a:r>
              <a:rPr lang="en-US" altLang="zh-CN" dirty="0"/>
              <a:t>MLE</a:t>
            </a:r>
            <a:r>
              <a:rPr lang="zh-CN" altLang="en-US" dirty="0"/>
              <a:t>和</a:t>
            </a:r>
            <a:r>
              <a:rPr lang="en-US" altLang="zh-CN" dirty="0"/>
              <a:t>MAP</a:t>
            </a:r>
            <a:r>
              <a:rPr lang="zh-CN" altLang="en-US" dirty="0"/>
              <a:t>的思路与区别</a:t>
            </a:r>
            <a:r>
              <a:rPr lang="zh-CN" altLang="en-US" dirty="0" smtClean="0"/>
              <a:t>。</a:t>
            </a:r>
            <a:r>
              <a:rPr lang="zh-CN" altLang="en-US" dirty="0"/>
              <a:t/>
            </a:r>
            <a:br>
              <a:rPr lang="zh-CN" altLang="en-US" dirty="0"/>
            </a:br>
            <a:endParaRPr lang="en-US" altLang="zh-CN" dirty="0" smtClean="0"/>
          </a:p>
          <a:p>
            <a:pPr marL="0" indent="0">
              <a:buNone/>
            </a:pPr>
            <a:r>
              <a:rPr lang="zh-CN" altLang="en-US" b="1" dirty="0"/>
              <a:t>概率是已知模型和参数，推数据</a:t>
            </a:r>
            <a:r>
              <a:rPr lang="zh-CN" altLang="en-US" b="1" dirty="0" smtClean="0"/>
              <a:t>。</a:t>
            </a:r>
            <a:endParaRPr lang="en-US" altLang="zh-CN" b="1" dirty="0" smtClean="0"/>
          </a:p>
          <a:p>
            <a:pPr marL="0" indent="0">
              <a:buNone/>
            </a:pPr>
            <a:r>
              <a:rPr lang="zh-CN" altLang="en-US" b="1" dirty="0" smtClean="0"/>
              <a:t>统计</a:t>
            </a:r>
            <a:r>
              <a:rPr lang="zh-CN" altLang="en-US" b="1" dirty="0"/>
              <a:t>是已知数据，推模型和参数</a:t>
            </a:r>
            <a:endParaRPr lang="en-US" altLang="zh-CN" dirty="0" smtClean="0"/>
          </a:p>
        </p:txBody>
      </p:sp>
    </p:spTree>
    <p:extLst>
      <p:ext uri="{BB962C8B-B14F-4D97-AF65-F5344CB8AC3E}">
        <p14:creationId xmlns:p14="http://schemas.microsoft.com/office/powerpoint/2010/main" val="137823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1. </a:t>
            </a:r>
            <a:r>
              <a:rPr lang="zh-CN" altLang="en-US" b="1" dirty="0" smtClean="0"/>
              <a:t>非监督学习</a:t>
            </a:r>
            <a:endParaRPr lang="en-US" altLang="zh-CN" b="1" dirty="0" smtClean="0"/>
          </a:p>
          <a:p>
            <a:r>
              <a:rPr lang="zh-CN" altLang="en-US" sz="2400" dirty="0"/>
              <a:t>在非监督式学习中，数据并不被特别标识，适用于你具有数据集但无标签的情况。学习模型是为了推断出数据的一些内在结构。</a:t>
            </a:r>
          </a:p>
          <a:p>
            <a:r>
              <a:rPr lang="zh-CN" altLang="en-US" sz="2400" dirty="0"/>
              <a:t>常见的应用场景包括关联规则的学习以及</a:t>
            </a:r>
            <a:r>
              <a:rPr lang="zh-CN" altLang="en-US" sz="2400" dirty="0">
                <a:solidFill>
                  <a:srgbClr val="FF0000"/>
                </a:solidFill>
              </a:rPr>
              <a:t>聚类</a:t>
            </a:r>
            <a:r>
              <a:rPr lang="zh-CN" altLang="en-US" sz="2400" dirty="0"/>
              <a:t>等。</a:t>
            </a:r>
          </a:p>
          <a:p>
            <a:r>
              <a:rPr lang="zh-CN" altLang="en-US" sz="2400" dirty="0"/>
              <a:t>常见算法包括</a:t>
            </a:r>
            <a:r>
              <a:rPr lang="en-US" altLang="zh-CN" sz="2400" dirty="0" err="1">
                <a:solidFill>
                  <a:srgbClr val="FF0000"/>
                </a:solidFill>
              </a:rPr>
              <a:t>Apriori</a:t>
            </a:r>
            <a:r>
              <a:rPr lang="zh-CN" altLang="en-US" sz="2400" dirty="0">
                <a:solidFill>
                  <a:srgbClr val="FF0000"/>
                </a:solidFill>
              </a:rPr>
              <a:t>算法以及</a:t>
            </a:r>
            <a:r>
              <a:rPr lang="en-US" altLang="zh-CN" sz="2400" dirty="0">
                <a:solidFill>
                  <a:srgbClr val="FF0000"/>
                </a:solidFill>
              </a:rPr>
              <a:t>k-Means</a:t>
            </a:r>
            <a:r>
              <a:rPr lang="zh-CN" altLang="en-US" sz="2400" dirty="0">
                <a:solidFill>
                  <a:srgbClr val="FF0000"/>
                </a:solidFill>
              </a:rPr>
              <a:t>算法</a:t>
            </a:r>
            <a:r>
              <a:rPr lang="zh-CN" altLang="en-US" sz="2400" dirty="0"/>
              <a:t>。</a:t>
            </a:r>
          </a:p>
          <a:p>
            <a:pPr marL="0" indent="0">
              <a:buNone/>
            </a:pPr>
            <a:endParaRPr lang="en-US" altLang="zh-C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929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分类模型</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804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1. </a:t>
            </a:r>
            <a:r>
              <a:rPr lang="zh-CN" altLang="en-US" dirty="0" smtClean="0">
                <a:latin typeface="+mn-ea"/>
              </a:rPr>
              <a:t>贝叶斯分类</a:t>
            </a:r>
            <a:r>
              <a:rPr lang="zh-CN" altLang="en-US" dirty="0">
                <a:latin typeface="+mn-ea"/>
              </a:rPr>
              <a:t>法</a:t>
            </a:r>
            <a:endParaRPr lang="en-US" altLang="zh-CN" dirty="0">
              <a:latin typeface="+mn-ea"/>
            </a:endParaRPr>
          </a:p>
          <a:p>
            <a:pPr marL="0" indent="0">
              <a:buNone/>
            </a:pPr>
            <a:r>
              <a:rPr lang="en-US" altLang="zh-CN" dirty="0" smtClean="0">
                <a:latin typeface="+mn-ea"/>
              </a:rPr>
              <a:t>2. </a:t>
            </a:r>
            <a:r>
              <a:rPr lang="zh-CN" altLang="en-US" dirty="0" smtClean="0">
                <a:latin typeface="+mn-ea"/>
              </a:rPr>
              <a:t>决策树</a:t>
            </a:r>
            <a:endParaRPr lang="en-US" altLang="zh-CN" dirty="0" smtClean="0">
              <a:latin typeface="+mn-ea"/>
            </a:endParaRPr>
          </a:p>
          <a:p>
            <a:pPr marL="0" indent="0">
              <a:buNone/>
            </a:pPr>
            <a:r>
              <a:rPr lang="en-US" altLang="zh-CN" dirty="0" smtClean="0">
                <a:latin typeface="+mn-ea"/>
              </a:rPr>
              <a:t>3. </a:t>
            </a:r>
            <a:r>
              <a:rPr lang="zh-CN" altLang="en-US" dirty="0" smtClean="0">
                <a:latin typeface="+mn-ea"/>
              </a:rPr>
              <a:t>支持</a:t>
            </a:r>
            <a:r>
              <a:rPr lang="zh-CN" altLang="en-US" dirty="0">
                <a:latin typeface="+mn-ea"/>
              </a:rPr>
              <a:t>向量机</a:t>
            </a:r>
            <a:endParaRPr lang="en-US" altLang="zh-CN" dirty="0">
              <a:latin typeface="+mn-ea"/>
            </a:endParaRPr>
          </a:p>
          <a:p>
            <a:pPr marL="0" indent="0">
              <a:buNone/>
            </a:pPr>
            <a:r>
              <a:rPr lang="en-US" altLang="zh-CN" dirty="0" smtClean="0">
                <a:latin typeface="+mn-ea"/>
              </a:rPr>
              <a:t>4. </a:t>
            </a:r>
            <a:r>
              <a:rPr lang="en-US" altLang="zh-CN" dirty="0" smtClean="0">
                <a:solidFill>
                  <a:srgbClr val="FF0000"/>
                </a:solidFill>
                <a:latin typeface="+mn-ea"/>
              </a:rPr>
              <a:t>K</a:t>
            </a:r>
            <a:r>
              <a:rPr lang="zh-CN" altLang="en-US" dirty="0" smtClean="0">
                <a:solidFill>
                  <a:srgbClr val="FF0000"/>
                </a:solidFill>
                <a:latin typeface="+mn-ea"/>
              </a:rPr>
              <a:t>近邻</a:t>
            </a:r>
            <a:r>
              <a:rPr lang="en-US" altLang="zh-CN" dirty="0" smtClean="0">
                <a:solidFill>
                  <a:srgbClr val="FF0000"/>
                </a:solidFill>
                <a:latin typeface="+mn-ea"/>
              </a:rPr>
              <a:t>(KNN)</a:t>
            </a:r>
            <a:endParaRPr lang="en-US" altLang="zh-CN" dirty="0">
              <a:solidFill>
                <a:srgbClr val="FF0000"/>
              </a:solidFill>
              <a:latin typeface="+mn-ea"/>
            </a:endParaRPr>
          </a:p>
          <a:p>
            <a:pPr marL="0" indent="0">
              <a:buNone/>
            </a:pPr>
            <a:r>
              <a:rPr lang="en-US" altLang="zh-CN" dirty="0" smtClean="0">
                <a:latin typeface="+mn-ea"/>
              </a:rPr>
              <a:t>5. </a:t>
            </a:r>
            <a:r>
              <a:rPr lang="zh-CN" altLang="en-US" dirty="0" smtClean="0">
                <a:solidFill>
                  <a:srgbClr val="FF0000"/>
                </a:solidFill>
              </a:rPr>
              <a:t>逻辑回归</a:t>
            </a:r>
            <a:endParaRPr lang="en-US" altLang="zh-CN" dirty="0">
              <a:solidFill>
                <a:srgbClr val="FF0000"/>
              </a:solidFill>
            </a:endParaRPr>
          </a:p>
          <a:p>
            <a:pPr marL="0" indent="0">
              <a:buNone/>
            </a:pPr>
            <a:r>
              <a:rPr lang="en-US" altLang="zh-CN" dirty="0" smtClean="0"/>
              <a:t>6. </a:t>
            </a:r>
            <a:r>
              <a:rPr lang="zh-CN" altLang="en-US" dirty="0" smtClean="0">
                <a:solidFill>
                  <a:srgbClr val="FF0000"/>
                </a:solidFill>
              </a:rPr>
              <a:t>神经网络</a:t>
            </a:r>
            <a:endParaRPr lang="en-US" altLang="zh-CN" dirty="0" smtClean="0">
              <a:solidFill>
                <a:srgbClr val="FF0000"/>
              </a:solidFill>
            </a:endParaRPr>
          </a:p>
          <a:p>
            <a:pPr marL="0" indent="0">
              <a:buNone/>
            </a:pPr>
            <a:r>
              <a:rPr lang="en-US" altLang="zh-CN" dirty="0" smtClean="0">
                <a:latin typeface="+mn-ea"/>
              </a:rPr>
              <a:t>7. (</a:t>
            </a:r>
            <a:r>
              <a:rPr lang="zh-CN" altLang="en-US" dirty="0" smtClean="0">
                <a:latin typeface="+mn-ea"/>
              </a:rPr>
              <a:t>集成方法</a:t>
            </a:r>
            <a:r>
              <a:rPr lang="en-US" altLang="zh-CN" dirty="0">
                <a:latin typeface="+mn-ea"/>
              </a:rPr>
              <a:t>) </a:t>
            </a:r>
            <a:r>
              <a:rPr lang="en-US" altLang="zh-CN" dirty="0" smtClean="0">
                <a:latin typeface="+mn-ea"/>
              </a:rPr>
              <a:t>Ensemble Learning</a:t>
            </a:r>
            <a:endParaRPr lang="en-US" altLang="zh-CN" dirty="0">
              <a:latin typeface="+mn-ea"/>
            </a:endParaRPr>
          </a:p>
        </p:txBody>
      </p:sp>
    </p:spTree>
    <p:extLst>
      <p:ext uri="{BB962C8B-B14F-4D97-AF65-F5344CB8AC3E}">
        <p14:creationId xmlns:p14="http://schemas.microsoft.com/office/powerpoint/2010/main" val="2447134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smtClean="0">
                <a:latin typeface="+mn-ea"/>
              </a:rPr>
              <a:t>1. </a:t>
            </a:r>
            <a:r>
              <a:rPr lang="zh-CN" altLang="en-US" smtClean="0"/>
              <a:t>贝叶斯分类器</a:t>
            </a:r>
            <a:endParaRPr lang="en-US" altLang="zh-CN" dirty="0" smtClean="0"/>
          </a:p>
          <a:p>
            <a:pPr marL="0" indent="0">
              <a:buNone/>
            </a:pPr>
            <a:r>
              <a:rPr lang="en-US" altLang="zh-CN" dirty="0"/>
              <a:t> </a:t>
            </a:r>
            <a:r>
              <a:rPr lang="en-US" altLang="zh-CN" dirty="0" smtClean="0"/>
              <a:t>    </a:t>
            </a:r>
            <a:r>
              <a:rPr lang="zh-CN" altLang="en-US" dirty="0" smtClean="0"/>
              <a:t>主要</a:t>
            </a:r>
            <a:r>
              <a:rPr lang="zh-CN" altLang="en-US" dirty="0"/>
              <a:t>有</a:t>
            </a:r>
            <a:r>
              <a:rPr lang="zh-CN" altLang="en-US" dirty="0" smtClean="0"/>
              <a:t>四种</a:t>
            </a:r>
            <a:r>
              <a:rPr lang="zh-CN" altLang="en-US" dirty="0"/>
              <a:t>，分别是</a:t>
            </a:r>
            <a:r>
              <a:rPr lang="en-US" altLang="zh-CN" dirty="0"/>
              <a:t>Naive Bayes</a:t>
            </a:r>
            <a:r>
              <a:rPr lang="zh-CN" altLang="en-US" dirty="0"/>
              <a:t>、</a:t>
            </a:r>
            <a:r>
              <a:rPr lang="en-US" altLang="zh-CN" dirty="0"/>
              <a:t>TAN</a:t>
            </a:r>
            <a:r>
              <a:rPr lang="zh-CN" altLang="en-US" dirty="0"/>
              <a:t>、</a:t>
            </a:r>
            <a:r>
              <a:rPr lang="en-US" altLang="zh-CN" dirty="0"/>
              <a:t>BAN</a:t>
            </a:r>
            <a:r>
              <a:rPr lang="zh-CN" altLang="en-US" dirty="0"/>
              <a:t>和</a:t>
            </a:r>
            <a:r>
              <a:rPr lang="en-US" altLang="zh-CN" dirty="0" smtClean="0"/>
              <a:t>GBN</a:t>
            </a:r>
          </a:p>
          <a:p>
            <a:pPr marL="0" indent="0">
              <a:buNone/>
            </a:pPr>
            <a:r>
              <a:rPr lang="zh-CN" altLang="en-US" dirty="0">
                <a:hlinkClick r:id="rId2"/>
              </a:rPr>
              <a:t>朴素贝叶斯基础篇之言论过滤器</a:t>
            </a:r>
            <a:r>
              <a:rPr lang="zh-CN" altLang="en-US" dirty="0"/>
              <a:t>  </a:t>
            </a:r>
            <a:r>
              <a:rPr lang="zh-CN" altLang="en-US" sz="1800" dirty="0"/>
              <a:t/>
            </a:r>
            <a:br>
              <a:rPr lang="zh-CN" altLang="en-US" sz="1800" dirty="0"/>
            </a:br>
            <a:r>
              <a:rPr lang="zh-CN" altLang="en-US" dirty="0">
                <a:hlinkClick r:id="rId3"/>
              </a:rPr>
              <a:t>朴素贝叶斯实战篇之新浪新闻分类</a:t>
            </a:r>
            <a:r>
              <a:rPr lang="zh-CN" altLang="en-US" dirty="0"/>
              <a:t> </a:t>
            </a:r>
            <a:r>
              <a:rPr lang="zh-CN" altLang="en-US" sz="1800" dirty="0"/>
              <a:t/>
            </a:r>
            <a:br>
              <a:rPr lang="zh-CN" altLang="en-US" sz="1800" dirty="0"/>
            </a:br>
            <a:endParaRPr lang="en-US" altLang="zh-CN" sz="1800" dirty="0">
              <a:solidFill>
                <a:srgbClr val="FF0000"/>
              </a:solidFill>
              <a:latin typeface="+mn-ea"/>
            </a:endParaRPr>
          </a:p>
        </p:txBody>
      </p:sp>
    </p:spTree>
    <p:extLst>
      <p:ext uri="{BB962C8B-B14F-4D97-AF65-F5344CB8AC3E}">
        <p14:creationId xmlns:p14="http://schemas.microsoft.com/office/powerpoint/2010/main" val="2970754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2. </a:t>
            </a:r>
            <a:r>
              <a:rPr lang="zh-CN" altLang="en-US" dirty="0" smtClean="0"/>
              <a:t>决策树分类器</a:t>
            </a:r>
            <a:endParaRPr lang="en-US" altLang="zh-CN" dirty="0" smtClean="0"/>
          </a:p>
          <a:p>
            <a:pPr marL="0" indent="0">
              <a:buNone/>
            </a:pPr>
            <a:r>
              <a:rPr lang="zh-CN" altLang="en-US" sz="2000" dirty="0" smtClean="0"/>
              <a:t>首先</a:t>
            </a:r>
            <a:r>
              <a:rPr lang="zh-CN" altLang="en-US" sz="2000" dirty="0"/>
              <a:t>我们看看决策树算法的优点：　</a:t>
            </a:r>
            <a:endParaRPr lang="en-US" altLang="zh-CN" sz="2000" dirty="0" smtClean="0"/>
          </a:p>
          <a:p>
            <a:pPr marL="0" indent="0">
              <a:buNone/>
            </a:pPr>
            <a:r>
              <a:rPr lang="en-US" altLang="zh-CN" sz="2000" dirty="0" smtClean="0"/>
              <a:t>    1</a:t>
            </a:r>
            <a:r>
              <a:rPr lang="zh-CN" altLang="en-US" sz="2000" dirty="0" smtClean="0"/>
              <a:t>）</a:t>
            </a:r>
            <a:r>
              <a:rPr lang="zh-CN" altLang="en-US" sz="2000" dirty="0"/>
              <a:t>简单直观，生成的决策树很直观。　</a:t>
            </a:r>
            <a:endParaRPr lang="en-US" altLang="zh-CN" sz="2000" dirty="0" smtClean="0"/>
          </a:p>
          <a:p>
            <a:pPr marL="0" indent="0">
              <a:buNone/>
            </a:pPr>
            <a:r>
              <a:rPr lang="zh-CN" altLang="en-US" sz="2000" dirty="0"/>
              <a:t>　</a:t>
            </a:r>
            <a:r>
              <a:rPr lang="en-US" altLang="zh-CN" sz="2000" dirty="0" smtClean="0"/>
              <a:t>2</a:t>
            </a:r>
            <a:r>
              <a:rPr lang="zh-CN" altLang="en-US" sz="2000" dirty="0"/>
              <a:t>）基本不需要预处理，不需要提前归一化，处理缺失值。　</a:t>
            </a:r>
            <a:endParaRPr lang="en-US" altLang="zh-CN" sz="2000" dirty="0" smtClean="0"/>
          </a:p>
          <a:p>
            <a:pPr marL="0" indent="0">
              <a:buNone/>
            </a:pPr>
            <a:r>
              <a:rPr lang="zh-CN" altLang="en-US" sz="2000" dirty="0"/>
              <a:t>　</a:t>
            </a:r>
            <a:r>
              <a:rPr lang="en-US" altLang="zh-CN" sz="2000" dirty="0" smtClean="0"/>
              <a:t>3</a:t>
            </a:r>
            <a:r>
              <a:rPr lang="zh-CN" altLang="en-US" sz="2000" dirty="0"/>
              <a:t>）使用决策树预测的代价是</a:t>
            </a:r>
            <a:r>
              <a:rPr lang="en-US" altLang="zh-CN" sz="2000" dirty="0"/>
              <a:t>O(log2m)</a:t>
            </a:r>
            <a:r>
              <a:rPr lang="zh-CN" altLang="en-US" sz="2000" dirty="0"/>
              <a:t>。 </a:t>
            </a:r>
            <a:r>
              <a:rPr lang="en-US" altLang="zh-CN" sz="2000" dirty="0"/>
              <a:t>m</a:t>
            </a:r>
            <a:r>
              <a:rPr lang="zh-CN" altLang="en-US" sz="2000" dirty="0"/>
              <a:t>为样本数</a:t>
            </a:r>
            <a:r>
              <a:rPr lang="zh-CN" altLang="en-US" sz="2000" dirty="0" smtClean="0"/>
              <a:t>。</a:t>
            </a:r>
            <a:endParaRPr lang="en-US" altLang="zh-CN" sz="2000" dirty="0" smtClean="0"/>
          </a:p>
          <a:p>
            <a:pPr marL="0" indent="0">
              <a:buNone/>
            </a:pPr>
            <a:r>
              <a:rPr lang="zh-CN" altLang="en-US" sz="2000" dirty="0"/>
              <a:t>　</a:t>
            </a:r>
            <a:r>
              <a:rPr lang="en-US" altLang="zh-CN" sz="2000" dirty="0"/>
              <a:t>4</a:t>
            </a:r>
            <a:r>
              <a:rPr lang="zh-CN" altLang="en-US" sz="2000" dirty="0"/>
              <a:t>）既可以处理离散值也可以处理连续值。很多算法只是专注于离散值或者连续值</a:t>
            </a:r>
            <a:r>
              <a:rPr lang="zh-CN" altLang="en-US" sz="2000" dirty="0" smtClean="0"/>
              <a:t>。</a:t>
            </a:r>
            <a:endParaRPr lang="en-US" altLang="zh-CN" sz="2000" dirty="0" smtClean="0"/>
          </a:p>
          <a:p>
            <a:pPr marL="0" indent="0">
              <a:buNone/>
            </a:pPr>
            <a:r>
              <a:rPr lang="zh-CN" altLang="en-US" sz="2000" dirty="0"/>
              <a:t>　</a:t>
            </a:r>
            <a:r>
              <a:rPr lang="en-US" altLang="zh-CN" sz="2000" dirty="0"/>
              <a:t>5</a:t>
            </a:r>
            <a:r>
              <a:rPr lang="zh-CN" altLang="en-US" sz="2000" dirty="0"/>
              <a:t>）可以处理多维度输出的分类问题。　　</a:t>
            </a:r>
            <a:endParaRPr lang="en-US" altLang="zh-CN" sz="2000" dirty="0" smtClean="0"/>
          </a:p>
          <a:p>
            <a:pPr marL="0" indent="0">
              <a:buNone/>
            </a:pPr>
            <a:r>
              <a:rPr lang="zh-CN" altLang="en-US" sz="2000" dirty="0"/>
              <a:t>　</a:t>
            </a:r>
            <a:r>
              <a:rPr lang="en-US" altLang="zh-CN" sz="2000" dirty="0"/>
              <a:t>6</a:t>
            </a:r>
            <a:r>
              <a:rPr lang="zh-CN" altLang="en-US" sz="2000" dirty="0"/>
              <a:t>）相比于神经网络之类的黑盒分类模型，决策树在逻辑上可以得到很好的解释　　　</a:t>
            </a:r>
            <a:endParaRPr lang="en-US" altLang="zh-CN" sz="2000" dirty="0" smtClean="0"/>
          </a:p>
          <a:p>
            <a:pPr marL="0" indent="0">
              <a:buNone/>
            </a:pPr>
            <a:r>
              <a:rPr lang="zh-CN" altLang="en-US" sz="2000" dirty="0"/>
              <a:t>　</a:t>
            </a:r>
            <a:r>
              <a:rPr lang="en-US" altLang="zh-CN" sz="2000" dirty="0"/>
              <a:t>7</a:t>
            </a:r>
            <a:r>
              <a:rPr lang="zh-CN" altLang="en-US" sz="2000" dirty="0"/>
              <a:t>）可以交叉验证的剪枝来选择模型，从而提高泛化能力。　　</a:t>
            </a:r>
            <a:endParaRPr lang="en-US" altLang="zh-CN" sz="2000" dirty="0" smtClean="0"/>
          </a:p>
          <a:p>
            <a:pPr marL="0" indent="0">
              <a:buNone/>
            </a:pPr>
            <a:r>
              <a:rPr lang="zh-CN" altLang="en-US" sz="2000" dirty="0"/>
              <a:t>　</a:t>
            </a:r>
            <a:r>
              <a:rPr lang="en-US" altLang="zh-CN" sz="2000" dirty="0"/>
              <a:t>8</a:t>
            </a:r>
            <a:r>
              <a:rPr lang="zh-CN" altLang="en-US" sz="2000" dirty="0"/>
              <a:t>） 对于异常点的容错能力好，健壮性高</a:t>
            </a:r>
            <a:r>
              <a:rPr lang="zh-CN" altLang="en-US" sz="2000" dirty="0" smtClean="0"/>
              <a:t>。</a:t>
            </a:r>
            <a:endParaRPr lang="en-US" altLang="zh-CN" sz="1400" dirty="0">
              <a:solidFill>
                <a:srgbClr val="FF0000"/>
              </a:solidFill>
              <a:latin typeface="+mn-ea"/>
            </a:endParaRPr>
          </a:p>
        </p:txBody>
      </p:sp>
    </p:spTree>
    <p:extLst>
      <p:ext uri="{BB962C8B-B14F-4D97-AF65-F5344CB8AC3E}">
        <p14:creationId xmlns:p14="http://schemas.microsoft.com/office/powerpoint/2010/main" val="3236241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2. </a:t>
            </a:r>
            <a:r>
              <a:rPr lang="zh-CN" altLang="en-US" dirty="0" smtClean="0"/>
              <a:t>决策树分类器</a:t>
            </a:r>
            <a:endParaRPr lang="en-US" altLang="zh-CN" sz="2000" dirty="0" smtClean="0"/>
          </a:p>
          <a:p>
            <a:pPr marL="0" indent="0">
              <a:buNone/>
            </a:pPr>
            <a:r>
              <a:rPr lang="zh-CN" altLang="en-US" sz="2000" dirty="0" smtClean="0"/>
              <a:t>首先</a:t>
            </a:r>
            <a:r>
              <a:rPr lang="zh-CN" altLang="en-US" sz="2000" dirty="0"/>
              <a:t>我们看看决策树算法</a:t>
            </a:r>
            <a:r>
              <a:rPr lang="zh-CN" altLang="en-US" sz="2000" dirty="0" smtClean="0"/>
              <a:t>的缺点：</a:t>
            </a:r>
            <a:r>
              <a:rPr lang="zh-CN" altLang="en-US" sz="2000" dirty="0"/>
              <a:t>　</a:t>
            </a:r>
            <a:endParaRPr lang="en-US" altLang="zh-CN" sz="2000" dirty="0" smtClean="0"/>
          </a:p>
          <a:p>
            <a:pPr marL="0" indent="0">
              <a:buNone/>
            </a:pPr>
            <a:r>
              <a:rPr lang="zh-CN" altLang="en-US" sz="2000" dirty="0"/>
              <a:t>　</a:t>
            </a:r>
            <a:r>
              <a:rPr lang="en-US" altLang="zh-CN" sz="2000" dirty="0"/>
              <a:t>1</a:t>
            </a:r>
            <a:r>
              <a:rPr lang="zh-CN" altLang="en-US" sz="2000" dirty="0"/>
              <a:t>）决策树算法</a:t>
            </a:r>
            <a:r>
              <a:rPr lang="zh-CN" altLang="en-US" sz="2000" dirty="0" smtClean="0"/>
              <a:t>非常</a:t>
            </a:r>
            <a:r>
              <a:rPr lang="zh-CN" altLang="en-US" sz="2000" dirty="0" smtClean="0">
                <a:solidFill>
                  <a:srgbClr val="FF0000"/>
                </a:solidFill>
              </a:rPr>
              <a:t>容易过拟合，导致泛化能力不强</a:t>
            </a:r>
            <a:r>
              <a:rPr lang="zh-CN" altLang="en-US" sz="2000" dirty="0" smtClean="0"/>
              <a:t>。</a:t>
            </a:r>
            <a:r>
              <a:rPr lang="zh-CN" altLang="en-US" sz="2000" dirty="0"/>
              <a:t>可以通过设置节点最少样本数量和</a:t>
            </a:r>
            <a:r>
              <a:rPr lang="zh-CN" altLang="en-US" sz="2000" dirty="0" smtClean="0"/>
              <a:t>限</a:t>
            </a:r>
            <a:endParaRPr lang="en-US" altLang="zh-CN" sz="2000" dirty="0" smtClean="0"/>
          </a:p>
          <a:p>
            <a:pPr marL="0" indent="0">
              <a:buNone/>
            </a:pPr>
            <a:r>
              <a:rPr lang="zh-CN" altLang="en-US" sz="2000" dirty="0" smtClean="0"/>
              <a:t>制</a:t>
            </a:r>
            <a:r>
              <a:rPr lang="zh-CN" altLang="en-US" sz="2000" dirty="0"/>
              <a:t>决策树深度来改进。　　</a:t>
            </a:r>
            <a:endParaRPr lang="en-US" altLang="zh-CN" sz="2000" dirty="0" smtClean="0"/>
          </a:p>
          <a:p>
            <a:pPr marL="0" indent="0">
              <a:buNone/>
            </a:pPr>
            <a:r>
              <a:rPr lang="zh-CN" altLang="en-US" sz="2000" dirty="0"/>
              <a:t>　</a:t>
            </a:r>
            <a:r>
              <a:rPr lang="en-US" altLang="zh-CN" sz="2000" dirty="0"/>
              <a:t>2</a:t>
            </a:r>
            <a:r>
              <a:rPr lang="zh-CN" altLang="en-US" sz="2000" dirty="0"/>
              <a:t>）决策树会因为样本发生一点点的改动，就会导致树结构的剧烈改变。这个可以通过</a:t>
            </a:r>
            <a:r>
              <a:rPr lang="zh-CN" altLang="en-US" sz="2000" dirty="0" smtClean="0"/>
              <a:t>集成</a:t>
            </a:r>
            <a:endParaRPr lang="en-US" altLang="zh-CN" sz="2000" dirty="0" smtClean="0"/>
          </a:p>
          <a:p>
            <a:pPr marL="0" indent="0">
              <a:buNone/>
            </a:pPr>
            <a:r>
              <a:rPr lang="zh-CN" altLang="en-US" sz="2000" dirty="0" smtClean="0"/>
              <a:t>学习</a:t>
            </a:r>
            <a:r>
              <a:rPr lang="zh-CN" altLang="en-US" sz="2000" dirty="0"/>
              <a:t>之类的方法解决。　</a:t>
            </a:r>
            <a:endParaRPr lang="en-US" altLang="zh-CN" sz="2000" dirty="0" smtClean="0"/>
          </a:p>
          <a:p>
            <a:pPr marL="0" indent="0">
              <a:buNone/>
            </a:pPr>
            <a:r>
              <a:rPr lang="zh-CN" altLang="en-US" sz="2000" dirty="0"/>
              <a:t>　</a:t>
            </a:r>
            <a:r>
              <a:rPr lang="en-US" altLang="zh-CN" sz="2000" dirty="0"/>
              <a:t>3</a:t>
            </a:r>
            <a:r>
              <a:rPr lang="zh-CN" altLang="en-US" sz="2000" dirty="0"/>
              <a:t>）寻找最优的决策树是一个</a:t>
            </a:r>
            <a:r>
              <a:rPr lang="en-US" altLang="zh-CN" sz="2000" dirty="0">
                <a:solidFill>
                  <a:srgbClr val="FF0000"/>
                </a:solidFill>
              </a:rPr>
              <a:t>NP</a:t>
            </a:r>
            <a:r>
              <a:rPr lang="zh-CN" altLang="en-US" sz="2000" dirty="0">
                <a:solidFill>
                  <a:srgbClr val="FF0000"/>
                </a:solidFill>
              </a:rPr>
              <a:t>难的问题</a:t>
            </a:r>
            <a:r>
              <a:rPr lang="zh-CN" altLang="en-US" sz="2000" dirty="0"/>
              <a:t>，我们一般是通过启发式方法，容易陷入局部</a:t>
            </a:r>
            <a:r>
              <a:rPr lang="zh-CN" altLang="en-US" sz="2000" dirty="0" smtClean="0"/>
              <a:t>最</a:t>
            </a:r>
            <a:endParaRPr lang="en-US" altLang="zh-CN" sz="2000" dirty="0" smtClean="0"/>
          </a:p>
          <a:p>
            <a:pPr marL="0" indent="0">
              <a:buNone/>
            </a:pPr>
            <a:r>
              <a:rPr lang="zh-CN" altLang="en-US" sz="2000" dirty="0" smtClean="0"/>
              <a:t>优</a:t>
            </a:r>
            <a:r>
              <a:rPr lang="zh-CN" altLang="en-US" sz="2000" dirty="0"/>
              <a:t>。</a:t>
            </a:r>
            <a:r>
              <a:rPr lang="zh-CN" altLang="en-US" sz="2000" dirty="0">
                <a:solidFill>
                  <a:srgbClr val="FF0000"/>
                </a:solidFill>
              </a:rPr>
              <a:t>可以通过集成学习之类的方法来改善。</a:t>
            </a:r>
            <a:r>
              <a:rPr lang="zh-CN" altLang="en-US" sz="2000" dirty="0"/>
              <a:t>　　</a:t>
            </a:r>
            <a:endParaRPr lang="en-US" altLang="zh-CN" sz="2000" dirty="0" smtClean="0"/>
          </a:p>
          <a:p>
            <a:pPr marL="0" indent="0">
              <a:buNone/>
            </a:pPr>
            <a:r>
              <a:rPr lang="zh-CN" altLang="en-US" sz="2000" dirty="0"/>
              <a:t>　</a:t>
            </a:r>
            <a:r>
              <a:rPr lang="en-US" altLang="zh-CN" sz="2000" dirty="0"/>
              <a:t>4</a:t>
            </a:r>
            <a:r>
              <a:rPr lang="zh-CN" altLang="en-US" sz="2000" dirty="0"/>
              <a:t>）有些比较复杂的关系，决策树很难学习，</a:t>
            </a:r>
            <a:r>
              <a:rPr lang="zh-CN" altLang="en-US" sz="2000" dirty="0">
                <a:solidFill>
                  <a:srgbClr val="FF0000"/>
                </a:solidFill>
              </a:rPr>
              <a:t>比如异或</a:t>
            </a:r>
            <a:r>
              <a:rPr lang="zh-CN" altLang="en-US" sz="2000" dirty="0"/>
              <a:t>。这个就没有办法了，一般这种</a:t>
            </a:r>
            <a:r>
              <a:rPr lang="zh-CN" altLang="en-US" sz="2000" dirty="0" smtClean="0"/>
              <a:t>关系</a:t>
            </a:r>
            <a:endParaRPr lang="en-US" altLang="zh-CN" sz="2000" dirty="0" smtClean="0"/>
          </a:p>
          <a:p>
            <a:pPr marL="0" indent="0">
              <a:buNone/>
            </a:pPr>
            <a:r>
              <a:rPr lang="zh-CN" altLang="en-US" sz="2000" dirty="0" smtClean="0"/>
              <a:t>可以</a:t>
            </a:r>
            <a:r>
              <a:rPr lang="zh-CN" altLang="en-US" sz="2000" dirty="0"/>
              <a:t>换神经网络分类方法来解决。　　　</a:t>
            </a:r>
            <a:endParaRPr lang="en-US" altLang="zh-CN" sz="2000" dirty="0" smtClean="0"/>
          </a:p>
          <a:p>
            <a:pPr marL="0" indent="0">
              <a:buNone/>
            </a:pPr>
            <a:r>
              <a:rPr lang="en-US" altLang="zh-CN" sz="2000" dirty="0" smtClean="0"/>
              <a:t>   5</a:t>
            </a:r>
            <a:r>
              <a:rPr lang="zh-CN" altLang="en-US" sz="2000" dirty="0"/>
              <a:t>）如果某些特征的样本比例过大，生成决策树容易偏向于这些特征。这个可以通过调节</a:t>
            </a:r>
            <a:r>
              <a:rPr lang="zh-CN" altLang="en-US" sz="2000" dirty="0" smtClean="0"/>
              <a:t>样</a:t>
            </a:r>
            <a:endParaRPr lang="en-US" altLang="zh-CN" sz="2000" dirty="0" smtClean="0"/>
          </a:p>
          <a:p>
            <a:pPr marL="0" indent="0">
              <a:buNone/>
            </a:pPr>
            <a:r>
              <a:rPr lang="zh-CN" altLang="en-US" sz="2000" dirty="0" smtClean="0"/>
              <a:t>本</a:t>
            </a:r>
            <a:r>
              <a:rPr lang="zh-CN" altLang="en-US" sz="2000" dirty="0"/>
              <a:t>权重来改善</a:t>
            </a:r>
            <a:r>
              <a:rPr lang="zh-CN" altLang="en-US" sz="2000" dirty="0" smtClean="0"/>
              <a:t>。</a:t>
            </a:r>
            <a:endParaRPr lang="zh-CN" altLang="en-US" sz="2000" dirty="0"/>
          </a:p>
        </p:txBody>
      </p:sp>
    </p:spTree>
    <p:extLst>
      <p:ext uri="{BB962C8B-B14F-4D97-AF65-F5344CB8AC3E}">
        <p14:creationId xmlns:p14="http://schemas.microsoft.com/office/powerpoint/2010/main" val="2326432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4. </a:t>
            </a:r>
            <a:r>
              <a:rPr lang="en-US" altLang="zh-CN" dirty="0" smtClean="0">
                <a:solidFill>
                  <a:srgbClr val="FF0000"/>
                </a:solidFill>
                <a:latin typeface="+mn-ea"/>
              </a:rPr>
              <a:t>K</a:t>
            </a:r>
            <a:r>
              <a:rPr lang="zh-CN" altLang="en-US" dirty="0" smtClean="0">
                <a:solidFill>
                  <a:srgbClr val="FF0000"/>
                </a:solidFill>
                <a:latin typeface="+mn-ea"/>
              </a:rPr>
              <a:t>近邻</a:t>
            </a:r>
            <a:r>
              <a:rPr lang="en-US" altLang="zh-CN" dirty="0" smtClean="0">
                <a:solidFill>
                  <a:srgbClr val="FF0000"/>
                </a:solidFill>
                <a:latin typeface="+mn-ea"/>
              </a:rPr>
              <a:t>(KNN)</a:t>
            </a:r>
            <a:endParaRPr lang="en-US" altLang="zh-CN" dirty="0">
              <a:solidFill>
                <a:srgbClr val="FF0000"/>
              </a:solidFill>
              <a:latin typeface="+mn-ea"/>
            </a:endParaRPr>
          </a:p>
          <a:p>
            <a:pPr marL="0" indent="0">
              <a:buNone/>
            </a:pPr>
            <a:r>
              <a:rPr lang="en-US" altLang="zh-CN" b="1" dirty="0" smtClean="0">
                <a:solidFill>
                  <a:srgbClr val="FF0000"/>
                </a:solidFill>
                <a:latin typeface="+mn-ea"/>
              </a:rPr>
              <a:t>   </a:t>
            </a:r>
            <a:r>
              <a:rPr lang="zh-CN" altLang="en-US" b="1" dirty="0" smtClean="0"/>
              <a:t>近朱者赤</a:t>
            </a:r>
            <a:r>
              <a:rPr lang="zh-CN" altLang="en-US" b="1" dirty="0"/>
              <a:t>近墨者黑，所以距离通过欧氏距离或者夹角余弦来计算</a:t>
            </a:r>
            <a:endParaRPr lang="en-US" altLang="zh-CN" dirty="0" smtClean="0">
              <a:solidFill>
                <a:srgbClr val="FF0000"/>
              </a:solidFill>
              <a:latin typeface="+mn-ea"/>
            </a:endParaRPr>
          </a:p>
          <a:p>
            <a:pPr marL="0" indent="0">
              <a:buNone/>
            </a:pPr>
            <a:r>
              <a:rPr lang="zh-CN" altLang="en-US" sz="2000" dirty="0" smtClean="0"/>
              <a:t>      邻近</a:t>
            </a:r>
            <a:r>
              <a:rPr lang="zh-CN" altLang="en-US" sz="2000" dirty="0"/>
              <a:t>算法，或者说</a:t>
            </a:r>
            <a:r>
              <a:rPr lang="en-US" altLang="zh-CN" sz="2000" dirty="0"/>
              <a:t>K</a:t>
            </a:r>
            <a:r>
              <a:rPr lang="zh-CN" altLang="en-US" sz="2000" dirty="0"/>
              <a:t>最近邻</a:t>
            </a:r>
            <a:r>
              <a:rPr lang="en-US" altLang="zh-CN" sz="2000" dirty="0"/>
              <a:t>(</a:t>
            </a:r>
            <a:r>
              <a:rPr lang="en-US" altLang="zh-CN" sz="2000" dirty="0" err="1"/>
              <a:t>kNN</a:t>
            </a:r>
            <a:r>
              <a:rPr lang="zh-CN" altLang="en-US" sz="2000" dirty="0"/>
              <a:t>，</a:t>
            </a:r>
            <a:r>
              <a:rPr lang="en-US" altLang="zh-CN" sz="2000" dirty="0"/>
              <a:t>k-</a:t>
            </a:r>
            <a:r>
              <a:rPr lang="en-US" altLang="zh-CN" sz="2000" dirty="0" err="1"/>
              <a:t>NearestNeighbor</a:t>
            </a:r>
            <a:r>
              <a:rPr lang="en-US" altLang="zh-CN" sz="2000" dirty="0"/>
              <a:t>)</a:t>
            </a:r>
            <a:r>
              <a:rPr lang="zh-CN" altLang="en-US" sz="2000" dirty="0"/>
              <a:t>分类算法是</a:t>
            </a:r>
            <a:r>
              <a:rPr lang="zh-CN" altLang="en-US" sz="2000" dirty="0">
                <a:solidFill>
                  <a:srgbClr val="FF0000"/>
                </a:solidFill>
              </a:rPr>
              <a:t>数据挖掘分类技术</a:t>
            </a:r>
            <a:r>
              <a:rPr lang="zh-CN" altLang="en-US" sz="2000" dirty="0"/>
              <a:t>中最简单的方法之一。所谓</a:t>
            </a:r>
            <a:r>
              <a:rPr lang="en-US" altLang="zh-CN" sz="2000" dirty="0"/>
              <a:t>K</a:t>
            </a:r>
            <a:r>
              <a:rPr lang="zh-CN" altLang="en-US" sz="2000" dirty="0"/>
              <a:t>最近邻，就是</a:t>
            </a:r>
            <a:r>
              <a:rPr lang="en-US" altLang="zh-CN" sz="2000" dirty="0"/>
              <a:t>k</a:t>
            </a:r>
            <a:r>
              <a:rPr lang="zh-CN" altLang="en-US" sz="2000" dirty="0"/>
              <a:t>个最近的邻居的意思，说的是每个样本都可以用它最接近的</a:t>
            </a:r>
            <a:r>
              <a:rPr lang="en-US" altLang="zh-CN" sz="2000" dirty="0"/>
              <a:t>k</a:t>
            </a:r>
            <a:r>
              <a:rPr lang="zh-CN" altLang="en-US" sz="2000" dirty="0"/>
              <a:t>个邻居来代表</a:t>
            </a:r>
            <a:r>
              <a:rPr lang="zh-CN" altLang="en-US" sz="2000" dirty="0" smtClean="0"/>
              <a:t>。</a:t>
            </a:r>
            <a:endParaRPr lang="en-US" altLang="zh-CN" sz="2000" dirty="0" smtClean="0"/>
          </a:p>
          <a:p>
            <a:pPr marL="0" indent="0">
              <a:buNone/>
            </a:pPr>
            <a:r>
              <a:rPr lang="en-US" altLang="zh-CN" sz="2000" dirty="0">
                <a:latin typeface="+mn-ea"/>
              </a:rPr>
              <a:t>     KNN</a:t>
            </a:r>
            <a:r>
              <a:rPr lang="zh-CN" altLang="en-US" sz="2000" dirty="0">
                <a:latin typeface="+mn-ea"/>
              </a:rPr>
              <a:t>是一种分类</a:t>
            </a:r>
            <a:r>
              <a:rPr lang="en-US" altLang="zh-CN" sz="2000" dirty="0">
                <a:latin typeface="+mn-ea"/>
              </a:rPr>
              <a:t>(classification)</a:t>
            </a:r>
            <a:r>
              <a:rPr lang="zh-CN" altLang="en-US" sz="2000" dirty="0">
                <a:latin typeface="+mn-ea"/>
              </a:rPr>
              <a:t>算法，它输入基于实例的学习（</a:t>
            </a:r>
            <a:r>
              <a:rPr lang="en-US" altLang="zh-CN" sz="2000" dirty="0">
                <a:latin typeface="+mn-ea"/>
              </a:rPr>
              <a:t>instance-based learning</a:t>
            </a:r>
            <a:r>
              <a:rPr lang="zh-CN" altLang="en-US" sz="2000" dirty="0">
                <a:latin typeface="+mn-ea"/>
              </a:rPr>
              <a:t>），属于懒惰学习（</a:t>
            </a:r>
            <a:r>
              <a:rPr lang="en-US" altLang="zh-CN" sz="2000" dirty="0">
                <a:latin typeface="+mn-ea"/>
              </a:rPr>
              <a:t>lazy learning</a:t>
            </a:r>
            <a:r>
              <a:rPr lang="zh-CN" altLang="en-US" sz="2000" dirty="0">
                <a:latin typeface="+mn-ea"/>
              </a:rPr>
              <a:t>）即</a:t>
            </a:r>
            <a:r>
              <a:rPr lang="en-US" altLang="zh-CN" sz="2000" dirty="0">
                <a:latin typeface="+mn-ea"/>
              </a:rPr>
              <a:t>KNN</a:t>
            </a:r>
            <a:r>
              <a:rPr lang="zh-CN" altLang="en-US" sz="2000" dirty="0">
                <a:latin typeface="+mn-ea"/>
              </a:rPr>
              <a:t>没有显式的学习过程，也就是说没有训练阶段，数据集事先已有了分类和特征值，待收到新样本后直接进行处理。与急切学习（</a:t>
            </a:r>
            <a:r>
              <a:rPr lang="en-US" altLang="zh-CN" sz="2000" dirty="0">
                <a:latin typeface="+mn-ea"/>
              </a:rPr>
              <a:t>eager learning</a:t>
            </a:r>
            <a:r>
              <a:rPr lang="zh-CN" altLang="en-US" sz="2000" dirty="0">
                <a:latin typeface="+mn-ea"/>
              </a:rPr>
              <a:t>）相对应</a:t>
            </a:r>
            <a:r>
              <a:rPr lang="zh-CN" altLang="en-US" sz="2000" dirty="0" smtClean="0">
                <a:latin typeface="+mn-ea"/>
              </a:rPr>
              <a:t>。</a:t>
            </a:r>
            <a:endParaRPr lang="en-US" altLang="zh-CN" sz="2000" dirty="0" smtClean="0">
              <a:latin typeface="+mn-ea"/>
            </a:endParaRPr>
          </a:p>
          <a:p>
            <a:pPr marL="0" indent="0">
              <a:buNone/>
            </a:pPr>
            <a:r>
              <a:rPr lang="en-US" altLang="zh-CN" sz="2000" dirty="0" smtClean="0">
                <a:latin typeface="+mn-ea"/>
              </a:rPr>
              <a:t>  </a:t>
            </a:r>
            <a:r>
              <a:rPr lang="zh-CN" altLang="en-US" dirty="0"/>
              <a:t>　</a:t>
            </a:r>
            <a:r>
              <a:rPr lang="en-US" altLang="zh-CN" dirty="0" smtClean="0">
                <a:solidFill>
                  <a:srgbClr val="FF0000"/>
                </a:solidFill>
              </a:rPr>
              <a:t>KNN</a:t>
            </a:r>
            <a:r>
              <a:rPr lang="zh-CN" altLang="en-US" dirty="0">
                <a:solidFill>
                  <a:srgbClr val="FF0000"/>
                </a:solidFill>
              </a:rPr>
              <a:t>是通过测量不同特征值之间的距离进行分类</a:t>
            </a:r>
            <a:r>
              <a:rPr lang="zh-CN" altLang="en-US" dirty="0"/>
              <a:t>。 </a:t>
            </a:r>
            <a:endParaRPr lang="en-US" altLang="zh-CN" dirty="0" smtClean="0"/>
          </a:p>
          <a:p>
            <a:pPr marL="0" indent="0">
              <a:buNone/>
            </a:pPr>
            <a:r>
              <a:rPr lang="zh-CN" altLang="en-US" sz="2000" dirty="0" smtClean="0">
                <a:latin typeface="+mn-ea"/>
              </a:rPr>
              <a:t>   思路</a:t>
            </a:r>
            <a:r>
              <a:rPr lang="zh-CN" altLang="en-US" sz="2000" dirty="0">
                <a:latin typeface="+mn-ea"/>
              </a:rPr>
              <a:t>是：如果一个样本在特征空间中的</a:t>
            </a:r>
            <a:r>
              <a:rPr lang="en-US" altLang="zh-CN" sz="2000" dirty="0">
                <a:latin typeface="+mn-ea"/>
              </a:rPr>
              <a:t>k</a:t>
            </a:r>
            <a:r>
              <a:rPr lang="zh-CN" altLang="en-US" sz="2000" dirty="0">
                <a:latin typeface="+mn-ea"/>
              </a:rPr>
              <a:t>个最邻近的样本中的</a:t>
            </a:r>
            <a:r>
              <a:rPr lang="zh-CN" altLang="en-US" sz="2000" dirty="0" smtClean="0">
                <a:latin typeface="+mn-ea"/>
              </a:rPr>
              <a:t>大多数</a:t>
            </a:r>
            <a:endParaRPr lang="en-US" altLang="zh-CN" sz="2000" dirty="0" smtClean="0">
              <a:latin typeface="+mn-ea"/>
            </a:endParaRPr>
          </a:p>
          <a:p>
            <a:pPr marL="0" indent="0">
              <a:buNone/>
            </a:pPr>
            <a:r>
              <a:rPr lang="zh-CN" altLang="en-US" sz="2000" dirty="0" smtClean="0">
                <a:latin typeface="+mn-ea"/>
              </a:rPr>
              <a:t>属于</a:t>
            </a:r>
            <a:r>
              <a:rPr lang="zh-CN" altLang="en-US" sz="2000" dirty="0">
                <a:latin typeface="+mn-ea"/>
              </a:rPr>
              <a:t>某一个类别，则该样本也划分为这个类别。</a:t>
            </a:r>
            <a:r>
              <a:rPr lang="en-US" altLang="zh-CN" sz="2000" dirty="0">
                <a:solidFill>
                  <a:srgbClr val="FF0000"/>
                </a:solidFill>
                <a:latin typeface="+mn-ea"/>
              </a:rPr>
              <a:t>KNN</a:t>
            </a:r>
            <a:r>
              <a:rPr lang="zh-CN" altLang="en-US" sz="2000" dirty="0">
                <a:solidFill>
                  <a:srgbClr val="FF0000"/>
                </a:solidFill>
                <a:latin typeface="+mn-ea"/>
              </a:rPr>
              <a:t>算法中，所选择</a:t>
            </a:r>
            <a:r>
              <a:rPr lang="zh-CN" altLang="en-US" sz="2000" dirty="0" smtClean="0">
                <a:solidFill>
                  <a:srgbClr val="FF0000"/>
                </a:solidFill>
                <a:latin typeface="+mn-ea"/>
              </a:rPr>
              <a:t>的</a:t>
            </a:r>
            <a:endParaRPr lang="en-US" altLang="zh-CN" sz="2000" dirty="0" smtClean="0">
              <a:solidFill>
                <a:srgbClr val="FF0000"/>
              </a:solidFill>
              <a:latin typeface="+mn-ea"/>
            </a:endParaRPr>
          </a:p>
          <a:p>
            <a:pPr marL="0" indent="0">
              <a:buNone/>
            </a:pPr>
            <a:r>
              <a:rPr lang="zh-CN" altLang="en-US" sz="2000" dirty="0" smtClean="0">
                <a:solidFill>
                  <a:srgbClr val="FF0000"/>
                </a:solidFill>
                <a:latin typeface="+mn-ea"/>
              </a:rPr>
              <a:t>邻居</a:t>
            </a:r>
            <a:r>
              <a:rPr lang="zh-CN" altLang="en-US" sz="2000" dirty="0">
                <a:solidFill>
                  <a:srgbClr val="FF0000"/>
                </a:solidFill>
                <a:latin typeface="+mn-ea"/>
              </a:rPr>
              <a:t>都是已经正确分类的对象</a:t>
            </a:r>
            <a:r>
              <a:rPr lang="zh-CN" altLang="en-US" sz="2000" dirty="0">
                <a:latin typeface="+mn-ea"/>
              </a:rPr>
              <a:t>。该方法在定类决策上只依据最邻近的</a:t>
            </a:r>
            <a:r>
              <a:rPr lang="zh-CN" altLang="en-US" sz="2000" dirty="0" smtClean="0">
                <a:latin typeface="+mn-ea"/>
              </a:rPr>
              <a:t>一</a:t>
            </a:r>
            <a:endParaRPr lang="en-US" altLang="zh-CN" sz="2000" dirty="0" smtClean="0">
              <a:latin typeface="+mn-ea"/>
            </a:endParaRPr>
          </a:p>
          <a:p>
            <a:pPr marL="0" indent="0">
              <a:buNone/>
            </a:pPr>
            <a:r>
              <a:rPr lang="zh-CN" altLang="en-US" sz="2000" dirty="0" smtClean="0">
                <a:latin typeface="+mn-ea"/>
              </a:rPr>
              <a:t>个</a:t>
            </a:r>
            <a:r>
              <a:rPr lang="zh-CN" altLang="en-US" sz="2000" dirty="0">
                <a:latin typeface="+mn-ea"/>
              </a:rPr>
              <a:t>或者几个样本的类别来决定待分样本所属的类别。</a:t>
            </a:r>
            <a:endParaRPr lang="en-US" altLang="zh-CN" sz="2000" dirty="0">
              <a:latin typeface="+mn-ea"/>
            </a:endParaRPr>
          </a:p>
        </p:txBody>
      </p:sp>
      <p:pic>
        <p:nvPicPr>
          <p:cNvPr id="1026" name="Picture 2" descr="https://images2018.cnblogs.com/blog/1378215/201808/1378215-20180805232806939-4723768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46" y="4248443"/>
            <a:ext cx="2644432" cy="237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87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4. </a:t>
            </a:r>
            <a:r>
              <a:rPr lang="en-US" altLang="zh-CN" dirty="0" smtClean="0">
                <a:solidFill>
                  <a:srgbClr val="FF0000"/>
                </a:solidFill>
                <a:latin typeface="+mn-ea"/>
              </a:rPr>
              <a:t>K</a:t>
            </a:r>
            <a:r>
              <a:rPr lang="zh-CN" altLang="en-US" dirty="0" smtClean="0">
                <a:solidFill>
                  <a:srgbClr val="FF0000"/>
                </a:solidFill>
                <a:latin typeface="+mn-ea"/>
              </a:rPr>
              <a:t>近邻</a:t>
            </a:r>
            <a:r>
              <a:rPr lang="en-US" altLang="zh-CN" dirty="0" smtClean="0">
                <a:solidFill>
                  <a:srgbClr val="FF0000"/>
                </a:solidFill>
                <a:latin typeface="+mn-ea"/>
              </a:rPr>
              <a:t>(KNN)</a:t>
            </a:r>
          </a:p>
          <a:p>
            <a:pPr marL="0" indent="0">
              <a:buNone/>
            </a:pPr>
            <a:r>
              <a:rPr lang="zh-CN" altLang="en-US" sz="2000" dirty="0"/>
              <a:t>关于</a:t>
            </a:r>
            <a:r>
              <a:rPr lang="en-US" altLang="zh-CN" sz="2000" dirty="0"/>
              <a:t>K</a:t>
            </a:r>
            <a:r>
              <a:rPr lang="zh-CN" altLang="en-US" sz="2000" dirty="0"/>
              <a:t>的</a:t>
            </a:r>
            <a:r>
              <a:rPr lang="zh-CN" altLang="en-US" sz="2000" dirty="0" smtClean="0"/>
              <a:t>取值</a:t>
            </a:r>
            <a:r>
              <a:rPr lang="en-US" altLang="zh-CN" sz="2000" dirty="0" smtClean="0"/>
              <a:t>: </a:t>
            </a:r>
          </a:p>
          <a:p>
            <a:pPr marL="0" indent="0">
              <a:buNone/>
            </a:pPr>
            <a:r>
              <a:rPr lang="zh-CN" altLang="en-US" sz="2000" dirty="0" smtClean="0">
                <a:latin typeface="+mn-ea"/>
              </a:rPr>
              <a:t>     如果</a:t>
            </a:r>
            <a:r>
              <a:rPr lang="zh-CN" altLang="en-US" sz="2000" dirty="0">
                <a:latin typeface="+mn-ea"/>
              </a:rPr>
              <a:t>当</a:t>
            </a:r>
            <a:r>
              <a:rPr lang="en-US" altLang="zh-CN" sz="2000" dirty="0">
                <a:latin typeface="+mn-ea"/>
              </a:rPr>
              <a:t>K</a:t>
            </a:r>
            <a:r>
              <a:rPr lang="zh-CN" altLang="en-US" sz="2000" dirty="0">
                <a:latin typeface="+mn-ea"/>
              </a:rPr>
              <a:t>的取值过小时，一旦有噪声得成分存在们将会对预测产生比较大影响，例如取</a:t>
            </a:r>
            <a:r>
              <a:rPr lang="en-US" altLang="zh-CN" sz="2000" dirty="0">
                <a:latin typeface="+mn-ea"/>
              </a:rPr>
              <a:t>K</a:t>
            </a:r>
            <a:r>
              <a:rPr lang="zh-CN" altLang="en-US" sz="2000" dirty="0">
                <a:latin typeface="+mn-ea"/>
              </a:rPr>
              <a:t>值为</a:t>
            </a:r>
            <a:r>
              <a:rPr lang="en-US" altLang="zh-CN" sz="2000" dirty="0">
                <a:latin typeface="+mn-ea"/>
              </a:rPr>
              <a:t>1</a:t>
            </a:r>
            <a:r>
              <a:rPr lang="zh-CN" altLang="en-US" sz="2000" dirty="0">
                <a:latin typeface="+mn-ea"/>
              </a:rPr>
              <a:t>时，一旦最近的一个点是噪声，那么就会出现偏差，</a:t>
            </a:r>
            <a:r>
              <a:rPr lang="en-US" altLang="zh-CN" sz="2000" dirty="0">
                <a:latin typeface="+mn-ea"/>
              </a:rPr>
              <a:t>K</a:t>
            </a:r>
            <a:r>
              <a:rPr lang="zh-CN" altLang="en-US" sz="2000" dirty="0">
                <a:latin typeface="+mn-ea"/>
              </a:rPr>
              <a:t>值的减小就意味着整体模型变得复杂</a:t>
            </a:r>
            <a:r>
              <a:rPr lang="zh-CN" altLang="en-US" sz="2000" dirty="0">
                <a:solidFill>
                  <a:srgbClr val="FF0000"/>
                </a:solidFill>
                <a:latin typeface="+mn-ea"/>
              </a:rPr>
              <a:t>，容易发生过拟合</a:t>
            </a:r>
            <a:r>
              <a:rPr lang="zh-CN" altLang="en-US" sz="2000" dirty="0">
                <a:latin typeface="+mn-ea"/>
              </a:rPr>
              <a:t>；</a:t>
            </a:r>
          </a:p>
          <a:p>
            <a:pPr marL="0" indent="0">
              <a:buNone/>
            </a:pPr>
            <a:r>
              <a:rPr lang="zh-CN" altLang="en-US" sz="2000" dirty="0">
                <a:latin typeface="+mn-ea"/>
              </a:rPr>
              <a:t>　</a:t>
            </a:r>
            <a:r>
              <a:rPr lang="zh-CN" altLang="en-US" sz="2000" dirty="0" smtClean="0">
                <a:latin typeface="+mn-ea"/>
              </a:rPr>
              <a:t> 如果</a:t>
            </a:r>
            <a:r>
              <a:rPr lang="en-US" altLang="zh-CN" sz="2000" dirty="0">
                <a:latin typeface="+mn-ea"/>
              </a:rPr>
              <a:t>K</a:t>
            </a:r>
            <a:r>
              <a:rPr lang="zh-CN" altLang="en-US" sz="2000" dirty="0">
                <a:latin typeface="+mn-ea"/>
              </a:rPr>
              <a:t>的值取的过大时，就相当于用较大邻域中的训练实例进行预测，学习的近似误差会增大。这时与输入目标点较远实例也会对预测起作用，使预测发生错误。</a:t>
            </a:r>
            <a:r>
              <a:rPr lang="en-US" altLang="zh-CN" sz="2000" dirty="0">
                <a:solidFill>
                  <a:srgbClr val="FF0000"/>
                </a:solidFill>
                <a:latin typeface="+mn-ea"/>
              </a:rPr>
              <a:t>K</a:t>
            </a:r>
            <a:r>
              <a:rPr lang="zh-CN" altLang="en-US" sz="2000" dirty="0">
                <a:solidFill>
                  <a:srgbClr val="FF0000"/>
                </a:solidFill>
                <a:latin typeface="+mn-ea"/>
              </a:rPr>
              <a:t>值的增大就意味着整体的模型变得</a:t>
            </a:r>
            <a:r>
              <a:rPr lang="zh-CN" altLang="en-US" sz="2000" dirty="0" smtClean="0">
                <a:solidFill>
                  <a:srgbClr val="FF0000"/>
                </a:solidFill>
                <a:latin typeface="+mn-ea"/>
              </a:rPr>
              <a:t>简单。</a:t>
            </a:r>
            <a:endParaRPr lang="en-US" altLang="zh-CN" sz="2000" dirty="0" smtClean="0">
              <a:solidFill>
                <a:srgbClr val="FF0000"/>
              </a:solidFill>
              <a:latin typeface="+mn-ea"/>
            </a:endParaRPr>
          </a:p>
          <a:p>
            <a:pPr marL="0" indent="0">
              <a:buNone/>
            </a:pPr>
            <a:r>
              <a:rPr lang="en-US" altLang="zh-CN" sz="2000" dirty="0">
                <a:solidFill>
                  <a:srgbClr val="FF0000"/>
                </a:solidFill>
                <a:latin typeface="+mn-ea"/>
              </a:rPr>
              <a:t>   </a:t>
            </a:r>
            <a:r>
              <a:rPr lang="en-US" altLang="zh-CN" sz="2000" dirty="0" smtClean="0">
                <a:solidFill>
                  <a:srgbClr val="FF0000"/>
                </a:solidFill>
                <a:latin typeface="+mn-ea"/>
              </a:rPr>
              <a:t>  K</a:t>
            </a:r>
            <a:r>
              <a:rPr lang="zh-CN" altLang="en-US" sz="2000" dirty="0">
                <a:solidFill>
                  <a:srgbClr val="FF0000"/>
                </a:solidFill>
                <a:latin typeface="+mn-ea"/>
              </a:rPr>
              <a:t>的取值尽量要取奇数，以保证在计算结果最后会产生一个较多的类别，如果取偶数可能会产生相等的</a:t>
            </a:r>
            <a:r>
              <a:rPr lang="zh-CN" altLang="en-US" sz="2000" dirty="0" smtClean="0">
                <a:solidFill>
                  <a:srgbClr val="FF0000"/>
                </a:solidFill>
                <a:latin typeface="+mn-ea"/>
              </a:rPr>
              <a:t>情况，</a:t>
            </a:r>
            <a:r>
              <a:rPr lang="zh-CN" altLang="en-US" sz="2000" dirty="0">
                <a:solidFill>
                  <a:srgbClr val="FF0000"/>
                </a:solidFill>
                <a:latin typeface="+mn-ea"/>
              </a:rPr>
              <a:t>不利于</a:t>
            </a:r>
            <a:r>
              <a:rPr lang="zh-CN" altLang="en-US" sz="2000" dirty="0" smtClean="0">
                <a:solidFill>
                  <a:srgbClr val="FF0000"/>
                </a:solidFill>
                <a:latin typeface="+mn-ea"/>
              </a:rPr>
              <a:t>预测</a:t>
            </a:r>
            <a:r>
              <a:rPr lang="en-US" altLang="zh-CN" sz="2000" dirty="0" smtClean="0">
                <a:solidFill>
                  <a:srgbClr val="FF0000"/>
                </a:solidFill>
                <a:latin typeface="+mn-ea"/>
              </a:rPr>
              <a:t>.</a:t>
            </a:r>
          </a:p>
          <a:p>
            <a:pPr marL="0" indent="0">
              <a:buNone/>
            </a:pPr>
            <a:r>
              <a:rPr lang="en-US" altLang="zh-CN" sz="2000" dirty="0" smtClean="0">
                <a:solidFill>
                  <a:srgbClr val="FF0000"/>
                </a:solidFill>
                <a:latin typeface="+mn-ea"/>
              </a:rPr>
              <a:t>  </a:t>
            </a:r>
            <a:r>
              <a:rPr lang="zh-CN" altLang="en-US" sz="2000" dirty="0" smtClean="0">
                <a:solidFill>
                  <a:srgbClr val="FF0000"/>
                </a:solidFill>
                <a:latin typeface="+mn-ea"/>
              </a:rPr>
              <a:t>  常用</a:t>
            </a:r>
            <a:r>
              <a:rPr lang="zh-CN" altLang="en-US" sz="2000" dirty="0">
                <a:solidFill>
                  <a:srgbClr val="FF0000"/>
                </a:solidFill>
                <a:latin typeface="+mn-ea"/>
              </a:rPr>
              <a:t>的方法是从</a:t>
            </a:r>
            <a:r>
              <a:rPr lang="en-US" altLang="zh-CN" sz="2000" dirty="0">
                <a:solidFill>
                  <a:srgbClr val="FF0000"/>
                </a:solidFill>
                <a:latin typeface="+mn-ea"/>
              </a:rPr>
              <a:t>k=1</a:t>
            </a:r>
            <a:r>
              <a:rPr lang="zh-CN" altLang="en-US" sz="2000" dirty="0">
                <a:solidFill>
                  <a:srgbClr val="FF0000"/>
                </a:solidFill>
                <a:latin typeface="+mn-ea"/>
              </a:rPr>
              <a:t>开始，使用检验集估计分类器的误差率。重复该过程，每次</a:t>
            </a:r>
            <a:r>
              <a:rPr lang="en-US" altLang="zh-CN" sz="2000" dirty="0">
                <a:solidFill>
                  <a:srgbClr val="FF0000"/>
                </a:solidFill>
                <a:latin typeface="+mn-ea"/>
              </a:rPr>
              <a:t>K</a:t>
            </a:r>
            <a:r>
              <a:rPr lang="zh-CN" altLang="en-US" sz="2000" dirty="0">
                <a:solidFill>
                  <a:srgbClr val="FF0000"/>
                </a:solidFill>
                <a:latin typeface="+mn-ea"/>
              </a:rPr>
              <a:t>增值</a:t>
            </a:r>
            <a:r>
              <a:rPr lang="en-US" altLang="zh-CN" sz="2000" dirty="0">
                <a:solidFill>
                  <a:srgbClr val="FF0000"/>
                </a:solidFill>
                <a:latin typeface="+mn-ea"/>
              </a:rPr>
              <a:t>1</a:t>
            </a:r>
            <a:r>
              <a:rPr lang="zh-CN" altLang="en-US" sz="2000" dirty="0">
                <a:solidFill>
                  <a:srgbClr val="FF0000"/>
                </a:solidFill>
                <a:latin typeface="+mn-ea"/>
              </a:rPr>
              <a:t>，允许增加一个近邻。选取产生最小误差率的</a:t>
            </a:r>
            <a:r>
              <a:rPr lang="en-US" altLang="zh-CN" sz="2000" dirty="0">
                <a:solidFill>
                  <a:srgbClr val="FF0000"/>
                </a:solidFill>
                <a:latin typeface="+mn-ea"/>
              </a:rPr>
              <a:t>K</a:t>
            </a:r>
            <a:r>
              <a:rPr lang="zh-CN" altLang="en-US" sz="2000" dirty="0">
                <a:solidFill>
                  <a:srgbClr val="FF0000"/>
                </a:solidFill>
                <a:latin typeface="+mn-ea"/>
              </a:rPr>
              <a:t>。</a:t>
            </a:r>
          </a:p>
          <a:p>
            <a:pPr marL="0" indent="0">
              <a:buNone/>
            </a:pPr>
            <a:r>
              <a:rPr lang="zh-CN" altLang="en-US" sz="2000" dirty="0" smtClean="0">
                <a:solidFill>
                  <a:srgbClr val="FF0000"/>
                </a:solidFill>
                <a:latin typeface="+mn-ea"/>
              </a:rPr>
              <a:t>    一般</a:t>
            </a:r>
            <a:r>
              <a:rPr lang="en-US" altLang="zh-CN" sz="2000" dirty="0">
                <a:solidFill>
                  <a:srgbClr val="FF0000"/>
                </a:solidFill>
                <a:latin typeface="+mn-ea"/>
              </a:rPr>
              <a:t>k</a:t>
            </a:r>
            <a:r>
              <a:rPr lang="zh-CN" altLang="en-US" sz="2000" dirty="0">
                <a:solidFill>
                  <a:srgbClr val="FF0000"/>
                </a:solidFill>
                <a:latin typeface="+mn-ea"/>
              </a:rPr>
              <a:t>的取值不超过</a:t>
            </a:r>
            <a:r>
              <a:rPr lang="en-US" altLang="zh-CN" sz="2000" dirty="0">
                <a:solidFill>
                  <a:srgbClr val="FF0000"/>
                </a:solidFill>
                <a:latin typeface="+mn-ea"/>
              </a:rPr>
              <a:t>20</a:t>
            </a:r>
            <a:r>
              <a:rPr lang="zh-CN" altLang="en-US" sz="2000" dirty="0">
                <a:solidFill>
                  <a:srgbClr val="FF0000"/>
                </a:solidFill>
                <a:latin typeface="+mn-ea"/>
              </a:rPr>
              <a:t>，上限是</a:t>
            </a:r>
            <a:r>
              <a:rPr lang="en-US" altLang="zh-CN" sz="2000" dirty="0">
                <a:solidFill>
                  <a:srgbClr val="FF0000"/>
                </a:solidFill>
                <a:latin typeface="+mn-ea"/>
              </a:rPr>
              <a:t>n</a:t>
            </a:r>
            <a:r>
              <a:rPr lang="zh-CN" altLang="en-US" sz="2000" dirty="0">
                <a:solidFill>
                  <a:srgbClr val="FF0000"/>
                </a:solidFill>
                <a:latin typeface="+mn-ea"/>
              </a:rPr>
              <a:t>的开方，随着数据集的增大，</a:t>
            </a:r>
            <a:r>
              <a:rPr lang="en-US" altLang="zh-CN" sz="2000" dirty="0">
                <a:solidFill>
                  <a:srgbClr val="FF0000"/>
                </a:solidFill>
                <a:latin typeface="+mn-ea"/>
              </a:rPr>
              <a:t>K</a:t>
            </a:r>
            <a:r>
              <a:rPr lang="zh-CN" altLang="en-US" sz="2000" dirty="0">
                <a:solidFill>
                  <a:srgbClr val="FF0000"/>
                </a:solidFill>
                <a:latin typeface="+mn-ea"/>
              </a:rPr>
              <a:t>的值也要增大。</a:t>
            </a:r>
            <a:endParaRPr lang="en-US" altLang="zh-CN" sz="2000" dirty="0">
              <a:solidFill>
                <a:srgbClr val="FF0000"/>
              </a:solidFill>
              <a:latin typeface="+mn-ea"/>
            </a:endParaRPr>
          </a:p>
        </p:txBody>
      </p:sp>
    </p:spTree>
    <p:extLst>
      <p:ext uri="{BB962C8B-B14F-4D97-AF65-F5344CB8AC3E}">
        <p14:creationId xmlns:p14="http://schemas.microsoft.com/office/powerpoint/2010/main" val="4131344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4. </a:t>
            </a:r>
            <a:r>
              <a:rPr lang="en-US" altLang="zh-CN" dirty="0" smtClean="0">
                <a:solidFill>
                  <a:srgbClr val="FF0000"/>
                </a:solidFill>
                <a:latin typeface="+mn-ea"/>
              </a:rPr>
              <a:t>K</a:t>
            </a:r>
            <a:r>
              <a:rPr lang="zh-CN" altLang="en-US" dirty="0" smtClean="0">
                <a:solidFill>
                  <a:srgbClr val="FF0000"/>
                </a:solidFill>
                <a:latin typeface="+mn-ea"/>
              </a:rPr>
              <a:t>近邻</a:t>
            </a:r>
            <a:r>
              <a:rPr lang="en-US" altLang="zh-CN" dirty="0" smtClean="0">
                <a:solidFill>
                  <a:srgbClr val="FF0000"/>
                </a:solidFill>
                <a:latin typeface="+mn-ea"/>
              </a:rPr>
              <a:t>(KNN)</a:t>
            </a:r>
          </a:p>
          <a:p>
            <a:pPr marL="0" indent="0">
              <a:buNone/>
            </a:pPr>
            <a:r>
              <a:rPr lang="zh-CN" altLang="en-US" sz="2000" dirty="0"/>
              <a:t>关于距离的度量方法</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t>常用</a:t>
            </a:r>
            <a:r>
              <a:rPr lang="zh-CN" altLang="en-US" sz="2000" dirty="0"/>
              <a:t>的有：欧几里得距离、余弦值（</a:t>
            </a:r>
            <a:r>
              <a:rPr lang="en-US" altLang="zh-CN" sz="2000" dirty="0"/>
              <a:t>cos</a:t>
            </a:r>
            <a:r>
              <a:rPr lang="zh-CN" altLang="en-US" sz="2000" dirty="0"/>
              <a:t>）</a:t>
            </a:r>
            <a:r>
              <a:rPr lang="en-US" altLang="zh-CN" sz="2000" dirty="0"/>
              <a:t>, </a:t>
            </a:r>
            <a:r>
              <a:rPr lang="zh-CN" altLang="en-US" sz="2000" dirty="0"/>
              <a:t>相关度 （</a:t>
            </a:r>
            <a:r>
              <a:rPr lang="en-US" altLang="zh-CN" sz="2000" dirty="0"/>
              <a:t>correlation</a:t>
            </a:r>
            <a:r>
              <a:rPr lang="zh-CN" altLang="en-US" sz="2000" dirty="0"/>
              <a:t>）</a:t>
            </a:r>
            <a:r>
              <a:rPr lang="en-US" altLang="zh-CN" sz="2000" dirty="0"/>
              <a:t>, </a:t>
            </a:r>
            <a:r>
              <a:rPr lang="zh-CN" altLang="en-US" sz="2000" dirty="0"/>
              <a:t>曼哈顿距离 （</a:t>
            </a:r>
            <a:r>
              <a:rPr lang="en-US" altLang="zh-CN" sz="2000" dirty="0"/>
              <a:t>Manhattan distance</a:t>
            </a:r>
            <a:r>
              <a:rPr lang="zh-CN" altLang="en-US" sz="2000" dirty="0"/>
              <a:t>）或其他</a:t>
            </a:r>
            <a:r>
              <a:rPr lang="zh-CN" altLang="en-US" sz="2000" dirty="0" smtClean="0"/>
              <a:t>。</a:t>
            </a:r>
            <a:endParaRPr lang="en-US" altLang="zh-CN" sz="2000" dirty="0" smtClean="0"/>
          </a:p>
          <a:p>
            <a:pPr marL="0" indent="0">
              <a:buNone/>
            </a:pPr>
            <a:endParaRPr lang="en-US" altLang="zh-CN" sz="1800" dirty="0" smtClean="0">
              <a:solidFill>
                <a:srgbClr val="FF0000"/>
              </a:solidFill>
              <a:latin typeface="+mn-ea"/>
            </a:endParaRPr>
          </a:p>
          <a:p>
            <a:pPr marL="0" indent="0">
              <a:buNone/>
            </a:pPr>
            <a:r>
              <a:rPr lang="zh-CN" altLang="en-US" sz="1800" dirty="0" smtClean="0">
                <a:solidFill>
                  <a:srgbClr val="FF0000"/>
                </a:solidFill>
                <a:latin typeface="+mn-ea"/>
              </a:rPr>
              <a:t>总结：  </a:t>
            </a:r>
            <a:r>
              <a:rPr lang="en-US" altLang="zh-CN" sz="1800" dirty="0" smtClean="0">
                <a:solidFill>
                  <a:srgbClr val="FF0000"/>
                </a:solidFill>
                <a:latin typeface="+mn-ea"/>
              </a:rPr>
              <a:t>KNN</a:t>
            </a:r>
            <a:r>
              <a:rPr lang="zh-CN" altLang="en-US" sz="1800" dirty="0">
                <a:solidFill>
                  <a:srgbClr val="FF0000"/>
                </a:solidFill>
                <a:latin typeface="+mn-ea"/>
              </a:rPr>
              <a:t>算法是最简单有效的分类算法，简单且容易实现。当训练数据集很大时，需要大量的存储空间，而且需要计算待测样本和训练数据集中所有样本的距离，所以非常</a:t>
            </a:r>
            <a:r>
              <a:rPr lang="zh-CN" altLang="en-US" sz="1800" dirty="0" smtClean="0">
                <a:solidFill>
                  <a:srgbClr val="FF0000"/>
                </a:solidFill>
                <a:latin typeface="+mn-ea"/>
              </a:rPr>
              <a:t>耗时。</a:t>
            </a:r>
            <a:endParaRPr lang="en-US" altLang="zh-CN" sz="1800" dirty="0" smtClean="0">
              <a:solidFill>
                <a:srgbClr val="FF0000"/>
              </a:solidFill>
              <a:latin typeface="+mn-ea"/>
            </a:endParaRPr>
          </a:p>
          <a:p>
            <a:pPr marL="0" indent="0">
              <a:buNone/>
            </a:pPr>
            <a:r>
              <a:rPr lang="en-US" altLang="zh-CN" sz="1800" dirty="0" smtClean="0"/>
              <a:t>        KNN</a:t>
            </a:r>
            <a:r>
              <a:rPr lang="zh-CN" altLang="en-US" sz="1800" dirty="0"/>
              <a:t>对于随机分布的数据集分类效果较差，对于类内间距小，类间间距大的数据集分类效果好，而且对于边界不规则的数据效果好于线性分类器</a:t>
            </a:r>
            <a:r>
              <a:rPr lang="zh-CN" altLang="en-US" sz="1800" dirty="0" smtClean="0"/>
              <a:t>。</a:t>
            </a:r>
            <a:endParaRPr lang="en-US" altLang="zh-CN" sz="1800" dirty="0" smtClean="0"/>
          </a:p>
          <a:p>
            <a:pPr marL="0" indent="0">
              <a:buNone/>
            </a:pPr>
            <a:r>
              <a:rPr lang="en-US" altLang="zh-CN" sz="1800" dirty="0" smtClean="0">
                <a:solidFill>
                  <a:srgbClr val="FF0000"/>
                </a:solidFill>
                <a:latin typeface="+mn-ea"/>
              </a:rPr>
              <a:t>        KNN</a:t>
            </a:r>
            <a:r>
              <a:rPr lang="zh-CN" altLang="en-US" sz="1800" dirty="0">
                <a:solidFill>
                  <a:srgbClr val="FF0000"/>
                </a:solidFill>
                <a:latin typeface="+mn-ea"/>
              </a:rPr>
              <a:t>对于样本不均衡的数据效果不好，需要进行改进。改进的方法时对</a:t>
            </a:r>
            <a:r>
              <a:rPr lang="en-US" altLang="zh-CN" sz="1800" dirty="0">
                <a:solidFill>
                  <a:srgbClr val="FF0000"/>
                </a:solidFill>
                <a:latin typeface="+mn-ea"/>
              </a:rPr>
              <a:t>k</a:t>
            </a:r>
            <a:r>
              <a:rPr lang="zh-CN" altLang="en-US" sz="1800" dirty="0">
                <a:solidFill>
                  <a:srgbClr val="FF0000"/>
                </a:solidFill>
                <a:latin typeface="+mn-ea"/>
              </a:rPr>
              <a:t>个近邻数据赋予权重，比如距离测试样本越近，权重越大。</a:t>
            </a:r>
          </a:p>
          <a:p>
            <a:pPr marL="0" indent="0">
              <a:buNone/>
            </a:pPr>
            <a:r>
              <a:rPr lang="zh-CN" altLang="en-US" sz="1800" dirty="0">
                <a:solidFill>
                  <a:srgbClr val="FF0000"/>
                </a:solidFill>
                <a:latin typeface="+mn-ea"/>
              </a:rPr>
              <a:t>　　</a:t>
            </a:r>
            <a:r>
              <a:rPr lang="en-US" altLang="zh-CN" sz="1800" dirty="0">
                <a:solidFill>
                  <a:srgbClr val="FF0000"/>
                </a:solidFill>
                <a:latin typeface="+mn-ea"/>
              </a:rPr>
              <a:t>KNN</a:t>
            </a:r>
            <a:r>
              <a:rPr lang="zh-CN" altLang="en-US" sz="1800" dirty="0">
                <a:solidFill>
                  <a:srgbClr val="FF0000"/>
                </a:solidFill>
                <a:latin typeface="+mn-ea"/>
              </a:rPr>
              <a:t>很耗时，时间复杂度为</a:t>
            </a:r>
            <a:r>
              <a:rPr lang="en-US" altLang="zh-CN" sz="1800" dirty="0">
                <a:solidFill>
                  <a:srgbClr val="FF0000"/>
                </a:solidFill>
                <a:latin typeface="+mn-ea"/>
              </a:rPr>
              <a:t>O(n)</a:t>
            </a:r>
            <a:r>
              <a:rPr lang="zh-CN" altLang="en-US" sz="1800" dirty="0">
                <a:solidFill>
                  <a:srgbClr val="FF0000"/>
                </a:solidFill>
                <a:latin typeface="+mn-ea"/>
              </a:rPr>
              <a:t>，一般适用于样本数较少的数据集，当数据量大时，可以将数据以树的形式呈现，能提高速度，常用的有</a:t>
            </a:r>
            <a:r>
              <a:rPr lang="en-US" altLang="zh-CN" sz="1800" dirty="0" err="1" smtClean="0">
                <a:solidFill>
                  <a:srgbClr val="FF0000"/>
                </a:solidFill>
                <a:latin typeface="+mn-ea"/>
              </a:rPr>
              <a:t>kd</a:t>
            </a:r>
            <a:r>
              <a:rPr lang="en-US" altLang="zh-CN" sz="1800" dirty="0" smtClean="0">
                <a:solidFill>
                  <a:srgbClr val="FF0000"/>
                </a:solidFill>
                <a:latin typeface="+mn-ea"/>
              </a:rPr>
              <a:t>-tree</a:t>
            </a:r>
            <a:r>
              <a:rPr lang="zh-CN" altLang="en-US" sz="1800" dirty="0">
                <a:solidFill>
                  <a:srgbClr val="FF0000"/>
                </a:solidFill>
                <a:latin typeface="+mn-ea"/>
              </a:rPr>
              <a:t>和</a:t>
            </a:r>
            <a:r>
              <a:rPr lang="en-US" altLang="zh-CN" sz="1800" dirty="0">
                <a:solidFill>
                  <a:srgbClr val="FF0000"/>
                </a:solidFill>
                <a:latin typeface="+mn-ea"/>
              </a:rPr>
              <a:t>ball-tree</a:t>
            </a:r>
            <a:r>
              <a:rPr lang="zh-CN" altLang="en-US" sz="1800" dirty="0" smtClean="0">
                <a:solidFill>
                  <a:srgbClr val="FF0000"/>
                </a:solidFill>
                <a:latin typeface="+mn-ea"/>
              </a:rPr>
              <a:t>。</a:t>
            </a:r>
            <a:endParaRPr lang="en-US" altLang="zh-CN" sz="1800" dirty="0" smtClean="0">
              <a:solidFill>
                <a:srgbClr val="FF0000"/>
              </a:solidFill>
              <a:latin typeface="+mn-ea"/>
            </a:endParaRPr>
          </a:p>
          <a:p>
            <a:pPr marL="0" indent="0">
              <a:buNone/>
            </a:pPr>
            <a:endParaRPr lang="en-US" altLang="zh-CN" sz="1800" dirty="0">
              <a:solidFill>
                <a:srgbClr val="FF0000"/>
              </a:solidFill>
              <a:latin typeface="+mn-ea"/>
            </a:endParaRPr>
          </a:p>
          <a:p>
            <a:pPr marL="0" indent="0">
              <a:buNone/>
            </a:pPr>
            <a:endParaRPr lang="en-US" altLang="zh-CN" sz="1800" dirty="0" smtClean="0">
              <a:solidFill>
                <a:srgbClr val="FF0000"/>
              </a:solidFill>
              <a:latin typeface="+mn-ea"/>
            </a:endParaRPr>
          </a:p>
          <a:p>
            <a:pPr marL="0" indent="0">
              <a:buNone/>
            </a:pPr>
            <a:r>
              <a:rPr lang="en-US" altLang="zh-CN" sz="1800" dirty="0">
                <a:hlinkClick r:id="rId2"/>
              </a:rPr>
              <a:t>https://www.cnblogs.com/HolyShine/p/10819831.html</a:t>
            </a:r>
            <a:endParaRPr lang="en-US" altLang="zh-CN" sz="1800" dirty="0">
              <a:solidFill>
                <a:srgbClr val="FF0000"/>
              </a:solidFill>
              <a:latin typeface="+mn-ea"/>
            </a:endParaRPr>
          </a:p>
        </p:txBody>
      </p:sp>
    </p:spTree>
    <p:extLst>
      <p:ext uri="{BB962C8B-B14F-4D97-AF65-F5344CB8AC3E}">
        <p14:creationId xmlns:p14="http://schemas.microsoft.com/office/powerpoint/2010/main" val="2941077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7.</a:t>
            </a:r>
            <a:r>
              <a:rPr lang="zh-CN" altLang="en-US" dirty="0">
                <a:latin typeface="+mn-ea"/>
              </a:rPr>
              <a:t>集成</a:t>
            </a:r>
            <a:r>
              <a:rPr lang="zh-CN" altLang="en-US" dirty="0" smtClean="0">
                <a:latin typeface="+mn-ea"/>
              </a:rPr>
              <a:t>算法</a:t>
            </a:r>
            <a:r>
              <a:rPr lang="en-US" altLang="zh-CN" dirty="0" smtClean="0">
                <a:latin typeface="+mn-ea"/>
              </a:rPr>
              <a:t>:</a:t>
            </a:r>
          </a:p>
          <a:p>
            <a:pPr marL="0" indent="0">
              <a:buNone/>
            </a:pPr>
            <a:r>
              <a:rPr lang="en-US" altLang="zh-CN" sz="1800" dirty="0">
                <a:latin typeface="+mn-ea"/>
              </a:rPr>
              <a:t>  </a:t>
            </a:r>
            <a:r>
              <a:rPr lang="en-US" altLang="zh-CN" sz="1800" dirty="0" smtClean="0">
                <a:latin typeface="+mn-ea"/>
              </a:rPr>
              <a:t>   Bagging</a:t>
            </a:r>
            <a:r>
              <a:rPr lang="zh-CN" altLang="en-US" sz="1800" dirty="0">
                <a:latin typeface="+mn-ea"/>
              </a:rPr>
              <a:t>集成：</a:t>
            </a:r>
            <a:r>
              <a:rPr lang="zh-CN" altLang="en-US" sz="1800" dirty="0">
                <a:solidFill>
                  <a:srgbClr val="FF0000"/>
                </a:solidFill>
                <a:latin typeface="+mn-ea"/>
              </a:rPr>
              <a:t>并行的构造多个基础模型（随机森林</a:t>
            </a:r>
            <a:r>
              <a:rPr lang="zh-CN" altLang="en-US" sz="1800" dirty="0">
                <a:latin typeface="+mn-ea"/>
              </a:rPr>
              <a:t>），每一个基础模型都各自为政，然后把它们的结果求一个平均就好</a:t>
            </a:r>
            <a:r>
              <a:rPr lang="zh-CN" altLang="en-US" sz="1800" dirty="0" smtClean="0">
                <a:latin typeface="+mn-ea"/>
              </a:rPr>
              <a:t>！</a:t>
            </a:r>
            <a:endParaRPr lang="en-US" altLang="zh-CN" sz="1800" dirty="0" smtClean="0">
              <a:latin typeface="+mn-ea"/>
            </a:endParaRPr>
          </a:p>
          <a:p>
            <a:pPr marL="0" indent="0">
              <a:buNone/>
            </a:pPr>
            <a:r>
              <a:rPr lang="en-US" altLang="zh-CN" sz="1800" dirty="0" smtClean="0">
                <a:latin typeface="+mn-ea"/>
              </a:rPr>
              <a:t>     Bootstrap aggregation: </a:t>
            </a:r>
            <a:r>
              <a:rPr lang="zh-CN" altLang="en-US" sz="1800" dirty="0" smtClean="0">
                <a:latin typeface="+mn-ea"/>
              </a:rPr>
              <a:t>随机森林。很多决策树</a:t>
            </a:r>
            <a:r>
              <a:rPr lang="zh-CN" altLang="en-US" sz="1800" dirty="0" smtClean="0">
                <a:solidFill>
                  <a:srgbClr val="FF0000"/>
                </a:solidFill>
                <a:latin typeface="+mn-ea"/>
              </a:rPr>
              <a:t>并行</a:t>
            </a:r>
            <a:r>
              <a:rPr lang="en-US" altLang="zh-CN" sz="1800" dirty="0" smtClean="0">
                <a:solidFill>
                  <a:srgbClr val="FF0000"/>
                </a:solidFill>
                <a:latin typeface="+mn-ea"/>
              </a:rPr>
              <a:t>..</a:t>
            </a:r>
          </a:p>
          <a:p>
            <a:pPr marL="0" indent="0">
              <a:buNone/>
            </a:pPr>
            <a:r>
              <a:rPr lang="en-US" altLang="zh-CN" sz="1800" dirty="0">
                <a:solidFill>
                  <a:srgbClr val="FF0000"/>
                </a:solidFill>
                <a:latin typeface="+mn-ea"/>
              </a:rPr>
              <a:t> </a:t>
            </a:r>
            <a:r>
              <a:rPr lang="en-US" altLang="zh-CN" sz="1800" dirty="0" smtClean="0">
                <a:solidFill>
                  <a:srgbClr val="FF0000"/>
                </a:solidFill>
                <a:latin typeface="+mn-ea"/>
              </a:rPr>
              <a:t>       </a:t>
            </a:r>
            <a:r>
              <a:rPr lang="zh-CN" altLang="en-US" sz="1800" dirty="0" smtClean="0">
                <a:solidFill>
                  <a:srgbClr val="FF0000"/>
                </a:solidFill>
                <a:latin typeface="+mn-ea"/>
              </a:rPr>
              <a:t>随机：</a:t>
            </a:r>
            <a:r>
              <a:rPr lang="en-US" altLang="zh-CN" sz="1800" dirty="0" smtClean="0">
                <a:solidFill>
                  <a:srgbClr val="FF0000"/>
                </a:solidFill>
                <a:latin typeface="+mn-ea"/>
              </a:rPr>
              <a:t> </a:t>
            </a:r>
            <a:r>
              <a:rPr lang="zh-CN" altLang="en-US" sz="1800" dirty="0" smtClean="0">
                <a:solidFill>
                  <a:srgbClr val="FF0000"/>
                </a:solidFill>
                <a:latin typeface="+mn-ea"/>
              </a:rPr>
              <a:t>数据采样随机， 特征选择随机。</a:t>
            </a:r>
            <a:r>
              <a:rPr lang="en-US" altLang="zh-CN" sz="1800" dirty="0" smtClean="0">
                <a:solidFill>
                  <a:srgbClr val="FF0000"/>
                </a:solidFill>
                <a:latin typeface="+mn-ea"/>
              </a:rPr>
              <a:t>(</a:t>
            </a:r>
            <a:r>
              <a:rPr lang="zh-CN" altLang="en-US" sz="1800" dirty="0" smtClean="0">
                <a:solidFill>
                  <a:srgbClr val="FF0000"/>
                </a:solidFill>
                <a:latin typeface="+mn-ea"/>
              </a:rPr>
              <a:t>保证泛化能力</a:t>
            </a:r>
            <a:r>
              <a:rPr lang="en-US" altLang="zh-CN" sz="1800" dirty="0" smtClean="0">
                <a:solidFill>
                  <a:srgbClr val="FF0000"/>
                </a:solidFill>
                <a:latin typeface="+mn-ea"/>
              </a:rPr>
              <a:t>)</a:t>
            </a:r>
          </a:p>
          <a:p>
            <a:pPr marL="0" indent="0">
              <a:buNone/>
            </a:pPr>
            <a:r>
              <a:rPr lang="en-US" altLang="zh-CN" sz="1800" dirty="0">
                <a:solidFill>
                  <a:srgbClr val="FF0000"/>
                </a:solidFill>
                <a:latin typeface="+mn-ea"/>
              </a:rPr>
              <a:t> </a:t>
            </a:r>
            <a:r>
              <a:rPr lang="en-US" altLang="zh-CN" sz="1800" dirty="0" smtClean="0">
                <a:solidFill>
                  <a:srgbClr val="FF0000"/>
                </a:solidFill>
                <a:latin typeface="+mn-ea"/>
              </a:rPr>
              <a:t>       </a:t>
            </a:r>
            <a:r>
              <a:rPr lang="zh-CN" altLang="en-US" sz="1800" dirty="0" smtClean="0">
                <a:solidFill>
                  <a:srgbClr val="FF0000"/>
                </a:solidFill>
                <a:latin typeface="+mn-ea"/>
              </a:rPr>
              <a:t>森林： 很多决策树并行放在一起。</a:t>
            </a:r>
            <a:endParaRPr lang="en-US" altLang="zh-CN" sz="1800" dirty="0" smtClean="0">
              <a:solidFill>
                <a:srgbClr val="FF0000"/>
              </a:solidFill>
              <a:latin typeface="+mn-ea"/>
            </a:endParaRPr>
          </a:p>
          <a:p>
            <a:pPr marL="0" indent="0">
              <a:buNone/>
            </a:pPr>
            <a:r>
              <a:rPr lang="en-US" altLang="zh-CN" sz="1800" dirty="0" smtClean="0">
                <a:solidFill>
                  <a:srgbClr val="FF0000"/>
                </a:solidFill>
                <a:latin typeface="+mn-ea"/>
              </a:rPr>
              <a:t>       </a:t>
            </a:r>
            <a:r>
              <a:rPr lang="zh-CN" altLang="en-US" sz="1800" dirty="0">
                <a:solidFill>
                  <a:srgbClr val="FF0000"/>
                </a:solidFill>
                <a:latin typeface="+mn-ea"/>
              </a:rPr>
              <a:t>（这两个随机过程使得随机森林很大程度上避免了过拟合现象的</a:t>
            </a:r>
            <a:r>
              <a:rPr lang="zh-CN" altLang="en-US" sz="1800" dirty="0" smtClean="0">
                <a:solidFill>
                  <a:srgbClr val="FF0000"/>
                </a:solidFill>
                <a:latin typeface="+mn-ea"/>
              </a:rPr>
              <a:t>出现）</a:t>
            </a:r>
            <a:endParaRPr lang="en-US" altLang="zh-CN" sz="1800" dirty="0" smtClean="0">
              <a:solidFill>
                <a:srgbClr val="FF0000"/>
              </a:solidFill>
              <a:latin typeface="+mn-ea"/>
            </a:endParaRPr>
          </a:p>
          <a:p>
            <a:pPr marL="0" indent="0">
              <a:buNone/>
            </a:pPr>
            <a:r>
              <a:rPr lang="zh-CN" altLang="en-US" sz="1800" dirty="0" smtClean="0">
                <a:latin typeface="+mn-ea"/>
              </a:rPr>
              <a:t>       简单</a:t>
            </a:r>
            <a:r>
              <a:rPr lang="zh-CN" altLang="en-US" sz="1800" dirty="0">
                <a:latin typeface="+mn-ea"/>
              </a:rPr>
              <a:t>来说就是</a:t>
            </a:r>
            <a:r>
              <a:rPr lang="zh-CN" altLang="en-US" sz="1800" dirty="0">
                <a:solidFill>
                  <a:srgbClr val="FF0000"/>
                </a:solidFill>
                <a:latin typeface="+mn-ea"/>
              </a:rPr>
              <a:t>并行的训练一堆树模型，然后求其平均结果，</a:t>
            </a:r>
            <a:r>
              <a:rPr lang="zh-CN" altLang="en-US" sz="1800" dirty="0">
                <a:latin typeface="+mn-ea"/>
              </a:rPr>
              <a:t>在这里我们要讨论一个问题，就是每个树模型该怎么构造呢？如果不加入任何限制，那每个树模型不都差不多嘛，那最后的平均结果又会有什么变化呢？所以为了结果的泛化能力更强，必须要使得每个树模型表现出多样性，也就是尽可能的让每个树模型都不一样</a:t>
            </a:r>
            <a:r>
              <a:rPr lang="zh-CN" altLang="en-US" sz="1800" dirty="0" smtClean="0">
                <a:latin typeface="+mn-ea"/>
              </a:rPr>
              <a:t>！</a:t>
            </a:r>
            <a:endParaRPr lang="en-US" altLang="zh-CN" sz="1800" dirty="0" smtClean="0">
              <a:latin typeface="+mn-ea"/>
            </a:endParaRPr>
          </a:p>
          <a:p>
            <a:pPr marL="0" indent="0">
              <a:buNone/>
            </a:pPr>
            <a:endParaRPr lang="en-US" altLang="zh-CN" sz="1800" dirty="0">
              <a:latin typeface="+mn-ea"/>
            </a:endParaRPr>
          </a:p>
          <a:p>
            <a:pPr marL="0" indent="0">
              <a:buNone/>
            </a:pPr>
            <a:r>
              <a:rPr lang="zh-CN" altLang="en-US" sz="1800" dirty="0" smtClean="0">
                <a:latin typeface="+mn-ea"/>
              </a:rPr>
              <a:t>     为了</a:t>
            </a:r>
            <a:r>
              <a:rPr lang="zh-CN" altLang="en-US" sz="1800" dirty="0">
                <a:latin typeface="+mn-ea"/>
              </a:rPr>
              <a:t>保证每个树的</a:t>
            </a:r>
            <a:r>
              <a:rPr lang="zh-CN" altLang="en-US" sz="1800" dirty="0">
                <a:solidFill>
                  <a:srgbClr val="FF0000"/>
                </a:solidFill>
                <a:latin typeface="+mn-ea"/>
              </a:rPr>
              <a:t>多样性，在构建模型时，我们做了二重随机</a:t>
            </a:r>
            <a:r>
              <a:rPr lang="zh-CN" altLang="en-US" sz="1800" dirty="0">
                <a:latin typeface="+mn-ea"/>
              </a:rPr>
              <a:t>（我自创的词。。。）第一重就是对样本的选择，每次随机的有放回的选择部分样本作为一棵树的训练样本（比如选择百分之八十作为训练集）。第二重还要考虑特征了，既然样本数据能随机，那么特征也是一样的，每棵树选择的特征也是不一样的随机选择部分特征来建模</a:t>
            </a:r>
            <a:r>
              <a:rPr lang="zh-CN" altLang="en-US" sz="1800" dirty="0" smtClean="0">
                <a:latin typeface="+mn-ea"/>
              </a:rPr>
              <a:t>！</a:t>
            </a:r>
            <a:endParaRPr lang="en-US" altLang="zh-CN" sz="1800" dirty="0" smtClean="0">
              <a:latin typeface="+mn-ea"/>
            </a:endParaRPr>
          </a:p>
          <a:p>
            <a:pPr marL="0" indent="0">
              <a:buNone/>
            </a:pPr>
            <a:r>
              <a:rPr lang="zh-CN" altLang="en-US" dirty="0"/>
              <a:t>最后采用多数投票的方式进行类别的决策。</a:t>
            </a:r>
            <a:endParaRPr lang="zh-CN" altLang="en-US" sz="1800" dirty="0">
              <a:latin typeface="+mn-ea"/>
            </a:endParaRPr>
          </a:p>
        </p:txBody>
      </p:sp>
    </p:spTree>
    <p:extLst>
      <p:ext uri="{BB962C8B-B14F-4D97-AF65-F5344CB8AC3E}">
        <p14:creationId xmlns:p14="http://schemas.microsoft.com/office/powerpoint/2010/main" val="2760862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7.</a:t>
            </a:r>
            <a:r>
              <a:rPr lang="zh-CN" altLang="en-US" dirty="0">
                <a:latin typeface="+mn-ea"/>
              </a:rPr>
              <a:t>集成</a:t>
            </a:r>
            <a:r>
              <a:rPr lang="zh-CN" altLang="en-US" dirty="0" smtClean="0">
                <a:latin typeface="+mn-ea"/>
              </a:rPr>
              <a:t>算法</a:t>
            </a:r>
            <a:r>
              <a:rPr lang="en-US" altLang="zh-CN" dirty="0" smtClean="0">
                <a:latin typeface="+mn-ea"/>
              </a:rPr>
              <a:t>:</a:t>
            </a:r>
          </a:p>
          <a:p>
            <a:pPr marL="0" indent="0">
              <a:buNone/>
            </a:pPr>
            <a:r>
              <a:rPr lang="en-US" altLang="zh-CN" sz="1800" dirty="0" smtClean="0">
                <a:latin typeface="+mn-ea"/>
              </a:rPr>
              <a:t>     Bagging</a:t>
            </a:r>
            <a:r>
              <a:rPr lang="zh-CN" altLang="en-US" sz="1800" dirty="0" smtClean="0">
                <a:latin typeface="+mn-ea"/>
              </a:rPr>
              <a:t>集成：</a:t>
            </a:r>
            <a:r>
              <a:rPr lang="zh-CN" altLang="en-US" sz="1800" dirty="0">
                <a:solidFill>
                  <a:srgbClr val="FF0000"/>
                </a:solidFill>
                <a:latin typeface="+mn-ea"/>
              </a:rPr>
              <a:t>随机森林算法的注意点：</a:t>
            </a:r>
          </a:p>
          <a:p>
            <a:pPr marL="0" indent="0">
              <a:buNone/>
            </a:pPr>
            <a:r>
              <a:rPr lang="en-US" altLang="zh-CN" sz="1800" dirty="0" smtClean="0">
                <a:solidFill>
                  <a:srgbClr val="FF0000"/>
                </a:solidFill>
                <a:latin typeface="+mn-ea"/>
              </a:rPr>
              <a:t>       1</a:t>
            </a:r>
            <a:r>
              <a:rPr lang="zh-CN" altLang="en-US" sz="1800" dirty="0">
                <a:solidFill>
                  <a:srgbClr val="FF0000"/>
                </a:solidFill>
                <a:latin typeface="+mn-ea"/>
              </a:rPr>
              <a:t>、 在构建决策树的过程中是不需要剪枝的。 </a:t>
            </a:r>
          </a:p>
          <a:p>
            <a:pPr marL="0" indent="0">
              <a:buNone/>
            </a:pPr>
            <a:r>
              <a:rPr lang="en-US" altLang="zh-CN" sz="1800" dirty="0" smtClean="0">
                <a:solidFill>
                  <a:srgbClr val="FF0000"/>
                </a:solidFill>
                <a:latin typeface="+mn-ea"/>
              </a:rPr>
              <a:t>       2</a:t>
            </a:r>
            <a:r>
              <a:rPr lang="zh-CN" altLang="en-US" sz="1800" dirty="0">
                <a:solidFill>
                  <a:srgbClr val="FF0000"/>
                </a:solidFill>
                <a:latin typeface="+mn-ea"/>
              </a:rPr>
              <a:t>、 整个森林的树的数量和每棵树的特征需要人为进行设定。 </a:t>
            </a:r>
          </a:p>
          <a:p>
            <a:pPr marL="0" indent="0">
              <a:buNone/>
            </a:pPr>
            <a:r>
              <a:rPr lang="en-US" altLang="zh-CN" sz="1800" dirty="0" smtClean="0">
                <a:solidFill>
                  <a:srgbClr val="FF0000"/>
                </a:solidFill>
                <a:latin typeface="+mn-ea"/>
              </a:rPr>
              <a:t>       3</a:t>
            </a:r>
            <a:r>
              <a:rPr lang="zh-CN" altLang="en-US" sz="1800" dirty="0">
                <a:solidFill>
                  <a:srgbClr val="FF0000"/>
                </a:solidFill>
                <a:latin typeface="+mn-ea"/>
              </a:rPr>
              <a:t>、 构建决策树的时候分裂节点的选择是依据最小基尼系数的</a:t>
            </a:r>
            <a:r>
              <a:rPr lang="zh-CN" altLang="en-US" sz="1800" dirty="0" smtClean="0">
                <a:solidFill>
                  <a:srgbClr val="FF0000"/>
                </a:solidFill>
                <a:latin typeface="+mn-ea"/>
              </a:rPr>
              <a:t>。</a:t>
            </a:r>
            <a:endParaRPr lang="en-US" altLang="zh-CN" sz="1800" dirty="0" smtClean="0">
              <a:solidFill>
                <a:srgbClr val="FF0000"/>
              </a:solidFill>
              <a:latin typeface="+mn-ea"/>
            </a:endParaRPr>
          </a:p>
          <a:p>
            <a:pPr marL="0" indent="0">
              <a:buNone/>
            </a:pPr>
            <a:r>
              <a:rPr lang="zh-CN" altLang="en-US" sz="1800" dirty="0" smtClean="0">
                <a:solidFill>
                  <a:srgbClr val="FF0000"/>
                </a:solidFill>
                <a:latin typeface="+mn-ea"/>
              </a:rPr>
              <a:t>优点：</a:t>
            </a:r>
            <a:endParaRPr lang="en-US" altLang="zh-CN" sz="1800" dirty="0">
              <a:solidFill>
                <a:srgbClr val="FF0000"/>
              </a:solidFill>
              <a:latin typeface="+mn-ea"/>
            </a:endParaRPr>
          </a:p>
          <a:p>
            <a:pPr marL="342900" indent="-342900">
              <a:buAutoNum type="alphaLcPeriod"/>
            </a:pPr>
            <a:r>
              <a:rPr lang="zh-CN" altLang="en-US" sz="1800" dirty="0" smtClean="0">
                <a:latin typeface="+mn-ea"/>
              </a:rPr>
              <a:t>在</a:t>
            </a:r>
            <a:r>
              <a:rPr lang="zh-CN" altLang="en-US" sz="1800" dirty="0">
                <a:latin typeface="+mn-ea"/>
              </a:rPr>
              <a:t>数据集上表现良好，两个随机性的引入，使得随机森林</a:t>
            </a:r>
            <a:r>
              <a:rPr lang="zh-CN" altLang="en-US" sz="1800" dirty="0">
                <a:solidFill>
                  <a:srgbClr val="FF0000"/>
                </a:solidFill>
                <a:latin typeface="+mn-ea"/>
              </a:rPr>
              <a:t>不容易陷入过拟合</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在</a:t>
            </a:r>
            <a:r>
              <a:rPr lang="zh-CN" altLang="en-US" sz="1800" dirty="0">
                <a:latin typeface="+mn-ea"/>
              </a:rPr>
              <a:t>当前的很多数据集上，相对其他算法有着很大的优势，两个随机性的引入，使得随机森林具有很好的</a:t>
            </a:r>
            <a:r>
              <a:rPr lang="zh-CN" altLang="en-US" sz="1800" dirty="0">
                <a:solidFill>
                  <a:srgbClr val="FF0000"/>
                </a:solidFill>
                <a:latin typeface="+mn-ea"/>
              </a:rPr>
              <a:t>抗噪声能力</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它</a:t>
            </a:r>
            <a:r>
              <a:rPr lang="zh-CN" altLang="en-US" sz="1800" dirty="0">
                <a:latin typeface="+mn-ea"/>
              </a:rPr>
              <a:t>能够</a:t>
            </a:r>
            <a:r>
              <a:rPr lang="zh-CN" altLang="en-US" sz="1800" dirty="0">
                <a:solidFill>
                  <a:srgbClr val="FF0000"/>
                </a:solidFill>
                <a:latin typeface="+mn-ea"/>
              </a:rPr>
              <a:t>处理很高维度（</a:t>
            </a:r>
            <a:r>
              <a:rPr lang="en-US" altLang="zh-CN" sz="1800" dirty="0">
                <a:solidFill>
                  <a:srgbClr val="FF0000"/>
                </a:solidFill>
                <a:latin typeface="+mn-ea"/>
              </a:rPr>
              <a:t>feature</a:t>
            </a:r>
            <a:r>
              <a:rPr lang="zh-CN" altLang="en-US" sz="1800" dirty="0">
                <a:solidFill>
                  <a:srgbClr val="FF0000"/>
                </a:solidFill>
                <a:latin typeface="+mn-ea"/>
              </a:rPr>
              <a:t>很多）的数据</a:t>
            </a:r>
            <a:r>
              <a:rPr lang="zh-CN" altLang="en-US" sz="1800" dirty="0">
                <a:latin typeface="+mn-ea"/>
              </a:rPr>
              <a:t>，并且不用做特征选择，对数据集的适应能力强：既能处理离散型数据，也能处理连续型数据，数据集无需规范化</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在</a:t>
            </a:r>
            <a:r>
              <a:rPr lang="zh-CN" altLang="en-US" sz="1800" dirty="0">
                <a:latin typeface="+mn-ea"/>
              </a:rPr>
              <a:t>创建随机森林的时候，对</a:t>
            </a:r>
            <a:r>
              <a:rPr lang="en-US" altLang="zh-CN" sz="1800" dirty="0" err="1">
                <a:latin typeface="+mn-ea"/>
              </a:rPr>
              <a:t>generlization</a:t>
            </a:r>
            <a:r>
              <a:rPr lang="en-US" altLang="zh-CN" sz="1800" dirty="0">
                <a:latin typeface="+mn-ea"/>
              </a:rPr>
              <a:t> error</a:t>
            </a:r>
            <a:r>
              <a:rPr lang="zh-CN" altLang="en-US" sz="1800" dirty="0">
                <a:latin typeface="+mn-ea"/>
              </a:rPr>
              <a:t>使用的是无偏估计</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训练</a:t>
            </a:r>
            <a:r>
              <a:rPr lang="zh-CN" altLang="en-US" sz="1800" dirty="0">
                <a:latin typeface="+mn-ea"/>
              </a:rPr>
              <a:t>速度快，可以得到</a:t>
            </a:r>
            <a:r>
              <a:rPr lang="zh-CN" altLang="en-US" sz="1800" dirty="0">
                <a:solidFill>
                  <a:srgbClr val="FF0000"/>
                </a:solidFill>
                <a:latin typeface="+mn-ea"/>
              </a:rPr>
              <a:t>变量重要性排序</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在</a:t>
            </a:r>
            <a:r>
              <a:rPr lang="zh-CN" altLang="en-US" sz="1800" dirty="0">
                <a:latin typeface="+mn-ea"/>
              </a:rPr>
              <a:t>训练过程中，</a:t>
            </a:r>
            <a:r>
              <a:rPr lang="zh-CN" altLang="en-US" sz="1800" dirty="0">
                <a:solidFill>
                  <a:srgbClr val="FF0000"/>
                </a:solidFill>
                <a:latin typeface="+mn-ea"/>
              </a:rPr>
              <a:t>能够检测到</a:t>
            </a:r>
            <a:r>
              <a:rPr lang="en-US" altLang="zh-CN" sz="1800" dirty="0">
                <a:solidFill>
                  <a:srgbClr val="FF0000"/>
                </a:solidFill>
                <a:latin typeface="+mn-ea"/>
              </a:rPr>
              <a:t>feature</a:t>
            </a:r>
            <a:r>
              <a:rPr lang="zh-CN" altLang="en-US" sz="1800" dirty="0">
                <a:solidFill>
                  <a:srgbClr val="FF0000"/>
                </a:solidFill>
                <a:latin typeface="+mn-ea"/>
              </a:rPr>
              <a:t>间的互相影响</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容易</a:t>
            </a:r>
            <a:r>
              <a:rPr lang="zh-CN" altLang="en-US" sz="1800" dirty="0">
                <a:latin typeface="+mn-ea"/>
              </a:rPr>
              <a:t>做成</a:t>
            </a:r>
            <a:r>
              <a:rPr lang="zh-CN" altLang="en-US" sz="1800" dirty="0">
                <a:solidFill>
                  <a:srgbClr val="FF0000"/>
                </a:solidFill>
                <a:latin typeface="+mn-ea"/>
              </a:rPr>
              <a:t>并行化方法</a:t>
            </a:r>
            <a:r>
              <a:rPr lang="zh-CN" altLang="en-US" sz="1800" dirty="0" smtClean="0">
                <a:latin typeface="+mn-ea"/>
              </a:rPr>
              <a:t>。</a:t>
            </a:r>
            <a:endParaRPr lang="en-US" altLang="zh-CN" sz="1800" dirty="0" smtClean="0">
              <a:latin typeface="+mn-ea"/>
            </a:endParaRPr>
          </a:p>
          <a:p>
            <a:pPr marL="342900" indent="-342900">
              <a:buAutoNum type="alphaLcPeriod"/>
            </a:pPr>
            <a:r>
              <a:rPr lang="zh-CN" altLang="en-US" sz="1800" dirty="0" smtClean="0">
                <a:latin typeface="+mn-ea"/>
              </a:rPr>
              <a:t>实现</a:t>
            </a:r>
            <a:r>
              <a:rPr lang="zh-CN" altLang="en-US" sz="1800" dirty="0">
                <a:latin typeface="+mn-ea"/>
              </a:rPr>
              <a:t>比较简单</a:t>
            </a:r>
            <a:r>
              <a:rPr lang="zh-CN" altLang="en-US" sz="1800" dirty="0" smtClean="0">
                <a:latin typeface="+mn-ea"/>
              </a:rPr>
              <a:t>。</a:t>
            </a:r>
            <a:endParaRPr lang="zh-CN" altLang="en-US" sz="1800" dirty="0">
              <a:latin typeface="+mn-ea"/>
            </a:endParaRPr>
          </a:p>
        </p:txBody>
      </p:sp>
    </p:spTree>
    <p:extLst>
      <p:ext uri="{BB962C8B-B14F-4D97-AF65-F5344CB8AC3E}">
        <p14:creationId xmlns:p14="http://schemas.microsoft.com/office/powerpoint/2010/main" val="35188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1. </a:t>
            </a:r>
            <a:r>
              <a:rPr lang="zh-CN" altLang="en-US" b="1" dirty="0" smtClean="0"/>
              <a:t>半</a:t>
            </a:r>
            <a:r>
              <a:rPr lang="zh-CN" altLang="en-US" b="1" dirty="0"/>
              <a:t>监督学习</a:t>
            </a:r>
            <a:endParaRPr lang="en-US" altLang="zh-CN" b="1" dirty="0"/>
          </a:p>
          <a:p>
            <a:r>
              <a:rPr lang="zh-CN" altLang="en-US" sz="2400" dirty="0"/>
              <a:t>在此学习方式下，输入数据部分被标记，部分没有被标记，这种学习模型可以用来进行预测。</a:t>
            </a:r>
          </a:p>
          <a:p>
            <a:r>
              <a:rPr lang="zh-CN" altLang="en-US" sz="2400" dirty="0"/>
              <a:t>应用场景包括分类和回归，算法包括一些对常用监督式学习算法的延伸，通过对已标记数据建模，在此基础上，对未标记数据进行预测。</a:t>
            </a:r>
          </a:p>
          <a:p>
            <a:r>
              <a:rPr lang="zh-CN" altLang="en-US" sz="2400" dirty="0"/>
              <a:t>常见算法如图论推理算法（</a:t>
            </a:r>
            <a:r>
              <a:rPr lang="en-US" altLang="zh-CN" sz="2400" dirty="0"/>
              <a:t>Graph Inference</a:t>
            </a:r>
            <a:r>
              <a:rPr lang="zh-CN" altLang="en-US" sz="2400" dirty="0"/>
              <a:t>）或者拉普拉斯支持向量机（</a:t>
            </a:r>
            <a:r>
              <a:rPr lang="en-US" altLang="zh-CN" sz="2400" dirty="0"/>
              <a:t>Laplacian SVM</a:t>
            </a:r>
            <a:r>
              <a:rPr lang="zh-CN" altLang="en-US" sz="2400" dirty="0"/>
              <a:t>）等。</a:t>
            </a:r>
          </a:p>
          <a:p>
            <a:pPr marL="0" indent="0">
              <a:buNone/>
            </a:pP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296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7.</a:t>
            </a:r>
            <a:r>
              <a:rPr lang="zh-CN" altLang="en-US" dirty="0">
                <a:latin typeface="+mn-ea"/>
              </a:rPr>
              <a:t>集成</a:t>
            </a:r>
            <a:r>
              <a:rPr lang="zh-CN" altLang="en-US" dirty="0" smtClean="0">
                <a:latin typeface="+mn-ea"/>
              </a:rPr>
              <a:t>算法</a:t>
            </a:r>
            <a:r>
              <a:rPr lang="en-US" altLang="zh-CN" dirty="0" smtClean="0">
                <a:latin typeface="+mn-ea"/>
              </a:rPr>
              <a:t>:</a:t>
            </a:r>
          </a:p>
          <a:p>
            <a:pPr marL="0" indent="0">
              <a:buNone/>
            </a:pPr>
            <a:r>
              <a:rPr lang="en-US" altLang="zh-CN" sz="1800" dirty="0" smtClean="0">
                <a:latin typeface="+mn-ea"/>
              </a:rPr>
              <a:t>     Boosting</a:t>
            </a:r>
            <a:r>
              <a:rPr lang="zh-CN" altLang="en-US" sz="1800" dirty="0">
                <a:latin typeface="+mn-ea"/>
              </a:rPr>
              <a:t>集成：</a:t>
            </a:r>
            <a:r>
              <a:rPr lang="zh-CN" altLang="en-US" sz="1800" dirty="0">
                <a:solidFill>
                  <a:srgbClr val="FF0000"/>
                </a:solidFill>
                <a:latin typeface="+mn-ea"/>
              </a:rPr>
              <a:t>串行的构造多个基础模型（</a:t>
            </a:r>
            <a:r>
              <a:rPr lang="en-US" altLang="zh-CN" sz="1800" dirty="0" err="1">
                <a:solidFill>
                  <a:srgbClr val="FF0000"/>
                </a:solidFill>
                <a:latin typeface="+mn-ea"/>
              </a:rPr>
              <a:t>Xgboost</a:t>
            </a:r>
            <a:r>
              <a:rPr lang="zh-CN" altLang="en-US" sz="1800" dirty="0">
                <a:latin typeface="+mn-ea"/>
              </a:rPr>
              <a:t>），每一个基础模型都要严格筛选，在前面的基础上加进来的新模型后，它们整体的效果起码得没加这个新的基础模型前要强吧</a:t>
            </a:r>
            <a:r>
              <a:rPr lang="zh-CN" altLang="en-US" sz="1800" dirty="0" smtClean="0">
                <a:latin typeface="+mn-ea"/>
              </a:rPr>
              <a:t>！</a:t>
            </a:r>
            <a:endParaRPr lang="en-US" altLang="zh-CN" sz="1800" dirty="0" smtClean="0">
              <a:latin typeface="+mn-ea"/>
            </a:endParaRPr>
          </a:p>
          <a:p>
            <a:pPr marL="0" indent="0">
              <a:buNone/>
            </a:pPr>
            <a:r>
              <a:rPr lang="en-US" altLang="zh-CN" sz="1800" dirty="0" smtClean="0">
                <a:latin typeface="+mn-ea"/>
              </a:rPr>
              <a:t>     </a:t>
            </a:r>
            <a:r>
              <a:rPr lang="zh-CN" altLang="en-US" sz="1800" dirty="0" smtClean="0">
                <a:latin typeface="+mn-ea"/>
              </a:rPr>
              <a:t>代表： </a:t>
            </a:r>
            <a:r>
              <a:rPr lang="en-US" altLang="zh-CN" sz="1800" dirty="0" err="1" smtClean="0">
                <a:solidFill>
                  <a:srgbClr val="FF0000"/>
                </a:solidFill>
                <a:latin typeface="+mn-ea"/>
              </a:rPr>
              <a:t>Adaboost</a:t>
            </a:r>
            <a:r>
              <a:rPr lang="zh-CN" altLang="en-US" sz="1800" dirty="0" smtClean="0">
                <a:latin typeface="+mn-ea"/>
              </a:rPr>
              <a:t>， </a:t>
            </a:r>
            <a:r>
              <a:rPr lang="en-US" altLang="zh-CN" sz="1800" dirty="0" err="1">
                <a:latin typeface="+mn-ea"/>
              </a:rPr>
              <a:t>Xgboost</a:t>
            </a:r>
            <a:r>
              <a:rPr lang="en-US" altLang="zh-CN" sz="1800" dirty="0">
                <a:latin typeface="+mn-ea"/>
              </a:rPr>
              <a:t>   GBDT(Gradient Boosted Decision Tree)</a:t>
            </a:r>
          </a:p>
          <a:p>
            <a:pPr marL="0" indent="0">
              <a:buNone/>
            </a:pPr>
            <a:r>
              <a:rPr lang="en-US" altLang="zh-CN" sz="1800" dirty="0" smtClean="0">
                <a:solidFill>
                  <a:srgbClr val="FF0000"/>
                </a:solidFill>
                <a:latin typeface="+mn-ea"/>
              </a:rPr>
              <a:t>      </a:t>
            </a:r>
            <a:r>
              <a:rPr lang="en-US" altLang="zh-CN" sz="1800" dirty="0" err="1" smtClean="0">
                <a:solidFill>
                  <a:srgbClr val="FF0000"/>
                </a:solidFill>
                <a:latin typeface="+mn-ea"/>
              </a:rPr>
              <a:t>Adaboost</a:t>
            </a:r>
            <a:r>
              <a:rPr lang="en-US" altLang="zh-CN" sz="1800" dirty="0" smtClean="0">
                <a:solidFill>
                  <a:srgbClr val="FF0000"/>
                </a:solidFill>
                <a:latin typeface="+mn-ea"/>
              </a:rPr>
              <a:t>:    </a:t>
            </a:r>
            <a:r>
              <a:rPr lang="zh-CN" altLang="en-US" sz="1800" dirty="0" smtClean="0">
                <a:solidFill>
                  <a:srgbClr val="FF0000"/>
                </a:solidFill>
                <a:latin typeface="+mn-ea"/>
              </a:rPr>
              <a:t>会根据上一次的分类结果，来调整数据权重。</a:t>
            </a:r>
            <a:endParaRPr lang="en-US" altLang="zh-CN" sz="1800" dirty="0" smtClean="0">
              <a:solidFill>
                <a:srgbClr val="FF0000"/>
              </a:solidFill>
              <a:latin typeface="+mn-ea"/>
            </a:endParaRPr>
          </a:p>
          <a:p>
            <a:pPr marL="0" indent="0">
              <a:buNone/>
            </a:pPr>
            <a:r>
              <a:rPr lang="en-US" altLang="zh-CN" sz="1800" dirty="0">
                <a:solidFill>
                  <a:srgbClr val="FF0000"/>
                </a:solidFill>
                <a:latin typeface="+mn-ea"/>
              </a:rPr>
              <a:t> </a:t>
            </a:r>
            <a:r>
              <a:rPr lang="en-US" altLang="zh-CN" sz="1800" dirty="0" smtClean="0">
                <a:solidFill>
                  <a:srgbClr val="FF0000"/>
                </a:solidFill>
                <a:latin typeface="+mn-ea"/>
              </a:rPr>
              <a:t>                       </a:t>
            </a:r>
            <a:r>
              <a:rPr lang="zh-CN" altLang="en-US" sz="1800" dirty="0" smtClean="0">
                <a:solidFill>
                  <a:srgbClr val="FF0000"/>
                </a:solidFill>
                <a:latin typeface="+mn-ea"/>
              </a:rPr>
              <a:t>如果某一个数据这次分类错了，那么下一次就给它更大的权重。</a:t>
            </a:r>
            <a:endParaRPr lang="en-US" altLang="zh-CN" sz="1800" dirty="0" smtClean="0">
              <a:solidFill>
                <a:srgbClr val="FF0000"/>
              </a:solidFill>
              <a:latin typeface="+mn-ea"/>
            </a:endParaRPr>
          </a:p>
          <a:p>
            <a:pPr marL="0" indent="0">
              <a:buNone/>
            </a:pPr>
            <a:r>
              <a:rPr lang="en-US" altLang="zh-CN" sz="1800" dirty="0">
                <a:solidFill>
                  <a:srgbClr val="FF0000"/>
                </a:solidFill>
                <a:latin typeface="+mn-ea"/>
              </a:rPr>
              <a:t> </a:t>
            </a:r>
            <a:r>
              <a:rPr lang="en-US" altLang="zh-CN" sz="1800" dirty="0" smtClean="0">
                <a:solidFill>
                  <a:srgbClr val="FF0000"/>
                </a:solidFill>
                <a:latin typeface="+mn-ea"/>
              </a:rPr>
              <a:t>            </a:t>
            </a:r>
            <a:r>
              <a:rPr lang="zh-CN" altLang="en-US" sz="1800" dirty="0" smtClean="0">
                <a:solidFill>
                  <a:srgbClr val="FF0000"/>
                </a:solidFill>
                <a:latin typeface="+mn-ea"/>
              </a:rPr>
              <a:t>最终结果：每个分类器根据自身的准确性，来确定各自的权重，再合体。</a:t>
            </a:r>
            <a:endParaRPr lang="en-US" altLang="zh-CN" sz="1800" dirty="0" smtClean="0">
              <a:solidFill>
                <a:srgbClr val="FF0000"/>
              </a:solidFill>
              <a:latin typeface="+mn-ea"/>
            </a:endParaRPr>
          </a:p>
          <a:p>
            <a:pPr marL="0" indent="0">
              <a:buNone/>
            </a:pPr>
            <a:r>
              <a:rPr lang="en-US" altLang="zh-CN" sz="1800" dirty="0">
                <a:solidFill>
                  <a:srgbClr val="FF0000"/>
                </a:solidFill>
                <a:latin typeface="+mn-ea"/>
              </a:rPr>
              <a:t> </a:t>
            </a:r>
            <a:r>
              <a:rPr lang="en-US" altLang="zh-CN" sz="1800" dirty="0" smtClean="0">
                <a:solidFill>
                  <a:srgbClr val="FF0000"/>
                </a:solidFill>
                <a:latin typeface="+mn-ea"/>
              </a:rPr>
              <a:t>           </a:t>
            </a:r>
            <a:r>
              <a:rPr lang="zh-CN" altLang="en-US" sz="1800" dirty="0" smtClean="0">
                <a:solidFill>
                  <a:srgbClr val="FF0000"/>
                </a:solidFill>
                <a:latin typeface="+mn-ea"/>
              </a:rPr>
              <a:t>工作流程：</a:t>
            </a:r>
            <a:r>
              <a:rPr lang="en-US" altLang="zh-CN" sz="1800" dirty="0" smtClean="0">
                <a:solidFill>
                  <a:srgbClr val="FF0000"/>
                </a:solidFill>
                <a:latin typeface="+mn-ea"/>
              </a:rPr>
              <a:t>    </a:t>
            </a:r>
            <a:r>
              <a:rPr lang="zh-CN" altLang="en-US" sz="1800" dirty="0" smtClean="0">
                <a:solidFill>
                  <a:srgbClr val="FF0000"/>
                </a:solidFill>
                <a:latin typeface="+mn-ea"/>
              </a:rPr>
              <a:t>每次切一刀，最终和在一起，若分类器就这样产生了。</a:t>
            </a:r>
            <a:endParaRPr lang="en-US" altLang="zh-CN" sz="1800" dirty="0">
              <a:solidFill>
                <a:srgbClr val="FF0000"/>
              </a:solidFill>
              <a:latin typeface="+mn-ea"/>
            </a:endParaRPr>
          </a:p>
          <a:p>
            <a:pPr marL="0" indent="0">
              <a:buNone/>
            </a:pPr>
            <a:r>
              <a:rPr lang="en-US" altLang="zh-CN" sz="1800" dirty="0" err="1">
                <a:latin typeface="+mn-ea"/>
              </a:rPr>
              <a:t>Adaboost</a:t>
            </a:r>
            <a:r>
              <a:rPr lang="zh-CN" altLang="en-US" sz="1800" dirty="0">
                <a:latin typeface="+mn-ea"/>
              </a:rPr>
              <a:t>算法概述来说就是，首选我有一个非常简单的模型，比如深度为</a:t>
            </a:r>
            <a:r>
              <a:rPr lang="en-US" altLang="zh-CN" sz="1800" dirty="0">
                <a:latin typeface="+mn-ea"/>
              </a:rPr>
              <a:t>1</a:t>
            </a:r>
            <a:r>
              <a:rPr lang="zh-CN" altLang="en-US" sz="1800" dirty="0">
                <a:latin typeface="+mn-ea"/>
              </a:rPr>
              <a:t>的树模型，然后我去预测一下结果，在结果中我发现某些样本预测错了，这个时候第二个简单的树模型就来了，还是同样的任务只不过数据的权重发生了变换，一开始所有的数据都是相同的权重，但是第二次会把前面那次预测错的数据的权重增大，相对来说预测对的数据的权重就会减小。说白了就是让后面的模型更注重我之前哪些数据分错了，这回好能分对它！（好比我们在考试前都会复习之前做错的题</a:t>
            </a:r>
            <a:r>
              <a:rPr lang="zh-CN" altLang="en-US" sz="1800" dirty="0" smtClean="0">
                <a:latin typeface="+mn-ea"/>
              </a:rPr>
              <a:t>）</a:t>
            </a:r>
            <a:endParaRPr lang="zh-CN" altLang="en-US" sz="1800" dirty="0">
              <a:latin typeface="+mn-ea"/>
            </a:endParaRPr>
          </a:p>
        </p:txBody>
      </p:sp>
      <p:sp>
        <p:nvSpPr>
          <p:cNvPr id="4" name="矩形 3"/>
          <p:cNvSpPr/>
          <p:nvPr/>
        </p:nvSpPr>
        <p:spPr>
          <a:xfrm>
            <a:off x="4567311" y="274393"/>
            <a:ext cx="6096000" cy="646331"/>
          </a:xfrm>
          <a:prstGeom prst="rect">
            <a:avLst/>
          </a:prstGeom>
        </p:spPr>
        <p:txBody>
          <a:bodyPr>
            <a:spAutoFit/>
          </a:bodyPr>
          <a:lstStyle/>
          <a:p>
            <a:r>
              <a:rPr lang="en-US" altLang="zh-CN" b="1" dirty="0">
                <a:solidFill>
                  <a:srgbClr val="4F4F4F"/>
                </a:solidFill>
                <a:latin typeface="Microsoft YaHei" panose="020B0503020204020204" pitchFamily="34" charset="-122"/>
                <a:ea typeface="Microsoft YaHei" panose="020B0503020204020204" pitchFamily="34" charset="-122"/>
              </a:rPr>
              <a:t>Bagging</a:t>
            </a:r>
            <a:r>
              <a:rPr lang="zh-CN" altLang="en-US" b="1" dirty="0">
                <a:solidFill>
                  <a:srgbClr val="4F4F4F"/>
                </a:solidFill>
                <a:latin typeface="Microsoft YaHei" panose="020B0503020204020204" pitchFamily="34" charset="-122"/>
                <a:ea typeface="Microsoft YaHei" panose="020B0503020204020204" pitchFamily="34" charset="-122"/>
              </a:rPr>
              <a:t>只是将分类器进行简单的组合，实际上，并没有发挥出分类器组合的威力来。</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40773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7.</a:t>
            </a:r>
            <a:r>
              <a:rPr lang="zh-CN" altLang="en-US" dirty="0">
                <a:latin typeface="+mn-ea"/>
              </a:rPr>
              <a:t>集成</a:t>
            </a:r>
            <a:r>
              <a:rPr lang="zh-CN" altLang="en-US" dirty="0" smtClean="0">
                <a:latin typeface="+mn-ea"/>
              </a:rPr>
              <a:t>算法</a:t>
            </a:r>
            <a:r>
              <a:rPr lang="en-US" altLang="zh-CN" dirty="0" smtClean="0">
                <a:latin typeface="+mn-ea"/>
              </a:rPr>
              <a:t>:</a:t>
            </a:r>
          </a:p>
          <a:p>
            <a:pPr marL="0" indent="0">
              <a:buNone/>
            </a:pPr>
            <a:r>
              <a:rPr lang="en-US" altLang="zh-CN" sz="1800" dirty="0" smtClean="0">
                <a:latin typeface="+mn-ea"/>
              </a:rPr>
              <a:t>     Ada Boosting</a:t>
            </a:r>
            <a:r>
              <a:rPr lang="zh-CN" altLang="en-US" sz="1800" dirty="0">
                <a:latin typeface="+mn-ea"/>
              </a:rPr>
              <a:t>集成</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步骤：</a:t>
            </a:r>
            <a:endParaRPr lang="en-US" altLang="zh-CN" sz="1800" dirty="0">
              <a:latin typeface="+mn-ea"/>
            </a:endParaRPr>
          </a:p>
          <a:p>
            <a:pPr marL="0" indent="0">
              <a:buNone/>
            </a:pPr>
            <a:r>
              <a:rPr lang="en-US" altLang="zh-CN" sz="1800" dirty="0">
                <a:latin typeface="+mn-ea"/>
              </a:rPr>
              <a:t>1</a:t>
            </a:r>
            <a:r>
              <a:rPr lang="zh-CN" altLang="en-US" sz="1800" dirty="0">
                <a:latin typeface="+mn-ea"/>
              </a:rPr>
              <a:t>、先对</a:t>
            </a:r>
            <a:r>
              <a:rPr lang="en-US" altLang="zh-CN" sz="1800" dirty="0">
                <a:latin typeface="+mn-ea"/>
              </a:rPr>
              <a:t>N</a:t>
            </a:r>
            <a:r>
              <a:rPr lang="zh-CN" altLang="en-US" sz="1800" dirty="0">
                <a:latin typeface="+mn-ea"/>
              </a:rPr>
              <a:t>个训练样本</a:t>
            </a:r>
            <a:r>
              <a:rPr lang="en-US" altLang="zh-CN" sz="1800" dirty="0">
                <a:latin typeface="+mn-ea"/>
              </a:rPr>
              <a:t>S1</a:t>
            </a:r>
            <a:r>
              <a:rPr lang="zh-CN" altLang="en-US" sz="1800" dirty="0">
                <a:latin typeface="+mn-ea"/>
              </a:rPr>
              <a:t>的学习得到一个弱分类器</a:t>
            </a:r>
            <a:r>
              <a:rPr lang="en-US" altLang="zh-CN" sz="1800" dirty="0">
                <a:latin typeface="+mn-ea"/>
              </a:rPr>
              <a:t>M1</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 </a:t>
            </a:r>
            <a:r>
              <a:rPr lang="en-US" altLang="zh-CN" sz="1800" dirty="0">
                <a:latin typeface="+mn-ea"/>
              </a:rPr>
              <a:t>2</a:t>
            </a:r>
            <a:r>
              <a:rPr lang="zh-CN" altLang="en-US" sz="1800" dirty="0">
                <a:latin typeface="+mn-ea"/>
              </a:rPr>
              <a:t>、将</a:t>
            </a:r>
            <a:r>
              <a:rPr lang="en-US" altLang="zh-CN" sz="1800" dirty="0">
                <a:latin typeface="+mn-ea"/>
              </a:rPr>
              <a:t>S1</a:t>
            </a:r>
            <a:r>
              <a:rPr lang="zh-CN" altLang="en-US" sz="1800" dirty="0">
                <a:latin typeface="+mn-ea"/>
              </a:rPr>
              <a:t>中分错的样本和其他新的数据一起构成新的</a:t>
            </a:r>
            <a:r>
              <a:rPr lang="en-US" altLang="zh-CN" sz="1800" dirty="0">
                <a:latin typeface="+mn-ea"/>
              </a:rPr>
              <a:t>N</a:t>
            </a:r>
            <a:r>
              <a:rPr lang="zh-CN" altLang="en-US" sz="1800" dirty="0">
                <a:latin typeface="+mn-ea"/>
              </a:rPr>
              <a:t>个训练样本</a:t>
            </a:r>
            <a:r>
              <a:rPr lang="en-US" altLang="zh-CN" sz="1800" dirty="0">
                <a:latin typeface="+mn-ea"/>
              </a:rPr>
              <a:t>S2</a:t>
            </a:r>
            <a:r>
              <a:rPr lang="zh-CN" altLang="en-US" sz="1800" dirty="0">
                <a:latin typeface="+mn-ea"/>
              </a:rPr>
              <a:t>，再得到一个弱分类器</a:t>
            </a:r>
            <a:r>
              <a:rPr lang="en-US" altLang="zh-CN" sz="1800" dirty="0">
                <a:latin typeface="+mn-ea"/>
              </a:rPr>
              <a:t>M2</a:t>
            </a:r>
            <a:r>
              <a:rPr lang="zh-CN" altLang="en-US" sz="1800" dirty="0">
                <a:latin typeface="+mn-ea"/>
              </a:rPr>
              <a:t>； </a:t>
            </a:r>
            <a:endParaRPr lang="en-US" altLang="zh-CN" sz="1800" dirty="0" smtClean="0">
              <a:latin typeface="+mn-ea"/>
            </a:endParaRPr>
          </a:p>
          <a:p>
            <a:pPr marL="0" indent="0">
              <a:buNone/>
            </a:pPr>
            <a:r>
              <a:rPr lang="en-US" altLang="zh-CN" sz="1800" dirty="0" smtClean="0">
                <a:latin typeface="+mn-ea"/>
              </a:rPr>
              <a:t>3</a:t>
            </a:r>
            <a:r>
              <a:rPr lang="zh-CN" altLang="en-US" sz="1800" dirty="0">
                <a:latin typeface="+mn-ea"/>
              </a:rPr>
              <a:t>、将</a:t>
            </a:r>
            <a:r>
              <a:rPr lang="en-US" altLang="zh-CN" sz="1800" dirty="0">
                <a:latin typeface="+mn-ea"/>
              </a:rPr>
              <a:t>S1</a:t>
            </a:r>
            <a:r>
              <a:rPr lang="zh-CN" altLang="en-US" sz="1800" dirty="0">
                <a:latin typeface="+mn-ea"/>
              </a:rPr>
              <a:t>和</a:t>
            </a:r>
            <a:r>
              <a:rPr lang="en-US" altLang="zh-CN" sz="1800" dirty="0">
                <a:latin typeface="+mn-ea"/>
              </a:rPr>
              <a:t>S2</a:t>
            </a:r>
            <a:r>
              <a:rPr lang="zh-CN" altLang="en-US" sz="1800" dirty="0">
                <a:latin typeface="+mn-ea"/>
              </a:rPr>
              <a:t>中都分错的样本和其他新的数据一起构成新的</a:t>
            </a:r>
            <a:r>
              <a:rPr lang="en-US" altLang="zh-CN" sz="1800" dirty="0">
                <a:latin typeface="+mn-ea"/>
              </a:rPr>
              <a:t>N</a:t>
            </a:r>
            <a:r>
              <a:rPr lang="zh-CN" altLang="en-US" sz="1800" dirty="0">
                <a:latin typeface="+mn-ea"/>
              </a:rPr>
              <a:t>个训练样本</a:t>
            </a:r>
            <a:r>
              <a:rPr lang="en-US" altLang="zh-CN" sz="1800" dirty="0">
                <a:latin typeface="+mn-ea"/>
              </a:rPr>
              <a:t>S3</a:t>
            </a:r>
            <a:r>
              <a:rPr lang="zh-CN" altLang="en-US" sz="1800" dirty="0">
                <a:latin typeface="+mn-ea"/>
              </a:rPr>
              <a:t>，再得到一个弱分类器</a:t>
            </a:r>
            <a:r>
              <a:rPr lang="en-US" altLang="zh-CN" sz="1800" dirty="0">
                <a:latin typeface="+mn-ea"/>
              </a:rPr>
              <a:t>M3</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 </a:t>
            </a:r>
            <a:r>
              <a:rPr lang="en-US" altLang="zh-CN" sz="1800" dirty="0">
                <a:latin typeface="+mn-ea"/>
              </a:rPr>
              <a:t>4</a:t>
            </a:r>
            <a:r>
              <a:rPr lang="zh-CN" altLang="en-US" sz="1800" dirty="0">
                <a:latin typeface="+mn-ea"/>
              </a:rPr>
              <a:t>、最终得到一堆弱分类器，可根据</a:t>
            </a:r>
            <a:r>
              <a:rPr lang="zh-CN" altLang="en-US" sz="1800" dirty="0">
                <a:solidFill>
                  <a:srgbClr val="FF0000"/>
                </a:solidFill>
                <a:latin typeface="+mn-ea"/>
              </a:rPr>
              <a:t>弱分类器的多数投票表决</a:t>
            </a:r>
            <a:r>
              <a:rPr lang="zh-CN" altLang="en-US" sz="1800" dirty="0">
                <a:latin typeface="+mn-ea"/>
              </a:rPr>
              <a:t>。 </a:t>
            </a:r>
          </a:p>
        </p:txBody>
      </p:sp>
      <p:sp>
        <p:nvSpPr>
          <p:cNvPr id="4" name="矩形 3"/>
          <p:cNvSpPr/>
          <p:nvPr/>
        </p:nvSpPr>
        <p:spPr>
          <a:xfrm>
            <a:off x="4567311" y="274393"/>
            <a:ext cx="6096000" cy="646331"/>
          </a:xfrm>
          <a:prstGeom prst="rect">
            <a:avLst/>
          </a:prstGeom>
        </p:spPr>
        <p:txBody>
          <a:bodyPr>
            <a:spAutoFit/>
          </a:bodyPr>
          <a:lstStyle/>
          <a:p>
            <a:r>
              <a:rPr lang="en-US" altLang="zh-CN" b="1" dirty="0">
                <a:solidFill>
                  <a:srgbClr val="4F4F4F"/>
                </a:solidFill>
                <a:latin typeface="Microsoft YaHei" panose="020B0503020204020204" pitchFamily="34" charset="-122"/>
                <a:ea typeface="Microsoft YaHei" panose="020B0503020204020204" pitchFamily="34" charset="-122"/>
              </a:rPr>
              <a:t>Bagging</a:t>
            </a:r>
            <a:r>
              <a:rPr lang="zh-CN" altLang="en-US" b="1" dirty="0">
                <a:solidFill>
                  <a:srgbClr val="4F4F4F"/>
                </a:solidFill>
                <a:latin typeface="Microsoft YaHei" panose="020B0503020204020204" pitchFamily="34" charset="-122"/>
                <a:ea typeface="Microsoft YaHei" panose="020B0503020204020204" pitchFamily="34" charset="-122"/>
              </a:rPr>
              <a:t>只是将分类器进行简单的组合，实际上，并没有发挥出分类器组合的威力来。</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79174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7.</a:t>
            </a:r>
            <a:r>
              <a:rPr lang="zh-CN" altLang="en-US" dirty="0">
                <a:latin typeface="+mn-ea"/>
              </a:rPr>
              <a:t>集成</a:t>
            </a:r>
            <a:r>
              <a:rPr lang="zh-CN" altLang="en-US" dirty="0" smtClean="0">
                <a:latin typeface="+mn-ea"/>
              </a:rPr>
              <a:t>算法</a:t>
            </a:r>
            <a:r>
              <a:rPr lang="en-US" altLang="zh-CN" dirty="0" smtClean="0">
                <a:latin typeface="+mn-ea"/>
              </a:rPr>
              <a:t>:</a:t>
            </a:r>
          </a:p>
          <a:p>
            <a:pPr marL="0" indent="0">
              <a:buNone/>
            </a:pPr>
            <a:r>
              <a:rPr lang="en-US" altLang="zh-CN" sz="1800" dirty="0" smtClean="0">
                <a:latin typeface="+mn-ea"/>
              </a:rPr>
              <a:t>     Ada Boosting</a:t>
            </a:r>
            <a:r>
              <a:rPr lang="zh-CN" altLang="en-US" sz="1800" dirty="0">
                <a:latin typeface="+mn-ea"/>
              </a:rPr>
              <a:t>集成</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步骤：</a:t>
            </a:r>
            <a:endParaRPr lang="en-US" altLang="zh-CN" sz="1800" dirty="0">
              <a:latin typeface="+mn-ea"/>
            </a:endParaRPr>
          </a:p>
          <a:p>
            <a:pPr marL="0" indent="0">
              <a:buNone/>
            </a:pPr>
            <a:r>
              <a:rPr lang="en-US" altLang="zh-CN" sz="1800" dirty="0">
                <a:latin typeface="+mn-ea"/>
              </a:rPr>
              <a:t>1</a:t>
            </a:r>
            <a:r>
              <a:rPr lang="zh-CN" altLang="en-US" sz="1800" dirty="0">
                <a:latin typeface="+mn-ea"/>
              </a:rPr>
              <a:t>、先对</a:t>
            </a:r>
            <a:r>
              <a:rPr lang="en-US" altLang="zh-CN" sz="1800" dirty="0">
                <a:latin typeface="+mn-ea"/>
              </a:rPr>
              <a:t>N</a:t>
            </a:r>
            <a:r>
              <a:rPr lang="zh-CN" altLang="en-US" sz="1800" dirty="0">
                <a:latin typeface="+mn-ea"/>
              </a:rPr>
              <a:t>个训练样本</a:t>
            </a:r>
            <a:r>
              <a:rPr lang="en-US" altLang="zh-CN" sz="1800" dirty="0">
                <a:latin typeface="+mn-ea"/>
              </a:rPr>
              <a:t>S1</a:t>
            </a:r>
            <a:r>
              <a:rPr lang="zh-CN" altLang="en-US" sz="1800" dirty="0">
                <a:latin typeface="+mn-ea"/>
              </a:rPr>
              <a:t>的学习得到一个弱分类器</a:t>
            </a:r>
            <a:r>
              <a:rPr lang="en-US" altLang="zh-CN" sz="1800" dirty="0">
                <a:latin typeface="+mn-ea"/>
              </a:rPr>
              <a:t>M1</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 </a:t>
            </a:r>
            <a:r>
              <a:rPr lang="en-US" altLang="zh-CN" sz="1800" dirty="0">
                <a:latin typeface="+mn-ea"/>
              </a:rPr>
              <a:t>2</a:t>
            </a:r>
            <a:r>
              <a:rPr lang="zh-CN" altLang="en-US" sz="1800" dirty="0">
                <a:latin typeface="+mn-ea"/>
              </a:rPr>
              <a:t>、将</a:t>
            </a:r>
            <a:r>
              <a:rPr lang="en-US" altLang="zh-CN" sz="1800" dirty="0">
                <a:latin typeface="+mn-ea"/>
              </a:rPr>
              <a:t>S1</a:t>
            </a:r>
            <a:r>
              <a:rPr lang="zh-CN" altLang="en-US" sz="1800" dirty="0">
                <a:latin typeface="+mn-ea"/>
              </a:rPr>
              <a:t>中分错的样本和其他新的数据一起构成新的</a:t>
            </a:r>
            <a:r>
              <a:rPr lang="en-US" altLang="zh-CN" sz="1800" dirty="0">
                <a:latin typeface="+mn-ea"/>
              </a:rPr>
              <a:t>N</a:t>
            </a:r>
            <a:r>
              <a:rPr lang="zh-CN" altLang="en-US" sz="1800" dirty="0">
                <a:latin typeface="+mn-ea"/>
              </a:rPr>
              <a:t>个训练样本</a:t>
            </a:r>
            <a:r>
              <a:rPr lang="en-US" altLang="zh-CN" sz="1800" dirty="0">
                <a:latin typeface="+mn-ea"/>
              </a:rPr>
              <a:t>S2</a:t>
            </a:r>
            <a:r>
              <a:rPr lang="zh-CN" altLang="en-US" sz="1800" dirty="0">
                <a:latin typeface="+mn-ea"/>
              </a:rPr>
              <a:t>，再得到一个弱分类器</a:t>
            </a:r>
            <a:r>
              <a:rPr lang="en-US" altLang="zh-CN" sz="1800" dirty="0">
                <a:latin typeface="+mn-ea"/>
              </a:rPr>
              <a:t>M2</a:t>
            </a:r>
            <a:r>
              <a:rPr lang="zh-CN" altLang="en-US" sz="1800" dirty="0">
                <a:latin typeface="+mn-ea"/>
              </a:rPr>
              <a:t>； </a:t>
            </a:r>
            <a:endParaRPr lang="en-US" altLang="zh-CN" sz="1800" dirty="0" smtClean="0">
              <a:latin typeface="+mn-ea"/>
            </a:endParaRPr>
          </a:p>
          <a:p>
            <a:pPr marL="0" indent="0">
              <a:buNone/>
            </a:pPr>
            <a:r>
              <a:rPr lang="en-US" altLang="zh-CN" sz="1800" dirty="0" smtClean="0">
                <a:latin typeface="+mn-ea"/>
              </a:rPr>
              <a:t>3</a:t>
            </a:r>
            <a:r>
              <a:rPr lang="zh-CN" altLang="en-US" sz="1800" dirty="0">
                <a:latin typeface="+mn-ea"/>
              </a:rPr>
              <a:t>、将</a:t>
            </a:r>
            <a:r>
              <a:rPr lang="en-US" altLang="zh-CN" sz="1800" dirty="0">
                <a:latin typeface="+mn-ea"/>
              </a:rPr>
              <a:t>S1</a:t>
            </a:r>
            <a:r>
              <a:rPr lang="zh-CN" altLang="en-US" sz="1800" dirty="0">
                <a:latin typeface="+mn-ea"/>
              </a:rPr>
              <a:t>和</a:t>
            </a:r>
            <a:r>
              <a:rPr lang="en-US" altLang="zh-CN" sz="1800" dirty="0">
                <a:latin typeface="+mn-ea"/>
              </a:rPr>
              <a:t>S2</a:t>
            </a:r>
            <a:r>
              <a:rPr lang="zh-CN" altLang="en-US" sz="1800" dirty="0">
                <a:latin typeface="+mn-ea"/>
              </a:rPr>
              <a:t>中都分错的样本和其他新的数据一起构成新的</a:t>
            </a:r>
            <a:r>
              <a:rPr lang="en-US" altLang="zh-CN" sz="1800" dirty="0">
                <a:latin typeface="+mn-ea"/>
              </a:rPr>
              <a:t>N</a:t>
            </a:r>
            <a:r>
              <a:rPr lang="zh-CN" altLang="en-US" sz="1800" dirty="0">
                <a:latin typeface="+mn-ea"/>
              </a:rPr>
              <a:t>个训练样本</a:t>
            </a:r>
            <a:r>
              <a:rPr lang="en-US" altLang="zh-CN" sz="1800" dirty="0">
                <a:latin typeface="+mn-ea"/>
              </a:rPr>
              <a:t>S3</a:t>
            </a:r>
            <a:r>
              <a:rPr lang="zh-CN" altLang="en-US" sz="1800" dirty="0">
                <a:latin typeface="+mn-ea"/>
              </a:rPr>
              <a:t>，再得到一个弱分类器</a:t>
            </a:r>
            <a:r>
              <a:rPr lang="en-US" altLang="zh-CN" sz="1800" dirty="0">
                <a:latin typeface="+mn-ea"/>
              </a:rPr>
              <a:t>M3</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 </a:t>
            </a:r>
            <a:r>
              <a:rPr lang="en-US" altLang="zh-CN" sz="1800" dirty="0">
                <a:latin typeface="+mn-ea"/>
              </a:rPr>
              <a:t>4</a:t>
            </a:r>
            <a:r>
              <a:rPr lang="zh-CN" altLang="en-US" sz="1800" dirty="0">
                <a:latin typeface="+mn-ea"/>
              </a:rPr>
              <a:t>、最终得到一堆弱分类器，可根据</a:t>
            </a:r>
            <a:r>
              <a:rPr lang="zh-CN" altLang="en-US" sz="1800" dirty="0">
                <a:solidFill>
                  <a:srgbClr val="FF0000"/>
                </a:solidFill>
                <a:latin typeface="+mn-ea"/>
              </a:rPr>
              <a:t>弱分类器的多数投票表决</a:t>
            </a:r>
            <a:r>
              <a:rPr lang="zh-CN" altLang="en-US" sz="1800" dirty="0">
                <a:latin typeface="+mn-ea"/>
              </a:rPr>
              <a:t>。 </a:t>
            </a:r>
          </a:p>
        </p:txBody>
      </p:sp>
      <p:sp>
        <p:nvSpPr>
          <p:cNvPr id="4" name="矩形 3"/>
          <p:cNvSpPr/>
          <p:nvPr/>
        </p:nvSpPr>
        <p:spPr>
          <a:xfrm>
            <a:off x="4567311" y="274393"/>
            <a:ext cx="6096000" cy="646331"/>
          </a:xfrm>
          <a:prstGeom prst="rect">
            <a:avLst/>
          </a:prstGeom>
        </p:spPr>
        <p:txBody>
          <a:bodyPr>
            <a:spAutoFit/>
          </a:bodyPr>
          <a:lstStyle/>
          <a:p>
            <a:r>
              <a:rPr lang="en-US" altLang="zh-CN" b="1" dirty="0">
                <a:solidFill>
                  <a:srgbClr val="4F4F4F"/>
                </a:solidFill>
                <a:latin typeface="Microsoft YaHei" panose="020B0503020204020204" pitchFamily="34" charset="-122"/>
                <a:ea typeface="Microsoft YaHei" panose="020B0503020204020204" pitchFamily="34" charset="-122"/>
              </a:rPr>
              <a:t>Bagging</a:t>
            </a:r>
            <a:r>
              <a:rPr lang="zh-CN" altLang="en-US" b="1" dirty="0">
                <a:solidFill>
                  <a:srgbClr val="4F4F4F"/>
                </a:solidFill>
                <a:latin typeface="Microsoft YaHei" panose="020B0503020204020204" pitchFamily="34" charset="-122"/>
                <a:ea typeface="Microsoft YaHei" panose="020B0503020204020204" pitchFamily="34" charset="-122"/>
              </a:rPr>
              <a:t>只是将分类器进行简单的组合，实际上，并没有发挥出分类器组合的威力来。</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24516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dirty="0" smtClean="0">
                <a:latin typeface="+mn-ea"/>
              </a:rPr>
              <a:t>7.</a:t>
            </a:r>
            <a:r>
              <a:rPr lang="zh-CN" altLang="en-US" dirty="0">
                <a:latin typeface="+mn-ea"/>
              </a:rPr>
              <a:t>集成</a:t>
            </a:r>
            <a:r>
              <a:rPr lang="zh-CN" altLang="en-US" dirty="0" smtClean="0">
                <a:latin typeface="+mn-ea"/>
              </a:rPr>
              <a:t>算法</a:t>
            </a:r>
            <a:r>
              <a:rPr lang="en-US" altLang="zh-CN" dirty="0" smtClean="0">
                <a:latin typeface="+mn-ea"/>
              </a:rPr>
              <a:t>:</a:t>
            </a:r>
          </a:p>
          <a:p>
            <a:pPr marL="0" indent="0">
              <a:buNone/>
            </a:pPr>
            <a:r>
              <a:rPr lang="en-US" altLang="zh-CN" sz="1800" dirty="0" smtClean="0">
                <a:latin typeface="+mn-ea"/>
              </a:rPr>
              <a:t>Stacking</a:t>
            </a:r>
            <a:r>
              <a:rPr lang="zh-CN" altLang="en-US" sz="1800" dirty="0">
                <a:latin typeface="+mn-ea"/>
              </a:rPr>
              <a:t>集成</a:t>
            </a:r>
            <a:r>
              <a:rPr lang="zh-CN" altLang="en-US" sz="1800" dirty="0" smtClean="0">
                <a:latin typeface="+mn-ea"/>
              </a:rPr>
              <a:t>：</a:t>
            </a:r>
            <a:endParaRPr lang="en-US" altLang="zh-CN" sz="1800" dirty="0" smtClean="0">
              <a:latin typeface="+mn-ea"/>
            </a:endParaRPr>
          </a:p>
          <a:p>
            <a:pPr marL="0" indent="0">
              <a:buNone/>
            </a:pPr>
            <a:r>
              <a:rPr lang="en-US" altLang="zh-CN" sz="1800">
                <a:latin typeface="+mn-ea"/>
              </a:rPr>
              <a:t> </a:t>
            </a:r>
            <a:r>
              <a:rPr lang="en-US" altLang="zh-CN" sz="1800" smtClean="0">
                <a:latin typeface="+mn-ea"/>
              </a:rPr>
              <a:t>   </a:t>
            </a:r>
            <a:r>
              <a:rPr lang="zh-CN" altLang="en-US" sz="1800" smtClean="0">
                <a:latin typeface="+mn-ea"/>
              </a:rPr>
              <a:t>多种</a:t>
            </a:r>
            <a:r>
              <a:rPr lang="zh-CN" altLang="en-US" sz="1800" dirty="0">
                <a:latin typeface="+mn-ea"/>
              </a:rPr>
              <a:t>算法群殴一起上！选择多个机器学习算法做同一件事，最后把它们的</a:t>
            </a:r>
            <a:r>
              <a:rPr lang="zh-CN" altLang="en-US" sz="1800" dirty="0">
                <a:solidFill>
                  <a:srgbClr val="FF0000"/>
                </a:solidFill>
                <a:latin typeface="+mn-ea"/>
              </a:rPr>
              <a:t>结果合并</a:t>
            </a:r>
            <a:r>
              <a:rPr lang="zh-CN" altLang="en-US" sz="1800" dirty="0">
                <a:latin typeface="+mn-ea"/>
              </a:rPr>
              <a:t>就</a:t>
            </a:r>
            <a:r>
              <a:rPr lang="en-US" altLang="zh-CN" sz="1800" dirty="0">
                <a:latin typeface="+mn-ea"/>
              </a:rPr>
              <a:t>OK</a:t>
            </a:r>
            <a:r>
              <a:rPr lang="zh-CN" altLang="en-US" sz="1800" dirty="0">
                <a:latin typeface="+mn-ea"/>
              </a:rPr>
              <a:t>啦</a:t>
            </a:r>
            <a:r>
              <a:rPr lang="zh-CN" altLang="en-US" sz="1800" dirty="0" smtClean="0">
                <a:latin typeface="+mn-ea"/>
              </a:rPr>
              <a:t>！</a:t>
            </a:r>
            <a:endParaRPr lang="en-US" altLang="zh-CN" sz="1800" dirty="0" smtClean="0">
              <a:latin typeface="+mn-ea"/>
            </a:endParaRPr>
          </a:p>
          <a:p>
            <a:pPr marL="0" indent="0">
              <a:buNone/>
            </a:pPr>
            <a:r>
              <a:rPr lang="zh-CN" altLang="en-US" sz="1800" dirty="0" smtClean="0">
                <a:latin typeface="+mn-ea"/>
              </a:rPr>
              <a:t>    在</a:t>
            </a:r>
            <a:r>
              <a:rPr lang="en-US" altLang="zh-CN" sz="1800" dirty="0" err="1">
                <a:latin typeface="+mn-ea"/>
              </a:rPr>
              <a:t>Kaggle</a:t>
            </a:r>
            <a:r>
              <a:rPr lang="zh-CN" altLang="en-US" sz="1800" dirty="0">
                <a:latin typeface="+mn-ea"/>
              </a:rPr>
              <a:t>上，很多比赛多是通过</a:t>
            </a:r>
            <a:r>
              <a:rPr lang="en-US" altLang="zh-CN" sz="1800" dirty="0">
                <a:latin typeface="+mn-ea"/>
              </a:rPr>
              <a:t>Stacking</a:t>
            </a:r>
            <a:r>
              <a:rPr lang="zh-CN" altLang="en-US" sz="1800" dirty="0">
                <a:latin typeface="+mn-ea"/>
              </a:rPr>
              <a:t>获取优秀的结果！</a:t>
            </a:r>
          </a:p>
        </p:txBody>
      </p:sp>
    </p:spTree>
    <p:extLst>
      <p:ext uri="{BB962C8B-B14F-4D97-AF65-F5344CB8AC3E}">
        <p14:creationId xmlns:p14="http://schemas.microsoft.com/office/powerpoint/2010/main" val="71928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分类算法的评估</a:t>
            </a:r>
            <a:r>
              <a:rPr lang="zh-CN" altLang="en-US" b="1" dirty="0" smtClean="0"/>
              <a:t>方法</a:t>
            </a:r>
            <a:endParaRPr lang="en-US" altLang="zh-CN" b="1" dirty="0" smtClean="0"/>
          </a:p>
          <a:p>
            <a:pPr marL="0" indent="0">
              <a:buNone/>
            </a:pPr>
            <a:r>
              <a:rPr lang="zh-CN" altLang="en-US" sz="2400" b="1" dirty="0" smtClean="0">
                <a:latin typeface="+mn-ea"/>
              </a:rPr>
              <a:t>    几</a:t>
            </a:r>
            <a:r>
              <a:rPr lang="zh-CN" altLang="en-US" sz="2400" b="1" dirty="0">
                <a:latin typeface="+mn-ea"/>
              </a:rPr>
              <a:t>个常用的术语</a:t>
            </a:r>
            <a:r>
              <a:rPr lang="zh-CN" altLang="en-US" sz="2400" dirty="0">
                <a:latin typeface="+mn-ea"/>
              </a:rPr>
              <a:t> 这里首先介绍几个</a:t>
            </a:r>
            <a:r>
              <a:rPr lang="zh-CN" altLang="en-US" sz="2400" i="1" dirty="0">
                <a:latin typeface="+mn-ea"/>
              </a:rPr>
              <a:t>常见</a:t>
            </a:r>
            <a:r>
              <a:rPr lang="zh-CN" altLang="en-US" sz="2400" dirty="0">
                <a:latin typeface="+mn-ea"/>
              </a:rPr>
              <a:t>的 模型评价术语，现在假设我们的分类目标只有两类，计为正例（</a:t>
            </a:r>
            <a:r>
              <a:rPr lang="en-US" altLang="zh-CN" sz="2400" dirty="0">
                <a:latin typeface="+mn-ea"/>
              </a:rPr>
              <a:t>positive</a:t>
            </a:r>
            <a:r>
              <a:rPr lang="zh-CN" altLang="en-US" sz="2400" dirty="0">
                <a:latin typeface="+mn-ea"/>
              </a:rPr>
              <a:t>）和负例（</a:t>
            </a:r>
            <a:r>
              <a:rPr lang="en-US" altLang="zh-CN" sz="2400" dirty="0">
                <a:latin typeface="+mn-ea"/>
              </a:rPr>
              <a:t>negative</a:t>
            </a:r>
            <a:r>
              <a:rPr lang="zh-CN" altLang="en-US" sz="2400" dirty="0">
                <a:latin typeface="+mn-ea"/>
              </a:rPr>
              <a:t>）分别是：</a:t>
            </a:r>
          </a:p>
          <a:p>
            <a:r>
              <a:rPr lang="en-US" altLang="zh-CN" sz="2400" dirty="0">
                <a:latin typeface="+mn-ea"/>
              </a:rPr>
              <a:t>True positives(TP): </a:t>
            </a:r>
            <a:r>
              <a:rPr lang="zh-CN" altLang="en-US" sz="2400" dirty="0">
                <a:latin typeface="+mn-ea"/>
              </a:rPr>
              <a:t>被正确地划分为正例的个数，即实际为正例且被分类器划分为正例的实例数（样本数）；</a:t>
            </a:r>
          </a:p>
          <a:p>
            <a:r>
              <a:rPr lang="en-US" altLang="zh-CN" sz="2400" dirty="0">
                <a:latin typeface="+mn-ea"/>
              </a:rPr>
              <a:t>False positives(FP): </a:t>
            </a:r>
            <a:r>
              <a:rPr lang="zh-CN" altLang="en-US" sz="2400" dirty="0">
                <a:latin typeface="+mn-ea"/>
              </a:rPr>
              <a:t>被错误地划分为正例的个数，即实际为负例但被分类器划分为正例的实例数；</a:t>
            </a:r>
          </a:p>
          <a:p>
            <a:r>
              <a:rPr lang="en-US" altLang="zh-CN" sz="2400" dirty="0">
                <a:latin typeface="+mn-ea"/>
              </a:rPr>
              <a:t>False negatives(FN):</a:t>
            </a:r>
            <a:r>
              <a:rPr lang="zh-CN" altLang="en-US" sz="2400" dirty="0">
                <a:latin typeface="+mn-ea"/>
              </a:rPr>
              <a:t>被错误地划分为负例的个数，即实际为正例但被分类器划分为负例的实例数；</a:t>
            </a:r>
          </a:p>
          <a:p>
            <a:r>
              <a:rPr lang="en-US" altLang="zh-CN" sz="2400" dirty="0">
                <a:latin typeface="+mn-ea"/>
              </a:rPr>
              <a:t>True negatives(TN): </a:t>
            </a:r>
            <a:r>
              <a:rPr lang="zh-CN" altLang="en-US" sz="2400" dirty="0">
                <a:latin typeface="+mn-ea"/>
              </a:rPr>
              <a:t>被正确地划分为负例的个数，即实际为负例且被分类器划分为负例的实例数。</a:t>
            </a:r>
          </a:p>
          <a:p>
            <a:pPr marL="0" indent="0">
              <a:buNone/>
            </a:pPr>
            <a:endParaRPr lang="zh-CN" altLang="en-US" b="1" dirty="0"/>
          </a:p>
        </p:txBody>
      </p:sp>
    </p:spTree>
    <p:extLst>
      <p:ext uri="{BB962C8B-B14F-4D97-AF65-F5344CB8AC3E}">
        <p14:creationId xmlns:p14="http://schemas.microsoft.com/office/powerpoint/2010/main" val="471994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分类算法的评估</a:t>
            </a:r>
            <a:r>
              <a:rPr lang="zh-CN" altLang="en-US" b="1" dirty="0" smtClean="0"/>
              <a:t>方法</a:t>
            </a:r>
            <a:endParaRPr lang="en-US" altLang="zh-CN" b="1" dirty="0" smtClean="0"/>
          </a:p>
          <a:p>
            <a:pPr marL="0" indent="0">
              <a:buNone/>
            </a:pPr>
            <a:r>
              <a:rPr lang="zh-CN" altLang="en-US" sz="2400" b="1" dirty="0" smtClean="0">
                <a:latin typeface="+mn-ea"/>
              </a:rPr>
              <a:t>    </a:t>
            </a:r>
            <a:endParaRPr lang="zh-CN" altLang="en-US" b="1" dirty="0"/>
          </a:p>
        </p:txBody>
      </p:sp>
      <p:pic>
        <p:nvPicPr>
          <p:cNvPr id="2050" name="Picture 2" descr="http://localhost:8090/img/ch2/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798" y="1600793"/>
            <a:ext cx="9595345" cy="327076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9957" y="5103674"/>
            <a:ext cx="11066614" cy="1754326"/>
          </a:xfrm>
          <a:prstGeom prst="rect">
            <a:avLst/>
          </a:prstGeom>
        </p:spPr>
        <p:txBody>
          <a:bodyPr wrap="square">
            <a:spAutoFit/>
          </a:bodyPr>
          <a:lstStyle/>
          <a:p>
            <a:r>
              <a:rPr lang="zh-CN" altLang="en-US" dirty="0"/>
              <a:t>上图是这四个术语的混淆矩阵。 </a:t>
            </a:r>
            <a:r>
              <a:rPr lang="en-US" altLang="zh-CN" dirty="0"/>
              <a:t>1</a:t>
            </a:r>
            <a:r>
              <a:rPr lang="zh-CN" altLang="en-US" dirty="0"/>
              <a:t>）</a:t>
            </a:r>
            <a:r>
              <a:rPr lang="en-US" altLang="zh-CN" dirty="0"/>
              <a:t>P=TP+FN</a:t>
            </a:r>
            <a:r>
              <a:rPr lang="zh-CN" altLang="en-US" dirty="0"/>
              <a:t>表示实际为正例的样本个数。 </a:t>
            </a:r>
            <a:r>
              <a:rPr lang="en-US" altLang="zh-CN" dirty="0"/>
              <a:t>2</a:t>
            </a:r>
            <a:r>
              <a:rPr lang="zh-CN" altLang="en-US" dirty="0"/>
              <a:t>）</a:t>
            </a:r>
            <a:r>
              <a:rPr lang="en-US" altLang="zh-CN" dirty="0"/>
              <a:t>True</a:t>
            </a:r>
            <a:r>
              <a:rPr lang="zh-CN" altLang="en-US" dirty="0"/>
              <a:t>、</a:t>
            </a:r>
            <a:r>
              <a:rPr lang="en-US" altLang="zh-CN" dirty="0"/>
              <a:t>False</a:t>
            </a:r>
            <a:r>
              <a:rPr lang="zh-CN" altLang="en-US" dirty="0"/>
              <a:t>描述的是分类器是否判断正确。 </a:t>
            </a:r>
            <a:r>
              <a:rPr lang="en-US" altLang="zh-CN" dirty="0"/>
              <a:t>3</a:t>
            </a:r>
            <a:r>
              <a:rPr lang="zh-CN" altLang="en-US" dirty="0"/>
              <a:t>）</a:t>
            </a:r>
            <a:r>
              <a:rPr lang="en-US" altLang="zh-CN" dirty="0"/>
              <a:t>Positive</a:t>
            </a:r>
            <a:r>
              <a:rPr lang="zh-CN" altLang="en-US" dirty="0"/>
              <a:t>、</a:t>
            </a:r>
            <a:r>
              <a:rPr lang="en-US" altLang="zh-CN" dirty="0"/>
              <a:t>Negative</a:t>
            </a:r>
            <a:r>
              <a:rPr lang="zh-CN" altLang="en-US" dirty="0"/>
              <a:t>是分类器的分类结果，如果正例计为</a:t>
            </a:r>
            <a:r>
              <a:rPr lang="en-US" altLang="zh-CN" dirty="0"/>
              <a:t>1</a:t>
            </a:r>
            <a:r>
              <a:rPr lang="zh-CN" altLang="en-US" dirty="0"/>
              <a:t>、负例计为</a:t>
            </a:r>
            <a:r>
              <a:rPr lang="en-US" altLang="zh-CN" dirty="0"/>
              <a:t>-1</a:t>
            </a:r>
            <a:r>
              <a:rPr lang="zh-CN" altLang="en-US" dirty="0"/>
              <a:t>，即</a:t>
            </a:r>
            <a:r>
              <a:rPr lang="en-US" altLang="zh-CN" dirty="0"/>
              <a:t>positive=1</a:t>
            </a:r>
            <a:r>
              <a:rPr lang="zh-CN" altLang="en-US" dirty="0"/>
              <a:t>、</a:t>
            </a:r>
            <a:r>
              <a:rPr lang="en-US" altLang="zh-CN" dirty="0"/>
              <a:t>negative=-1</a:t>
            </a:r>
            <a:r>
              <a:rPr lang="zh-CN" altLang="en-US" dirty="0"/>
              <a:t>。用</a:t>
            </a:r>
            <a:r>
              <a:rPr lang="en-US" altLang="zh-CN" dirty="0"/>
              <a:t>1</a:t>
            </a:r>
            <a:r>
              <a:rPr lang="zh-CN" altLang="en-US" dirty="0"/>
              <a:t>表示</a:t>
            </a:r>
            <a:r>
              <a:rPr lang="en-US" altLang="zh-CN" dirty="0"/>
              <a:t>True</a:t>
            </a:r>
            <a:r>
              <a:rPr lang="zh-CN" altLang="en-US" dirty="0"/>
              <a:t>，</a:t>
            </a:r>
            <a:r>
              <a:rPr lang="en-US" altLang="zh-CN" dirty="0"/>
              <a:t>-1</a:t>
            </a:r>
            <a:r>
              <a:rPr lang="zh-CN" altLang="en-US" dirty="0"/>
              <a:t>表示</a:t>
            </a:r>
            <a:r>
              <a:rPr lang="en-US" altLang="zh-CN" dirty="0"/>
              <a:t>False</a:t>
            </a:r>
            <a:r>
              <a:rPr lang="zh-CN" altLang="en-US" dirty="0"/>
              <a:t>，那么实际的类标</a:t>
            </a:r>
            <a:r>
              <a:rPr lang="en-US" altLang="zh-CN" dirty="0"/>
              <a:t>=TF*PN</a:t>
            </a:r>
            <a:r>
              <a:rPr lang="zh-CN" altLang="en-US" dirty="0"/>
              <a:t>，</a:t>
            </a:r>
            <a:r>
              <a:rPr lang="en-US" altLang="zh-CN" dirty="0"/>
              <a:t>TF</a:t>
            </a:r>
            <a:r>
              <a:rPr lang="zh-CN" altLang="en-US" dirty="0"/>
              <a:t>为</a:t>
            </a:r>
            <a:r>
              <a:rPr lang="en-US" altLang="zh-CN" dirty="0"/>
              <a:t>true</a:t>
            </a:r>
            <a:r>
              <a:rPr lang="zh-CN" altLang="en-US" dirty="0"/>
              <a:t>或</a:t>
            </a:r>
            <a:r>
              <a:rPr lang="en-US" altLang="zh-CN" dirty="0"/>
              <a:t>false</a:t>
            </a:r>
            <a:r>
              <a:rPr lang="zh-CN" altLang="en-US" dirty="0"/>
              <a:t>，</a:t>
            </a:r>
            <a:r>
              <a:rPr lang="en-US" altLang="zh-CN" dirty="0"/>
              <a:t>PN</a:t>
            </a:r>
            <a:r>
              <a:rPr lang="zh-CN" altLang="en-US" dirty="0"/>
              <a:t>为</a:t>
            </a:r>
            <a:r>
              <a:rPr lang="en-US" altLang="zh-CN" dirty="0"/>
              <a:t>positive</a:t>
            </a:r>
            <a:r>
              <a:rPr lang="zh-CN" altLang="en-US" dirty="0"/>
              <a:t>或</a:t>
            </a:r>
            <a:r>
              <a:rPr lang="en-US" altLang="zh-CN" dirty="0"/>
              <a:t>negative</a:t>
            </a:r>
            <a:r>
              <a:rPr lang="zh-CN" altLang="en-US" dirty="0"/>
              <a:t>。 </a:t>
            </a:r>
            <a:r>
              <a:rPr lang="en-US" altLang="zh-CN" dirty="0"/>
              <a:t>4</a:t>
            </a:r>
            <a:r>
              <a:rPr lang="zh-CN" altLang="en-US" dirty="0"/>
              <a:t>）例如</a:t>
            </a:r>
            <a:r>
              <a:rPr lang="en-US" altLang="zh-CN" dirty="0"/>
              <a:t>True positives(TP)</a:t>
            </a:r>
            <a:r>
              <a:rPr lang="zh-CN" altLang="en-US" dirty="0"/>
              <a:t>的实际类标</a:t>
            </a:r>
            <a:r>
              <a:rPr lang="en-US" altLang="zh-CN" dirty="0"/>
              <a:t>=1*1=1</a:t>
            </a:r>
            <a:r>
              <a:rPr lang="zh-CN" altLang="en-US" dirty="0"/>
              <a:t>为正例，</a:t>
            </a:r>
            <a:r>
              <a:rPr lang="en-US" altLang="zh-CN" dirty="0"/>
              <a:t>False positives(FP)</a:t>
            </a:r>
            <a:r>
              <a:rPr lang="zh-CN" altLang="en-US" dirty="0"/>
              <a:t>的实际类标</a:t>
            </a:r>
            <a:r>
              <a:rPr lang="en-US" altLang="zh-CN" dirty="0"/>
              <a:t>=(-1)*1=-1</a:t>
            </a:r>
            <a:r>
              <a:rPr lang="zh-CN" altLang="en-US" dirty="0"/>
              <a:t>为负例，</a:t>
            </a:r>
            <a:r>
              <a:rPr lang="en-US" altLang="zh-CN" dirty="0"/>
              <a:t>False negatives(FN)</a:t>
            </a:r>
            <a:r>
              <a:rPr lang="zh-CN" altLang="en-US" dirty="0"/>
              <a:t>的实际类标</a:t>
            </a:r>
            <a:r>
              <a:rPr lang="en-US" altLang="zh-CN" dirty="0"/>
              <a:t>=(-1)*(-1)=1</a:t>
            </a:r>
            <a:r>
              <a:rPr lang="zh-CN" altLang="en-US" dirty="0"/>
              <a:t>为正例，</a:t>
            </a:r>
            <a:r>
              <a:rPr lang="en-US" altLang="zh-CN" dirty="0"/>
              <a:t>True negatives(TN)</a:t>
            </a:r>
            <a:r>
              <a:rPr lang="zh-CN" altLang="en-US" dirty="0"/>
              <a:t>的实际类标</a:t>
            </a:r>
            <a:r>
              <a:rPr lang="en-US" altLang="zh-CN" dirty="0"/>
              <a:t>=1*(-1)=-1</a:t>
            </a:r>
            <a:r>
              <a:rPr lang="zh-CN" altLang="en-US" dirty="0"/>
              <a:t>为负例。</a:t>
            </a:r>
          </a:p>
          <a:p>
            <a:endParaRPr lang="zh-CN" altLang="en-US" dirty="0"/>
          </a:p>
        </p:txBody>
      </p:sp>
    </p:spTree>
    <p:extLst>
      <p:ext uri="{BB962C8B-B14F-4D97-AF65-F5344CB8AC3E}">
        <p14:creationId xmlns:p14="http://schemas.microsoft.com/office/powerpoint/2010/main" val="230748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分类算法的评估</a:t>
            </a:r>
            <a:r>
              <a:rPr lang="zh-CN" altLang="en-US" b="1" dirty="0" smtClean="0"/>
              <a:t>方法</a:t>
            </a:r>
            <a:endParaRPr lang="en-US" altLang="zh-CN" b="1" dirty="0" smtClean="0"/>
          </a:p>
          <a:p>
            <a:pPr marL="0" indent="0">
              <a:buNone/>
            </a:pPr>
            <a:r>
              <a:rPr lang="zh-CN" altLang="en-US" sz="2400" b="1" dirty="0" smtClean="0">
                <a:latin typeface="+mn-ea"/>
              </a:rPr>
              <a:t>    </a:t>
            </a:r>
            <a:endParaRPr lang="zh-CN" altLang="en-US" b="1" dirty="0"/>
          </a:p>
        </p:txBody>
      </p:sp>
      <p:sp>
        <p:nvSpPr>
          <p:cNvPr id="4" name="矩形 3"/>
          <p:cNvSpPr/>
          <p:nvPr/>
        </p:nvSpPr>
        <p:spPr>
          <a:xfrm>
            <a:off x="838200" y="1797612"/>
            <a:ext cx="10657114" cy="4154984"/>
          </a:xfrm>
          <a:prstGeom prst="rect">
            <a:avLst/>
          </a:prstGeom>
        </p:spPr>
        <p:txBody>
          <a:bodyPr wrap="square">
            <a:spAutoFit/>
          </a:bodyPr>
          <a:lstStyle/>
          <a:p>
            <a:r>
              <a:rPr lang="zh-CN" altLang="en-US" sz="2400" b="1" dirty="0">
                <a:solidFill>
                  <a:srgbClr val="333333"/>
                </a:solidFill>
                <a:latin typeface="-apple-system"/>
              </a:rPr>
              <a:t>评价</a:t>
            </a:r>
            <a:r>
              <a:rPr lang="zh-CN" altLang="en-US" sz="2400" b="1" dirty="0" smtClean="0">
                <a:solidFill>
                  <a:srgbClr val="333333"/>
                </a:solidFill>
                <a:latin typeface="-apple-system"/>
              </a:rPr>
              <a:t>指标</a:t>
            </a:r>
            <a:endParaRPr lang="en-US" altLang="zh-CN" sz="2400" b="1" dirty="0" smtClean="0">
              <a:solidFill>
                <a:srgbClr val="333333"/>
              </a:solidFill>
              <a:latin typeface="-apple-system"/>
            </a:endParaRPr>
          </a:p>
          <a:p>
            <a:endParaRPr lang="en-US" altLang="zh-CN" sz="2400" b="1" dirty="0" smtClean="0">
              <a:solidFill>
                <a:srgbClr val="333333"/>
              </a:solidFill>
              <a:latin typeface="-apple-system"/>
            </a:endParaRPr>
          </a:p>
          <a:p>
            <a:pPr>
              <a:buFont typeface="+mj-lt"/>
              <a:buAutoNum type="arabicPeriod"/>
            </a:pPr>
            <a:r>
              <a:rPr lang="zh-CN" altLang="en-US" dirty="0" smtClean="0">
                <a:solidFill>
                  <a:srgbClr val="FF0000"/>
                </a:solidFill>
                <a:latin typeface="-apple-system"/>
              </a:rPr>
              <a:t>正确率</a:t>
            </a:r>
            <a:r>
              <a:rPr lang="zh-CN" altLang="en-US" dirty="0">
                <a:solidFill>
                  <a:srgbClr val="FF0000"/>
                </a:solidFill>
                <a:latin typeface="-apple-system"/>
              </a:rPr>
              <a:t>（</a:t>
            </a:r>
            <a:r>
              <a:rPr lang="en-US" altLang="zh-CN" dirty="0">
                <a:solidFill>
                  <a:srgbClr val="FF0000"/>
                </a:solidFill>
                <a:latin typeface="-apple-system"/>
              </a:rPr>
              <a:t>accuracy</a:t>
            </a:r>
            <a:r>
              <a:rPr lang="zh-CN" altLang="en-US" dirty="0">
                <a:solidFill>
                  <a:srgbClr val="FF0000"/>
                </a:solidFill>
                <a:latin typeface="-apple-system"/>
              </a:rPr>
              <a:t>） </a:t>
            </a:r>
            <a:r>
              <a:rPr lang="zh-CN" altLang="en-US" dirty="0">
                <a:solidFill>
                  <a:srgbClr val="333333"/>
                </a:solidFill>
                <a:latin typeface="-apple-system"/>
              </a:rPr>
              <a:t>正确率是我们最常见的评价指标，</a:t>
            </a:r>
            <a:r>
              <a:rPr lang="en-US" altLang="zh-CN" dirty="0">
                <a:solidFill>
                  <a:srgbClr val="333333"/>
                </a:solidFill>
                <a:latin typeface="-apple-system"/>
              </a:rPr>
              <a:t>accuracy = (TP+TN)/(P+N)</a:t>
            </a:r>
            <a:r>
              <a:rPr lang="zh-CN" altLang="en-US" dirty="0">
                <a:solidFill>
                  <a:srgbClr val="333333"/>
                </a:solidFill>
                <a:latin typeface="-apple-system"/>
              </a:rPr>
              <a:t>，正确率是被分对的样本数在所有样本数中的占比，</a:t>
            </a:r>
            <a:r>
              <a:rPr lang="zh-CN" altLang="en-US" dirty="0">
                <a:solidFill>
                  <a:srgbClr val="FF0000"/>
                </a:solidFill>
                <a:latin typeface="-apple-system"/>
              </a:rPr>
              <a:t>通常来说，正确率越高，分类器越好。</a:t>
            </a:r>
          </a:p>
          <a:p>
            <a:pPr>
              <a:buFont typeface="+mj-lt"/>
              <a:buAutoNum type="arabicPeriod"/>
            </a:pPr>
            <a:r>
              <a:rPr lang="zh-CN" altLang="en-US" dirty="0">
                <a:solidFill>
                  <a:srgbClr val="333333"/>
                </a:solidFill>
                <a:latin typeface="-apple-system"/>
              </a:rPr>
              <a:t>错误率（</a:t>
            </a:r>
            <a:r>
              <a:rPr lang="en-US" altLang="zh-CN" dirty="0">
                <a:solidFill>
                  <a:srgbClr val="333333"/>
                </a:solidFill>
                <a:latin typeface="-apple-system"/>
              </a:rPr>
              <a:t>error rate) </a:t>
            </a:r>
            <a:r>
              <a:rPr lang="zh-CN" altLang="en-US" dirty="0">
                <a:solidFill>
                  <a:srgbClr val="333333"/>
                </a:solidFill>
                <a:latin typeface="-apple-system"/>
              </a:rPr>
              <a:t>错误率则与正确率相反，描述被分类器错分的比例，</a:t>
            </a:r>
            <a:r>
              <a:rPr lang="en-US" altLang="zh-CN" dirty="0">
                <a:solidFill>
                  <a:srgbClr val="333333"/>
                </a:solidFill>
                <a:latin typeface="-apple-system"/>
              </a:rPr>
              <a:t>error rate = (FP+FN)/(P+N)</a:t>
            </a:r>
            <a:r>
              <a:rPr lang="zh-CN" altLang="en-US" dirty="0">
                <a:solidFill>
                  <a:srgbClr val="333333"/>
                </a:solidFill>
                <a:latin typeface="-apple-system"/>
              </a:rPr>
              <a:t>，对某一个实例来说，分对与分错是互斥事件，所以</a:t>
            </a:r>
            <a:r>
              <a:rPr lang="en-US" altLang="zh-CN" dirty="0">
                <a:solidFill>
                  <a:srgbClr val="333333"/>
                </a:solidFill>
                <a:latin typeface="-apple-system"/>
              </a:rPr>
              <a:t>accuracy =1 - error rate</a:t>
            </a:r>
            <a:r>
              <a:rPr lang="zh-CN" altLang="en-US" dirty="0">
                <a:solidFill>
                  <a:srgbClr val="333333"/>
                </a:solidFill>
                <a:latin typeface="-apple-system"/>
              </a:rPr>
              <a:t>。</a:t>
            </a:r>
          </a:p>
          <a:p>
            <a:pPr>
              <a:buFont typeface="+mj-lt"/>
              <a:buAutoNum type="arabicPeriod"/>
            </a:pPr>
            <a:r>
              <a:rPr lang="zh-CN" altLang="en-US" dirty="0">
                <a:solidFill>
                  <a:srgbClr val="333333"/>
                </a:solidFill>
                <a:latin typeface="-apple-system"/>
              </a:rPr>
              <a:t>灵敏度（</a:t>
            </a:r>
            <a:r>
              <a:rPr lang="en-US" altLang="zh-CN" dirty="0">
                <a:solidFill>
                  <a:srgbClr val="333333"/>
                </a:solidFill>
                <a:latin typeface="-apple-system"/>
              </a:rPr>
              <a:t>sensitive</a:t>
            </a:r>
            <a:r>
              <a:rPr lang="zh-CN" altLang="en-US" dirty="0">
                <a:solidFill>
                  <a:srgbClr val="333333"/>
                </a:solidFill>
                <a:latin typeface="-apple-system"/>
              </a:rPr>
              <a:t>） </a:t>
            </a:r>
            <a:r>
              <a:rPr lang="en-US" altLang="zh-CN" dirty="0">
                <a:solidFill>
                  <a:srgbClr val="333333"/>
                </a:solidFill>
                <a:latin typeface="-apple-system"/>
              </a:rPr>
              <a:t>sensitive = TP/P</a:t>
            </a:r>
            <a:r>
              <a:rPr lang="zh-CN" altLang="en-US" dirty="0">
                <a:solidFill>
                  <a:srgbClr val="333333"/>
                </a:solidFill>
                <a:latin typeface="-apple-system"/>
              </a:rPr>
              <a:t>，表示的是所有正例中被分对的比例，衡量了分类器对正例的识别能力。</a:t>
            </a:r>
          </a:p>
          <a:p>
            <a:pPr>
              <a:buFont typeface="+mj-lt"/>
              <a:buAutoNum type="arabicPeriod"/>
            </a:pPr>
            <a:r>
              <a:rPr lang="zh-CN" altLang="en-US" dirty="0">
                <a:solidFill>
                  <a:srgbClr val="333333"/>
                </a:solidFill>
                <a:latin typeface="-apple-system"/>
              </a:rPr>
              <a:t>特效度（</a:t>
            </a:r>
            <a:r>
              <a:rPr lang="en-US" altLang="zh-CN" dirty="0">
                <a:solidFill>
                  <a:srgbClr val="333333"/>
                </a:solidFill>
                <a:latin typeface="-apple-system"/>
              </a:rPr>
              <a:t>specificity) specificity = TN/N</a:t>
            </a:r>
            <a:r>
              <a:rPr lang="zh-CN" altLang="en-US" dirty="0">
                <a:solidFill>
                  <a:srgbClr val="333333"/>
                </a:solidFill>
                <a:latin typeface="-apple-system"/>
              </a:rPr>
              <a:t>，表示的是所有负例中被分对的比例，衡量了分类器对负例的识别能力。</a:t>
            </a:r>
          </a:p>
          <a:p>
            <a:pPr>
              <a:buFont typeface="+mj-lt"/>
              <a:buAutoNum type="arabicPeriod"/>
            </a:pPr>
            <a:r>
              <a:rPr lang="zh-CN" altLang="en-US" dirty="0">
                <a:solidFill>
                  <a:srgbClr val="FF0000"/>
                </a:solidFill>
                <a:latin typeface="-apple-system"/>
              </a:rPr>
              <a:t>精度（</a:t>
            </a:r>
            <a:r>
              <a:rPr lang="en-US" altLang="zh-CN" dirty="0">
                <a:solidFill>
                  <a:srgbClr val="FF0000"/>
                </a:solidFill>
                <a:latin typeface="-apple-system"/>
              </a:rPr>
              <a:t>precision</a:t>
            </a:r>
            <a:r>
              <a:rPr lang="zh-CN" altLang="en-US" dirty="0">
                <a:solidFill>
                  <a:srgbClr val="FF0000"/>
                </a:solidFill>
                <a:latin typeface="-apple-system"/>
              </a:rPr>
              <a:t>） </a:t>
            </a:r>
            <a:r>
              <a:rPr lang="zh-CN" altLang="en-US" dirty="0">
                <a:solidFill>
                  <a:srgbClr val="333333"/>
                </a:solidFill>
                <a:latin typeface="-apple-system"/>
              </a:rPr>
              <a:t>精度是精确性的度量，表示被分为正例的示例中实际为正例的比例，</a:t>
            </a:r>
            <a:r>
              <a:rPr lang="en-US" altLang="zh-CN" dirty="0">
                <a:solidFill>
                  <a:srgbClr val="333333"/>
                </a:solidFill>
                <a:latin typeface="-apple-system"/>
              </a:rPr>
              <a:t>precision=TP/(TP+FP)</a:t>
            </a:r>
            <a:r>
              <a:rPr lang="zh-CN" altLang="en-US" dirty="0">
                <a:solidFill>
                  <a:srgbClr val="333333"/>
                </a:solidFill>
                <a:latin typeface="-apple-system"/>
              </a:rPr>
              <a:t>。</a:t>
            </a:r>
          </a:p>
          <a:p>
            <a:pPr>
              <a:buFont typeface="+mj-lt"/>
              <a:buAutoNum type="arabicPeriod"/>
            </a:pPr>
            <a:r>
              <a:rPr lang="zh-CN" altLang="en-US" dirty="0">
                <a:solidFill>
                  <a:srgbClr val="FF0000"/>
                </a:solidFill>
                <a:latin typeface="-apple-system"/>
              </a:rPr>
              <a:t>召回率（</a:t>
            </a:r>
            <a:r>
              <a:rPr lang="en-US" altLang="zh-CN" dirty="0">
                <a:solidFill>
                  <a:srgbClr val="FF0000"/>
                </a:solidFill>
                <a:latin typeface="-apple-system"/>
              </a:rPr>
              <a:t>recall</a:t>
            </a:r>
            <a:r>
              <a:rPr lang="zh-CN" altLang="en-US" dirty="0">
                <a:solidFill>
                  <a:srgbClr val="FF0000"/>
                </a:solidFill>
                <a:latin typeface="-apple-system"/>
              </a:rPr>
              <a:t>） </a:t>
            </a:r>
            <a:r>
              <a:rPr lang="zh-CN" altLang="en-US" dirty="0">
                <a:solidFill>
                  <a:srgbClr val="333333"/>
                </a:solidFill>
                <a:latin typeface="-apple-system"/>
              </a:rPr>
              <a:t>召回率是覆盖面的度量，度量有多个正例被分为正例，</a:t>
            </a:r>
            <a:r>
              <a:rPr lang="en-US" altLang="zh-CN" dirty="0">
                <a:solidFill>
                  <a:srgbClr val="333333"/>
                </a:solidFill>
                <a:latin typeface="-apple-system"/>
              </a:rPr>
              <a:t>recall=TP/(TP+FN)=TP/P=sensitive</a:t>
            </a:r>
            <a:r>
              <a:rPr lang="zh-CN" altLang="en-US" dirty="0">
                <a:solidFill>
                  <a:srgbClr val="333333"/>
                </a:solidFill>
                <a:latin typeface="-apple-system"/>
              </a:rPr>
              <a:t>，可以看到召回率与灵敏度是一样的。</a:t>
            </a:r>
            <a:endParaRPr lang="zh-CN" altLang="en-US" b="0" i="0" dirty="0">
              <a:solidFill>
                <a:srgbClr val="333333"/>
              </a:solidFill>
              <a:effectLst/>
              <a:latin typeface="-apple-system"/>
            </a:endParaRPr>
          </a:p>
        </p:txBody>
      </p:sp>
    </p:spTree>
    <p:extLst>
      <p:ext uri="{BB962C8B-B14F-4D97-AF65-F5344CB8AC3E}">
        <p14:creationId xmlns:p14="http://schemas.microsoft.com/office/powerpoint/2010/main" val="1019205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分类算法的评估</a:t>
            </a:r>
            <a:r>
              <a:rPr lang="zh-CN" altLang="en-US" b="1" dirty="0" smtClean="0"/>
              <a:t>方法</a:t>
            </a:r>
            <a:endParaRPr lang="en-US" altLang="zh-CN" b="1" dirty="0" smtClean="0"/>
          </a:p>
          <a:p>
            <a:pPr marL="0" indent="0">
              <a:buNone/>
            </a:pPr>
            <a:r>
              <a:rPr lang="zh-CN" altLang="en-US" b="1" dirty="0" smtClean="0"/>
              <a:t>    </a:t>
            </a:r>
            <a:r>
              <a:rPr lang="zh-CN" altLang="en-US" sz="2000" b="1" dirty="0" smtClean="0"/>
              <a:t>分类</a:t>
            </a:r>
            <a:r>
              <a:rPr lang="zh-CN" altLang="en-US" sz="2000" b="1" dirty="0"/>
              <a:t>模型常用评估方法：</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709499687"/>
              </p:ext>
            </p:extLst>
          </p:nvPr>
        </p:nvGraphicFramePr>
        <p:xfrm>
          <a:off x="1498390" y="2274548"/>
          <a:ext cx="9855411" cy="4351334"/>
        </p:xfrm>
        <a:graphic>
          <a:graphicData uri="http://schemas.openxmlformats.org/drawingml/2006/table">
            <a:tbl>
              <a:tblPr/>
              <a:tblGrid>
                <a:gridCol w="2827040">
                  <a:extLst>
                    <a:ext uri="{9D8B030D-6E8A-4147-A177-3AD203B41FA5}">
                      <a16:colId xmlns:a16="http://schemas.microsoft.com/office/drawing/2014/main" val="248007504"/>
                    </a:ext>
                  </a:extLst>
                </a:gridCol>
                <a:gridCol w="1901199">
                  <a:extLst>
                    <a:ext uri="{9D8B030D-6E8A-4147-A177-3AD203B41FA5}">
                      <a16:colId xmlns:a16="http://schemas.microsoft.com/office/drawing/2014/main" val="4035851554"/>
                    </a:ext>
                  </a:extLst>
                </a:gridCol>
                <a:gridCol w="5127172">
                  <a:extLst>
                    <a:ext uri="{9D8B030D-6E8A-4147-A177-3AD203B41FA5}">
                      <a16:colId xmlns:a16="http://schemas.microsoft.com/office/drawing/2014/main" val="3851363499"/>
                    </a:ext>
                  </a:extLst>
                </a:gridCol>
              </a:tblGrid>
              <a:tr h="305672">
                <a:tc>
                  <a:txBody>
                    <a:bodyPr/>
                    <a:lstStyle/>
                    <a:p>
                      <a:pPr algn="ctr"/>
                      <a:r>
                        <a:rPr lang="zh-CN" altLang="en-US" sz="1400" b="1">
                          <a:effectLst/>
                        </a:rPr>
                        <a:t>指标</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400" b="1">
                          <a:effectLst/>
                        </a:rPr>
                        <a:t>描述</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1400" b="1">
                          <a:effectLst/>
                        </a:rPr>
                        <a:t>Scikit-learn</a:t>
                      </a:r>
                      <a:r>
                        <a:rPr lang="zh-CN" altLang="en-US" sz="1400" b="1">
                          <a:effectLst/>
                        </a:rPr>
                        <a:t>函数</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38380362"/>
                  </a:ext>
                </a:extLst>
              </a:tr>
              <a:tr h="521441">
                <a:tc>
                  <a:txBody>
                    <a:bodyPr/>
                    <a:lstStyle/>
                    <a:p>
                      <a:pPr algn="ctr"/>
                      <a:r>
                        <a:rPr lang="en-US" sz="1400" dirty="0">
                          <a:effectLst/>
                        </a:rPr>
                        <a:t>Precision</a:t>
                      </a:r>
                    </a:p>
                  </a:txBody>
                  <a:tcPr marL="97396" marR="97396" marT="44952" marB="4495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ctr"/>
                      <a:r>
                        <a:rPr lang="zh-CN" altLang="en-US" sz="1400">
                          <a:effectLst/>
                        </a:rPr>
                        <a:t>精准度</a:t>
                      </a:r>
                    </a:p>
                  </a:txBody>
                  <a:tcPr marL="97396" marR="97396" marT="44952" marB="4495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l"/>
                      <a:r>
                        <a:rPr lang="en-US" sz="1400" dirty="0">
                          <a:effectLst/>
                        </a:rPr>
                        <a:t>from </a:t>
                      </a:r>
                      <a:r>
                        <a:rPr lang="en-US" sz="1400" dirty="0" err="1">
                          <a:effectLst/>
                        </a:rPr>
                        <a:t>sklearn.metrics</a:t>
                      </a:r>
                      <a:r>
                        <a:rPr lang="en-US" sz="1400" dirty="0">
                          <a:effectLst/>
                        </a:rPr>
                        <a:t> import </a:t>
                      </a:r>
                      <a:r>
                        <a:rPr lang="en-US" sz="1400" dirty="0" err="1">
                          <a:effectLst/>
                        </a:rPr>
                        <a:t>precision_score</a:t>
                      </a:r>
                      <a:endParaRPr lang="en-US" sz="1400" dirty="0">
                        <a:effectLst/>
                      </a:endParaRPr>
                    </a:p>
                  </a:txBody>
                  <a:tcPr marL="97396" marR="97396" marT="44952" marB="4495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580028485"/>
                  </a:ext>
                </a:extLst>
              </a:tr>
              <a:tr h="521441">
                <a:tc>
                  <a:txBody>
                    <a:bodyPr/>
                    <a:lstStyle/>
                    <a:p>
                      <a:pPr algn="ctr"/>
                      <a:r>
                        <a:rPr lang="en-US" sz="1400" dirty="0">
                          <a:effectLst/>
                        </a:rPr>
                        <a:t>Recall</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ctr"/>
                      <a:r>
                        <a:rPr lang="zh-CN" altLang="en-US" sz="1400">
                          <a:effectLst/>
                        </a:rPr>
                        <a:t>召回率</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l"/>
                      <a:r>
                        <a:rPr lang="en-US" sz="1400">
                          <a:effectLst/>
                        </a:rPr>
                        <a:t>from sklearn.metrics import recall_score</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474680419"/>
                  </a:ext>
                </a:extLst>
              </a:tr>
              <a:tr h="521441">
                <a:tc>
                  <a:txBody>
                    <a:bodyPr/>
                    <a:lstStyle/>
                    <a:p>
                      <a:pPr algn="ctr"/>
                      <a:r>
                        <a:rPr lang="en-US" sz="1400">
                          <a:effectLst/>
                        </a:rPr>
                        <a:t>F1</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ctr"/>
                      <a:r>
                        <a:rPr lang="en-US" sz="1400">
                          <a:effectLst/>
                        </a:rPr>
                        <a:t>F1</a:t>
                      </a:r>
                      <a:r>
                        <a:rPr lang="zh-CN" altLang="en-US" sz="1400">
                          <a:effectLst/>
                        </a:rPr>
                        <a:t>值</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l"/>
                      <a:r>
                        <a:rPr lang="en-US" sz="1400">
                          <a:effectLst/>
                        </a:rPr>
                        <a:t>from sklearn.metrics import f1_score</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2696328496"/>
                  </a:ext>
                </a:extLst>
              </a:tr>
              <a:tr h="521441">
                <a:tc>
                  <a:txBody>
                    <a:bodyPr/>
                    <a:lstStyle/>
                    <a:p>
                      <a:pPr algn="ctr"/>
                      <a:r>
                        <a:rPr lang="en-US" sz="1400">
                          <a:effectLst/>
                        </a:rPr>
                        <a:t>Confusion Matrix</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ctr"/>
                      <a:r>
                        <a:rPr lang="zh-CN" altLang="en-US" sz="1400">
                          <a:effectLst/>
                        </a:rPr>
                        <a:t>混淆矩阵</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l"/>
                      <a:r>
                        <a:rPr lang="en-US" sz="1400">
                          <a:effectLst/>
                        </a:rPr>
                        <a:t>from sklearn.metrics import confusion_matrix</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44913552"/>
                  </a:ext>
                </a:extLst>
              </a:tr>
              <a:tr h="521441">
                <a:tc>
                  <a:txBody>
                    <a:bodyPr/>
                    <a:lstStyle/>
                    <a:p>
                      <a:pPr algn="ctr"/>
                      <a:r>
                        <a:rPr lang="en-US" sz="1400">
                          <a:effectLst/>
                        </a:rPr>
                        <a:t>ROC</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ctr"/>
                      <a:r>
                        <a:rPr lang="en-US" sz="1400">
                          <a:effectLst/>
                        </a:rPr>
                        <a:t>ROC</a:t>
                      </a:r>
                      <a:r>
                        <a:rPr lang="zh-CN" altLang="en-US" sz="1400">
                          <a:effectLst/>
                        </a:rPr>
                        <a:t>曲线</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l"/>
                      <a:r>
                        <a:rPr lang="en-US" sz="1400">
                          <a:effectLst/>
                        </a:rPr>
                        <a:t>from sklearn.metrics import roc</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4204268769"/>
                  </a:ext>
                </a:extLst>
              </a:tr>
              <a:tr h="521441">
                <a:tc>
                  <a:txBody>
                    <a:bodyPr/>
                    <a:lstStyle/>
                    <a:p>
                      <a:pPr algn="ctr"/>
                      <a:r>
                        <a:rPr lang="en-US" sz="1400">
                          <a:effectLst/>
                        </a:rPr>
                        <a:t>AUC</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ctr"/>
                      <a:r>
                        <a:rPr lang="en-US" altLang="zh-CN" sz="1400">
                          <a:effectLst/>
                        </a:rPr>
                        <a:t>ROC</a:t>
                      </a:r>
                      <a:r>
                        <a:rPr lang="zh-CN" altLang="en-US" sz="1400">
                          <a:effectLst/>
                        </a:rPr>
                        <a:t>曲线下的面积</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l"/>
                      <a:r>
                        <a:rPr lang="en-US" sz="1400">
                          <a:effectLst/>
                        </a:rPr>
                        <a:t>from sklearn.metrics import auc</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1324469628"/>
                  </a:ext>
                </a:extLst>
              </a:tr>
              <a:tr h="305672">
                <a:tc>
                  <a:txBody>
                    <a:bodyPr/>
                    <a:lstStyle/>
                    <a:p>
                      <a:pPr algn="ctr"/>
                      <a:r>
                        <a:rPr lang="en-US" sz="1400">
                          <a:effectLst/>
                        </a:rPr>
                        <a:t>precision</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gridSpan="2">
                  <a:txBody>
                    <a:bodyPr/>
                    <a:lstStyle/>
                    <a:p>
                      <a:pPr algn="ctr"/>
                      <a:r>
                        <a:rPr lang="zh-CN" altLang="en-US" sz="1400">
                          <a:effectLst/>
                        </a:rPr>
                        <a:t>查准率</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4181780050"/>
                  </a:ext>
                </a:extLst>
              </a:tr>
              <a:tr h="305672">
                <a:tc>
                  <a:txBody>
                    <a:bodyPr/>
                    <a:lstStyle/>
                    <a:p>
                      <a:pPr algn="ctr"/>
                      <a:r>
                        <a:rPr lang="en-US" sz="1400">
                          <a:effectLst/>
                        </a:rPr>
                        <a:t>recall</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gridSpan="2">
                  <a:txBody>
                    <a:bodyPr/>
                    <a:lstStyle/>
                    <a:p>
                      <a:pPr algn="ctr"/>
                      <a:r>
                        <a:rPr lang="zh-CN" altLang="en-US" sz="1400">
                          <a:effectLst/>
                        </a:rPr>
                        <a:t>查全率</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hMerge="1">
                  <a:txBody>
                    <a:bodyPr/>
                    <a:lstStyle/>
                    <a:p>
                      <a:endParaRPr lang="zh-CN" altLang="en-US"/>
                    </a:p>
                  </a:txBody>
                  <a:tcPr/>
                </a:tc>
                <a:extLst>
                  <a:ext uri="{0D108BD9-81ED-4DB2-BD59-A6C34878D82A}">
                    <a16:rowId xmlns:a16="http://schemas.microsoft.com/office/drawing/2014/main" val="2484115681"/>
                  </a:ext>
                </a:extLst>
              </a:tr>
              <a:tr h="305672">
                <a:tc>
                  <a:txBody>
                    <a:bodyPr/>
                    <a:lstStyle/>
                    <a:p>
                      <a:pPr algn="ctr"/>
                      <a:r>
                        <a:rPr lang="en-US" sz="1400">
                          <a:effectLst/>
                        </a:rPr>
                        <a:t>P-R</a:t>
                      </a:r>
                      <a:r>
                        <a:rPr lang="zh-CN" altLang="en-US" sz="1400">
                          <a:effectLst/>
                        </a:rPr>
                        <a:t>曲线</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gridSpan="2">
                  <a:txBody>
                    <a:bodyPr/>
                    <a:lstStyle/>
                    <a:p>
                      <a:pPr algn="ctr"/>
                      <a:r>
                        <a:rPr lang="zh-CN" altLang="en-US" sz="1400" dirty="0">
                          <a:effectLst/>
                        </a:rPr>
                        <a:t>查准率为纵轴，查全率为横轴，作图</a:t>
                      </a:r>
                    </a:p>
                  </a:txBody>
                  <a:tcPr marL="97396" marR="97396" marT="44952" marB="44952"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hMerge="1">
                  <a:txBody>
                    <a:bodyPr/>
                    <a:lstStyle/>
                    <a:p>
                      <a:endParaRPr lang="zh-CN" altLang="en-US"/>
                    </a:p>
                  </a:txBody>
                  <a:tcPr/>
                </a:tc>
                <a:extLst>
                  <a:ext uri="{0D108BD9-81ED-4DB2-BD59-A6C34878D82A}">
                    <a16:rowId xmlns:a16="http://schemas.microsoft.com/office/drawing/2014/main" val="2187553290"/>
                  </a:ext>
                </a:extLst>
              </a:tr>
            </a:tbl>
          </a:graphicData>
        </a:graphic>
      </p:graphicFrame>
    </p:spTree>
    <p:extLst>
      <p:ext uri="{BB962C8B-B14F-4D97-AF65-F5344CB8AC3E}">
        <p14:creationId xmlns:p14="http://schemas.microsoft.com/office/powerpoint/2010/main" val="753326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什么样的分类器是最好</a:t>
            </a:r>
            <a:r>
              <a:rPr lang="zh-CN" altLang="en-US" b="1" dirty="0" smtClean="0"/>
              <a:t>的</a:t>
            </a:r>
            <a:endParaRPr lang="en-US" altLang="zh-CN" b="1" dirty="0" smtClean="0"/>
          </a:p>
          <a:p>
            <a:pPr marL="0" indent="0">
              <a:buNone/>
            </a:pPr>
            <a:r>
              <a:rPr lang="zh-CN" altLang="en-US" sz="2000" dirty="0" smtClean="0"/>
              <a:t>        </a:t>
            </a:r>
            <a:r>
              <a:rPr lang="zh-CN" altLang="en-US" sz="2000" dirty="0" smtClean="0">
                <a:solidFill>
                  <a:srgbClr val="FF0000"/>
                </a:solidFill>
              </a:rPr>
              <a:t>不同</a:t>
            </a:r>
            <a:r>
              <a:rPr lang="zh-CN" altLang="en-US" sz="2000" dirty="0">
                <a:solidFill>
                  <a:srgbClr val="FF0000"/>
                </a:solidFill>
              </a:rPr>
              <a:t>算法有不同特点</a:t>
            </a:r>
            <a:r>
              <a:rPr lang="zh-CN" altLang="en-US" sz="2000" dirty="0"/>
              <a:t>，在不同数据集上有不同的表现效果，根据特定的任务选择不同的算法。如何评价分类算法的好坏，要做具体任务具体分析</a:t>
            </a:r>
            <a:r>
              <a:rPr lang="zh-CN" altLang="en-US" sz="2000" dirty="0">
                <a:solidFill>
                  <a:srgbClr val="FF0000"/>
                </a:solidFill>
              </a:rPr>
              <a:t>。对于决策树，主要用正确率去评估</a:t>
            </a:r>
            <a:r>
              <a:rPr lang="zh-CN" altLang="en-US" sz="2000" dirty="0"/>
              <a:t>，但是其他算法，只用正确率能很好的评估吗？ 答案是否定的。 正确率确实是一个很直观很好的评价指标，但是有时候正确率高并不能完全代表一个算法就好。比如对某个地区进行地震预测，地震分类属性分为</a:t>
            </a:r>
            <a:r>
              <a:rPr lang="en-US" altLang="zh-CN" sz="2000" dirty="0"/>
              <a:t>0</a:t>
            </a:r>
            <a:r>
              <a:rPr lang="zh-CN" altLang="en-US" sz="2000" dirty="0"/>
              <a:t>：不发生地震、</a:t>
            </a:r>
            <a:r>
              <a:rPr lang="en-US" altLang="zh-CN" sz="2000" dirty="0"/>
              <a:t>1</a:t>
            </a:r>
            <a:r>
              <a:rPr lang="zh-CN" altLang="en-US" sz="2000" dirty="0"/>
              <a:t>发生地震。我们都知道，不发生的概率是极大的，对于分类器而言，如果分类器不加思考，对每一个测试样例的类别都划分为</a:t>
            </a:r>
            <a:r>
              <a:rPr lang="en-US" altLang="zh-CN" sz="2000" dirty="0"/>
              <a:t>0</a:t>
            </a:r>
            <a:r>
              <a:rPr lang="zh-CN" altLang="en-US" sz="2000" dirty="0"/>
              <a:t>，达到</a:t>
            </a:r>
            <a:r>
              <a:rPr lang="en-US" altLang="zh-CN" sz="2000" dirty="0"/>
              <a:t>99%</a:t>
            </a:r>
            <a:r>
              <a:rPr lang="zh-CN" altLang="en-US" sz="2000" dirty="0"/>
              <a:t>的正确率，但是，问题来了，如果真的发生地震时，这个分类器毫无察觉，那带来的后果将是巨大的。很显然，</a:t>
            </a:r>
            <a:r>
              <a:rPr lang="en-US" altLang="zh-CN" sz="2000" dirty="0"/>
              <a:t>99%</a:t>
            </a:r>
            <a:r>
              <a:rPr lang="zh-CN" altLang="en-US" sz="2000" dirty="0"/>
              <a:t>正确率的分类器并不是我们想要的。出现这种现象的原因主要是数据分布不均衡，类别为</a:t>
            </a:r>
            <a:r>
              <a:rPr lang="en-US" altLang="zh-CN" sz="2000" dirty="0"/>
              <a:t>1</a:t>
            </a:r>
            <a:r>
              <a:rPr lang="zh-CN" altLang="en-US" sz="2000" dirty="0"/>
              <a:t>的数据太少，错分了类别</a:t>
            </a:r>
            <a:r>
              <a:rPr lang="en-US" altLang="zh-CN" sz="2000" dirty="0"/>
              <a:t>1</a:t>
            </a:r>
            <a:r>
              <a:rPr lang="zh-CN" altLang="en-US" sz="2000" dirty="0"/>
              <a:t>但达到了很高的正确率缺忽视了研究者本身最为关注的情况。</a:t>
            </a:r>
            <a:r>
              <a:rPr lang="zh-CN" altLang="en-US" sz="1800" dirty="0" smtClean="0"/>
              <a:t>    </a:t>
            </a:r>
            <a:endParaRPr lang="en-US" altLang="zh-CN" sz="1800" dirty="0" smtClean="0"/>
          </a:p>
          <a:p>
            <a:pPr marL="0" indent="0">
              <a:buNone/>
            </a:pPr>
            <a:r>
              <a:rPr lang="en-US" altLang="zh-CN" sz="2400" dirty="0"/>
              <a:t> </a:t>
            </a:r>
            <a:r>
              <a:rPr lang="en-US" altLang="zh-CN" sz="2400" dirty="0" smtClean="0"/>
              <a:t>   </a:t>
            </a:r>
          </a:p>
          <a:p>
            <a:pPr marL="0" indent="0">
              <a:buNone/>
            </a:pPr>
            <a:endParaRPr lang="en-US" altLang="zh-CN" sz="2400" dirty="0"/>
          </a:p>
          <a:p>
            <a:pPr marL="0" indent="0">
              <a:buNone/>
            </a:pPr>
            <a:endParaRPr lang="en-US" altLang="zh-CN" sz="2400" dirty="0" smtClean="0"/>
          </a:p>
          <a:p>
            <a:pPr marL="0" indent="0">
              <a:buNone/>
            </a:pPr>
            <a:r>
              <a:rPr lang="zh-CN" altLang="en-US" sz="2400" dirty="0" smtClean="0">
                <a:solidFill>
                  <a:srgbClr val="FF0000"/>
                </a:solidFill>
              </a:rPr>
              <a:t>在</a:t>
            </a:r>
            <a:r>
              <a:rPr lang="zh-CN" altLang="en-US" sz="2400" dirty="0">
                <a:solidFill>
                  <a:srgbClr val="FF0000"/>
                </a:solidFill>
              </a:rPr>
              <a:t>一定正确率前提下，要求分类器的召回率尽量高。</a:t>
            </a:r>
          </a:p>
        </p:txBody>
      </p:sp>
    </p:spTree>
    <p:extLst>
      <p:ext uri="{BB962C8B-B14F-4D97-AF65-F5344CB8AC3E}">
        <p14:creationId xmlns:p14="http://schemas.microsoft.com/office/powerpoint/2010/main" val="1131708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smtClean="0"/>
              <a:t>分类</a:t>
            </a:r>
            <a:r>
              <a:rPr lang="zh-CN" altLang="en-US" b="1" dirty="0"/>
              <a:t>问题中的“维数灾难”</a:t>
            </a:r>
          </a:p>
          <a:p>
            <a:pPr marL="0" indent="0">
              <a:buNone/>
            </a:pPr>
            <a:endParaRPr lang="zh-CN" altLang="en-US" sz="2400" dirty="0">
              <a:solidFill>
                <a:srgbClr val="FF0000"/>
              </a:solidFill>
            </a:endParaRPr>
          </a:p>
        </p:txBody>
      </p:sp>
      <p:pic>
        <p:nvPicPr>
          <p:cNvPr id="5" name="图片 4"/>
          <p:cNvPicPr>
            <a:picLocks noChangeAspect="1"/>
          </p:cNvPicPr>
          <p:nvPr/>
        </p:nvPicPr>
        <p:blipFill>
          <a:blip r:embed="rId2"/>
          <a:stretch>
            <a:fillRect/>
          </a:stretch>
        </p:blipFill>
        <p:spPr>
          <a:xfrm>
            <a:off x="3554583" y="2081564"/>
            <a:ext cx="4857750" cy="3105150"/>
          </a:xfrm>
          <a:prstGeom prst="rect">
            <a:avLst/>
          </a:prstGeom>
        </p:spPr>
      </p:pic>
      <p:sp>
        <p:nvSpPr>
          <p:cNvPr id="6" name="矩形 5"/>
          <p:cNvSpPr/>
          <p:nvPr/>
        </p:nvSpPr>
        <p:spPr>
          <a:xfrm>
            <a:off x="817723" y="5675596"/>
            <a:ext cx="10536077" cy="1200329"/>
          </a:xfrm>
          <a:prstGeom prst="rect">
            <a:avLst/>
          </a:prstGeom>
        </p:spPr>
        <p:txBody>
          <a:bodyPr wrap="square">
            <a:spAutoFit/>
          </a:bodyPr>
          <a:lstStyle/>
          <a:p>
            <a:pPr algn="just"/>
            <a:r>
              <a:rPr lang="zh-CN" altLang="en-US" dirty="0">
                <a:solidFill>
                  <a:srgbClr val="333333"/>
                </a:solidFill>
                <a:latin typeface="tahoma" panose="020B0604030504040204" pitchFamily="34" charset="0"/>
              </a:rPr>
              <a:t>　　从</a:t>
            </a:r>
            <a:r>
              <a:rPr lang="zh-CN" altLang="en-US" dirty="0" smtClean="0">
                <a:solidFill>
                  <a:srgbClr val="333333"/>
                </a:solidFill>
                <a:latin typeface="tahoma" panose="020B0604030504040204" pitchFamily="34" charset="0"/>
              </a:rPr>
              <a:t>图可以</a:t>
            </a:r>
            <a:r>
              <a:rPr lang="zh-CN" altLang="en-US" dirty="0">
                <a:solidFill>
                  <a:srgbClr val="333333"/>
                </a:solidFill>
                <a:latin typeface="tahoma" panose="020B0604030504040204" pitchFamily="34" charset="0"/>
              </a:rPr>
              <a:t>看到分类器的性能随着特征个数的变化不断增加，过了某一个值后，性能不升反降。这种现象称为“维数灾难”。</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343150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1. </a:t>
            </a:r>
            <a:r>
              <a:rPr lang="zh-CN" altLang="en-US" b="1" dirty="0"/>
              <a:t>弱</a:t>
            </a:r>
            <a:r>
              <a:rPr lang="zh-CN" altLang="en-US" b="1" dirty="0" smtClean="0"/>
              <a:t>监督学习</a:t>
            </a:r>
            <a:endParaRPr lang="en-US" altLang="zh-CN" b="1" dirty="0"/>
          </a:p>
          <a:p>
            <a:r>
              <a:rPr lang="zh-CN" altLang="en-US" sz="2400" dirty="0"/>
              <a:t>弱监督学习可以看做是有多个标记的数据集合，次集合可以是空集，单个元素，或包含多种情况（没有标记，有一个标记，和有多个标记）的多个元素。</a:t>
            </a:r>
          </a:p>
          <a:p>
            <a:r>
              <a:rPr lang="zh-CN" altLang="en-US" sz="2400" dirty="0"/>
              <a:t>数据集的标签是不可靠的，这里的不可靠可以是标记不正确，多种标记，标记不充分，局部标记等。</a:t>
            </a:r>
          </a:p>
          <a:p>
            <a:r>
              <a:rPr lang="zh-CN" altLang="en-US" sz="2400" dirty="0"/>
              <a:t>已知数据和其一一对应的弱标签，训练一个智能算法，将输入数据映射到一组更强的标签的过程。标签的强弱指的是标签蕴含的信息量的多少，比如相对于分割的标签来说，分类的标签就是弱标签。</a:t>
            </a:r>
          </a:p>
          <a:p>
            <a:r>
              <a:rPr lang="zh-CN" altLang="en-US" sz="2400" dirty="0"/>
              <a:t>举例，告诉一张包含气球的图片，需要得出气球在图片中的位置及气球和背景的分割线，这就是已知弱标签学习强标签的问题。</a:t>
            </a:r>
          </a:p>
          <a:p>
            <a:pPr marL="0" indent="0">
              <a:buNone/>
            </a:pP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774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smtClean="0"/>
              <a:t>分类</a:t>
            </a:r>
            <a:r>
              <a:rPr lang="zh-CN" altLang="en-US" b="1" dirty="0"/>
              <a:t>问题中的“维数灾难”</a:t>
            </a:r>
          </a:p>
          <a:p>
            <a:pPr marL="0" indent="0">
              <a:buNone/>
            </a:pPr>
            <a:r>
              <a:rPr lang="en-US" altLang="zh-CN" sz="2400" dirty="0" smtClean="0">
                <a:solidFill>
                  <a:srgbClr val="FF0000"/>
                </a:solidFill>
              </a:rPr>
              <a:t> </a:t>
            </a:r>
            <a:endParaRPr lang="zh-CN" altLang="en-US" sz="2400" dirty="0">
              <a:solidFill>
                <a:srgbClr val="FF0000"/>
              </a:solidFill>
            </a:endParaRPr>
          </a:p>
        </p:txBody>
      </p:sp>
      <p:sp>
        <p:nvSpPr>
          <p:cNvPr id="4" name="矩形 3"/>
          <p:cNvSpPr/>
          <p:nvPr/>
        </p:nvSpPr>
        <p:spPr>
          <a:xfrm>
            <a:off x="1022252" y="1796536"/>
            <a:ext cx="10485120" cy="4154984"/>
          </a:xfrm>
          <a:prstGeom prst="rect">
            <a:avLst/>
          </a:prstGeom>
        </p:spPr>
        <p:txBody>
          <a:bodyPr wrap="square">
            <a:spAutoFit/>
          </a:bodyPr>
          <a:lstStyle/>
          <a:p>
            <a:r>
              <a:rPr lang="zh-CN" altLang="en-US" dirty="0"/>
              <a:t>需要注意的是</a:t>
            </a:r>
            <a:r>
              <a:rPr lang="zh-CN" altLang="en-US" dirty="0" smtClean="0"/>
              <a:t>，</a:t>
            </a:r>
            <a:endParaRPr lang="en-US" altLang="zh-CN" dirty="0" smtClean="0"/>
          </a:p>
          <a:p>
            <a:r>
              <a:rPr lang="en-US" altLang="zh-CN" dirty="0"/>
              <a:t> </a:t>
            </a:r>
            <a:r>
              <a:rPr lang="en-US" altLang="zh-CN" dirty="0" smtClean="0"/>
              <a:t>  </a:t>
            </a:r>
            <a:r>
              <a:rPr lang="zh-CN" altLang="en-US" dirty="0" smtClean="0"/>
              <a:t>只有</a:t>
            </a:r>
            <a:r>
              <a:rPr lang="zh-CN" altLang="en-US" dirty="0"/>
              <a:t>一个特征时，假设特征空间是长度为</a:t>
            </a:r>
            <a:r>
              <a:rPr lang="en-US" altLang="zh-CN" dirty="0"/>
              <a:t>5</a:t>
            </a:r>
            <a:r>
              <a:rPr lang="zh-CN" altLang="en-US" dirty="0"/>
              <a:t>的线段，则样本密度是</a:t>
            </a:r>
            <a:r>
              <a:rPr lang="en-US" altLang="zh-CN" dirty="0"/>
              <a:t>10/5=2</a:t>
            </a:r>
            <a:r>
              <a:rPr lang="zh-CN" altLang="en-US" dirty="0" smtClean="0"/>
              <a:t>。</a:t>
            </a:r>
            <a:endParaRPr lang="en-US" altLang="zh-CN" dirty="0" smtClean="0"/>
          </a:p>
          <a:p>
            <a:r>
              <a:rPr lang="en-US" altLang="zh-CN" dirty="0"/>
              <a:t> </a:t>
            </a:r>
            <a:r>
              <a:rPr lang="en-US" altLang="zh-CN" dirty="0" smtClean="0"/>
              <a:t>  </a:t>
            </a:r>
            <a:r>
              <a:rPr lang="zh-CN" altLang="en-US" dirty="0" smtClean="0"/>
              <a:t>有</a:t>
            </a:r>
            <a:r>
              <a:rPr lang="zh-CN" altLang="en-US" dirty="0"/>
              <a:t>两个特征时，特征空间大小是</a:t>
            </a:r>
            <a:r>
              <a:rPr lang="en-US" altLang="zh-CN" dirty="0"/>
              <a:t>5*5=25</a:t>
            </a:r>
            <a:r>
              <a:rPr lang="zh-CN" altLang="en-US" dirty="0"/>
              <a:t>，样本密度是</a:t>
            </a:r>
            <a:r>
              <a:rPr lang="en-US" altLang="zh-CN" dirty="0"/>
              <a:t>10/25=0.4</a:t>
            </a:r>
            <a:r>
              <a:rPr lang="zh-CN" altLang="en-US" dirty="0" smtClean="0"/>
              <a:t>。</a:t>
            </a:r>
            <a:endParaRPr lang="en-US" altLang="zh-CN" dirty="0" smtClean="0"/>
          </a:p>
          <a:p>
            <a:r>
              <a:rPr lang="en-US" altLang="zh-CN" dirty="0"/>
              <a:t> </a:t>
            </a:r>
            <a:r>
              <a:rPr lang="en-US" altLang="zh-CN" dirty="0" smtClean="0"/>
              <a:t>  </a:t>
            </a:r>
            <a:r>
              <a:rPr lang="zh-CN" altLang="en-US" dirty="0" smtClean="0"/>
              <a:t>有</a:t>
            </a:r>
            <a:r>
              <a:rPr lang="zh-CN" altLang="en-US" dirty="0"/>
              <a:t>三个特征时，特征空间大小是</a:t>
            </a:r>
            <a:r>
              <a:rPr lang="en-US" altLang="zh-CN" dirty="0"/>
              <a:t>5*5*5=125</a:t>
            </a:r>
            <a:r>
              <a:rPr lang="zh-CN" altLang="en-US" dirty="0"/>
              <a:t>，样本密度是</a:t>
            </a:r>
            <a:r>
              <a:rPr lang="en-US" altLang="zh-CN" dirty="0"/>
              <a:t>10/125=0.08</a:t>
            </a:r>
            <a:r>
              <a:rPr lang="zh-CN" altLang="en-US" dirty="0" smtClean="0"/>
              <a:t>。</a:t>
            </a:r>
            <a:endParaRPr lang="en-US" altLang="zh-CN" dirty="0" smtClean="0"/>
          </a:p>
          <a:p>
            <a:endParaRPr lang="en-US" altLang="zh-CN" dirty="0"/>
          </a:p>
          <a:p>
            <a:r>
              <a:rPr lang="zh-CN" altLang="en-US" dirty="0" smtClean="0"/>
              <a:t>     如果</a:t>
            </a:r>
            <a:r>
              <a:rPr lang="zh-CN" altLang="en-US" dirty="0"/>
              <a:t>继续增加特征数量，</a:t>
            </a:r>
            <a:r>
              <a:rPr lang="zh-CN" altLang="en-US" dirty="0">
                <a:solidFill>
                  <a:srgbClr val="FF0000"/>
                </a:solidFill>
              </a:rPr>
              <a:t>样本密度会更加稀疏，</a:t>
            </a:r>
            <a:r>
              <a:rPr lang="zh-CN" altLang="en-US" dirty="0"/>
              <a:t>也就更容易找到一个超平面将训练样本分开</a:t>
            </a:r>
            <a:r>
              <a:rPr lang="zh-CN" altLang="en-US" dirty="0" smtClean="0"/>
              <a:t>。</a:t>
            </a:r>
            <a:endParaRPr lang="en-US" altLang="zh-CN" dirty="0" smtClean="0"/>
          </a:p>
          <a:p>
            <a:r>
              <a:rPr lang="zh-CN" altLang="en-US" dirty="0" smtClean="0"/>
              <a:t>因为</a:t>
            </a:r>
            <a:r>
              <a:rPr lang="zh-CN" altLang="en-US" dirty="0"/>
              <a:t>随着特征数量趋向于无限大，</a:t>
            </a:r>
            <a:r>
              <a:rPr lang="zh-CN" altLang="en-US" dirty="0">
                <a:solidFill>
                  <a:srgbClr val="FF0000"/>
                </a:solidFill>
              </a:rPr>
              <a:t>样本密度非常稀疏，训练样本被分错的可能性趋向于</a:t>
            </a:r>
            <a:r>
              <a:rPr lang="zh-CN" altLang="en-US" dirty="0" smtClean="0">
                <a:solidFill>
                  <a:srgbClr val="FF0000"/>
                </a:solidFill>
              </a:rPr>
              <a:t>零</a:t>
            </a:r>
            <a:r>
              <a:rPr lang="en-US" altLang="zh-CN" dirty="0" smtClean="0">
                <a:solidFill>
                  <a:srgbClr val="FF0000"/>
                </a:solidFill>
              </a:rPr>
              <a:t>.</a:t>
            </a:r>
          </a:p>
          <a:p>
            <a:endParaRPr lang="en-US" altLang="zh-CN" dirty="0">
              <a:solidFill>
                <a:srgbClr val="FF0000"/>
              </a:solidFill>
            </a:endParaRPr>
          </a:p>
          <a:p>
            <a:r>
              <a:rPr lang="zh-CN" altLang="en-US" dirty="0" smtClean="0"/>
              <a:t>     将</a:t>
            </a:r>
            <a:r>
              <a:rPr lang="zh-CN" altLang="en-US" dirty="0"/>
              <a:t>三维特征空间映射到二维特征空间后的结果。尽管在高维特征空间时训练样本线性可分，但是映射到低维空间后，结果正好相反</a:t>
            </a:r>
            <a:r>
              <a:rPr lang="zh-CN" altLang="en-US" dirty="0" smtClean="0"/>
              <a:t>。</a:t>
            </a:r>
            <a:endParaRPr lang="en-US" altLang="zh-CN" dirty="0" smtClean="0"/>
          </a:p>
          <a:p>
            <a:r>
              <a:rPr lang="en-US" altLang="zh-CN" dirty="0"/>
              <a:t> </a:t>
            </a:r>
            <a:r>
              <a:rPr lang="en-US" altLang="zh-CN" dirty="0" smtClean="0"/>
              <a:t>   </a:t>
            </a:r>
            <a:r>
              <a:rPr lang="zh-CN" altLang="en-US" dirty="0" smtClean="0">
                <a:solidFill>
                  <a:srgbClr val="FF0000"/>
                </a:solidFill>
              </a:rPr>
              <a:t>事实上</a:t>
            </a:r>
            <a:r>
              <a:rPr lang="zh-CN" altLang="en-US" dirty="0">
                <a:solidFill>
                  <a:srgbClr val="FF0000"/>
                </a:solidFill>
              </a:rPr>
              <a:t>，增加特征数量使得高维空间线性可分，相当于在低维空间内训练一个复杂的非线性分类器</a:t>
            </a:r>
            <a:r>
              <a:rPr lang="zh-CN" altLang="en-US" dirty="0"/>
              <a:t>。不过，这个非线性分类器太过“聪明”，仅仅学到了一些特例</a:t>
            </a:r>
            <a:r>
              <a:rPr lang="zh-CN" altLang="en-US" dirty="0" smtClean="0"/>
              <a:t>。</a:t>
            </a:r>
            <a:endParaRPr lang="en-US" altLang="zh-CN" dirty="0" smtClean="0"/>
          </a:p>
          <a:p>
            <a:r>
              <a:rPr lang="en-US" altLang="zh-CN" sz="2400" dirty="0">
                <a:solidFill>
                  <a:srgbClr val="FF0000"/>
                </a:solidFill>
              </a:rPr>
              <a:t> </a:t>
            </a:r>
            <a:r>
              <a:rPr lang="en-US" altLang="zh-CN" sz="2400" dirty="0" smtClean="0">
                <a:solidFill>
                  <a:srgbClr val="FF0000"/>
                </a:solidFill>
              </a:rPr>
              <a:t>     </a:t>
            </a:r>
            <a:r>
              <a:rPr lang="zh-CN" altLang="en-US" sz="2400" dirty="0" smtClean="0">
                <a:solidFill>
                  <a:srgbClr val="FF0000"/>
                </a:solidFill>
              </a:rPr>
              <a:t>如果</a:t>
            </a:r>
            <a:r>
              <a:rPr lang="zh-CN" altLang="en-US" sz="2400" dirty="0">
                <a:solidFill>
                  <a:srgbClr val="FF0000"/>
                </a:solidFill>
              </a:rPr>
              <a:t>将其用来辨别那些未曾出现在训练样本中的测试样本时，通常结果不太理想。这其实就是我们在机器学习中学过的过拟合问题。</a:t>
            </a:r>
          </a:p>
        </p:txBody>
      </p:sp>
    </p:spTree>
    <p:extLst>
      <p:ext uri="{BB962C8B-B14F-4D97-AF65-F5344CB8AC3E}">
        <p14:creationId xmlns:p14="http://schemas.microsoft.com/office/powerpoint/2010/main" val="1521091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分类算法</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smtClean="0"/>
              <a:t>分类</a:t>
            </a:r>
            <a:r>
              <a:rPr lang="zh-CN" altLang="en-US" b="1" dirty="0"/>
              <a:t>问题中的“维数灾难”</a:t>
            </a:r>
          </a:p>
          <a:p>
            <a:pPr marL="0" indent="0">
              <a:buNone/>
            </a:pPr>
            <a:r>
              <a:rPr lang="en-US" altLang="zh-CN" sz="2400" dirty="0" smtClean="0">
                <a:solidFill>
                  <a:srgbClr val="FF0000"/>
                </a:solidFill>
              </a:rPr>
              <a:t> </a:t>
            </a:r>
            <a:endParaRPr lang="zh-CN" altLang="en-US" sz="2400" dirty="0">
              <a:solidFill>
                <a:srgbClr val="FF0000"/>
              </a:solidFill>
            </a:endParaRPr>
          </a:p>
        </p:txBody>
      </p:sp>
      <p:sp>
        <p:nvSpPr>
          <p:cNvPr id="4" name="矩形 3"/>
          <p:cNvSpPr/>
          <p:nvPr/>
        </p:nvSpPr>
        <p:spPr>
          <a:xfrm>
            <a:off x="868680" y="1599589"/>
            <a:ext cx="10485120" cy="4801314"/>
          </a:xfrm>
          <a:prstGeom prst="rect">
            <a:avLst/>
          </a:prstGeom>
        </p:spPr>
        <p:txBody>
          <a:bodyPr wrap="square">
            <a:spAutoFit/>
          </a:bodyPr>
          <a:lstStyle/>
          <a:p>
            <a:r>
              <a:rPr lang="zh-CN" altLang="en-US" dirty="0" smtClean="0"/>
              <a:t>     我们</a:t>
            </a:r>
            <a:r>
              <a:rPr lang="zh-CN" altLang="en-US" dirty="0"/>
              <a:t>可以看到</a:t>
            </a:r>
            <a:r>
              <a:rPr lang="zh-CN" altLang="en-US" dirty="0">
                <a:solidFill>
                  <a:srgbClr val="FF0000"/>
                </a:solidFill>
              </a:rPr>
              <a:t>特征数量越多</a:t>
            </a:r>
            <a:r>
              <a:rPr lang="zh-CN" altLang="en-US" dirty="0"/>
              <a:t>，训练样本就会越稀疏，分类器的参数估计就会越不准确，更加容易出现过拟合问题</a:t>
            </a:r>
            <a:r>
              <a:rPr lang="zh-CN" altLang="en-US" dirty="0" smtClean="0"/>
              <a:t>。</a:t>
            </a:r>
            <a:endParaRPr lang="en-US" altLang="zh-CN" dirty="0" smtClean="0"/>
          </a:p>
          <a:p>
            <a:r>
              <a:rPr lang="en-US" altLang="zh-CN" dirty="0"/>
              <a:t> </a:t>
            </a:r>
            <a:r>
              <a:rPr lang="en-US" altLang="zh-CN" dirty="0" smtClean="0"/>
              <a:t>    </a:t>
            </a:r>
            <a:r>
              <a:rPr lang="zh-CN" altLang="en-US" dirty="0" smtClean="0"/>
              <a:t>“维数灾难”</a:t>
            </a:r>
            <a:r>
              <a:rPr lang="zh-CN" altLang="en-US" dirty="0"/>
              <a:t>的另一个影响是训练样本的稀疏性并不是均匀分布的。处于中心位置的训练样本比四周的训练样本更加稀疏</a:t>
            </a:r>
            <a:r>
              <a:rPr lang="zh-CN" altLang="en-US" dirty="0" smtClean="0"/>
              <a:t>。</a:t>
            </a:r>
            <a:endParaRPr lang="en-US" altLang="zh-CN" dirty="0" smtClean="0"/>
          </a:p>
          <a:p>
            <a:r>
              <a:rPr lang="zh-CN" altLang="en-US" dirty="0" smtClean="0"/>
              <a:t>    那些</a:t>
            </a:r>
            <a:r>
              <a:rPr lang="zh-CN" altLang="en-US" dirty="0"/>
              <a:t>需要精确的非线性决策边界的分类器，比如</a:t>
            </a:r>
            <a:r>
              <a:rPr lang="en-US" altLang="zh-CN" dirty="0">
                <a:solidFill>
                  <a:srgbClr val="FF0000"/>
                </a:solidFill>
              </a:rPr>
              <a:t>neural network</a:t>
            </a:r>
            <a:r>
              <a:rPr lang="zh-CN" altLang="en-US" dirty="0">
                <a:solidFill>
                  <a:srgbClr val="FF0000"/>
                </a:solidFill>
              </a:rPr>
              <a:t>，</a:t>
            </a:r>
            <a:r>
              <a:rPr lang="en-US" altLang="zh-CN" dirty="0" err="1">
                <a:solidFill>
                  <a:srgbClr val="FF0000"/>
                </a:solidFill>
              </a:rPr>
              <a:t>knn</a:t>
            </a:r>
            <a:r>
              <a:rPr lang="zh-CN" altLang="en-US" dirty="0">
                <a:solidFill>
                  <a:srgbClr val="FF0000"/>
                </a:solidFill>
              </a:rPr>
              <a:t>，</a:t>
            </a:r>
            <a:r>
              <a:rPr lang="en-US" altLang="zh-CN" dirty="0">
                <a:solidFill>
                  <a:srgbClr val="FF0000"/>
                </a:solidFill>
              </a:rPr>
              <a:t>decision trees</a:t>
            </a:r>
            <a:r>
              <a:rPr lang="zh-CN" altLang="en-US" dirty="0">
                <a:solidFill>
                  <a:srgbClr val="FF0000"/>
                </a:solidFill>
              </a:rPr>
              <a:t>等的泛化能力往往并不是很好，</a:t>
            </a:r>
            <a:r>
              <a:rPr lang="zh-CN" altLang="en-US" dirty="0"/>
              <a:t>更容易发生过拟合问题</a:t>
            </a:r>
            <a:r>
              <a:rPr lang="zh-CN" altLang="en-US" dirty="0" smtClean="0"/>
              <a:t>。</a:t>
            </a:r>
            <a:endParaRPr lang="en-US" altLang="zh-CN" dirty="0" smtClean="0"/>
          </a:p>
          <a:p>
            <a:endParaRPr lang="en-US" altLang="zh-CN" dirty="0"/>
          </a:p>
          <a:p>
            <a:r>
              <a:rPr lang="en-US" altLang="zh-CN" dirty="0" smtClean="0"/>
              <a:t>    </a:t>
            </a:r>
            <a:r>
              <a:rPr lang="zh-CN" altLang="en-US" dirty="0" smtClean="0"/>
              <a:t>因此</a:t>
            </a:r>
            <a:r>
              <a:rPr lang="zh-CN" altLang="en-US" dirty="0"/>
              <a:t>，在设计这些分类器时应当慎重考虑特征的数量。相反，那些泛化能力较好的分类器，比如</a:t>
            </a:r>
            <a:r>
              <a:rPr lang="en-US" altLang="zh-CN" dirty="0"/>
              <a:t>naive Bayesian</a:t>
            </a:r>
            <a:r>
              <a:rPr lang="zh-CN" altLang="en-US" dirty="0"/>
              <a:t>，</a:t>
            </a:r>
            <a:r>
              <a:rPr lang="en-US" altLang="zh-CN" dirty="0"/>
              <a:t>linear classifier</a:t>
            </a:r>
            <a:r>
              <a:rPr lang="zh-CN" altLang="en-US" dirty="0"/>
              <a:t>等，可以适当增加特征的数量</a:t>
            </a:r>
            <a:r>
              <a:rPr lang="zh-CN" altLang="en-US" dirty="0" smtClean="0"/>
              <a:t>。</a:t>
            </a:r>
            <a:endParaRPr lang="en-US" altLang="zh-CN" dirty="0" smtClean="0"/>
          </a:p>
          <a:p>
            <a:endParaRPr lang="en-US" altLang="zh-CN" dirty="0"/>
          </a:p>
          <a:p>
            <a:r>
              <a:rPr lang="zh-CN" altLang="en-US" dirty="0" smtClean="0"/>
              <a:t>     如果</a:t>
            </a:r>
            <a:r>
              <a:rPr lang="zh-CN" altLang="en-US" dirty="0"/>
              <a:t>给定了</a:t>
            </a:r>
            <a:r>
              <a:rPr lang="en-US" altLang="zh-CN" dirty="0"/>
              <a:t>N</a:t>
            </a:r>
            <a:r>
              <a:rPr lang="zh-CN" altLang="en-US" dirty="0"/>
              <a:t>个特征，我们该如何从中选出</a:t>
            </a:r>
            <a:r>
              <a:rPr lang="en-US" altLang="zh-CN" dirty="0"/>
              <a:t>M</a:t>
            </a:r>
            <a:r>
              <a:rPr lang="zh-CN" altLang="en-US" dirty="0"/>
              <a:t>个最优的特征</a:t>
            </a:r>
            <a:r>
              <a:rPr lang="zh-CN" altLang="en-US" dirty="0" smtClean="0"/>
              <a:t>？</a:t>
            </a:r>
            <a:endParaRPr lang="en-US" altLang="zh-CN" dirty="0" smtClean="0"/>
          </a:p>
          <a:p>
            <a:r>
              <a:rPr lang="zh-CN" altLang="en-US" dirty="0" smtClean="0"/>
              <a:t>最</a:t>
            </a:r>
            <a:r>
              <a:rPr lang="zh-CN" altLang="en-US" dirty="0"/>
              <a:t>简单粗暴的方法是尝试所有特征的组合，从中挑出</a:t>
            </a:r>
            <a:r>
              <a:rPr lang="en-US" altLang="zh-CN" dirty="0"/>
              <a:t>M</a:t>
            </a:r>
            <a:r>
              <a:rPr lang="zh-CN" altLang="en-US" dirty="0"/>
              <a:t>个最优的特征。事实上，这是非常花时间的，或者说不可行的</a:t>
            </a:r>
            <a:r>
              <a:rPr lang="zh-CN" altLang="en-US" dirty="0" smtClean="0"/>
              <a:t>。</a:t>
            </a:r>
            <a:endParaRPr lang="en-US" altLang="zh-CN" dirty="0" smtClean="0"/>
          </a:p>
          <a:p>
            <a:r>
              <a:rPr lang="zh-CN" altLang="en-US" dirty="0" smtClean="0">
                <a:solidFill>
                  <a:srgbClr val="FF0000"/>
                </a:solidFill>
              </a:rPr>
              <a:t>    其实</a:t>
            </a:r>
            <a:r>
              <a:rPr lang="zh-CN" altLang="en-US" dirty="0">
                <a:solidFill>
                  <a:srgbClr val="FF0000"/>
                </a:solidFill>
              </a:rPr>
              <a:t>，已经有许多特征选择算法</a:t>
            </a:r>
            <a:r>
              <a:rPr lang="en-US" altLang="zh-CN" dirty="0">
                <a:solidFill>
                  <a:srgbClr val="FF0000"/>
                </a:solidFill>
              </a:rPr>
              <a:t>(</a:t>
            </a:r>
            <a:r>
              <a:rPr lang="en-US" altLang="zh-CN" u="sng" dirty="0">
                <a:solidFill>
                  <a:srgbClr val="FF0000"/>
                </a:solidFill>
                <a:hlinkClick r:id="rId2"/>
              </a:rPr>
              <a:t>feature selection algorithms</a:t>
            </a:r>
            <a:r>
              <a:rPr lang="en-US" altLang="zh-CN" dirty="0">
                <a:solidFill>
                  <a:srgbClr val="FF0000"/>
                </a:solidFill>
              </a:rPr>
              <a:t>)</a:t>
            </a:r>
            <a:r>
              <a:rPr lang="zh-CN" altLang="en-US" dirty="0">
                <a:solidFill>
                  <a:srgbClr val="FF0000"/>
                </a:solidFill>
              </a:rPr>
              <a:t>来帮助我们确定特征的数量以及选择特征</a:t>
            </a:r>
            <a:r>
              <a:rPr lang="zh-CN" altLang="en-US" dirty="0" smtClean="0">
                <a:solidFill>
                  <a:srgbClr val="FF0000"/>
                </a:solidFill>
              </a:rPr>
              <a:t>。</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此外</a:t>
            </a:r>
            <a:r>
              <a:rPr lang="zh-CN" altLang="en-US" dirty="0">
                <a:solidFill>
                  <a:srgbClr val="FF0000"/>
                </a:solidFill>
              </a:rPr>
              <a:t>，还有许多特征抽取方法</a:t>
            </a:r>
            <a:r>
              <a:rPr lang="en-US" altLang="zh-CN" dirty="0">
                <a:solidFill>
                  <a:srgbClr val="FF0000"/>
                </a:solidFill>
              </a:rPr>
              <a:t>(</a:t>
            </a:r>
            <a:r>
              <a:rPr lang="en-US" altLang="zh-CN" u="sng" dirty="0">
                <a:solidFill>
                  <a:srgbClr val="FF0000"/>
                </a:solidFill>
                <a:hlinkClick r:id="rId3"/>
              </a:rPr>
              <a:t>feature extraction methods</a:t>
            </a:r>
            <a:r>
              <a:rPr lang="en-US" altLang="zh-CN" dirty="0">
                <a:solidFill>
                  <a:srgbClr val="FF0000"/>
                </a:solidFill>
              </a:rPr>
              <a:t>)</a:t>
            </a:r>
            <a:r>
              <a:rPr lang="zh-CN" altLang="en-US" dirty="0">
                <a:solidFill>
                  <a:srgbClr val="FF0000"/>
                </a:solidFill>
              </a:rPr>
              <a:t>，比如</a:t>
            </a:r>
            <a:r>
              <a:rPr lang="en-US" altLang="zh-CN" u="sng" dirty="0">
                <a:solidFill>
                  <a:srgbClr val="FF0000"/>
                </a:solidFill>
                <a:hlinkClick r:id="rId4"/>
              </a:rPr>
              <a:t>PCA</a:t>
            </a:r>
            <a:r>
              <a:rPr lang="zh-CN" altLang="en-US" dirty="0">
                <a:solidFill>
                  <a:srgbClr val="FF0000"/>
                </a:solidFill>
              </a:rPr>
              <a:t>等</a:t>
            </a:r>
            <a:r>
              <a:rPr lang="zh-CN" altLang="en-US" dirty="0" smtClean="0">
                <a:solidFill>
                  <a:srgbClr val="FF0000"/>
                </a:solidFill>
              </a:rPr>
              <a:t>。</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交叉</a:t>
            </a:r>
            <a:r>
              <a:rPr lang="zh-CN" altLang="en-US" dirty="0">
                <a:solidFill>
                  <a:srgbClr val="FF0000"/>
                </a:solidFill>
              </a:rPr>
              <a:t>验证</a:t>
            </a:r>
            <a:r>
              <a:rPr lang="en-US" altLang="zh-CN" dirty="0">
                <a:solidFill>
                  <a:srgbClr val="FF0000"/>
                </a:solidFill>
              </a:rPr>
              <a:t>(</a:t>
            </a:r>
            <a:r>
              <a:rPr lang="en-US" altLang="zh-CN" u="sng" dirty="0">
                <a:solidFill>
                  <a:srgbClr val="FF0000"/>
                </a:solidFill>
                <a:hlinkClick r:id="rId5"/>
              </a:rPr>
              <a:t>cross-validation</a:t>
            </a:r>
            <a:r>
              <a:rPr lang="en-US" altLang="zh-CN" dirty="0">
                <a:solidFill>
                  <a:srgbClr val="FF0000"/>
                </a:solidFill>
              </a:rPr>
              <a:t>)</a:t>
            </a:r>
            <a:r>
              <a:rPr lang="zh-CN" altLang="en-US" dirty="0">
                <a:solidFill>
                  <a:srgbClr val="FF0000"/>
                </a:solidFill>
              </a:rPr>
              <a:t>也常常被用于检测与避免过拟合问题</a:t>
            </a:r>
            <a:r>
              <a:rPr lang="zh-CN" altLang="en-US"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2630584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Arial" panose="020B0604020202020204" pitchFamily="34" charset="0"/>
                <a:cs typeface="Arial" panose="020B0604020202020204" pitchFamily="34" charset="0"/>
              </a:rPr>
              <a:t>回归模型</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074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回归模型</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dirty="0" smtClean="0"/>
              <a:t>线性回归</a:t>
            </a:r>
            <a:r>
              <a:rPr lang="zh-CN" altLang="en-US" dirty="0"/>
              <a:t>（</a:t>
            </a:r>
            <a:r>
              <a:rPr lang="en-US" altLang="zh-CN" dirty="0"/>
              <a:t>Linear Regression</a:t>
            </a:r>
            <a:r>
              <a:rPr lang="zh-CN" altLang="en-US" dirty="0"/>
              <a:t>）</a:t>
            </a:r>
          </a:p>
          <a:p>
            <a:pPr marL="0" indent="0">
              <a:buNone/>
            </a:pPr>
            <a:r>
              <a:rPr lang="zh-CN" altLang="en-US" sz="1600" dirty="0" smtClean="0"/>
              <a:t>     逻辑</a:t>
            </a:r>
            <a:r>
              <a:rPr lang="zh-CN" altLang="en-US" sz="1600" dirty="0"/>
              <a:t>回归（</a:t>
            </a:r>
            <a:r>
              <a:rPr lang="en-US" altLang="zh-CN" sz="1600" dirty="0"/>
              <a:t>Logistic Regression</a:t>
            </a:r>
            <a:r>
              <a:rPr lang="zh-CN" altLang="en-US" sz="1600" dirty="0"/>
              <a:t>）</a:t>
            </a:r>
          </a:p>
          <a:p>
            <a:pPr marL="0" indent="0">
              <a:buNone/>
            </a:pPr>
            <a:r>
              <a:rPr lang="zh-CN" altLang="en-US" sz="1600" dirty="0" smtClean="0"/>
              <a:t>     多项式回归</a:t>
            </a:r>
            <a:r>
              <a:rPr lang="zh-CN" altLang="en-US" sz="1600" dirty="0"/>
              <a:t>（</a:t>
            </a:r>
            <a:r>
              <a:rPr lang="en-US" altLang="zh-CN" sz="1600" dirty="0"/>
              <a:t>Polynomial Regression</a:t>
            </a:r>
            <a:r>
              <a:rPr lang="zh-CN" altLang="en-US" sz="1600" dirty="0"/>
              <a:t>）</a:t>
            </a:r>
          </a:p>
          <a:p>
            <a:pPr marL="0" indent="0">
              <a:buNone/>
            </a:pPr>
            <a:r>
              <a:rPr lang="zh-CN" altLang="en-US" sz="1600" dirty="0" smtClean="0"/>
              <a:t>     逐步回归</a:t>
            </a:r>
            <a:r>
              <a:rPr lang="zh-CN" altLang="en-US" sz="1600" dirty="0"/>
              <a:t>（</a:t>
            </a:r>
            <a:r>
              <a:rPr lang="en-US" altLang="zh-CN" sz="1600" dirty="0"/>
              <a:t>Stepwise Regression</a:t>
            </a:r>
            <a:r>
              <a:rPr lang="zh-CN" altLang="en-US" sz="1600" dirty="0"/>
              <a:t>）</a:t>
            </a:r>
          </a:p>
          <a:p>
            <a:pPr marL="0" indent="0">
              <a:buNone/>
            </a:pPr>
            <a:r>
              <a:rPr lang="zh-CN" altLang="en-US" sz="1600" dirty="0" smtClean="0"/>
              <a:t>     岭回归</a:t>
            </a:r>
            <a:r>
              <a:rPr lang="zh-CN" altLang="en-US" sz="1600" dirty="0"/>
              <a:t>（</a:t>
            </a:r>
            <a:r>
              <a:rPr lang="en-US" altLang="zh-CN" sz="1600" dirty="0"/>
              <a:t>Ridge Regression</a:t>
            </a:r>
            <a:r>
              <a:rPr lang="zh-CN" altLang="en-US" sz="1600" dirty="0"/>
              <a:t>）</a:t>
            </a:r>
          </a:p>
          <a:p>
            <a:pPr marL="0" indent="0">
              <a:buNone/>
            </a:pPr>
            <a:r>
              <a:rPr lang="zh-CN" altLang="en-US" sz="1600" dirty="0" smtClean="0"/>
              <a:t>     套索</a:t>
            </a:r>
            <a:r>
              <a:rPr lang="zh-CN" altLang="en-US" sz="1600" dirty="0"/>
              <a:t>回归（</a:t>
            </a:r>
            <a:r>
              <a:rPr lang="en-US" altLang="zh-CN" sz="1600" dirty="0"/>
              <a:t>Lasso Regression</a:t>
            </a:r>
            <a:r>
              <a:rPr lang="zh-CN" altLang="en-US" sz="1600" dirty="0"/>
              <a:t>）</a:t>
            </a:r>
          </a:p>
          <a:p>
            <a:pPr marL="0" indent="0">
              <a:buNone/>
            </a:pPr>
            <a:r>
              <a:rPr lang="zh-CN" altLang="en-US" sz="1600" dirty="0" smtClean="0"/>
              <a:t>    弹性</a:t>
            </a:r>
            <a:r>
              <a:rPr lang="zh-CN" altLang="en-US" sz="1600" dirty="0"/>
              <a:t>回归（</a:t>
            </a:r>
            <a:r>
              <a:rPr lang="en-US" altLang="zh-CN" sz="1600" dirty="0" err="1"/>
              <a:t>ElasticNet</a:t>
            </a:r>
            <a:r>
              <a:rPr lang="en-US" altLang="zh-CN" sz="1600" dirty="0"/>
              <a:t> Regression</a:t>
            </a:r>
            <a:r>
              <a:rPr lang="zh-CN" altLang="en-US" sz="1600" dirty="0" smtClean="0"/>
              <a:t>）</a:t>
            </a:r>
            <a:endParaRPr lang="en-US" altLang="zh-CN" sz="1600" dirty="0" smtClean="0"/>
          </a:p>
          <a:p>
            <a:pPr marL="0" indent="0">
              <a:buNone/>
            </a:pPr>
            <a:r>
              <a:rPr lang="en-US" altLang="zh-CN" sz="1600" dirty="0" smtClean="0"/>
              <a:t>Decision </a:t>
            </a:r>
            <a:r>
              <a:rPr lang="en-US" altLang="zh-CN" sz="1600" dirty="0"/>
              <a:t>Tree </a:t>
            </a:r>
            <a:r>
              <a:rPr lang="en-US" altLang="zh-CN" sz="1600" dirty="0" err="1"/>
              <a:t>Regressor</a:t>
            </a:r>
            <a:r>
              <a:rPr lang="zh-CN" altLang="en-US" sz="1600" dirty="0"/>
              <a:t>（决策树回归</a:t>
            </a:r>
            <a:r>
              <a:rPr lang="zh-CN" altLang="en-US" sz="1600" dirty="0" smtClean="0"/>
              <a:t>）</a:t>
            </a:r>
            <a:endParaRPr lang="en-US" altLang="zh-CN" sz="1600" dirty="0"/>
          </a:p>
          <a:p>
            <a:pPr marL="0" indent="0">
              <a:buNone/>
            </a:pPr>
            <a:r>
              <a:rPr lang="en-US" altLang="zh-CN" sz="1600" dirty="0" smtClean="0"/>
              <a:t>SVM </a:t>
            </a:r>
            <a:r>
              <a:rPr lang="en-US" altLang="zh-CN" sz="1600" dirty="0" err="1"/>
              <a:t>Regressor</a:t>
            </a:r>
            <a:r>
              <a:rPr lang="zh-CN" altLang="en-US" sz="1600" dirty="0"/>
              <a:t>（支持向量机回归</a:t>
            </a:r>
            <a:r>
              <a:rPr lang="zh-CN" altLang="en-US" sz="1600" dirty="0" smtClean="0"/>
              <a:t>）</a:t>
            </a:r>
            <a:endParaRPr lang="en-US" altLang="zh-CN" sz="1600" dirty="0" smtClean="0"/>
          </a:p>
          <a:p>
            <a:pPr marL="0" indent="0">
              <a:buNone/>
            </a:pPr>
            <a:r>
              <a:rPr lang="en-US" altLang="zh-CN" sz="1600" dirty="0" smtClean="0"/>
              <a:t>K </a:t>
            </a:r>
            <a:r>
              <a:rPr lang="en-US" altLang="zh-CN" sz="1600" dirty="0"/>
              <a:t>Neighbors </a:t>
            </a:r>
            <a:r>
              <a:rPr lang="en-US" altLang="zh-CN" sz="1600" dirty="0" err="1"/>
              <a:t>Regressor</a:t>
            </a:r>
            <a:r>
              <a:rPr lang="zh-CN" altLang="en-US" sz="1600" dirty="0"/>
              <a:t>（</a:t>
            </a:r>
            <a:r>
              <a:rPr lang="en-US" altLang="zh-CN" sz="1600" dirty="0"/>
              <a:t>K</a:t>
            </a:r>
            <a:r>
              <a:rPr lang="zh-CN" altLang="en-US" sz="1600" dirty="0"/>
              <a:t>近邻回归</a:t>
            </a:r>
            <a:r>
              <a:rPr lang="zh-CN" altLang="en-US" sz="1600" dirty="0" smtClean="0"/>
              <a:t>）</a:t>
            </a:r>
            <a:endParaRPr lang="en-US" altLang="zh-CN" sz="1600" dirty="0" smtClean="0"/>
          </a:p>
          <a:p>
            <a:pPr marL="0" indent="0">
              <a:buNone/>
            </a:pPr>
            <a:r>
              <a:rPr lang="en-US" altLang="zh-CN" sz="1600" dirty="0" smtClean="0"/>
              <a:t>Random </a:t>
            </a:r>
            <a:r>
              <a:rPr lang="en-US" altLang="zh-CN" sz="1600" dirty="0"/>
              <a:t>Forest </a:t>
            </a:r>
            <a:r>
              <a:rPr lang="en-US" altLang="zh-CN" sz="1600" dirty="0" err="1"/>
              <a:t>Regressor</a:t>
            </a:r>
            <a:r>
              <a:rPr lang="zh-CN" altLang="en-US" sz="1600" dirty="0"/>
              <a:t>（随机森林回归</a:t>
            </a:r>
            <a:r>
              <a:rPr lang="zh-CN" altLang="en-US" sz="1600" dirty="0" smtClean="0"/>
              <a:t>）</a:t>
            </a:r>
            <a:endParaRPr lang="en-US" altLang="zh-CN" sz="1600" dirty="0" smtClean="0"/>
          </a:p>
          <a:p>
            <a:pPr marL="0" indent="0">
              <a:buNone/>
            </a:pPr>
            <a:r>
              <a:rPr lang="en-US" altLang="zh-CN" sz="1600" dirty="0" err="1" smtClean="0"/>
              <a:t>Adaboost</a:t>
            </a:r>
            <a:r>
              <a:rPr lang="en-US" altLang="zh-CN" sz="1600" dirty="0" smtClean="0"/>
              <a:t> </a:t>
            </a:r>
            <a:r>
              <a:rPr lang="en-US" altLang="zh-CN" sz="1600" dirty="0" err="1"/>
              <a:t>Regressor</a:t>
            </a:r>
            <a:r>
              <a:rPr lang="zh-CN" altLang="en-US" sz="1600" dirty="0"/>
              <a:t>（</a:t>
            </a:r>
            <a:r>
              <a:rPr lang="en-US" altLang="zh-CN" sz="1600" dirty="0" err="1"/>
              <a:t>Adaboost</a:t>
            </a:r>
            <a:r>
              <a:rPr lang="en-US" altLang="zh-CN" sz="1600" dirty="0"/>
              <a:t> </a:t>
            </a:r>
            <a:r>
              <a:rPr lang="zh-CN" altLang="en-US" sz="1600" dirty="0"/>
              <a:t>回归</a:t>
            </a:r>
            <a:r>
              <a:rPr lang="zh-CN" altLang="en-US" sz="1600" dirty="0" smtClean="0"/>
              <a:t>）</a:t>
            </a:r>
            <a:endParaRPr lang="en-US" altLang="zh-CN" sz="1600" dirty="0" smtClean="0"/>
          </a:p>
          <a:p>
            <a:pPr marL="0" indent="0">
              <a:buNone/>
            </a:pPr>
            <a:r>
              <a:rPr lang="en-US" altLang="zh-CN" sz="1600" dirty="0" smtClean="0"/>
              <a:t>Gradient </a:t>
            </a:r>
            <a:r>
              <a:rPr lang="en-US" altLang="zh-CN" sz="1600" dirty="0"/>
              <a:t>Boosting Random Forest </a:t>
            </a:r>
            <a:r>
              <a:rPr lang="en-US" altLang="zh-CN" sz="1600" dirty="0" err="1"/>
              <a:t>Regressor</a:t>
            </a:r>
            <a:r>
              <a:rPr lang="zh-CN" altLang="en-US" sz="1600" dirty="0"/>
              <a:t>（梯度增强随机森林回归</a:t>
            </a:r>
            <a:r>
              <a:rPr lang="zh-CN" altLang="en-US" sz="1600" dirty="0" smtClean="0"/>
              <a:t>）</a:t>
            </a:r>
            <a:endParaRPr lang="en-US" altLang="zh-CN" sz="1600" dirty="0" smtClean="0"/>
          </a:p>
          <a:p>
            <a:pPr marL="0" indent="0">
              <a:buNone/>
            </a:pPr>
            <a:r>
              <a:rPr lang="en-US" altLang="zh-CN" sz="1600" dirty="0" smtClean="0"/>
              <a:t>bagging </a:t>
            </a:r>
            <a:r>
              <a:rPr lang="en-US" altLang="zh-CN" sz="1600" dirty="0" err="1"/>
              <a:t>Regressor</a:t>
            </a:r>
            <a:r>
              <a:rPr lang="zh-CN" altLang="en-US" sz="1600" dirty="0"/>
              <a:t>（</a:t>
            </a:r>
            <a:r>
              <a:rPr lang="en-US" altLang="zh-CN" sz="1600" dirty="0"/>
              <a:t>bagging </a:t>
            </a:r>
            <a:r>
              <a:rPr lang="zh-CN" altLang="en-US" sz="1600" dirty="0"/>
              <a:t>回归</a:t>
            </a:r>
            <a:r>
              <a:rPr lang="zh-CN" altLang="en-US" sz="1600" dirty="0" smtClean="0"/>
              <a:t>）</a:t>
            </a:r>
            <a:endParaRPr lang="en-US" altLang="zh-CN" sz="1600" dirty="0" smtClean="0"/>
          </a:p>
          <a:p>
            <a:pPr marL="0" indent="0">
              <a:buNone/>
            </a:pPr>
            <a:r>
              <a:rPr lang="en-US" altLang="zh-CN" sz="1600" dirty="0" err="1" smtClean="0"/>
              <a:t>ExtraTree</a:t>
            </a:r>
            <a:r>
              <a:rPr lang="en-US" altLang="zh-CN" sz="1600" dirty="0" smtClean="0"/>
              <a:t> </a:t>
            </a:r>
            <a:r>
              <a:rPr lang="en-US" altLang="zh-CN" sz="1600" dirty="0" err="1"/>
              <a:t>Regressor</a:t>
            </a:r>
            <a:r>
              <a:rPr lang="zh-CN" altLang="en-US" sz="1600" dirty="0"/>
              <a:t>（</a:t>
            </a:r>
            <a:r>
              <a:rPr lang="en-US" altLang="zh-CN" sz="1600" dirty="0" err="1"/>
              <a:t>ExtraTree</a:t>
            </a:r>
            <a:r>
              <a:rPr lang="en-US" altLang="zh-CN" sz="1600" dirty="0"/>
              <a:t> </a:t>
            </a:r>
            <a:r>
              <a:rPr lang="zh-CN" altLang="en-US" sz="1600" dirty="0"/>
              <a:t>回归</a:t>
            </a:r>
            <a:r>
              <a:rPr lang="zh-CN" altLang="en-US" sz="1600" dirty="0" smtClean="0"/>
              <a:t>）</a:t>
            </a:r>
            <a:endParaRPr lang="zh-CN" altLang="en-US" sz="1600" dirty="0"/>
          </a:p>
        </p:txBody>
      </p:sp>
    </p:spTree>
    <p:extLst>
      <p:ext uri="{BB962C8B-B14F-4D97-AF65-F5344CB8AC3E}">
        <p14:creationId xmlns:p14="http://schemas.microsoft.com/office/powerpoint/2010/main" val="1556184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回归模型</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smtClean="0"/>
              <a:t>回归模型的</a:t>
            </a:r>
            <a:r>
              <a:rPr lang="zh-CN" altLang="en-US" b="1" dirty="0"/>
              <a:t>评估</a:t>
            </a:r>
            <a:r>
              <a:rPr lang="zh-CN" altLang="en-US" b="1" dirty="0" smtClean="0"/>
              <a:t>方法</a:t>
            </a:r>
            <a:endParaRPr lang="en-US" altLang="zh-CN" b="1" dirty="0" smtClean="0"/>
          </a:p>
          <a:p>
            <a:pPr marL="0" indent="0">
              <a:buNone/>
            </a:pPr>
            <a:r>
              <a:rPr lang="zh-CN" altLang="en-US" b="1" dirty="0" smtClean="0"/>
              <a:t>    </a:t>
            </a:r>
            <a:r>
              <a:rPr lang="zh-CN" altLang="en-US" sz="2000" b="1" dirty="0" smtClean="0"/>
              <a:t>回归模型</a:t>
            </a:r>
            <a:r>
              <a:rPr lang="zh-CN" altLang="en-US" sz="2000" b="1" dirty="0"/>
              <a:t>常用评估方法：</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49514348"/>
              </p:ext>
            </p:extLst>
          </p:nvPr>
        </p:nvGraphicFramePr>
        <p:xfrm>
          <a:off x="1001487" y="2401094"/>
          <a:ext cx="10813143" cy="2103120"/>
        </p:xfrm>
        <a:graphic>
          <a:graphicData uri="http://schemas.openxmlformats.org/drawingml/2006/table">
            <a:tbl>
              <a:tblPr/>
              <a:tblGrid>
                <a:gridCol w="3604381">
                  <a:extLst>
                    <a:ext uri="{9D8B030D-6E8A-4147-A177-3AD203B41FA5}">
                      <a16:colId xmlns:a16="http://schemas.microsoft.com/office/drawing/2014/main" val="3921853707"/>
                    </a:ext>
                  </a:extLst>
                </a:gridCol>
                <a:gridCol w="2404532">
                  <a:extLst>
                    <a:ext uri="{9D8B030D-6E8A-4147-A177-3AD203B41FA5}">
                      <a16:colId xmlns:a16="http://schemas.microsoft.com/office/drawing/2014/main" val="3522664682"/>
                    </a:ext>
                  </a:extLst>
                </a:gridCol>
                <a:gridCol w="4804230">
                  <a:extLst>
                    <a:ext uri="{9D8B030D-6E8A-4147-A177-3AD203B41FA5}">
                      <a16:colId xmlns:a16="http://schemas.microsoft.com/office/drawing/2014/main" val="2994091994"/>
                    </a:ext>
                  </a:extLst>
                </a:gridCol>
              </a:tblGrid>
              <a:tr h="0">
                <a:tc>
                  <a:txBody>
                    <a:bodyPr/>
                    <a:lstStyle/>
                    <a:p>
                      <a:pPr algn="ctr"/>
                      <a:r>
                        <a:rPr lang="zh-CN" altLang="en-US" b="1">
                          <a:effectLst/>
                        </a:rPr>
                        <a:t>指标</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描述</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b="1">
                          <a:effectLst/>
                        </a:rPr>
                        <a:t>Scikit-learn</a:t>
                      </a:r>
                      <a:r>
                        <a:rPr lang="zh-CN" altLang="en-US" b="1">
                          <a:effectLst/>
                        </a:rPr>
                        <a:t>函数</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70250544"/>
                  </a:ext>
                </a:extLst>
              </a:tr>
              <a:tr h="0">
                <a:tc>
                  <a:txBody>
                    <a:bodyPr/>
                    <a:lstStyle/>
                    <a:p>
                      <a:pPr algn="ctr"/>
                      <a:r>
                        <a:rPr lang="en-US">
                          <a:effectLst/>
                        </a:rPr>
                        <a:t>Mean Square Error (MSE, RMSE)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ctr"/>
                      <a:r>
                        <a:rPr lang="zh-CN" altLang="en-US">
                          <a:effectLst/>
                        </a:rPr>
                        <a:t>平均方差</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pPr algn="l"/>
                      <a:r>
                        <a:rPr lang="en-US">
                          <a:effectLst/>
                        </a:rPr>
                        <a:t>from sklearn.metrics import mean_squared_error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2436028617"/>
                  </a:ext>
                </a:extLst>
              </a:tr>
              <a:tr h="0">
                <a:tc>
                  <a:txBody>
                    <a:bodyPr/>
                    <a:lstStyle/>
                    <a:p>
                      <a:pPr algn="ctr"/>
                      <a:r>
                        <a:rPr lang="en-US">
                          <a:effectLst/>
                        </a:rPr>
                        <a:t>Absolute Error (MAE, RAE)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ctr"/>
                      <a:r>
                        <a:rPr lang="zh-CN" altLang="en-US">
                          <a:effectLst/>
                        </a:rPr>
                        <a:t>绝对误差</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pPr algn="l"/>
                      <a:r>
                        <a:rPr lang="en-US">
                          <a:effectLst/>
                        </a:rPr>
                        <a:t>from sklearn.metrics import mean_absolute_error, median_absolute_error</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3279201559"/>
                  </a:ext>
                </a:extLst>
              </a:tr>
              <a:tr h="0">
                <a:tc>
                  <a:txBody>
                    <a:bodyPr/>
                    <a:lstStyle/>
                    <a:p>
                      <a:pPr algn="ctr"/>
                      <a:r>
                        <a:rPr lang="en-US">
                          <a:effectLst/>
                        </a:rPr>
                        <a:t>R-Squared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pPr algn="ctr"/>
                      <a:r>
                        <a:rPr lang="en-US">
                          <a:effectLst/>
                        </a:rPr>
                        <a:t>R</a:t>
                      </a:r>
                      <a:r>
                        <a:rPr lang="zh-CN" altLang="en-US">
                          <a:effectLst/>
                        </a:rPr>
                        <a:t>平方值</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pPr algn="l"/>
                      <a:r>
                        <a:rPr lang="en-US" dirty="0">
                          <a:effectLst/>
                        </a:rPr>
                        <a:t>from </a:t>
                      </a:r>
                      <a:r>
                        <a:rPr lang="en-US" dirty="0" err="1">
                          <a:effectLst/>
                        </a:rPr>
                        <a:t>sklearn.metrics</a:t>
                      </a:r>
                      <a:r>
                        <a:rPr lang="en-US" dirty="0">
                          <a:effectLst/>
                        </a:rPr>
                        <a:t> import r2_score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41216746"/>
                  </a:ext>
                </a:extLst>
              </a:tr>
            </a:tbl>
          </a:graphicData>
        </a:graphic>
      </p:graphicFrame>
    </p:spTree>
    <p:extLst>
      <p:ext uri="{BB962C8B-B14F-4D97-AF65-F5344CB8AC3E}">
        <p14:creationId xmlns:p14="http://schemas.microsoft.com/office/powerpoint/2010/main" val="1363205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latin typeface="Arial" panose="020B0604020202020204" pitchFamily="34" charset="0"/>
                <a:cs typeface="Arial" panose="020B0604020202020204" pitchFamily="34" charset="0"/>
              </a:rPr>
              <a:t>回归算法</a:t>
            </a:r>
            <a:endParaRPr lang="zh-CN" altLang="en-US" sz="28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a:t>1.</a:t>
            </a:r>
            <a:r>
              <a:rPr lang="zh-CN" altLang="en-US" dirty="0"/>
              <a:t>什么是回归分析？</a:t>
            </a:r>
          </a:p>
          <a:p>
            <a:r>
              <a:rPr lang="en-US" altLang="zh-CN" dirty="0"/>
              <a:t>2.</a:t>
            </a:r>
            <a:r>
              <a:rPr lang="zh-CN" altLang="en-US" dirty="0"/>
              <a:t>我们为什么要使用回归分析？</a:t>
            </a:r>
          </a:p>
          <a:p>
            <a:r>
              <a:rPr lang="en-US" altLang="zh-CN" dirty="0"/>
              <a:t>3.</a:t>
            </a:r>
            <a:r>
              <a:rPr lang="zh-CN" altLang="en-US" dirty="0"/>
              <a:t>回归有哪些类型 ？</a:t>
            </a:r>
          </a:p>
          <a:p>
            <a:r>
              <a:rPr lang="en-US" altLang="zh-CN" dirty="0"/>
              <a:t>4.</a:t>
            </a:r>
            <a:r>
              <a:rPr lang="zh-CN" altLang="en-US" dirty="0"/>
              <a:t>线性回归</a:t>
            </a:r>
          </a:p>
          <a:p>
            <a:r>
              <a:rPr lang="en-US" altLang="zh-CN" dirty="0"/>
              <a:t>5.</a:t>
            </a:r>
            <a:r>
              <a:rPr lang="zh-CN" altLang="en-US" dirty="0"/>
              <a:t>逻辑回归</a:t>
            </a:r>
          </a:p>
          <a:p>
            <a:r>
              <a:rPr lang="en-US" altLang="zh-CN" dirty="0"/>
              <a:t>6.</a:t>
            </a:r>
            <a:r>
              <a:rPr lang="zh-CN" altLang="en-US" dirty="0"/>
              <a:t>多项式回归</a:t>
            </a:r>
          </a:p>
          <a:p>
            <a:r>
              <a:rPr lang="en-US" altLang="zh-CN" dirty="0"/>
              <a:t>7.</a:t>
            </a:r>
            <a:r>
              <a:rPr lang="zh-CN" altLang="en-US" dirty="0"/>
              <a:t>逐步回归</a:t>
            </a:r>
          </a:p>
          <a:p>
            <a:r>
              <a:rPr lang="en-US" altLang="zh-CN" dirty="0"/>
              <a:t>8.</a:t>
            </a:r>
            <a:r>
              <a:rPr lang="zh-CN" altLang="en-US" dirty="0"/>
              <a:t>岭回归</a:t>
            </a:r>
          </a:p>
          <a:p>
            <a:r>
              <a:rPr lang="en-US" altLang="zh-CN" dirty="0"/>
              <a:t>9.Lasso</a:t>
            </a:r>
            <a:r>
              <a:rPr lang="zh-CN" altLang="en-US" dirty="0"/>
              <a:t>回归</a:t>
            </a:r>
          </a:p>
          <a:p>
            <a:r>
              <a:rPr lang="en-US" altLang="zh-CN" dirty="0"/>
              <a:t>10.ElasticNet</a:t>
            </a:r>
            <a:r>
              <a:rPr lang="zh-CN" altLang="en-US" dirty="0"/>
              <a:t>回归</a:t>
            </a:r>
          </a:p>
          <a:p>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055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latin typeface="Arial" panose="020B0604020202020204" pitchFamily="34" charset="0"/>
                <a:cs typeface="Arial" panose="020B0604020202020204" pitchFamily="34" charset="0"/>
              </a:rPr>
              <a:t>回归算法</a:t>
            </a:r>
            <a:endParaRPr lang="zh-CN" altLang="en-US" sz="28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zh-CN" altLang="en-US" b="1" dirty="0"/>
              <a:t>如何去选择回归模型</a:t>
            </a:r>
          </a:p>
          <a:p>
            <a:pPr marL="0" indent="0">
              <a:buNone/>
            </a:pPr>
            <a:r>
              <a:rPr lang="zh-CN" altLang="en-US" sz="2400" dirty="0" smtClean="0"/>
              <a:t>    面对</a:t>
            </a:r>
            <a:r>
              <a:rPr lang="zh-CN" altLang="en-US" sz="2400" dirty="0"/>
              <a:t>如此多的回归模型，最重要的是根据</a:t>
            </a:r>
            <a:r>
              <a:rPr lang="zh-CN" altLang="en-US" sz="2400" dirty="0">
                <a:solidFill>
                  <a:srgbClr val="FF0000"/>
                </a:solidFill>
              </a:rPr>
              <a:t>自变量因变量的类型</a:t>
            </a:r>
            <a:r>
              <a:rPr lang="zh-CN" altLang="en-US" sz="2400" dirty="0"/>
              <a:t>、</a:t>
            </a:r>
            <a:r>
              <a:rPr lang="zh-CN" altLang="en-US" sz="2400" dirty="0">
                <a:solidFill>
                  <a:srgbClr val="FF0000"/>
                </a:solidFill>
              </a:rPr>
              <a:t>数据的维数和其他数据的重要特征</a:t>
            </a:r>
            <a:r>
              <a:rPr lang="zh-CN" altLang="en-US" sz="2400" dirty="0"/>
              <a:t>去选择最合适的方法。以下是我们选择正确回归模型时要主要考虑的因素：</a:t>
            </a:r>
          </a:p>
          <a:p>
            <a:pPr marL="0" indent="0">
              <a:buNone/>
            </a:pPr>
            <a:r>
              <a:rPr lang="en-US" altLang="zh-CN" sz="2400" dirty="0" smtClean="0"/>
              <a:t>   1</a:t>
            </a:r>
            <a:r>
              <a:rPr lang="en-US" altLang="zh-CN" sz="2400" dirty="0"/>
              <a:t>.</a:t>
            </a:r>
            <a:r>
              <a:rPr lang="zh-CN" altLang="en-US" sz="2400" dirty="0"/>
              <a:t>数据探索是建立预测模型不可或缺的部分。它应该是在选择正确模型之前要做的。</a:t>
            </a:r>
          </a:p>
          <a:p>
            <a:pPr marL="0" indent="0">
              <a:buNone/>
            </a:pPr>
            <a:r>
              <a:rPr lang="en-US" altLang="zh-CN" sz="2400" dirty="0" smtClean="0"/>
              <a:t>   2</a:t>
            </a:r>
            <a:r>
              <a:rPr lang="en-US" altLang="zh-CN" sz="2400" dirty="0"/>
              <a:t>.</a:t>
            </a:r>
            <a:r>
              <a:rPr lang="zh-CN" altLang="en-US" sz="2400" dirty="0"/>
              <a:t>为了比较不同模型的拟合程度，我们可以分析不同的度量，比如统计显著性参数、</a:t>
            </a:r>
            <a:r>
              <a:rPr lang="en-US" altLang="zh-CN" sz="2400" dirty="0"/>
              <a:t>R</a:t>
            </a:r>
            <a:r>
              <a:rPr lang="zh-CN" altLang="en-US" sz="2400" dirty="0"/>
              <a:t>方、调整</a:t>
            </a:r>
            <a:r>
              <a:rPr lang="en-US" altLang="zh-CN" sz="2400" dirty="0"/>
              <a:t>R</a:t>
            </a:r>
            <a:r>
              <a:rPr lang="zh-CN" altLang="en-US" sz="2400" dirty="0"/>
              <a:t>方、最小信息标准、</a:t>
            </a:r>
            <a:r>
              <a:rPr lang="en-US" altLang="zh-CN" sz="2400" dirty="0"/>
              <a:t>BIC</a:t>
            </a:r>
            <a:r>
              <a:rPr lang="zh-CN" altLang="en-US" sz="2400" dirty="0"/>
              <a:t>和误差准则。另一个是</a:t>
            </a:r>
            <a:r>
              <a:rPr lang="en-US" altLang="zh-CN" sz="2400" dirty="0"/>
              <a:t>Mallow‘s </a:t>
            </a:r>
            <a:r>
              <a:rPr lang="en-US" altLang="zh-CN" sz="2400" dirty="0" err="1"/>
              <a:t>Cp</a:t>
            </a:r>
            <a:r>
              <a:rPr lang="zh-CN" altLang="en-US" sz="2400" dirty="0"/>
              <a:t>准则。</a:t>
            </a:r>
          </a:p>
          <a:p>
            <a:pPr marL="0" indent="0">
              <a:buNone/>
            </a:pPr>
            <a:r>
              <a:rPr lang="en-US" altLang="zh-CN" sz="2400" dirty="0" smtClean="0"/>
              <a:t>   3</a:t>
            </a:r>
            <a:r>
              <a:rPr lang="en-US" altLang="zh-CN" sz="2400" dirty="0"/>
              <a:t>.</a:t>
            </a:r>
            <a:r>
              <a:rPr lang="zh-CN" altLang="en-US" sz="2400" dirty="0"/>
              <a:t>交叉验证是验证预测模型最好的方法。你把你的数据集分成两组：一组用于训练，一组用于验证。</a:t>
            </a:r>
          </a:p>
          <a:p>
            <a:pPr marL="0" indent="0">
              <a:buNone/>
            </a:pPr>
            <a:r>
              <a:rPr lang="en-US" altLang="zh-CN" sz="2400" dirty="0" smtClean="0"/>
              <a:t>   4</a:t>
            </a:r>
            <a:r>
              <a:rPr lang="en-US" altLang="zh-CN" sz="2400" dirty="0"/>
              <a:t>.</a:t>
            </a:r>
            <a:r>
              <a:rPr lang="zh-CN" altLang="en-US" sz="2400" dirty="0"/>
              <a:t>如果你的数据集有许多让你困惑的变量，你就不应该用自动模型选择方法，因为你不想把这些变量放在模型当中。</a:t>
            </a:r>
          </a:p>
          <a:p>
            <a:pPr marL="0" indent="0">
              <a:buNone/>
            </a:pPr>
            <a:r>
              <a:rPr lang="en-US" altLang="zh-CN" sz="2400" dirty="0" smtClean="0"/>
              <a:t>   5</a:t>
            </a:r>
            <a:r>
              <a:rPr lang="en-US" altLang="zh-CN" sz="2400" dirty="0"/>
              <a:t>.</a:t>
            </a:r>
            <a:r>
              <a:rPr lang="zh-CN" altLang="en-US" sz="2400" dirty="0"/>
              <a:t>不强大的模型往往容易建立，而强大的模型很难建立。</a:t>
            </a:r>
          </a:p>
          <a:p>
            <a:pPr marL="0" indent="0">
              <a:buNone/>
            </a:pPr>
            <a:r>
              <a:rPr lang="en-US" altLang="zh-CN" sz="2400" dirty="0" smtClean="0"/>
              <a:t>   6</a:t>
            </a:r>
            <a:r>
              <a:rPr lang="en-US" altLang="zh-CN" sz="2400" dirty="0"/>
              <a:t>.</a:t>
            </a:r>
            <a:r>
              <a:rPr lang="zh-CN" altLang="en-US" sz="2400" dirty="0"/>
              <a:t>回归正则方法在高维度和多重共线性的情况下表现的很好</a:t>
            </a:r>
            <a:r>
              <a:rPr lang="zh-CN" altLang="en-US" sz="2400" dirty="0" smtClean="0"/>
              <a:t>。</a:t>
            </a:r>
            <a:endParaRPr lang="zh-CN" altLang="en-US" sz="2400" dirty="0"/>
          </a:p>
        </p:txBody>
      </p:sp>
    </p:spTree>
    <p:extLst>
      <p:ext uri="{BB962C8B-B14F-4D97-AF65-F5344CB8AC3E}">
        <p14:creationId xmlns:p14="http://schemas.microsoft.com/office/powerpoint/2010/main" val="2776751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latin typeface="Arial" panose="020B0604020202020204" pitchFamily="34" charset="0"/>
                <a:cs typeface="Arial" panose="020B0604020202020204" pitchFamily="34" charset="0"/>
              </a:rPr>
              <a:t>回归算法</a:t>
            </a:r>
            <a:endParaRPr lang="zh-CN" altLang="en-US" sz="28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r>
              <a:rPr lang="en-US" altLang="zh-CN" dirty="0" smtClean="0">
                <a:latin typeface="Arial" panose="020B0604020202020204" pitchFamily="34" charset="0"/>
                <a:cs typeface="Arial" panose="020B0604020202020204" pitchFamily="34" charset="0"/>
              </a:rPr>
              <a:t>K </a:t>
            </a:r>
            <a:r>
              <a:rPr lang="zh-CN" altLang="en-US" dirty="0" smtClean="0">
                <a:latin typeface="Arial" panose="020B0604020202020204" pitchFamily="34" charset="0"/>
                <a:cs typeface="Arial" panose="020B0604020202020204" pitchFamily="34" charset="0"/>
              </a:rPr>
              <a:t>近邻</a:t>
            </a:r>
            <a:r>
              <a:rPr lang="en-US" altLang="zh-CN" dirty="0" smtClean="0">
                <a:latin typeface="Arial" panose="020B0604020202020204" pitchFamily="34" charset="0"/>
                <a:cs typeface="Arial" panose="020B0604020202020204" pitchFamily="34" charset="0"/>
              </a:rPr>
              <a:t>(K-nearest neighbors)</a:t>
            </a:r>
            <a:endParaRPr lang="en-US" altLang="zh-CN" sz="2100" dirty="0" smtClean="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&lt;1&gt;</a:t>
            </a:r>
            <a:r>
              <a:rPr lang="zh-CN" altLang="en-US" sz="2000" dirty="0" smtClean="0">
                <a:latin typeface="Arial" panose="020B0604020202020204" pitchFamily="34" charset="0"/>
                <a:cs typeface="Arial" panose="020B0604020202020204" pitchFamily="34" charset="0"/>
              </a:rPr>
              <a:t>原理：是一种常用的监督学习方法，给定测试样本，基于某种距离度量找出训练</a:t>
            </a:r>
            <a:endParaRPr lang="en-US" altLang="zh-CN" sz="2000" dirty="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集中与其最靠近的</a:t>
            </a:r>
            <a:r>
              <a:rPr lang="en-US" altLang="zh-CN" sz="2000" dirty="0" smtClean="0">
                <a:latin typeface="Arial" panose="020B0604020202020204" pitchFamily="34" charset="0"/>
                <a:cs typeface="Arial" panose="020B0604020202020204" pitchFamily="34" charset="0"/>
              </a:rPr>
              <a:t>k</a:t>
            </a:r>
            <a:r>
              <a:rPr lang="zh-CN" altLang="en-US" sz="2000" dirty="0" smtClean="0">
                <a:latin typeface="Arial" panose="020B0604020202020204" pitchFamily="34" charset="0"/>
                <a:cs typeface="Arial" panose="020B0604020202020204" pitchFamily="34" charset="0"/>
              </a:rPr>
              <a:t>个训练样本，然后基于这</a:t>
            </a:r>
            <a:r>
              <a:rPr lang="en-US" altLang="zh-CN" sz="2000" dirty="0" smtClean="0">
                <a:latin typeface="Arial" panose="020B0604020202020204" pitchFamily="34" charset="0"/>
                <a:cs typeface="Arial" panose="020B0604020202020204" pitchFamily="34" charset="0"/>
              </a:rPr>
              <a:t>k</a:t>
            </a:r>
            <a:r>
              <a:rPr lang="zh-CN" altLang="en-US" sz="2000" dirty="0" smtClean="0">
                <a:latin typeface="Arial" panose="020B0604020202020204" pitchFamily="34" charset="0"/>
                <a:cs typeface="Arial" panose="020B0604020202020204" pitchFamily="34" charset="0"/>
              </a:rPr>
              <a:t>个“邻居”的信息来进行预测。</a:t>
            </a:r>
            <a:endParaRPr lang="en-US" altLang="zh-CN" sz="2000" dirty="0" smtClean="0">
              <a:latin typeface="Arial" panose="020B0604020202020204" pitchFamily="34" charset="0"/>
              <a:cs typeface="Arial" panose="020B0604020202020204" pitchFamily="34" charset="0"/>
            </a:endParaRPr>
          </a:p>
          <a:p>
            <a:pPr marL="0" indent="0">
              <a:lnSpc>
                <a:spcPct val="120000"/>
              </a:lnSpc>
              <a:buNone/>
            </a:pPr>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&lt;2&gt;</a:t>
            </a:r>
            <a:r>
              <a:rPr lang="zh-CN" altLang="en-US" sz="2000" dirty="0" smtClean="0">
                <a:latin typeface="Arial" panose="020B0604020202020204" pitchFamily="34" charset="0"/>
                <a:cs typeface="Arial" panose="020B0604020202020204" pitchFamily="34" charset="0"/>
              </a:rPr>
              <a:t>判定方法：（</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）在分类任务中</a:t>
            </a:r>
            <a:r>
              <a:rPr lang="zh-CN" altLang="en-US" sz="2000" dirty="0">
                <a:latin typeface="Arial" panose="020B0604020202020204" pitchFamily="34" charset="0"/>
                <a:cs typeface="Arial" panose="020B0604020202020204" pitchFamily="34" charset="0"/>
              </a:rPr>
              <a:t>的可使用“投票法”，即选择这</a:t>
            </a:r>
            <a:r>
              <a:rPr lang="en-US" altLang="zh-CN" sz="2000" dirty="0">
                <a:latin typeface="Arial" panose="020B0604020202020204" pitchFamily="34" charset="0"/>
                <a:cs typeface="Arial" panose="020B0604020202020204" pitchFamily="34" charset="0"/>
              </a:rPr>
              <a:t>k</a:t>
            </a:r>
            <a:r>
              <a:rPr lang="zh-CN" altLang="en-US" sz="2000" dirty="0">
                <a:latin typeface="Arial" panose="020B0604020202020204" pitchFamily="34" charset="0"/>
                <a:cs typeface="Arial" panose="020B0604020202020204" pitchFamily="34" charset="0"/>
              </a:rPr>
              <a:t>个样本中出现最多的类别标 记作为预测结果</a:t>
            </a:r>
            <a:r>
              <a:rPr lang="zh-CN" altLang="en-US" sz="2000" dirty="0" smtClean="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2</a:t>
            </a:r>
            <a:r>
              <a:rPr lang="zh-CN" altLang="en-US" sz="2000" dirty="0" smtClean="0">
                <a:latin typeface="Arial" panose="020B0604020202020204" pitchFamily="34" charset="0"/>
                <a:cs typeface="Arial" panose="020B0604020202020204" pitchFamily="34" charset="0"/>
              </a:rPr>
              <a:t>）在回归任务中可使用“平均法”，即将这</a:t>
            </a:r>
            <a:r>
              <a:rPr lang="en-US" altLang="zh-CN" sz="2000" dirty="0" smtClean="0">
                <a:latin typeface="Arial" panose="020B0604020202020204" pitchFamily="34" charset="0"/>
                <a:cs typeface="Arial" panose="020B0604020202020204" pitchFamily="34" charset="0"/>
              </a:rPr>
              <a:t>k</a:t>
            </a:r>
            <a:r>
              <a:rPr lang="zh-CN" altLang="en-US" sz="2000" dirty="0" smtClean="0">
                <a:latin typeface="Arial" panose="020B0604020202020204" pitchFamily="34" charset="0"/>
                <a:cs typeface="Arial" panose="020B0604020202020204" pitchFamily="34" charset="0"/>
              </a:rPr>
              <a:t>个样本的标记平均值作为预测结果。（</a:t>
            </a:r>
            <a:r>
              <a:rPr lang="en-US" altLang="zh-CN" sz="2000" dirty="0" smtClean="0">
                <a:latin typeface="Arial" panose="020B0604020202020204" pitchFamily="34" charset="0"/>
                <a:cs typeface="Arial" panose="020B0604020202020204" pitchFamily="34" charset="0"/>
              </a:rPr>
              <a:t>3</a:t>
            </a:r>
            <a:r>
              <a:rPr lang="zh-CN" altLang="en-US" sz="2000" dirty="0" smtClean="0">
                <a:latin typeface="Arial" panose="020B0604020202020204" pitchFamily="34" charset="0"/>
                <a:cs typeface="Arial" panose="020B0604020202020204" pitchFamily="34" charset="0"/>
              </a:rPr>
              <a:t>）还可以根据距离远近，对样本进行加权，实现加权平均或加权投票。</a:t>
            </a:r>
            <a:endParaRPr lang="en-US" altLang="zh-CN" sz="2000" dirty="0" smtClean="0">
              <a:latin typeface="Arial" panose="020B0604020202020204" pitchFamily="34" charset="0"/>
              <a:cs typeface="Arial" panose="020B0604020202020204" pitchFamily="34" charset="0"/>
            </a:endParaRPr>
          </a:p>
          <a:p>
            <a:pPr marL="0" indent="0">
              <a:lnSpc>
                <a:spcPct val="120000"/>
              </a:lnSpc>
              <a:buNone/>
            </a:pPr>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&lt;3&gt; </a:t>
            </a:r>
            <a:r>
              <a:rPr lang="zh-CN" altLang="en-US" sz="2000" dirty="0" smtClean="0">
                <a:latin typeface="Arial" panose="020B0604020202020204" pitchFamily="34" charset="0"/>
                <a:cs typeface="Arial" panose="020B0604020202020204" pitchFamily="34" charset="0"/>
              </a:rPr>
              <a:t>注意点： </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、距离度量方法不同，找到的“近邻”也可能有显著区别，进而导致分类结果不同。通常是用欧式距离，即平方和开根号。</a:t>
            </a:r>
            <a:r>
              <a:rPr lang="en-US" altLang="zh-CN" sz="2000" dirty="0" smtClean="0">
                <a:latin typeface="Arial" panose="020B0604020202020204" pitchFamily="34" charset="0"/>
                <a:cs typeface="Arial" panose="020B0604020202020204" pitchFamily="34" charset="0"/>
              </a:rPr>
              <a:t>2</a:t>
            </a:r>
            <a:r>
              <a:rPr lang="zh-CN" altLang="en-US" sz="2000" dirty="0" smtClean="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k</a:t>
            </a:r>
            <a:r>
              <a:rPr lang="zh-CN" altLang="en-US" sz="2000" dirty="0" smtClean="0">
                <a:latin typeface="Arial" panose="020B0604020202020204" pitchFamily="34" charset="0"/>
                <a:cs typeface="Arial" panose="020B0604020202020204" pitchFamily="34" charset="0"/>
              </a:rPr>
              <a:t>在其中是一个相当重要的参数，</a:t>
            </a:r>
            <a:r>
              <a:rPr lang="en-US" altLang="zh-CN" sz="2000" dirty="0" smtClean="0">
                <a:latin typeface="Arial" panose="020B0604020202020204" pitchFamily="34" charset="0"/>
                <a:cs typeface="Arial" panose="020B0604020202020204" pitchFamily="34" charset="0"/>
              </a:rPr>
              <a:t>k</a:t>
            </a:r>
            <a:r>
              <a:rPr lang="zh-CN" altLang="en-US" sz="2000" dirty="0" smtClean="0">
                <a:latin typeface="Arial" panose="020B0604020202020204" pitchFamily="34" charset="0"/>
                <a:cs typeface="Arial" panose="020B0604020202020204" pitchFamily="34" charset="0"/>
              </a:rPr>
              <a:t>取值不同时，分类结果会有显著不同。</a:t>
            </a:r>
            <a:endParaRPr lang="en-US" altLang="zh-CN" sz="2000" dirty="0" smtClean="0">
              <a:latin typeface="Arial" panose="020B0604020202020204" pitchFamily="34" charset="0"/>
              <a:cs typeface="Arial" panose="020B0604020202020204" pitchFamily="34" charset="0"/>
            </a:endParaRPr>
          </a:p>
          <a:p>
            <a:pPr marL="0" indent="0">
              <a:lnSpc>
                <a:spcPct val="120000"/>
              </a:lnSpc>
              <a:buNone/>
            </a:pP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&lt;4&gt; </a:t>
            </a:r>
            <a:r>
              <a:rPr lang="zh-CN" altLang="en-US" sz="2000" dirty="0" smtClean="0">
                <a:latin typeface="Arial" panose="020B0604020202020204" pitchFamily="34" charset="0"/>
                <a:cs typeface="Arial" panose="020B0604020202020204" pitchFamily="34" charset="0"/>
              </a:rPr>
              <a:t>优点</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适合对稀有事件进行分类（例如当流失率很低时，比如低于</a:t>
            </a:r>
            <a:r>
              <a:rPr lang="en-US" altLang="zh-CN" sz="2000" dirty="0" smtClean="0">
                <a:latin typeface="Arial" panose="020B0604020202020204" pitchFamily="34" charset="0"/>
                <a:cs typeface="Arial" panose="020B0604020202020204" pitchFamily="34" charset="0"/>
              </a:rPr>
              <a:t>0.5%</a:t>
            </a:r>
            <a:r>
              <a:rPr lang="zh-CN" altLang="en-US" sz="2000" dirty="0" smtClean="0">
                <a:latin typeface="Arial" panose="020B0604020202020204" pitchFamily="34" charset="0"/>
                <a:cs typeface="Arial" panose="020B0604020202020204" pitchFamily="34" charset="0"/>
              </a:rPr>
              <a:t>，构造流失预测模型）特别适合于多分类问题</a:t>
            </a:r>
            <a:r>
              <a:rPr lang="en-US" altLang="zh-CN" sz="2000" dirty="0" smtClean="0">
                <a:latin typeface="Arial" panose="020B0604020202020204" pitchFamily="34" charset="0"/>
                <a:cs typeface="Arial" panose="020B0604020202020204" pitchFamily="34" charset="0"/>
              </a:rPr>
              <a:t>(multi-modal,</a:t>
            </a:r>
            <a:r>
              <a:rPr lang="zh-CN" altLang="en-US" sz="2000" dirty="0" smtClean="0">
                <a:latin typeface="Arial" panose="020B0604020202020204" pitchFamily="34" charset="0"/>
                <a:cs typeface="Arial" panose="020B0604020202020204" pitchFamily="34" charset="0"/>
              </a:rPr>
              <a:t>对象具有多个类别标签</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，例如根据基因特征来判断其功能分类，</a:t>
            </a:r>
            <a:r>
              <a:rPr lang="en-US" altLang="zh-CN" sz="2000" dirty="0" err="1" smtClean="0">
                <a:latin typeface="Arial" panose="020B0604020202020204" pitchFamily="34" charset="0"/>
                <a:cs typeface="Arial" panose="020B0604020202020204" pitchFamily="34" charset="0"/>
              </a:rPr>
              <a:t>kNN</a:t>
            </a:r>
            <a:r>
              <a:rPr lang="zh-CN" altLang="en-US" sz="2000" dirty="0" smtClean="0">
                <a:latin typeface="Arial" panose="020B0604020202020204" pitchFamily="34" charset="0"/>
                <a:cs typeface="Arial" panose="020B0604020202020204" pitchFamily="34" charset="0"/>
              </a:rPr>
              <a:t>比</a:t>
            </a:r>
            <a:r>
              <a:rPr lang="en-US" altLang="zh-CN" sz="2000" dirty="0" smtClean="0">
                <a:latin typeface="Arial" panose="020B0604020202020204" pitchFamily="34" charset="0"/>
                <a:cs typeface="Arial" panose="020B0604020202020204" pitchFamily="34" charset="0"/>
              </a:rPr>
              <a:t>SVM</a:t>
            </a:r>
            <a:r>
              <a:rPr lang="zh-CN" altLang="en-US" sz="2000" dirty="0" smtClean="0">
                <a:latin typeface="Arial" panose="020B0604020202020204" pitchFamily="34" charset="0"/>
                <a:cs typeface="Arial" panose="020B0604020202020204" pitchFamily="34" charset="0"/>
              </a:rPr>
              <a:t>的表现要好理论成熟，思想简单，既可以用来做分类也可以用来做回归；可用于非线性分类；训练时间复杂度为</a:t>
            </a:r>
            <a:r>
              <a:rPr lang="en-US" altLang="zh-CN" sz="2000" dirty="0" smtClean="0">
                <a:latin typeface="Arial" panose="020B0604020202020204" pitchFamily="34" charset="0"/>
                <a:cs typeface="Arial" panose="020B0604020202020204" pitchFamily="34" charset="0"/>
              </a:rPr>
              <a:t>O(n)</a:t>
            </a:r>
            <a:r>
              <a:rPr lang="zh-CN" altLang="en-US" sz="2000" dirty="0" smtClean="0">
                <a:latin typeface="Arial" panose="020B0604020202020204" pitchFamily="34" charset="0"/>
                <a:cs typeface="Arial" panose="020B0604020202020204" pitchFamily="34" charset="0"/>
              </a:rPr>
              <a:t>；对数据没有假设，准确度高，对</a:t>
            </a:r>
            <a:r>
              <a:rPr lang="en-US" altLang="zh-CN" sz="2000" dirty="0" smtClean="0">
                <a:latin typeface="Arial" panose="020B0604020202020204" pitchFamily="34" charset="0"/>
                <a:cs typeface="Arial" panose="020B0604020202020204" pitchFamily="34" charset="0"/>
              </a:rPr>
              <a:t>outlier</a:t>
            </a:r>
            <a:r>
              <a:rPr lang="zh-CN" altLang="en-US" sz="2000" dirty="0" smtClean="0">
                <a:latin typeface="Arial" panose="020B0604020202020204" pitchFamily="34" charset="0"/>
                <a:cs typeface="Arial" panose="020B0604020202020204" pitchFamily="34" charset="0"/>
              </a:rPr>
              <a:t>不敏感；</a:t>
            </a: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6283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en-US" altLang="zh-CN" dirty="0" smtClean="0">
                <a:latin typeface="Arial" panose="020B0604020202020204" pitchFamily="34" charset="0"/>
                <a:cs typeface="Arial" panose="020B0604020202020204" pitchFamily="34" charset="0"/>
              </a:rPr>
              <a:t>K </a:t>
            </a:r>
            <a:r>
              <a:rPr lang="zh-CN" altLang="en-US" dirty="0" smtClean="0">
                <a:latin typeface="Arial" panose="020B0604020202020204" pitchFamily="34" charset="0"/>
                <a:cs typeface="Arial" panose="020B0604020202020204" pitchFamily="34" charset="0"/>
              </a:rPr>
              <a:t>近邻</a:t>
            </a:r>
            <a:r>
              <a:rPr lang="en-US" altLang="zh-CN" dirty="0" smtClean="0">
                <a:latin typeface="Arial" panose="020B0604020202020204" pitchFamily="34" charset="0"/>
                <a:cs typeface="Arial" panose="020B0604020202020204" pitchFamily="34" charset="0"/>
              </a:rPr>
              <a:t>(K-nearest neighbors)</a:t>
            </a:r>
          </a:p>
          <a:p>
            <a:pPr marL="0" indent="0">
              <a:buNone/>
            </a:pPr>
            <a:r>
              <a:rPr lang="zh-CN" altLang="en-US" sz="2000" dirty="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&lt;5&gt; </a:t>
            </a:r>
            <a:r>
              <a:rPr lang="zh-CN" altLang="en-US" sz="2000" dirty="0" smtClean="0">
                <a:latin typeface="Arial" panose="020B0604020202020204" pitchFamily="34" charset="0"/>
                <a:cs typeface="Arial" panose="020B0604020202020204" pitchFamily="34" charset="0"/>
              </a:rPr>
              <a:t>缺点</a:t>
            </a:r>
            <a:r>
              <a:rPr lang="zh-CN" altLang="en-US" sz="2000" dirty="0">
                <a:latin typeface="Arial" panose="020B0604020202020204" pitchFamily="34" charset="0"/>
                <a:cs typeface="Arial" panose="020B0604020202020204" pitchFamily="34" charset="0"/>
              </a:rPr>
              <a:t>：计算量大；样本不平衡问题（即有些类别的样本数量很多，而其它样本的</a:t>
            </a:r>
            <a:r>
              <a:rPr lang="zh-CN" altLang="en-US" sz="2000" dirty="0" smtClean="0">
                <a:latin typeface="Arial" panose="020B0604020202020204" pitchFamily="34" charset="0"/>
                <a:cs typeface="Arial" panose="020B0604020202020204" pitchFamily="34" charset="0"/>
              </a:rPr>
              <a:t>数</a:t>
            </a:r>
            <a:endParaRPr lang="en-US" altLang="zh-CN" sz="2000" dirty="0" smtClean="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量</a:t>
            </a:r>
            <a:r>
              <a:rPr lang="zh-CN" altLang="en-US" sz="2000" dirty="0">
                <a:latin typeface="Arial" panose="020B0604020202020204" pitchFamily="34" charset="0"/>
                <a:cs typeface="Arial" panose="020B0604020202020204" pitchFamily="34" charset="0"/>
              </a:rPr>
              <a:t>很少）；需要大量的内存。</a:t>
            </a:r>
          </a:p>
        </p:txBody>
      </p:sp>
      <p:sp>
        <p:nvSpPr>
          <p:cNvPr id="4" name="矩形 3"/>
          <p:cNvSpPr/>
          <p:nvPr/>
        </p:nvSpPr>
        <p:spPr>
          <a:xfrm>
            <a:off x="1397000" y="2378565"/>
            <a:ext cx="9740900" cy="4247317"/>
          </a:xfrm>
          <a:prstGeom prst="rect">
            <a:avLst/>
          </a:prstGeom>
        </p:spPr>
        <p:txBody>
          <a:bodyPr wrap="square">
            <a:spAutoFit/>
          </a:bodyPr>
          <a:lstStyle/>
          <a:p>
            <a:r>
              <a:rPr lang="zh-CN" altLang="en-US" dirty="0" smtClean="0">
                <a:solidFill>
                  <a:srgbClr val="FF0000"/>
                </a:solidFill>
              </a:rPr>
              <a:t>#1.导入：</a:t>
            </a:r>
            <a:endParaRPr lang="en-US" altLang="zh-CN" dirty="0" smtClean="0">
              <a:solidFill>
                <a:srgbClr val="FF0000"/>
              </a:solidFill>
            </a:endParaRPr>
          </a:p>
          <a:p>
            <a:r>
              <a:rPr lang="zh-CN" altLang="en-US" dirty="0" smtClean="0">
                <a:solidFill>
                  <a:srgbClr val="FF0000"/>
                </a:solidFill>
              </a:rPr>
              <a:t>分类问题：</a:t>
            </a:r>
            <a:endParaRPr lang="en-US" altLang="zh-CN" dirty="0" smtClean="0">
              <a:solidFill>
                <a:srgbClr val="FF0000"/>
              </a:solidFill>
            </a:endParaRPr>
          </a:p>
          <a:p>
            <a:r>
              <a:rPr lang="zh-CN" altLang="en-US" dirty="0" smtClean="0">
                <a:solidFill>
                  <a:srgbClr val="FF0000"/>
                </a:solidFill>
              </a:rPr>
              <a:t>from sklearn.neighbors</a:t>
            </a:r>
            <a:endParaRPr lang="en-US" altLang="zh-CN" dirty="0" smtClean="0">
              <a:solidFill>
                <a:srgbClr val="FF0000"/>
              </a:solidFill>
            </a:endParaRPr>
          </a:p>
          <a:p>
            <a:r>
              <a:rPr lang="zh-CN" altLang="en-US" dirty="0" smtClean="0">
                <a:solidFill>
                  <a:srgbClr val="FF0000"/>
                </a:solidFill>
              </a:rPr>
              <a:t>import KNeighborsClassifier</a:t>
            </a:r>
            <a:endParaRPr lang="en-US" altLang="zh-CN" dirty="0" smtClean="0">
              <a:solidFill>
                <a:srgbClr val="FF0000"/>
              </a:solidFill>
            </a:endParaRPr>
          </a:p>
          <a:p>
            <a:r>
              <a:rPr lang="zh-CN" altLang="en-US" dirty="0" smtClean="0">
                <a:solidFill>
                  <a:srgbClr val="FF0000"/>
                </a:solidFill>
              </a:rPr>
              <a:t>回归问题：</a:t>
            </a:r>
            <a:endParaRPr lang="en-US" altLang="zh-CN" dirty="0" smtClean="0">
              <a:solidFill>
                <a:srgbClr val="FF0000"/>
              </a:solidFill>
            </a:endParaRPr>
          </a:p>
          <a:p>
            <a:r>
              <a:rPr lang="zh-CN" altLang="en-US" dirty="0" smtClean="0">
                <a:solidFill>
                  <a:srgbClr val="FF0000"/>
                </a:solidFill>
              </a:rPr>
              <a:t>from sklearn.neighbors</a:t>
            </a:r>
            <a:endParaRPr lang="en-US" altLang="zh-CN" dirty="0" smtClean="0">
              <a:solidFill>
                <a:srgbClr val="FF0000"/>
              </a:solidFill>
            </a:endParaRPr>
          </a:p>
          <a:p>
            <a:r>
              <a:rPr lang="zh-CN" altLang="en-US" dirty="0" smtClean="0">
                <a:solidFill>
                  <a:srgbClr val="FF0000"/>
                </a:solidFill>
              </a:rPr>
              <a:t>import KNeighborsRegressor </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#2.创建模型</a:t>
            </a:r>
            <a:endParaRPr lang="en-US" altLang="zh-CN" dirty="0" smtClean="0">
              <a:solidFill>
                <a:srgbClr val="FF0000"/>
              </a:solidFill>
            </a:endParaRPr>
          </a:p>
          <a:p>
            <a:r>
              <a:rPr lang="en-US" altLang="zh-CN" dirty="0">
                <a:solidFill>
                  <a:srgbClr val="FF0000"/>
                </a:solidFill>
              </a:rPr>
              <a:t> </a:t>
            </a:r>
            <a:r>
              <a:rPr lang="zh-CN" altLang="en-US" dirty="0" smtClean="0">
                <a:solidFill>
                  <a:srgbClr val="FF0000"/>
                </a:solidFill>
              </a:rPr>
              <a:t>knnclf = KNeighborsClassifier(n_neighbors=5)</a:t>
            </a:r>
            <a:endParaRPr lang="en-US" altLang="zh-CN" dirty="0" smtClean="0">
              <a:solidFill>
                <a:srgbClr val="FF0000"/>
              </a:solidFill>
            </a:endParaRPr>
          </a:p>
          <a:p>
            <a:r>
              <a:rPr lang="en-US" altLang="zh-CN" dirty="0">
                <a:solidFill>
                  <a:srgbClr val="FF0000"/>
                </a:solidFill>
              </a:rPr>
              <a:t> </a:t>
            </a:r>
            <a:r>
              <a:rPr lang="zh-CN" altLang="en-US" dirty="0" smtClean="0">
                <a:solidFill>
                  <a:srgbClr val="FF0000"/>
                </a:solidFill>
              </a:rPr>
              <a:t>knnrgr = KNeighborsRegressor(n_neighbors=3)</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#3.训练knnclf.fit(X_train,y_train)</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#4.预测y_pre = knnclf.predict(x_test)</a:t>
            </a:r>
          </a:p>
        </p:txBody>
      </p:sp>
    </p:spTree>
    <p:extLst>
      <p:ext uri="{BB962C8B-B14F-4D97-AF65-F5344CB8AC3E}">
        <p14:creationId xmlns:p14="http://schemas.microsoft.com/office/powerpoint/2010/main" val="4188614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latin typeface="Arial" panose="020B0604020202020204" pitchFamily="34" charset="0"/>
                <a:cs typeface="Arial" panose="020B0604020202020204" pitchFamily="34" charset="0"/>
              </a:rPr>
              <a:t>线性回归</a:t>
            </a:r>
            <a:r>
              <a:rPr lang="en-US" altLang="zh-CN" dirty="0" smtClean="0">
                <a:latin typeface="Arial" panose="020B0604020202020204" pitchFamily="34" charset="0"/>
                <a:cs typeface="Arial" panose="020B0604020202020204" pitchFamily="34" charset="0"/>
              </a:rPr>
              <a:t>(</a:t>
            </a:r>
            <a:r>
              <a:rPr lang="en-US" altLang="zh-CN" dirty="0" err="1"/>
              <a:t>LinearRegression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latin typeface="Arial" panose="020B0604020202020204" pitchFamily="34" charset="0"/>
                <a:cs typeface="Arial" panose="020B0604020202020204" pitchFamily="34" charset="0"/>
              </a:rPr>
              <a:t>        数理统计中回归分析，用来确定两种或两种以上变量间相互依赖的定量关系的一种统计分析方法，其表达形式为</a:t>
            </a:r>
            <a:r>
              <a:rPr lang="en-US" altLang="zh-CN" sz="2000" dirty="0" smtClean="0">
                <a:latin typeface="Arial" panose="020B0604020202020204" pitchFamily="34" charset="0"/>
                <a:cs typeface="Arial" panose="020B0604020202020204" pitchFamily="34" charset="0"/>
              </a:rPr>
              <a:t>y = </a:t>
            </a:r>
            <a:r>
              <a:rPr lang="en-US" altLang="zh-CN" sz="2000" dirty="0" err="1" smtClean="0">
                <a:latin typeface="Arial" panose="020B0604020202020204" pitchFamily="34" charset="0"/>
                <a:cs typeface="Arial" panose="020B0604020202020204" pitchFamily="34" charset="0"/>
              </a:rPr>
              <a:t>w'x+e</a:t>
            </a:r>
            <a:r>
              <a:rPr lang="zh-CN" altLang="en-US" sz="2000" dirty="0" smtClean="0">
                <a:latin typeface="Arial" panose="020B0604020202020204" pitchFamily="34" charset="0"/>
                <a:cs typeface="Arial" panose="020B0604020202020204" pitchFamily="34" charset="0"/>
              </a:rPr>
              <a:t>，其中只有一个自变量的情况称为简单回归，多个自变量的情况叫多元回归回归说明它的响应是定量（</a:t>
            </a:r>
            <a:r>
              <a:rPr lang="en-US" altLang="zh-CN" sz="2000" dirty="0" smtClean="0">
                <a:latin typeface="Arial" panose="020B0604020202020204" pitchFamily="34" charset="0"/>
                <a:cs typeface="Arial" panose="020B0604020202020204" pitchFamily="34" charset="0"/>
              </a:rPr>
              <a:t>quantitative</a:t>
            </a:r>
            <a:r>
              <a:rPr lang="zh-CN" altLang="en-US" sz="2000" dirty="0" smtClean="0">
                <a:latin typeface="Arial" panose="020B0604020202020204" pitchFamily="34" charset="0"/>
                <a:cs typeface="Arial" panose="020B0604020202020204" pitchFamily="34" charset="0"/>
              </a:rPr>
              <a:t>）的，而不是定性（</a:t>
            </a:r>
            <a:r>
              <a:rPr lang="en-US" altLang="zh-CN" sz="2000" dirty="0" smtClean="0">
                <a:latin typeface="Arial" panose="020B0604020202020204" pitchFamily="34" charset="0"/>
                <a:cs typeface="Arial" panose="020B0604020202020204" pitchFamily="34" charset="0"/>
              </a:rPr>
              <a:t>qualitative</a:t>
            </a:r>
            <a:r>
              <a:rPr lang="zh-CN" altLang="en-US" sz="2000" dirty="0" smtClean="0">
                <a:latin typeface="Arial" panose="020B0604020202020204" pitchFamily="34" charset="0"/>
                <a:cs typeface="Arial" panose="020B0604020202020204" pitchFamily="34" charset="0"/>
              </a:rPr>
              <a:t>）的。</a:t>
            </a:r>
            <a:endParaRPr lang="en-US" altLang="zh-CN" sz="2000" dirty="0" smtClean="0">
              <a:latin typeface="Arial" panose="020B0604020202020204" pitchFamily="34" charset="0"/>
              <a:cs typeface="Arial" panose="020B0604020202020204" pitchFamily="34" charset="0"/>
            </a:endParaRPr>
          </a:p>
          <a:p>
            <a:pPr marL="0" indent="0">
              <a:buNone/>
            </a:pPr>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适用数据类型：数值型和标称型优点：结果易于理解，计算不复杂缺点：对非线性的数据拟合不好          当特征冗余，即如果存在多重共线性时，线性回归就不太稳定损失函数： 对于线性回归模型，</a:t>
            </a:r>
            <a:endParaRPr lang="en-US" altLang="zh-CN" sz="2000" dirty="0" smtClean="0">
              <a:latin typeface="Arial" panose="020B0604020202020204" pitchFamily="34" charset="0"/>
              <a:cs typeface="Arial" panose="020B0604020202020204" pitchFamily="34" charset="0"/>
            </a:endParaRPr>
          </a:p>
          <a:p>
            <a:pPr marL="0" indent="0">
              <a:buNone/>
            </a:pPr>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将模型与数据点之间的距离差之和做为衡量匹配好坏的标准，误差越小</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匹配程度越大</a:t>
            </a:r>
          </a:p>
        </p:txBody>
      </p:sp>
    </p:spTree>
    <p:extLst>
      <p:ext uri="{BB962C8B-B14F-4D97-AF65-F5344CB8AC3E}">
        <p14:creationId xmlns:p14="http://schemas.microsoft.com/office/powerpoint/2010/main" val="3390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2. </a:t>
            </a:r>
            <a:r>
              <a:rPr lang="zh-CN" altLang="en-US" b="1" dirty="0" smtClean="0"/>
              <a:t>监督学习步骤</a:t>
            </a:r>
            <a:endParaRPr lang="en-US" altLang="zh-CN" b="1" dirty="0"/>
          </a:p>
          <a:p>
            <a:r>
              <a:rPr lang="zh-CN" altLang="en-US" sz="2400" b="1" dirty="0"/>
              <a:t>监督式学习</a:t>
            </a:r>
            <a:r>
              <a:rPr lang="zh-CN" altLang="en-US" sz="2400" dirty="0"/>
              <a:t>： </a:t>
            </a:r>
            <a:endParaRPr lang="en-US" altLang="zh-CN" sz="2400" dirty="0" smtClean="0"/>
          </a:p>
          <a:p>
            <a:pPr marL="0" indent="0">
              <a:buNone/>
            </a:pPr>
            <a:r>
              <a:rPr lang="en-US" altLang="zh-CN" sz="2400" dirty="0"/>
              <a:t> </a:t>
            </a:r>
            <a:r>
              <a:rPr lang="en-US" altLang="zh-CN" sz="2400" dirty="0" smtClean="0"/>
              <a:t>         </a:t>
            </a:r>
            <a:r>
              <a:rPr lang="zh-CN" altLang="en-US" sz="2400" dirty="0" smtClean="0"/>
              <a:t>监督学习</a:t>
            </a:r>
            <a:r>
              <a:rPr lang="zh-CN" altLang="en-US" sz="2400" dirty="0"/>
              <a:t>是使用已知正确答案的示例来训练网络。每组训练数据有一个明确的标识或结果，想象一下，我们可以训练一个网络，让其从照片库中（其中包含气球的照片）识别出气球的照片。以下就是我们在这个假设场景中所要采取的步骤</a:t>
            </a:r>
            <a:r>
              <a:rPr lang="zh-CN" altLang="en-US" sz="2400" dirty="0" smtClean="0"/>
              <a:t>。</a:t>
            </a:r>
            <a:endParaRPr lang="en-US" altLang="zh-CN" sz="2400" dirty="0" smtClean="0"/>
          </a:p>
          <a:p>
            <a:pPr marL="0" indent="0">
              <a:buNone/>
            </a:pPr>
            <a:r>
              <a:rPr lang="zh-CN" altLang="en-US" sz="2400" b="1" dirty="0" smtClean="0">
                <a:solidFill>
                  <a:srgbClr val="FF0000"/>
                </a:solidFill>
              </a:rPr>
              <a:t>  步骤</a:t>
            </a:r>
            <a:r>
              <a:rPr lang="en-US" altLang="zh-CN" sz="2400" b="1" dirty="0">
                <a:solidFill>
                  <a:srgbClr val="FF0000"/>
                </a:solidFill>
              </a:rPr>
              <a:t>1</a:t>
            </a:r>
            <a:r>
              <a:rPr lang="zh-CN" altLang="en-US" sz="2400" b="1" dirty="0">
                <a:solidFill>
                  <a:srgbClr val="FF0000"/>
                </a:solidFill>
              </a:rPr>
              <a:t>：数据集的创建和分类</a:t>
            </a:r>
            <a:r>
              <a:rPr lang="zh-CN" altLang="en-US" sz="2400" dirty="0">
                <a:solidFill>
                  <a:srgbClr val="FF0000"/>
                </a:solidFill>
              </a:rPr>
              <a:t> </a:t>
            </a:r>
            <a:endParaRPr lang="en-US" altLang="zh-CN" sz="2400" dirty="0" smtClean="0">
              <a:solidFill>
                <a:srgbClr val="FF0000"/>
              </a:solidFill>
            </a:endParaRPr>
          </a:p>
          <a:p>
            <a:pPr marL="0" indent="0">
              <a:buNone/>
            </a:pPr>
            <a:r>
              <a:rPr lang="en-US" altLang="zh-CN" sz="2400" dirty="0" smtClean="0"/>
              <a:t>      </a:t>
            </a:r>
            <a:r>
              <a:rPr lang="zh-CN" altLang="en-US" sz="2400" dirty="0" smtClean="0"/>
              <a:t>首先</a:t>
            </a:r>
            <a:r>
              <a:rPr lang="zh-CN" altLang="en-US" sz="2400" dirty="0"/>
              <a:t>，浏览你的照片（数据集），确定所有包含气球的照片，并对其进行标注。然后，将所有照片分为训练集和验证集。目标就是在深度网络中找一函数，这个函数输入是任意一张照片，当照片中包含气球时，输出</a:t>
            </a:r>
            <a:r>
              <a:rPr lang="en-US" altLang="zh-CN" sz="2400" dirty="0"/>
              <a:t>1</a:t>
            </a:r>
            <a:r>
              <a:rPr lang="zh-CN" altLang="en-US" sz="2400" dirty="0"/>
              <a:t>，否则输出</a:t>
            </a:r>
            <a:r>
              <a:rPr lang="en-US" altLang="zh-CN" sz="2400" dirty="0"/>
              <a:t>0</a:t>
            </a:r>
            <a:r>
              <a:rPr lang="zh-CN" altLang="en-US" sz="2400" dirty="0" smtClean="0"/>
              <a:t>。</a:t>
            </a:r>
            <a:endParaRPr lang="en-US" altLang="zh-CN" sz="2400" dirty="0"/>
          </a:p>
          <a:p>
            <a:pPr marL="0" indent="0">
              <a:buNone/>
            </a:pPr>
            <a:r>
              <a:rPr lang="zh-CN" altLang="en-US" sz="2400" b="1" dirty="0" smtClean="0">
                <a:solidFill>
                  <a:srgbClr val="FF0000"/>
                </a:solidFill>
              </a:rPr>
              <a:t>   步骤</a:t>
            </a:r>
            <a:r>
              <a:rPr lang="en-US" altLang="zh-CN" sz="2400" b="1" dirty="0">
                <a:solidFill>
                  <a:srgbClr val="FF0000"/>
                </a:solidFill>
              </a:rPr>
              <a:t>2</a:t>
            </a:r>
            <a:r>
              <a:rPr lang="zh-CN" altLang="en-US" sz="2400" b="1" dirty="0">
                <a:solidFill>
                  <a:srgbClr val="FF0000"/>
                </a:solidFill>
              </a:rPr>
              <a:t>：训练</a:t>
            </a:r>
            <a:r>
              <a:rPr lang="zh-CN" altLang="en-US" sz="2400" dirty="0">
                <a:solidFill>
                  <a:srgbClr val="FF0000"/>
                </a:solidFill>
              </a:rPr>
              <a:t> </a:t>
            </a:r>
            <a:endParaRPr lang="en-US" altLang="zh-CN" sz="2400" dirty="0" smtClean="0">
              <a:solidFill>
                <a:srgbClr val="FF0000"/>
              </a:solidFill>
            </a:endParaRPr>
          </a:p>
          <a:p>
            <a:pPr marL="0" indent="0">
              <a:buNone/>
            </a:pPr>
            <a:r>
              <a:rPr lang="en-US" altLang="zh-CN" sz="2400" dirty="0"/>
              <a:t> </a:t>
            </a:r>
            <a:r>
              <a:rPr lang="en-US" altLang="zh-CN" sz="2400" dirty="0" smtClean="0"/>
              <a:t>      </a:t>
            </a:r>
            <a:r>
              <a:rPr lang="zh-CN" altLang="en-US" sz="2400" dirty="0" smtClean="0"/>
              <a:t>选择</a:t>
            </a:r>
            <a:r>
              <a:rPr lang="zh-CN" altLang="en-US" sz="2400" dirty="0"/>
              <a:t>合适的模型，模型可通过以下激活函数对每张</a:t>
            </a:r>
            <a:r>
              <a:rPr lang="zh-CN" altLang="en-US" sz="2400" dirty="0" smtClean="0"/>
              <a:t>照片</a:t>
            </a:r>
            <a:r>
              <a:rPr lang="zh-CN" altLang="en-US" sz="2400" dirty="0"/>
              <a:t>进行预测。</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1856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latin typeface="Arial" panose="020B0604020202020204" pitchFamily="34" charset="0"/>
                <a:cs typeface="Arial" panose="020B0604020202020204" pitchFamily="34" charset="0"/>
              </a:rPr>
              <a:t>线性回归</a:t>
            </a:r>
            <a:r>
              <a:rPr lang="en-US" altLang="zh-CN" dirty="0" smtClean="0">
                <a:latin typeface="Arial" panose="020B0604020202020204" pitchFamily="34" charset="0"/>
                <a:cs typeface="Arial" panose="020B0604020202020204" pitchFamily="34" charset="0"/>
              </a:rPr>
              <a:t>(</a:t>
            </a:r>
            <a:r>
              <a:rPr lang="en-US" altLang="zh-CN" dirty="0" smtClean="0"/>
              <a:t>Linear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latin typeface="Arial" panose="020B0604020202020204" pitchFamily="34" charset="0"/>
                <a:cs typeface="Arial" panose="020B0604020202020204" pitchFamily="34" charset="0"/>
              </a:rPr>
              <a:t>        </a:t>
            </a:r>
          </a:p>
        </p:txBody>
      </p:sp>
      <p:sp>
        <p:nvSpPr>
          <p:cNvPr id="5" name="矩形 4"/>
          <p:cNvSpPr/>
          <p:nvPr/>
        </p:nvSpPr>
        <p:spPr>
          <a:xfrm>
            <a:off x="1358900" y="2328039"/>
            <a:ext cx="6096000" cy="2585323"/>
          </a:xfrm>
          <a:prstGeom prst="rect">
            <a:avLst/>
          </a:prstGeom>
        </p:spPr>
        <p:txBody>
          <a:bodyPr>
            <a:spAutoFit/>
          </a:bodyPr>
          <a:lstStyle/>
          <a:p>
            <a:r>
              <a:rPr lang="zh-CN" altLang="en-US" dirty="0" smtClean="0"/>
              <a:t>#1.导入</a:t>
            </a:r>
            <a:endParaRPr lang="en-US" altLang="zh-CN" dirty="0" smtClean="0"/>
          </a:p>
          <a:p>
            <a:r>
              <a:rPr lang="zh-CN" altLang="en-US" dirty="0" smtClean="0"/>
              <a:t>from sklearn.linear_model</a:t>
            </a:r>
            <a:endParaRPr lang="en-US" altLang="zh-CN" dirty="0" smtClean="0"/>
          </a:p>
          <a:p>
            <a:r>
              <a:rPr lang="zh-CN" altLang="en-US" dirty="0" smtClean="0"/>
              <a:t>import LinearRegression</a:t>
            </a:r>
            <a:endParaRPr lang="en-US" altLang="zh-CN" dirty="0" smtClean="0"/>
          </a:p>
          <a:p>
            <a:endParaRPr lang="en-US" altLang="zh-CN" dirty="0"/>
          </a:p>
          <a:p>
            <a:r>
              <a:rPr lang="zh-CN" altLang="en-US" dirty="0" smtClean="0"/>
              <a:t>#2.创建模型line = LinearRegression()</a:t>
            </a:r>
            <a:endParaRPr lang="en-US" altLang="zh-CN" dirty="0" smtClean="0"/>
          </a:p>
          <a:p>
            <a:endParaRPr lang="en-US" altLang="zh-CN" dirty="0"/>
          </a:p>
          <a:p>
            <a:r>
              <a:rPr lang="zh-CN" altLang="en-US" dirty="0" smtClean="0"/>
              <a:t>#3.训练line.fit(X_train,y_train)</a:t>
            </a:r>
            <a:endParaRPr lang="en-US" altLang="zh-CN" dirty="0" smtClean="0"/>
          </a:p>
          <a:p>
            <a:endParaRPr lang="en-US" altLang="zh-CN" dirty="0"/>
          </a:p>
          <a:p>
            <a:r>
              <a:rPr lang="zh-CN" altLang="en-US" dirty="0" smtClean="0"/>
              <a:t>#4.预测y_pre= line.predict(x_test)</a:t>
            </a:r>
          </a:p>
        </p:txBody>
      </p:sp>
    </p:spTree>
    <p:extLst>
      <p:ext uri="{BB962C8B-B14F-4D97-AF65-F5344CB8AC3E}">
        <p14:creationId xmlns:p14="http://schemas.microsoft.com/office/powerpoint/2010/main" val="2176861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latin typeface="Arial" panose="020B0604020202020204" pitchFamily="34" charset="0"/>
                <a:cs typeface="Arial" panose="020B0604020202020204" pitchFamily="34" charset="0"/>
              </a:rPr>
              <a:t>岭 回归</a:t>
            </a:r>
            <a:r>
              <a:rPr lang="en-US" altLang="zh-CN" dirty="0" smtClean="0">
                <a:latin typeface="Arial" panose="020B0604020202020204" pitchFamily="34" charset="0"/>
                <a:cs typeface="Arial" panose="020B0604020202020204" pitchFamily="34" charset="0"/>
              </a:rPr>
              <a:t>(</a:t>
            </a:r>
            <a:r>
              <a:rPr lang="en-US" altLang="zh-CN" dirty="0" smtClean="0"/>
              <a:t>Ridge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dirty="0" smtClean="0">
                <a:latin typeface="Arial" panose="020B0604020202020204" pitchFamily="34" charset="0"/>
                <a:cs typeface="Arial" panose="020B0604020202020204" pitchFamily="34" charset="0"/>
              </a:rPr>
              <a:t>原理</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岭回归是一种专用于共线性数据分析的有偏估计回归方法，实质上是一种改良的最小二乘估计法，通过放弃最小二乘法的无偏性，以损失部分信息、降低精度为代价，获得回归系数更为符合实际、更可靠的回归方法，对病态数据的耐受性远远强于最小二乘法。缺点：通常岭回归方程的</a:t>
            </a:r>
            <a:r>
              <a:rPr lang="en-US" altLang="zh-CN" dirty="0" smtClean="0">
                <a:latin typeface="Arial" panose="020B0604020202020204" pitchFamily="34" charset="0"/>
                <a:cs typeface="Arial" panose="020B0604020202020204" pitchFamily="34" charset="0"/>
              </a:rPr>
              <a:t>R</a:t>
            </a:r>
            <a:r>
              <a:rPr lang="zh-CN" altLang="en-US" dirty="0" smtClean="0">
                <a:latin typeface="Arial" panose="020B0604020202020204" pitchFamily="34" charset="0"/>
                <a:cs typeface="Arial" panose="020B0604020202020204" pitchFamily="34" charset="0"/>
              </a:rPr>
              <a:t>平方值会稍低于普通回归分析，但回归系数的显著性往往明显高于普通回归，在存在共线性问题和病态数据偏多的研究中有较大的实用价值。适用情况：主要适用于过拟合严重或各变量之间存在多重共线性的时候</a:t>
            </a:r>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岭回归可以解决特征数量比样本量多的问题</a:t>
            </a:r>
            <a:r>
              <a:rPr lang="en-US" altLang="zh-CN" dirty="0" smtClean="0">
                <a:latin typeface="Arial" panose="020B0604020202020204" pitchFamily="34" charset="0"/>
                <a:cs typeface="Arial" panose="020B0604020202020204" pitchFamily="34" charset="0"/>
              </a:rPr>
              <a:t>2.</a:t>
            </a:r>
            <a:r>
              <a:rPr lang="zh-CN" altLang="en-US" dirty="0" smtClean="0">
                <a:latin typeface="Arial" panose="020B0604020202020204" pitchFamily="34" charset="0"/>
                <a:cs typeface="Arial" panose="020B0604020202020204" pitchFamily="34" charset="0"/>
              </a:rPr>
              <a:t>岭回归作为一种缩减算法可以判断哪些特征重要或者不重要，有点类似于降维的效果</a:t>
            </a:r>
            <a:r>
              <a:rPr lang="en-US" altLang="zh-CN" dirty="0" smtClean="0">
                <a:latin typeface="Arial" panose="020B0604020202020204" pitchFamily="34" charset="0"/>
                <a:cs typeface="Arial" panose="020B0604020202020204" pitchFamily="34" charset="0"/>
              </a:rPr>
              <a:t>3.</a:t>
            </a:r>
            <a:r>
              <a:rPr lang="zh-CN" altLang="en-US" dirty="0" smtClean="0">
                <a:latin typeface="Arial" panose="020B0604020202020204" pitchFamily="34" charset="0"/>
                <a:cs typeface="Arial" panose="020B0604020202020204" pitchFamily="34" charset="0"/>
              </a:rPr>
              <a:t>缩减算法可以看作是对一个模型增加偏差的同时减少方差</a:t>
            </a:r>
            <a:endParaRPr lang="zh-CN" alt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889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t>岭</a:t>
            </a:r>
            <a:r>
              <a:rPr lang="zh-CN" altLang="en-US" dirty="0" smtClean="0">
                <a:latin typeface="Arial" panose="020B0604020202020204" pitchFamily="34" charset="0"/>
                <a:cs typeface="Arial" panose="020B0604020202020204" pitchFamily="34" charset="0"/>
              </a:rPr>
              <a:t>回归</a:t>
            </a:r>
            <a:r>
              <a:rPr lang="en-US" altLang="zh-CN" dirty="0" smtClean="0">
                <a:latin typeface="Arial" panose="020B0604020202020204" pitchFamily="34" charset="0"/>
                <a:cs typeface="Arial" panose="020B0604020202020204" pitchFamily="34" charset="0"/>
              </a:rPr>
              <a:t>(</a:t>
            </a:r>
            <a:r>
              <a:rPr lang="en-US" altLang="zh-CN" dirty="0" smtClean="0"/>
              <a:t>Ridge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latin typeface="Arial" panose="020B0604020202020204" pitchFamily="34" charset="0"/>
                <a:cs typeface="Arial" panose="020B0604020202020204" pitchFamily="34" charset="0"/>
              </a:rPr>
              <a:t>        </a:t>
            </a:r>
          </a:p>
        </p:txBody>
      </p:sp>
      <p:sp>
        <p:nvSpPr>
          <p:cNvPr id="5" name="矩形 4"/>
          <p:cNvSpPr/>
          <p:nvPr/>
        </p:nvSpPr>
        <p:spPr>
          <a:xfrm>
            <a:off x="1358900" y="2328039"/>
            <a:ext cx="6096000" cy="4247317"/>
          </a:xfrm>
          <a:prstGeom prst="rect">
            <a:avLst/>
          </a:prstGeom>
        </p:spPr>
        <p:txBody>
          <a:bodyPr>
            <a:spAutoFit/>
          </a:bodyPr>
          <a:lstStyle/>
          <a:p>
            <a:r>
              <a:rPr lang="en-US" altLang="zh-CN" dirty="0" smtClean="0"/>
              <a:t>#1.</a:t>
            </a:r>
            <a:r>
              <a:rPr lang="zh-CN" altLang="en-US" dirty="0" smtClean="0"/>
              <a:t>导入</a:t>
            </a:r>
            <a:endParaRPr lang="en-US" altLang="zh-CN" dirty="0" smtClean="0"/>
          </a:p>
          <a:p>
            <a:r>
              <a:rPr lang="en-US" altLang="zh-CN" dirty="0" smtClean="0"/>
              <a:t>from </a:t>
            </a:r>
            <a:r>
              <a:rPr lang="en-US" altLang="zh-CN" dirty="0" err="1" smtClean="0"/>
              <a:t>sklearn.linear_model</a:t>
            </a:r>
            <a:r>
              <a:rPr lang="en-US" altLang="zh-CN" dirty="0" smtClean="0"/>
              <a:t> </a:t>
            </a:r>
          </a:p>
          <a:p>
            <a:r>
              <a:rPr lang="en-US" altLang="zh-CN" dirty="0" smtClean="0"/>
              <a:t>import Ridge</a:t>
            </a:r>
          </a:p>
          <a:p>
            <a:r>
              <a:rPr lang="en-US" altLang="zh-CN" dirty="0" smtClean="0"/>
              <a:t>#2.</a:t>
            </a:r>
            <a:r>
              <a:rPr lang="zh-CN" altLang="en-US" dirty="0" smtClean="0"/>
              <a:t>创建模型</a:t>
            </a:r>
            <a:endParaRPr lang="en-US" altLang="zh-CN" dirty="0" smtClean="0"/>
          </a:p>
          <a:p>
            <a:r>
              <a:rPr lang="en-US" altLang="zh-CN" dirty="0" smtClean="0"/>
              <a:t># alpha</a:t>
            </a:r>
            <a:r>
              <a:rPr lang="zh-CN" altLang="en-US" dirty="0" smtClean="0"/>
              <a:t>就是缩减系数</a:t>
            </a:r>
            <a:r>
              <a:rPr lang="en-US" altLang="zh-CN" dirty="0" smtClean="0"/>
              <a:t>lambda# </a:t>
            </a:r>
            <a:r>
              <a:rPr lang="zh-CN" altLang="en-US" dirty="0" smtClean="0"/>
              <a:t>如果把</a:t>
            </a:r>
            <a:r>
              <a:rPr lang="en-US" altLang="zh-CN" dirty="0" smtClean="0"/>
              <a:t>alpha</a:t>
            </a:r>
            <a:r>
              <a:rPr lang="zh-CN" altLang="en-US" dirty="0" smtClean="0"/>
              <a:t>设置为</a:t>
            </a:r>
            <a:r>
              <a:rPr lang="en-US" altLang="zh-CN" dirty="0" smtClean="0"/>
              <a:t>0</a:t>
            </a:r>
            <a:r>
              <a:rPr lang="zh-CN" altLang="en-US" dirty="0" smtClean="0"/>
              <a:t>，就是普通线性回归</a:t>
            </a:r>
            <a:r>
              <a:rPr lang="en-US" altLang="zh-CN" dirty="0" smtClean="0"/>
              <a:t>ridge = Ridge(alpha=.5)</a:t>
            </a:r>
          </a:p>
          <a:p>
            <a:endParaRPr lang="en-US" altLang="zh-CN" dirty="0"/>
          </a:p>
          <a:p>
            <a:r>
              <a:rPr lang="en-US" altLang="zh-CN" dirty="0" smtClean="0"/>
              <a:t>#3.</a:t>
            </a:r>
            <a:r>
              <a:rPr lang="zh-CN" altLang="en-US" dirty="0" smtClean="0"/>
              <a:t>训练</a:t>
            </a:r>
            <a:endParaRPr lang="en-US" altLang="zh-CN" dirty="0" smtClean="0"/>
          </a:p>
          <a:p>
            <a:endParaRPr lang="en-US" altLang="zh-CN" dirty="0" smtClean="0"/>
          </a:p>
          <a:p>
            <a:r>
              <a:rPr lang="en-US" altLang="zh-CN" dirty="0" smtClean="0"/>
              <a:t>#4.</a:t>
            </a:r>
            <a:r>
              <a:rPr lang="zh-CN" altLang="en-US" dirty="0" smtClean="0"/>
              <a:t>预测</a:t>
            </a:r>
            <a:endParaRPr lang="en-US" altLang="zh-CN" dirty="0" smtClean="0"/>
          </a:p>
          <a:p>
            <a:r>
              <a:rPr lang="en-US" altLang="zh-CN" dirty="0" smtClean="0"/>
              <a:t>X = [[0,0],[0,0],[1,1]]</a:t>
            </a:r>
          </a:p>
          <a:p>
            <a:r>
              <a:rPr lang="en-US" altLang="zh-CN" dirty="0" smtClean="0"/>
              <a:t>y = [0,.1,1]</a:t>
            </a:r>
          </a:p>
          <a:p>
            <a:r>
              <a:rPr lang="en-US" altLang="zh-CN" dirty="0" err="1" smtClean="0"/>
              <a:t>clf.fit</a:t>
            </a:r>
            <a:r>
              <a:rPr lang="en-US" altLang="zh-CN" dirty="0" smtClean="0"/>
              <a:t>(</a:t>
            </a:r>
            <a:r>
              <a:rPr lang="en-US" altLang="zh-CN" dirty="0" err="1" smtClean="0"/>
              <a:t>X,y</a:t>
            </a:r>
            <a:r>
              <a:rPr lang="en-US" altLang="zh-CN" dirty="0" smtClean="0"/>
              <a:t>)</a:t>
            </a:r>
          </a:p>
          <a:p>
            <a:r>
              <a:rPr lang="en-US" altLang="zh-CN" dirty="0" smtClean="0"/>
              <a:t>print(</a:t>
            </a:r>
            <a:r>
              <a:rPr lang="en-US" altLang="zh-CN" dirty="0" err="1" smtClean="0"/>
              <a:t>clf.coef</a:t>
            </a:r>
            <a:r>
              <a:rPr lang="en-US" altLang="zh-CN" dirty="0" smtClean="0"/>
              <a:t>_)</a:t>
            </a:r>
          </a:p>
          <a:p>
            <a:r>
              <a:rPr lang="en-US" altLang="zh-CN" dirty="0" smtClean="0"/>
              <a:t>print(</a:t>
            </a:r>
            <a:r>
              <a:rPr lang="en-US" altLang="zh-CN" dirty="0" err="1" smtClean="0"/>
              <a:t>clf.intercept</a:t>
            </a:r>
            <a:r>
              <a:rPr lang="en-US" altLang="zh-CN" dirty="0" smtClean="0"/>
              <a:t>_)</a:t>
            </a:r>
          </a:p>
        </p:txBody>
      </p:sp>
    </p:spTree>
    <p:extLst>
      <p:ext uri="{BB962C8B-B14F-4D97-AF65-F5344CB8AC3E}">
        <p14:creationId xmlns:p14="http://schemas.microsoft.com/office/powerpoint/2010/main" val="39423011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en-US" altLang="zh-CN" dirty="0" smtClean="0"/>
              <a:t>Lasso</a:t>
            </a:r>
            <a:r>
              <a:rPr lang="zh-CN" altLang="en-US" dirty="0" smtClean="0">
                <a:latin typeface="Arial" panose="020B0604020202020204" pitchFamily="34" charset="0"/>
                <a:cs typeface="Arial" panose="020B0604020202020204" pitchFamily="34" charset="0"/>
              </a:rPr>
              <a:t>回归</a:t>
            </a:r>
            <a:r>
              <a:rPr lang="en-US" altLang="zh-CN" dirty="0" smtClean="0">
                <a:latin typeface="Arial" panose="020B0604020202020204" pitchFamily="34" charset="0"/>
                <a:cs typeface="Arial" panose="020B0604020202020204" pitchFamily="34" charset="0"/>
              </a:rPr>
              <a:t>(</a:t>
            </a:r>
            <a:r>
              <a:rPr lang="en-US" altLang="zh-CN" dirty="0"/>
              <a:t>Lasso</a:t>
            </a:r>
            <a:r>
              <a:rPr lang="en-US" altLang="zh-CN" dirty="0" smtClean="0"/>
              <a:t>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dirty="0" smtClean="0">
                <a:latin typeface="Arial" panose="020B0604020202020204" pitchFamily="34" charset="0"/>
                <a:cs typeface="Arial" panose="020B0604020202020204" pitchFamily="34" charset="0"/>
              </a:rPr>
              <a:t>   最小绝对值收敛和选择算子、套索算法。该方法是一种压缩估计。它通过构造一个罚函数得到一个较为精炼的模型，使得它压缩一些系数，同时设定一些系数为零。因此保留了子集收缩的优点，是一种处理具有复共线性数据的有偏估计</a:t>
            </a:r>
            <a:r>
              <a:rPr lang="en-US" altLang="zh-CN" dirty="0" smtClean="0">
                <a:latin typeface="Arial" panose="020B0604020202020204" pitchFamily="34" charset="0"/>
                <a:cs typeface="Arial" panose="020B0604020202020204" pitchFamily="34" charset="0"/>
              </a:rPr>
              <a:t>Lasso </a:t>
            </a:r>
            <a:r>
              <a:rPr lang="zh-CN" altLang="en-US" dirty="0" smtClean="0">
                <a:latin typeface="Arial" panose="020B0604020202020204" pitchFamily="34" charset="0"/>
                <a:cs typeface="Arial" panose="020B0604020202020204" pitchFamily="34" charset="0"/>
              </a:rPr>
              <a:t>的基本思想是在回归系数的绝对值之和小于一个常数的约束条件下，使残差平方和最小化，从而能够产生某些严格等于</a:t>
            </a:r>
            <a:r>
              <a:rPr lang="en-US" altLang="zh-CN" dirty="0" smtClean="0">
                <a:latin typeface="Arial" panose="020B0604020202020204" pitchFamily="34" charset="0"/>
                <a:cs typeface="Arial" panose="020B0604020202020204" pitchFamily="34" charset="0"/>
              </a:rPr>
              <a:t>0 </a:t>
            </a:r>
            <a:r>
              <a:rPr lang="zh-CN" altLang="en-US" dirty="0" smtClean="0">
                <a:latin typeface="Arial" panose="020B0604020202020204" pitchFamily="34" charset="0"/>
                <a:cs typeface="Arial" panose="020B0604020202020204" pitchFamily="34" charset="0"/>
              </a:rPr>
              <a:t>的回归系数，得到可以解释的模型。将</a:t>
            </a:r>
            <a:r>
              <a:rPr lang="en-US" altLang="zh-CN" dirty="0" smtClean="0">
                <a:latin typeface="Arial" panose="020B0604020202020204" pitchFamily="34" charset="0"/>
                <a:cs typeface="Arial" panose="020B0604020202020204" pitchFamily="34" charset="0"/>
              </a:rPr>
              <a:t>Lasso</a:t>
            </a:r>
            <a:r>
              <a:rPr lang="zh-CN" altLang="en-US" dirty="0" smtClean="0">
                <a:latin typeface="Arial" panose="020B0604020202020204" pitchFamily="34" charset="0"/>
                <a:cs typeface="Arial" panose="020B0604020202020204" pitchFamily="34" charset="0"/>
              </a:rPr>
              <a:t>应用于回归，可以在参数估计的同时实现变量的选择，较好的解决回归分析中的多重共线性问题，并且能够很好的解释结果</a:t>
            </a:r>
            <a:r>
              <a:rPr lang="en-US" altLang="zh-C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49505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en-US" altLang="zh-CN" dirty="0" smtClean="0"/>
              <a:t>Lasso</a:t>
            </a:r>
            <a:r>
              <a:rPr lang="zh-CN" altLang="en-US" dirty="0" smtClean="0">
                <a:latin typeface="Arial" panose="020B0604020202020204" pitchFamily="34" charset="0"/>
                <a:cs typeface="Arial" panose="020B0604020202020204" pitchFamily="34" charset="0"/>
              </a:rPr>
              <a:t>回归</a:t>
            </a:r>
            <a:r>
              <a:rPr lang="en-US" altLang="zh-CN" dirty="0" smtClean="0">
                <a:latin typeface="Arial" panose="020B0604020202020204" pitchFamily="34" charset="0"/>
                <a:cs typeface="Arial" panose="020B0604020202020204" pitchFamily="34" charset="0"/>
              </a:rPr>
              <a:t>(</a:t>
            </a:r>
            <a:r>
              <a:rPr lang="en-US" altLang="zh-CN" dirty="0" smtClean="0"/>
              <a:t>Lasso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latin typeface="Arial" panose="020B0604020202020204" pitchFamily="34" charset="0"/>
                <a:cs typeface="Arial" panose="020B0604020202020204" pitchFamily="34" charset="0"/>
              </a:rPr>
              <a:t>        </a:t>
            </a:r>
          </a:p>
        </p:txBody>
      </p:sp>
      <p:sp>
        <p:nvSpPr>
          <p:cNvPr id="5" name="矩形 4"/>
          <p:cNvSpPr/>
          <p:nvPr/>
        </p:nvSpPr>
        <p:spPr>
          <a:xfrm>
            <a:off x="1358900" y="2328039"/>
            <a:ext cx="6096000" cy="2308324"/>
          </a:xfrm>
          <a:prstGeom prst="rect">
            <a:avLst/>
          </a:prstGeom>
        </p:spPr>
        <p:txBody>
          <a:bodyPr>
            <a:spAutoFit/>
          </a:bodyPr>
          <a:lstStyle/>
          <a:p>
            <a:r>
              <a:rPr lang="en-US" altLang="zh-CN" dirty="0"/>
              <a:t>#1.</a:t>
            </a:r>
            <a:r>
              <a:rPr lang="zh-CN" altLang="en-US" dirty="0"/>
              <a:t>导</a:t>
            </a:r>
            <a:r>
              <a:rPr lang="zh-CN" altLang="en-US" dirty="0" smtClean="0"/>
              <a:t>入</a:t>
            </a:r>
            <a:endParaRPr lang="en-US" altLang="zh-CN" dirty="0" smtClean="0"/>
          </a:p>
          <a:p>
            <a:r>
              <a:rPr lang="en-US" altLang="zh-CN" dirty="0" smtClean="0"/>
              <a:t>from </a:t>
            </a:r>
            <a:r>
              <a:rPr lang="en-US" altLang="zh-CN" dirty="0" err="1"/>
              <a:t>sklearn.linear_model</a:t>
            </a:r>
            <a:r>
              <a:rPr lang="en-US" altLang="zh-CN" dirty="0"/>
              <a:t> </a:t>
            </a:r>
            <a:endParaRPr lang="en-US" altLang="zh-CN" dirty="0" smtClean="0"/>
          </a:p>
          <a:p>
            <a:r>
              <a:rPr lang="en-US" altLang="zh-CN" dirty="0" smtClean="0"/>
              <a:t>import </a:t>
            </a:r>
            <a:r>
              <a:rPr lang="en-US" altLang="zh-CN" dirty="0"/>
              <a:t>Lasso</a:t>
            </a:r>
          </a:p>
          <a:p>
            <a:r>
              <a:rPr lang="en-US" altLang="zh-CN" dirty="0"/>
              <a:t>#2.</a:t>
            </a:r>
            <a:r>
              <a:rPr lang="zh-CN" altLang="en-US" dirty="0"/>
              <a:t>创建模型</a:t>
            </a:r>
          </a:p>
          <a:p>
            <a:r>
              <a:rPr lang="en-US" altLang="zh-CN" dirty="0"/>
              <a:t>las = Lasso(alpha=0.0001)</a:t>
            </a:r>
          </a:p>
          <a:p>
            <a:endParaRPr lang="en-US" altLang="zh-CN" dirty="0" smtClean="0"/>
          </a:p>
          <a:p>
            <a:r>
              <a:rPr lang="en-US" altLang="zh-CN" dirty="0" smtClean="0"/>
              <a:t>#</a:t>
            </a:r>
            <a:r>
              <a:rPr lang="en-US" altLang="zh-CN" dirty="0"/>
              <a:t>3.</a:t>
            </a:r>
            <a:r>
              <a:rPr lang="zh-CN" altLang="en-US" dirty="0"/>
              <a:t>训练</a:t>
            </a:r>
          </a:p>
          <a:p>
            <a:r>
              <a:rPr lang="en-US" altLang="zh-CN" dirty="0"/>
              <a:t>#4.</a:t>
            </a:r>
            <a:r>
              <a:rPr lang="zh-CN" altLang="en-US" dirty="0"/>
              <a:t>预测</a:t>
            </a:r>
          </a:p>
        </p:txBody>
      </p:sp>
    </p:spTree>
    <p:extLst>
      <p:ext uri="{BB962C8B-B14F-4D97-AF65-F5344CB8AC3E}">
        <p14:creationId xmlns:p14="http://schemas.microsoft.com/office/powerpoint/2010/main" val="14419278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t>决策树</a:t>
            </a:r>
            <a:r>
              <a:rPr lang="en-US" altLang="zh-CN" dirty="0" smtClean="0">
                <a:latin typeface="Arial" panose="020B0604020202020204" pitchFamily="34" charset="0"/>
                <a:cs typeface="Arial" panose="020B0604020202020204" pitchFamily="34" charset="0"/>
              </a:rPr>
              <a:t>(</a:t>
            </a:r>
            <a:r>
              <a:rPr lang="en-US" altLang="zh-CN" dirty="0" err="1" smtClean="0"/>
              <a:t>DecisionTreeRegressor</a:t>
            </a:r>
            <a:r>
              <a:rPr lang="en-US" altLang="zh-CN" dirty="0" smtClean="0"/>
              <a:t>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latin typeface="Arial" panose="020B0604020202020204" pitchFamily="34" charset="0"/>
                <a:cs typeface="Arial" panose="020B0604020202020204" pitchFamily="34" charset="0"/>
              </a:rPr>
              <a:t>决策树是是一个监督式学习方法，主要用于分类和回归，是一个树结构（可以是二叉树或非二叉树）。其每个非叶节点表示一个特征属性上的测试，每个分支代表这个特征属性在某个值域上的输出，而每个叶节点存放一个类别。使用决策树进行决策的过程就是从根节点开始，测试待分类项中相应的特征属性，并按照其值选择输出分支，直到到达叶子节点，将叶子节点存放的类别作为决策结果。决策树是一种典型的分类方法，首先对数据进行处理，利用归纳算法生成可读的规则和决策树，然后使用决策对新数据进行分析。本质上决策树是通过一系列规则对数据进行分类的过程。可以毫无压力地处理特征间的交互关系并且是非参数化的，因此不必担心异常值或者数据是否线性可分决策树优势：</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、计算简单，易于理解，可解释性强；</a:t>
            </a:r>
            <a:r>
              <a:rPr lang="en-US" altLang="zh-CN" sz="2000" dirty="0" smtClean="0">
                <a:latin typeface="Arial" panose="020B0604020202020204" pitchFamily="34" charset="0"/>
                <a:cs typeface="Arial" panose="020B0604020202020204" pitchFamily="34" charset="0"/>
              </a:rPr>
              <a:t>2</a:t>
            </a:r>
            <a:r>
              <a:rPr lang="zh-CN" altLang="en-US" sz="2000" dirty="0" smtClean="0">
                <a:latin typeface="Arial" panose="020B0604020202020204" pitchFamily="34" charset="0"/>
                <a:cs typeface="Arial" panose="020B0604020202020204" pitchFamily="34" charset="0"/>
              </a:rPr>
              <a:t>、比较适合处理有缺失属性的样本；</a:t>
            </a:r>
            <a:r>
              <a:rPr lang="en-US" altLang="zh-CN" sz="2000" dirty="0" smtClean="0">
                <a:latin typeface="Arial" panose="020B0604020202020204" pitchFamily="34" charset="0"/>
                <a:cs typeface="Arial" panose="020B0604020202020204" pitchFamily="34" charset="0"/>
              </a:rPr>
              <a:t>3</a:t>
            </a:r>
            <a:r>
              <a:rPr lang="zh-CN" altLang="en-US" sz="2000" dirty="0" smtClean="0">
                <a:latin typeface="Arial" panose="020B0604020202020204" pitchFamily="34" charset="0"/>
                <a:cs typeface="Arial" panose="020B0604020202020204" pitchFamily="34" charset="0"/>
              </a:rPr>
              <a:t>、能够处理不相关的特征；</a:t>
            </a:r>
            <a:r>
              <a:rPr lang="en-US" altLang="zh-CN" sz="2000" dirty="0" smtClean="0">
                <a:latin typeface="Arial" panose="020B0604020202020204" pitchFamily="34" charset="0"/>
                <a:cs typeface="Arial" panose="020B0604020202020204" pitchFamily="34" charset="0"/>
              </a:rPr>
              <a:t>4</a:t>
            </a:r>
            <a:r>
              <a:rPr lang="zh-CN" altLang="en-US" sz="2000" dirty="0" smtClean="0">
                <a:latin typeface="Arial" panose="020B0604020202020204" pitchFamily="34" charset="0"/>
                <a:cs typeface="Arial" panose="020B0604020202020204" pitchFamily="34" charset="0"/>
              </a:rPr>
              <a:t>、在相对短的时间内能够对大型数据源做出可行且效果良好的结果。决策树劣势：</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、可能会建立过于复杂的规则，即过拟合。</a:t>
            </a:r>
            <a:r>
              <a:rPr lang="en-US" altLang="zh-CN" sz="2000" dirty="0" smtClean="0">
                <a:latin typeface="Arial" panose="020B0604020202020204" pitchFamily="34" charset="0"/>
                <a:cs typeface="Arial" panose="020B0604020202020204" pitchFamily="34" charset="0"/>
              </a:rPr>
              <a:t>2</a:t>
            </a:r>
            <a:r>
              <a:rPr lang="zh-CN" altLang="en-US" sz="2000" dirty="0" smtClean="0">
                <a:latin typeface="Arial" panose="020B0604020202020204" pitchFamily="34" charset="0"/>
                <a:cs typeface="Arial" panose="020B0604020202020204" pitchFamily="34" charset="0"/>
              </a:rPr>
              <a:t>、决策树有时候是不稳定的，因为数据微小的变动，可能生成完全不同的决策树。</a:t>
            </a:r>
            <a:r>
              <a:rPr lang="en-US" altLang="zh-CN" sz="2000" dirty="0" smtClean="0">
                <a:latin typeface="Arial" panose="020B0604020202020204" pitchFamily="34" charset="0"/>
                <a:cs typeface="Arial" panose="020B0604020202020204" pitchFamily="34" charset="0"/>
              </a:rPr>
              <a:t>3</a:t>
            </a:r>
            <a:r>
              <a:rPr lang="zh-CN" altLang="en-US" sz="2000" dirty="0" smtClean="0">
                <a:latin typeface="Arial" panose="020B0604020202020204" pitchFamily="34" charset="0"/>
                <a:cs typeface="Arial" panose="020B0604020202020204" pitchFamily="34" charset="0"/>
              </a:rPr>
              <a:t>、实际决策树学习算法是基于试探性算法，例如在每个节点实现局部最优值的贪心算法。 这样的算法是无法保证返回一个全局最优的决策树。可以通过随机选择特征和样本训练多个决策树来缓解这个问题。</a:t>
            </a:r>
            <a:r>
              <a:rPr lang="en-US" altLang="zh-CN" sz="2000" dirty="0" smtClean="0">
                <a:latin typeface="Arial" panose="020B0604020202020204" pitchFamily="34" charset="0"/>
                <a:cs typeface="Arial" panose="020B0604020202020204" pitchFamily="34" charset="0"/>
              </a:rPr>
              <a:t>4</a:t>
            </a:r>
            <a:r>
              <a:rPr lang="zh-CN" altLang="en-US" sz="2000" dirty="0" smtClean="0">
                <a:latin typeface="Arial" panose="020B0604020202020204" pitchFamily="34" charset="0"/>
                <a:cs typeface="Arial" panose="020B0604020202020204" pitchFamily="34" charset="0"/>
              </a:rPr>
              <a:t>、有些问题学习起来非常难，因为决策树很难表达。如：异或问题、奇偶校验或多路复用器问题</a:t>
            </a:r>
            <a:r>
              <a:rPr lang="en-US" altLang="zh-CN" sz="2000" dirty="0" smtClean="0">
                <a:latin typeface="Arial" panose="020B0604020202020204" pitchFamily="34" charset="0"/>
                <a:cs typeface="Arial" panose="020B0604020202020204" pitchFamily="34" charset="0"/>
              </a:rPr>
              <a:t>5</a:t>
            </a:r>
            <a:r>
              <a:rPr lang="zh-CN" altLang="en-US" sz="2000" dirty="0" smtClean="0">
                <a:latin typeface="Arial" panose="020B0604020202020204" pitchFamily="34" charset="0"/>
                <a:cs typeface="Arial" panose="020B0604020202020204" pitchFamily="34" charset="0"/>
              </a:rPr>
              <a:t>、如果有些因素占据支配地位，决策树是有偏的。因此建议在拟合决策树之前先平衡数据的影响因子。</a:t>
            </a:r>
            <a:r>
              <a:rPr lang="en-US" altLang="zh-CN" sz="2000" dirty="0" smtClean="0">
                <a:latin typeface="Arial" panose="020B0604020202020204" pitchFamily="34" charset="0"/>
                <a:cs typeface="Arial" panose="020B0604020202020204" pitchFamily="34" charset="0"/>
              </a:rPr>
              <a:t>6</a:t>
            </a:r>
            <a:r>
              <a:rPr lang="zh-CN" altLang="en-US" sz="2000" dirty="0" smtClean="0">
                <a:latin typeface="Arial" panose="020B0604020202020204" pitchFamily="34" charset="0"/>
                <a:cs typeface="Arial" panose="020B0604020202020204" pitchFamily="34" charset="0"/>
              </a:rPr>
              <a:t>、不支持在线学习，于是在新样本到来后，决策树需要全部重建</a:t>
            </a:r>
          </a:p>
        </p:txBody>
      </p:sp>
    </p:spTree>
    <p:extLst>
      <p:ext uri="{BB962C8B-B14F-4D97-AF65-F5344CB8AC3E}">
        <p14:creationId xmlns:p14="http://schemas.microsoft.com/office/powerpoint/2010/main" val="487042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t>决策树</a:t>
            </a:r>
            <a:r>
              <a:rPr lang="en-US" altLang="zh-CN" dirty="0" smtClean="0">
                <a:latin typeface="Arial" panose="020B0604020202020204" pitchFamily="34" charset="0"/>
                <a:cs typeface="Arial" panose="020B0604020202020204" pitchFamily="34" charset="0"/>
              </a:rPr>
              <a:t>(</a:t>
            </a:r>
            <a:r>
              <a:rPr lang="en-US" altLang="zh-CN" dirty="0" err="1" smtClean="0"/>
              <a:t>DecisionTreeRegressor</a:t>
            </a:r>
            <a:r>
              <a:rPr lang="en-US" altLang="zh-CN" dirty="0" smtClean="0"/>
              <a:t>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t>    决策树</a:t>
            </a:r>
            <a:r>
              <a:rPr lang="zh-CN" altLang="en-US" sz="2000" dirty="0"/>
              <a:t>的剪枝：</a:t>
            </a:r>
          </a:p>
          <a:p>
            <a:pPr marL="0" indent="0">
              <a:buNone/>
            </a:pPr>
            <a:r>
              <a:rPr lang="en-US" altLang="zh-CN" sz="2000" dirty="0" smtClean="0"/>
              <a:t>     a</a:t>
            </a:r>
            <a:r>
              <a:rPr lang="zh-CN" altLang="en-US" sz="2000" dirty="0"/>
              <a:t>、如果决策树建的过深，容易导致过度拟合问题（即所有的分类结果数量基本一样，</a:t>
            </a:r>
            <a:r>
              <a:rPr lang="zh-CN" altLang="en-US" sz="2000" dirty="0" smtClean="0"/>
              <a:t>没</a:t>
            </a:r>
            <a:endParaRPr lang="en-US" altLang="zh-CN" sz="2000" dirty="0" smtClean="0"/>
          </a:p>
          <a:p>
            <a:pPr marL="0" indent="0">
              <a:buNone/>
            </a:pPr>
            <a:r>
              <a:rPr lang="zh-CN" altLang="en-US" sz="2000" dirty="0" smtClean="0"/>
              <a:t>有</a:t>
            </a:r>
            <a:r>
              <a:rPr lang="zh-CN" altLang="en-US" sz="2000" dirty="0"/>
              <a:t>代表性）；</a:t>
            </a:r>
          </a:p>
          <a:p>
            <a:pPr marL="0" indent="0">
              <a:buNone/>
            </a:pPr>
            <a:r>
              <a:rPr lang="en-US" altLang="zh-CN" sz="2000" dirty="0" smtClean="0"/>
              <a:t>     b</a:t>
            </a:r>
            <a:r>
              <a:rPr lang="zh-CN" altLang="en-US" sz="2000" dirty="0"/>
              <a:t>、剪枝通常采用自上而下的方式。每次找出训练数据中对预测精度贡献最小的那个分支</a:t>
            </a:r>
            <a:r>
              <a:rPr lang="zh-CN" altLang="en-US" sz="2000" dirty="0" smtClean="0"/>
              <a:t>，</a:t>
            </a:r>
            <a:endParaRPr lang="en-US" altLang="zh-CN" sz="2000" dirty="0" smtClean="0"/>
          </a:p>
          <a:p>
            <a:pPr marL="0" indent="0">
              <a:buNone/>
            </a:pPr>
            <a:r>
              <a:rPr lang="zh-CN" altLang="en-US" sz="2000" dirty="0" smtClean="0"/>
              <a:t>剪</a:t>
            </a:r>
            <a:r>
              <a:rPr lang="zh-CN" altLang="en-US" sz="2000" dirty="0"/>
              <a:t>掉它；</a:t>
            </a:r>
          </a:p>
          <a:p>
            <a:pPr marL="0" indent="0">
              <a:buNone/>
            </a:pPr>
            <a:r>
              <a:rPr lang="en-US" altLang="zh-CN" sz="2000" dirty="0" smtClean="0"/>
              <a:t>     c</a:t>
            </a:r>
            <a:r>
              <a:rPr lang="zh-CN" altLang="en-US" sz="2000" dirty="0"/>
              <a:t>、简言之，先让决策树疯狂生长，然后再慢慢往回收缩。整体上往回收缩多少，要</a:t>
            </a:r>
            <a:r>
              <a:rPr lang="zh-CN" altLang="en-US" sz="2000" dirty="0" smtClean="0"/>
              <a:t>根据</a:t>
            </a:r>
            <a:endParaRPr lang="en-US" altLang="zh-CN" sz="2000" dirty="0" smtClean="0"/>
          </a:p>
          <a:p>
            <a:pPr marL="0" indent="0">
              <a:buNone/>
            </a:pPr>
            <a:r>
              <a:rPr lang="zh-CN" altLang="en-US" sz="2000" dirty="0" smtClean="0"/>
              <a:t>在</a:t>
            </a:r>
            <a:r>
              <a:rPr lang="zh-CN" altLang="en-US" sz="2000" dirty="0"/>
              <a:t>测试集上的表现来反复尝试。</a:t>
            </a:r>
          </a:p>
          <a:p>
            <a:pPr marL="0" indent="0">
              <a:buNone/>
            </a:pPr>
            <a:endParaRPr lang="zh-CN" alt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706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smtClean="0"/>
              <a:t>决策树</a:t>
            </a:r>
            <a:r>
              <a:rPr lang="en-US" altLang="zh-CN" dirty="0" smtClean="0">
                <a:latin typeface="Arial" panose="020B0604020202020204" pitchFamily="34" charset="0"/>
                <a:cs typeface="Arial" panose="020B0604020202020204" pitchFamily="34" charset="0"/>
              </a:rPr>
              <a:t>(</a:t>
            </a:r>
            <a:r>
              <a:rPr lang="en-US" altLang="zh-CN" dirty="0" err="1" smtClean="0"/>
              <a:t>DecisionTreeRegressor</a:t>
            </a:r>
            <a:r>
              <a:rPr lang="en-US" altLang="zh-CN" dirty="0" smtClean="0"/>
              <a:t> Regression</a:t>
            </a:r>
            <a:r>
              <a:rPr lang="en-US" altLang="zh-CN" dirty="0" smtClean="0">
                <a:latin typeface="Arial" panose="020B0604020202020204" pitchFamily="34" charset="0"/>
                <a:cs typeface="Arial" panose="020B0604020202020204" pitchFamily="34" charset="0"/>
              </a:rPr>
              <a:t>)</a:t>
            </a:r>
          </a:p>
          <a:p>
            <a:pPr marL="0" indent="0">
              <a:buNone/>
            </a:pPr>
            <a:r>
              <a:rPr lang="zh-CN" altLang="en-US" sz="2000" dirty="0" smtClean="0">
                <a:latin typeface="Arial" panose="020B0604020202020204" pitchFamily="34" charset="0"/>
                <a:cs typeface="Arial" panose="020B0604020202020204" pitchFamily="34" charset="0"/>
              </a:rPr>
              <a:t>        </a:t>
            </a:r>
          </a:p>
        </p:txBody>
      </p:sp>
      <p:sp>
        <p:nvSpPr>
          <p:cNvPr id="5" name="矩形 4"/>
          <p:cNvSpPr/>
          <p:nvPr/>
        </p:nvSpPr>
        <p:spPr>
          <a:xfrm>
            <a:off x="1333500" y="1769239"/>
            <a:ext cx="9525000" cy="4524315"/>
          </a:xfrm>
          <a:prstGeom prst="rect">
            <a:avLst/>
          </a:prstGeom>
        </p:spPr>
        <p:txBody>
          <a:bodyPr wrap="square">
            <a:spAutoFit/>
          </a:bodyPr>
          <a:lstStyle/>
          <a:p>
            <a:r>
              <a:rPr lang="en-US" altLang="zh-CN" dirty="0" smtClean="0"/>
              <a:t>#Import Library</a:t>
            </a:r>
          </a:p>
          <a:p>
            <a:r>
              <a:rPr lang="en-US" altLang="zh-CN" dirty="0" smtClean="0"/>
              <a:t>#Import other necessary libraries like pandas, </a:t>
            </a:r>
            <a:r>
              <a:rPr lang="en-US" altLang="zh-CN" dirty="0" err="1" smtClean="0"/>
              <a:t>numpy</a:t>
            </a:r>
            <a:r>
              <a:rPr lang="en-US" altLang="zh-CN" dirty="0" smtClean="0"/>
              <a:t>...from </a:t>
            </a:r>
            <a:r>
              <a:rPr lang="en-US" altLang="zh-CN" dirty="0" err="1" smtClean="0"/>
              <a:t>sklearn</a:t>
            </a:r>
            <a:r>
              <a:rPr lang="en-US" altLang="zh-CN" dirty="0" smtClean="0"/>
              <a:t> import </a:t>
            </a:r>
            <a:r>
              <a:rPr lang="en-US" altLang="zh-CN" dirty="0" err="1" smtClean="0"/>
              <a:t>tree#Assumed</a:t>
            </a:r>
            <a:r>
              <a:rPr lang="en-US" altLang="zh-CN" dirty="0" smtClean="0"/>
              <a:t> you have, X (predictor) and Y (target) for training data set and </a:t>
            </a:r>
            <a:r>
              <a:rPr lang="en-US" altLang="zh-CN" dirty="0" err="1" smtClean="0"/>
              <a:t>x_test</a:t>
            </a:r>
            <a:r>
              <a:rPr lang="en-US" altLang="zh-CN" dirty="0" smtClean="0"/>
              <a:t>(predictor) of </a:t>
            </a:r>
            <a:r>
              <a:rPr lang="en-US" altLang="zh-CN" dirty="0" err="1" smtClean="0"/>
              <a:t>test_dataset</a:t>
            </a:r>
            <a:endParaRPr lang="en-US" altLang="zh-CN" dirty="0" smtClean="0"/>
          </a:p>
          <a:p>
            <a:endParaRPr lang="en-US" altLang="zh-CN" dirty="0"/>
          </a:p>
          <a:p>
            <a:r>
              <a:rPr lang="en-US" altLang="zh-CN" dirty="0" smtClean="0"/>
              <a:t># Create tree </a:t>
            </a:r>
          </a:p>
          <a:p>
            <a:r>
              <a:rPr lang="en-US" altLang="zh-CN" dirty="0" err="1" smtClean="0"/>
              <a:t>objectmodel</a:t>
            </a:r>
            <a:r>
              <a:rPr lang="en-US" altLang="zh-CN" dirty="0" smtClean="0"/>
              <a:t> = </a:t>
            </a:r>
            <a:r>
              <a:rPr lang="en-US" altLang="zh-CN" dirty="0" err="1" smtClean="0"/>
              <a:t>tree.DecisionTreeClassifier</a:t>
            </a:r>
            <a:r>
              <a:rPr lang="en-US" altLang="zh-CN" dirty="0" smtClean="0"/>
              <a:t>(criterion='</a:t>
            </a:r>
            <a:r>
              <a:rPr lang="en-US" altLang="zh-CN" dirty="0" err="1" smtClean="0"/>
              <a:t>gini</a:t>
            </a:r>
            <a:r>
              <a:rPr lang="en-US" altLang="zh-CN" dirty="0" smtClean="0"/>
              <a:t>') </a:t>
            </a:r>
          </a:p>
          <a:p>
            <a:r>
              <a:rPr lang="en-US" altLang="zh-CN" dirty="0" smtClean="0"/>
              <a:t># for classification, here you can change the algorithm as </a:t>
            </a:r>
            <a:r>
              <a:rPr lang="en-US" altLang="zh-CN" dirty="0" err="1" smtClean="0"/>
              <a:t>gini</a:t>
            </a:r>
            <a:r>
              <a:rPr lang="en-US" altLang="zh-CN" dirty="0" smtClean="0"/>
              <a:t> or entropy (information gain) by default it is </a:t>
            </a:r>
            <a:r>
              <a:rPr lang="en-US" altLang="zh-CN" dirty="0" err="1" smtClean="0"/>
              <a:t>gini</a:t>
            </a:r>
            <a:endParaRPr lang="en-US" altLang="zh-CN" dirty="0" smtClean="0"/>
          </a:p>
          <a:p>
            <a:r>
              <a:rPr lang="en-US" altLang="zh-CN" dirty="0" smtClean="0"/>
              <a:t># model = </a:t>
            </a:r>
            <a:r>
              <a:rPr lang="en-US" altLang="zh-CN" dirty="0" err="1" smtClean="0"/>
              <a:t>tree.DecisionTreeRegressor</a:t>
            </a:r>
            <a:r>
              <a:rPr lang="en-US" altLang="zh-CN" dirty="0" smtClean="0"/>
              <a:t>() for regression</a:t>
            </a:r>
          </a:p>
          <a:p>
            <a:endParaRPr lang="en-US" altLang="zh-CN" dirty="0"/>
          </a:p>
          <a:p>
            <a:r>
              <a:rPr lang="en-US" altLang="zh-CN" dirty="0" smtClean="0"/>
              <a:t># Train the model using the training sets and check score</a:t>
            </a:r>
          </a:p>
          <a:p>
            <a:r>
              <a:rPr lang="en-US" altLang="zh-CN" dirty="0" err="1" smtClean="0"/>
              <a:t>model.fit</a:t>
            </a:r>
            <a:r>
              <a:rPr lang="en-US" altLang="zh-CN" dirty="0" smtClean="0"/>
              <a:t>(X, y)</a:t>
            </a:r>
          </a:p>
          <a:p>
            <a:r>
              <a:rPr lang="en-US" altLang="zh-CN" dirty="0" err="1" smtClean="0"/>
              <a:t>model.score</a:t>
            </a:r>
            <a:r>
              <a:rPr lang="en-US" altLang="zh-CN" dirty="0" smtClean="0"/>
              <a:t>(X, y)</a:t>
            </a:r>
          </a:p>
          <a:p>
            <a:endParaRPr lang="en-US" altLang="zh-CN" dirty="0"/>
          </a:p>
          <a:p>
            <a:r>
              <a:rPr lang="en-US" altLang="zh-CN" dirty="0" smtClean="0"/>
              <a:t>#Predict </a:t>
            </a:r>
          </a:p>
          <a:p>
            <a:r>
              <a:rPr lang="en-US" altLang="zh-CN" dirty="0" err="1" smtClean="0"/>
              <a:t>Outputpredicted</a:t>
            </a:r>
            <a:r>
              <a:rPr lang="en-US" altLang="zh-CN" dirty="0" smtClean="0"/>
              <a:t>= </a:t>
            </a:r>
            <a:r>
              <a:rPr lang="en-US" altLang="zh-CN" dirty="0" err="1" smtClean="0"/>
              <a:t>model.predict</a:t>
            </a:r>
            <a:r>
              <a:rPr lang="en-US" altLang="zh-CN" dirty="0" smtClean="0"/>
              <a:t>(</a:t>
            </a:r>
            <a:r>
              <a:rPr lang="en-US" altLang="zh-CN" dirty="0" err="1" smtClean="0"/>
              <a:t>x_test</a:t>
            </a:r>
            <a:r>
              <a:rPr lang="en-US" altLang="zh-CN" dirty="0" smtClean="0"/>
              <a:t>)</a:t>
            </a:r>
          </a:p>
        </p:txBody>
      </p:sp>
    </p:spTree>
    <p:extLst>
      <p:ext uri="{BB962C8B-B14F-4D97-AF65-F5344CB8AC3E}">
        <p14:creationId xmlns:p14="http://schemas.microsoft.com/office/powerpoint/2010/main" val="3097499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a:t>支持向量回归（</a:t>
            </a:r>
            <a:r>
              <a:rPr lang="en-US" altLang="zh-CN" dirty="0"/>
              <a:t>support vector regression</a:t>
            </a:r>
            <a:r>
              <a:rPr lang="zh-CN" altLang="en-US" dirty="0" smtClean="0"/>
              <a:t>）</a:t>
            </a:r>
            <a:r>
              <a:rPr lang="en-US" altLang="zh-CN" dirty="0" smtClean="0"/>
              <a:t>SVR</a:t>
            </a:r>
          </a:p>
          <a:p>
            <a:endParaRPr lang="en-US" altLang="zh-CN" dirty="0">
              <a:latin typeface="Arial" panose="020B0604020202020204" pitchFamily="34" charset="0"/>
              <a:cs typeface="Arial" panose="020B0604020202020204" pitchFamily="34" charset="0"/>
            </a:endParaRPr>
          </a:p>
          <a:p>
            <a:pPr marL="0" indent="0">
              <a:buNone/>
            </a:pPr>
            <a:r>
              <a:rPr lang="zh-CN" altLang="en-US" dirty="0" smtClean="0"/>
              <a:t>     支持</a:t>
            </a:r>
            <a:r>
              <a:rPr lang="zh-CN" altLang="en-US" dirty="0"/>
              <a:t>向量回归（</a:t>
            </a:r>
            <a:r>
              <a:rPr lang="en-US" altLang="zh-CN" dirty="0"/>
              <a:t>support vector regression</a:t>
            </a:r>
            <a:r>
              <a:rPr lang="zh-CN" altLang="en-US" dirty="0"/>
              <a:t>）是支持向量机</a:t>
            </a:r>
            <a:r>
              <a:rPr lang="en-US" altLang="zh-CN" dirty="0"/>
              <a:t>(SVM)</a:t>
            </a:r>
            <a:r>
              <a:rPr lang="zh-CN" altLang="en-US" dirty="0"/>
              <a:t>的重要的应用分支</a:t>
            </a:r>
            <a:r>
              <a:rPr lang="en-US" altLang="zh-CN" dirty="0" smtClean="0"/>
              <a:t>. SVR</a:t>
            </a:r>
            <a:r>
              <a:rPr lang="zh-CN" altLang="en-US" dirty="0"/>
              <a:t>回归，就是找到一个回归平面，让一个集合的所有数据到该平面的距离最近</a:t>
            </a:r>
          </a:p>
          <a:p>
            <a:pPr marL="0" indent="0">
              <a:buNone/>
            </a:pPr>
            <a:endParaRPr lang="en-US" altLang="zh-CN" dirty="0" smtClean="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96025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a:t>支持向量回归（</a:t>
            </a:r>
            <a:r>
              <a:rPr lang="en-US" altLang="zh-CN" dirty="0"/>
              <a:t>support vector regression</a:t>
            </a:r>
            <a:r>
              <a:rPr lang="zh-CN" altLang="en-US" dirty="0" smtClean="0"/>
              <a:t>）</a:t>
            </a:r>
            <a:r>
              <a:rPr lang="en-US" altLang="zh-CN" dirty="0"/>
              <a:t>SVR</a:t>
            </a:r>
            <a:endParaRPr lang="en-US" altLang="zh-CN" dirty="0" smtClean="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        </a:t>
            </a:r>
          </a:p>
        </p:txBody>
      </p:sp>
      <p:sp>
        <p:nvSpPr>
          <p:cNvPr id="5" name="矩形 4"/>
          <p:cNvSpPr/>
          <p:nvPr/>
        </p:nvSpPr>
        <p:spPr>
          <a:xfrm>
            <a:off x="1003300" y="1959739"/>
            <a:ext cx="11188700" cy="4247317"/>
          </a:xfrm>
          <a:prstGeom prst="rect">
            <a:avLst/>
          </a:prstGeom>
        </p:spPr>
        <p:txBody>
          <a:bodyPr wrap="square">
            <a:spAutoFit/>
          </a:bodyPr>
          <a:lstStyle/>
          <a:p>
            <a:r>
              <a:rPr lang="en-US" altLang="zh-CN" dirty="0" smtClean="0"/>
              <a:t>1.</a:t>
            </a:r>
            <a:r>
              <a:rPr lang="zh-CN" altLang="en-US" dirty="0" smtClean="0"/>
              <a:t>导入模块</a:t>
            </a:r>
            <a:endParaRPr lang="en-US" altLang="zh-CN" dirty="0" smtClean="0"/>
          </a:p>
          <a:p>
            <a:r>
              <a:rPr lang="en-US" altLang="zh-CN" dirty="0" smtClean="0"/>
              <a:t>import </a:t>
            </a:r>
            <a:r>
              <a:rPr lang="en-US" altLang="zh-CN" dirty="0" err="1" smtClean="0"/>
              <a:t>numpy</a:t>
            </a:r>
            <a:r>
              <a:rPr lang="en-US" altLang="zh-CN" dirty="0" smtClean="0"/>
              <a:t> as np</a:t>
            </a:r>
          </a:p>
          <a:p>
            <a:r>
              <a:rPr lang="en-US" altLang="zh-CN" dirty="0" smtClean="0"/>
              <a:t>import pandas as </a:t>
            </a:r>
            <a:r>
              <a:rPr lang="en-US" altLang="zh-CN" dirty="0" err="1" smtClean="0"/>
              <a:t>pd</a:t>
            </a:r>
            <a:endParaRPr lang="en-US" altLang="zh-CN" dirty="0" smtClean="0"/>
          </a:p>
          <a:p>
            <a:r>
              <a:rPr lang="en-US" altLang="zh-CN" dirty="0" smtClean="0"/>
              <a:t>from pandas import </a:t>
            </a:r>
            <a:r>
              <a:rPr lang="en-US" altLang="zh-CN" dirty="0" err="1" smtClean="0"/>
              <a:t>Series,DataFrame</a:t>
            </a:r>
            <a:endParaRPr lang="en-US" altLang="zh-CN" dirty="0" smtClean="0"/>
          </a:p>
          <a:p>
            <a:r>
              <a:rPr lang="en-US" altLang="zh-CN" dirty="0" smtClean="0"/>
              <a:t>import </a:t>
            </a:r>
            <a:r>
              <a:rPr lang="en-US" altLang="zh-CN" dirty="0" err="1" smtClean="0"/>
              <a:t>matplotlib.pyplot</a:t>
            </a:r>
            <a:r>
              <a:rPr lang="en-US" altLang="zh-CN" dirty="0" smtClean="0"/>
              <a:t> as </a:t>
            </a:r>
            <a:r>
              <a:rPr lang="en-US" altLang="zh-CN" dirty="0" err="1" smtClean="0"/>
              <a:t>plt%matplotlib</a:t>
            </a:r>
            <a:r>
              <a:rPr lang="en-US" altLang="zh-CN" dirty="0" smtClean="0"/>
              <a:t> inline</a:t>
            </a:r>
          </a:p>
          <a:p>
            <a:r>
              <a:rPr lang="en-US" altLang="zh-CN" dirty="0" smtClean="0"/>
              <a:t>import </a:t>
            </a:r>
            <a:r>
              <a:rPr lang="en-US" altLang="zh-CN" dirty="0" err="1" smtClean="0"/>
              <a:t>sklearn.datasets</a:t>
            </a:r>
            <a:r>
              <a:rPr lang="en-US" altLang="zh-CN" dirty="0" smtClean="0"/>
              <a:t> as datasets</a:t>
            </a:r>
          </a:p>
          <a:p>
            <a:r>
              <a:rPr lang="en-US" altLang="zh-CN" dirty="0" smtClean="0"/>
              <a:t>#</a:t>
            </a:r>
            <a:r>
              <a:rPr lang="zh-CN" altLang="en-US" dirty="0" smtClean="0"/>
              <a:t>支持向量回归</a:t>
            </a:r>
            <a:endParaRPr lang="en-US" altLang="zh-CN" dirty="0" smtClean="0"/>
          </a:p>
          <a:p>
            <a:r>
              <a:rPr lang="en-US" altLang="zh-CN" dirty="0" smtClean="0"/>
              <a:t>from </a:t>
            </a:r>
            <a:r>
              <a:rPr lang="en-US" altLang="zh-CN" dirty="0" err="1" smtClean="0"/>
              <a:t>sklearn.svm</a:t>
            </a:r>
            <a:r>
              <a:rPr lang="en-US" altLang="zh-CN" dirty="0" smtClean="0"/>
              <a:t> </a:t>
            </a:r>
          </a:p>
          <a:p>
            <a:r>
              <a:rPr lang="en-US" altLang="zh-CN" dirty="0" smtClean="0"/>
              <a:t>import SVR </a:t>
            </a:r>
          </a:p>
          <a:p>
            <a:endParaRPr lang="en-US" altLang="zh-CN" dirty="0"/>
          </a:p>
          <a:p>
            <a:r>
              <a:rPr lang="en-US" altLang="zh-CN" dirty="0" smtClean="0"/>
              <a:t>2.</a:t>
            </a:r>
            <a:r>
              <a:rPr lang="zh-CN" altLang="en-US" dirty="0" smtClean="0"/>
              <a:t>生成训练数据</a:t>
            </a:r>
            <a:endParaRPr lang="en-US" altLang="zh-CN" dirty="0" smtClean="0"/>
          </a:p>
          <a:p>
            <a:r>
              <a:rPr lang="en-US" altLang="zh-CN" dirty="0" smtClean="0"/>
              <a:t>x = </a:t>
            </a:r>
            <a:r>
              <a:rPr lang="en-US" altLang="zh-CN" dirty="0" err="1" smtClean="0"/>
              <a:t>np.linspace</a:t>
            </a:r>
            <a:r>
              <a:rPr lang="en-US" altLang="zh-CN" dirty="0" smtClean="0"/>
              <a:t>(-np.pi,np.pi,60)y = </a:t>
            </a:r>
            <a:r>
              <a:rPr lang="en-US" altLang="zh-CN" dirty="0" err="1" smtClean="0"/>
              <a:t>np.sin</a:t>
            </a:r>
            <a:r>
              <a:rPr lang="en-US" altLang="zh-CN" dirty="0" smtClean="0"/>
              <a:t>(x)</a:t>
            </a:r>
          </a:p>
          <a:p>
            <a:r>
              <a:rPr lang="en-US" altLang="zh-CN" dirty="0" smtClean="0"/>
              <a:t>#</a:t>
            </a:r>
            <a:r>
              <a:rPr lang="zh-CN" altLang="en-US" dirty="0" smtClean="0"/>
              <a:t>数据加噪</a:t>
            </a:r>
            <a:r>
              <a:rPr lang="en-US" altLang="zh-CN" dirty="0" smtClean="0"/>
              <a:t>y[::3]+=0.5-np.random.random(20)</a:t>
            </a:r>
          </a:p>
          <a:p>
            <a:r>
              <a:rPr lang="en-US" altLang="zh-CN" dirty="0" err="1" smtClean="0"/>
              <a:t>X_train</a:t>
            </a:r>
            <a:r>
              <a:rPr lang="en-US" altLang="zh-CN" dirty="0" smtClean="0"/>
              <a:t> = </a:t>
            </a:r>
            <a:r>
              <a:rPr lang="en-US" altLang="zh-CN" dirty="0" err="1" smtClean="0"/>
              <a:t>x.reshape</a:t>
            </a:r>
            <a:r>
              <a:rPr lang="en-US" altLang="zh-CN" dirty="0" smtClean="0"/>
              <a:t>(-1,1)</a:t>
            </a:r>
          </a:p>
          <a:p>
            <a:r>
              <a:rPr lang="en-US" altLang="zh-CN" dirty="0" err="1" smtClean="0"/>
              <a:t>Y_train</a:t>
            </a:r>
            <a:r>
              <a:rPr lang="en-US" altLang="zh-CN" dirty="0" smtClean="0"/>
              <a:t> = y </a:t>
            </a:r>
          </a:p>
        </p:txBody>
      </p:sp>
    </p:spTree>
    <p:extLst>
      <p:ext uri="{BB962C8B-B14F-4D97-AF65-F5344CB8AC3E}">
        <p14:creationId xmlns:p14="http://schemas.microsoft.com/office/powerpoint/2010/main" val="51797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2. </a:t>
            </a:r>
            <a:r>
              <a:rPr lang="zh-CN" altLang="en-US" b="1" dirty="0" smtClean="0"/>
              <a:t>监督学习步骤</a:t>
            </a:r>
            <a:endParaRPr lang="en-US" altLang="zh-CN" b="1" dirty="0"/>
          </a:p>
          <a:p>
            <a:pPr marL="0" indent="0">
              <a:buNone/>
            </a:pPr>
            <a:r>
              <a:rPr lang="zh-CN" altLang="en-US" sz="2400" b="1" dirty="0" smtClean="0"/>
              <a:t>  </a:t>
            </a:r>
            <a:r>
              <a:rPr lang="zh-CN" altLang="en-US" sz="2400" b="1" dirty="0" smtClean="0">
                <a:solidFill>
                  <a:srgbClr val="FF0000"/>
                </a:solidFill>
              </a:rPr>
              <a:t>步骤</a:t>
            </a:r>
            <a:r>
              <a:rPr lang="en-US" altLang="zh-CN" sz="2400" b="1" dirty="0">
                <a:solidFill>
                  <a:srgbClr val="FF0000"/>
                </a:solidFill>
              </a:rPr>
              <a:t>3</a:t>
            </a:r>
            <a:r>
              <a:rPr lang="zh-CN" altLang="en-US" sz="2400" b="1" dirty="0">
                <a:solidFill>
                  <a:srgbClr val="FF0000"/>
                </a:solidFill>
              </a:rPr>
              <a:t>：验证</a:t>
            </a:r>
            <a:r>
              <a:rPr lang="zh-CN" altLang="en-US" sz="2400" dirty="0">
                <a:solidFill>
                  <a:srgbClr val="FF0000"/>
                </a:solidFill>
              </a:rPr>
              <a:t> </a:t>
            </a:r>
            <a:endParaRPr lang="en-US" altLang="zh-CN" sz="2400" dirty="0" smtClean="0">
              <a:solidFill>
                <a:srgbClr val="FF0000"/>
              </a:solidFill>
            </a:endParaRPr>
          </a:p>
          <a:p>
            <a:pPr marL="0" indent="0">
              <a:buNone/>
            </a:pPr>
            <a:r>
              <a:rPr lang="en-US" altLang="zh-CN" sz="2400" dirty="0"/>
              <a:t> </a:t>
            </a:r>
            <a:r>
              <a:rPr lang="en-US" altLang="zh-CN" sz="2400" dirty="0" smtClean="0"/>
              <a:t>      </a:t>
            </a:r>
            <a:r>
              <a:rPr lang="zh-CN" altLang="en-US" sz="2400" dirty="0" smtClean="0"/>
              <a:t>当</a:t>
            </a:r>
            <a:r>
              <a:rPr lang="zh-CN" altLang="en-US" sz="2400" dirty="0"/>
              <a:t>处理完训练集所有照片，接着要去测试该模型。利用验证集来来验证训练有素的模型是否可以准确地挑选出含有气球在内的照片。 在此过程中，通常会通过调整和模型相关的各种事物（超参数）来重复步骤</a:t>
            </a:r>
            <a:r>
              <a:rPr lang="en-US" altLang="zh-CN" sz="2400" dirty="0"/>
              <a:t>2</a:t>
            </a:r>
            <a:r>
              <a:rPr lang="zh-CN" altLang="en-US" sz="2400" dirty="0"/>
              <a:t>和</a:t>
            </a:r>
            <a:r>
              <a:rPr lang="en-US" altLang="zh-CN" sz="2400" dirty="0"/>
              <a:t>3</a:t>
            </a:r>
            <a:r>
              <a:rPr lang="zh-CN" altLang="en-US" sz="2400" dirty="0"/>
              <a:t>，诸如里面有多少个节点，有多少层，哪些数学函数用于决定节点是否亮起，如何在反向传播阶段积极有效地训练权值等等。 </a:t>
            </a:r>
            <a:endParaRPr lang="en-US" altLang="zh-CN" sz="2400" dirty="0" smtClean="0"/>
          </a:p>
          <a:p>
            <a:pPr marL="0" indent="0">
              <a:buNone/>
            </a:pPr>
            <a:r>
              <a:rPr lang="en-US" altLang="zh-CN" sz="2400" b="1" dirty="0">
                <a:solidFill>
                  <a:srgbClr val="FF0000"/>
                </a:solidFill>
              </a:rPr>
              <a:t> </a:t>
            </a:r>
            <a:r>
              <a:rPr lang="en-US" altLang="zh-CN" sz="2400" b="1" dirty="0" smtClean="0">
                <a:solidFill>
                  <a:srgbClr val="FF0000"/>
                </a:solidFill>
              </a:rPr>
              <a:t>  </a:t>
            </a:r>
            <a:r>
              <a:rPr lang="zh-CN" altLang="en-US" sz="2400" b="1" dirty="0" smtClean="0">
                <a:solidFill>
                  <a:srgbClr val="FF0000"/>
                </a:solidFill>
              </a:rPr>
              <a:t>步骤</a:t>
            </a:r>
            <a:r>
              <a:rPr lang="en-US" altLang="zh-CN" sz="2400" b="1" dirty="0">
                <a:solidFill>
                  <a:srgbClr val="FF0000"/>
                </a:solidFill>
              </a:rPr>
              <a:t>4</a:t>
            </a:r>
            <a:r>
              <a:rPr lang="zh-CN" altLang="en-US" sz="2400" b="1" dirty="0">
                <a:solidFill>
                  <a:srgbClr val="FF0000"/>
                </a:solidFill>
              </a:rPr>
              <a:t>：测试及</a:t>
            </a:r>
            <a:r>
              <a:rPr lang="zh-CN" altLang="en-US" sz="2400" b="1" dirty="0" smtClean="0">
                <a:solidFill>
                  <a:srgbClr val="FF0000"/>
                </a:solidFill>
              </a:rPr>
              <a:t>应用</a:t>
            </a:r>
            <a:endParaRPr lang="en-US" altLang="zh-CN" sz="2400" dirty="0" smtClean="0">
              <a:solidFill>
                <a:srgbClr val="FF0000"/>
              </a:solidFill>
            </a:endParaRPr>
          </a:p>
          <a:p>
            <a:pPr marL="0" indent="0">
              <a:buNone/>
            </a:pPr>
            <a:r>
              <a:rPr lang="en-US" altLang="zh-CN" sz="2400" dirty="0"/>
              <a:t> </a:t>
            </a:r>
            <a:r>
              <a:rPr lang="en-US" altLang="zh-CN" sz="2400" dirty="0" smtClean="0"/>
              <a:t>       </a:t>
            </a:r>
            <a:r>
              <a:rPr lang="zh-CN" altLang="en-US" sz="2400" dirty="0" smtClean="0"/>
              <a:t>当</a:t>
            </a:r>
            <a:r>
              <a:rPr lang="zh-CN" altLang="en-US" sz="2400" dirty="0"/>
              <a:t>有了一个准确的模型，就可以将该模型部署到你的应用程序中。你可以将模型定义为</a:t>
            </a:r>
            <a:r>
              <a:rPr lang="en-US" altLang="zh-CN" sz="2400" dirty="0"/>
              <a:t>API</a:t>
            </a:r>
            <a:r>
              <a:rPr lang="zh-CN" altLang="en-US" sz="2400" dirty="0"/>
              <a:t>调用，并且你可以从软件中调用该方法，从而进行推理并给出相应的结果。</a:t>
            </a:r>
            <a:endParaRPr lang="en-US" altLang="zh-C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42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a:t>支持向量回归（</a:t>
            </a:r>
            <a:r>
              <a:rPr lang="en-US" altLang="zh-CN" dirty="0"/>
              <a:t>support vector regression</a:t>
            </a:r>
            <a:r>
              <a:rPr lang="zh-CN" altLang="en-US" dirty="0" smtClean="0"/>
              <a:t>）</a:t>
            </a:r>
            <a:r>
              <a:rPr lang="en-US" altLang="zh-CN" dirty="0"/>
              <a:t>SVR</a:t>
            </a:r>
            <a:endParaRPr lang="en-US" altLang="zh-CN" dirty="0" smtClean="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        </a:t>
            </a:r>
          </a:p>
        </p:txBody>
      </p:sp>
      <p:sp>
        <p:nvSpPr>
          <p:cNvPr id="5" name="矩形 4"/>
          <p:cNvSpPr/>
          <p:nvPr/>
        </p:nvSpPr>
        <p:spPr>
          <a:xfrm>
            <a:off x="1003300" y="1779687"/>
            <a:ext cx="11188700" cy="5078313"/>
          </a:xfrm>
          <a:prstGeom prst="rect">
            <a:avLst/>
          </a:prstGeom>
        </p:spPr>
        <p:txBody>
          <a:bodyPr wrap="square">
            <a:spAutoFit/>
          </a:bodyPr>
          <a:lstStyle/>
          <a:p>
            <a:r>
              <a:rPr lang="en-US" altLang="zh-CN" dirty="0" smtClean="0"/>
              <a:t>3.</a:t>
            </a:r>
            <a:r>
              <a:rPr lang="zh-CN" altLang="en-US" dirty="0" smtClean="0"/>
              <a:t>创建支持向量回归模型</a:t>
            </a:r>
            <a:endParaRPr lang="en-US" altLang="zh-CN" dirty="0" smtClean="0"/>
          </a:p>
          <a:p>
            <a:r>
              <a:rPr lang="en-US" altLang="zh-CN" dirty="0" err="1" smtClean="0"/>
              <a:t>svr_linear</a:t>
            </a:r>
            <a:r>
              <a:rPr lang="en-US" altLang="zh-CN" dirty="0" smtClean="0"/>
              <a:t> = SVR(kernel='linear')</a:t>
            </a:r>
          </a:p>
          <a:p>
            <a:r>
              <a:rPr lang="en-US" altLang="zh-CN" dirty="0" err="1" smtClean="0"/>
              <a:t>svr_rbf</a:t>
            </a:r>
            <a:r>
              <a:rPr lang="en-US" altLang="zh-CN" dirty="0" smtClean="0"/>
              <a:t> = SVR(kernel='</a:t>
            </a:r>
            <a:r>
              <a:rPr lang="en-US" altLang="zh-CN" dirty="0" err="1" smtClean="0"/>
              <a:t>rbf</a:t>
            </a:r>
            <a:r>
              <a:rPr lang="en-US" altLang="zh-CN" dirty="0" smtClean="0"/>
              <a:t>')</a:t>
            </a:r>
          </a:p>
          <a:p>
            <a:r>
              <a:rPr lang="en-US" altLang="zh-CN" dirty="0" err="1" smtClean="0"/>
              <a:t>svr_poly</a:t>
            </a:r>
            <a:r>
              <a:rPr lang="en-US" altLang="zh-CN" dirty="0" smtClean="0"/>
              <a:t> = SVR(kernel='poly') </a:t>
            </a:r>
          </a:p>
          <a:p>
            <a:endParaRPr lang="en-US" altLang="zh-CN" dirty="0" smtClean="0"/>
          </a:p>
          <a:p>
            <a:r>
              <a:rPr lang="en-US" altLang="zh-CN" dirty="0" smtClean="0"/>
              <a:t>4.</a:t>
            </a:r>
            <a:r>
              <a:rPr lang="zh-CN" altLang="en-US" dirty="0" smtClean="0"/>
              <a:t>训练数据</a:t>
            </a:r>
            <a:endParaRPr lang="en-US" altLang="zh-CN" dirty="0" smtClean="0"/>
          </a:p>
          <a:p>
            <a:r>
              <a:rPr lang="en-US" altLang="zh-CN" dirty="0" err="1" smtClean="0"/>
              <a:t>svr_linear.fit</a:t>
            </a:r>
            <a:r>
              <a:rPr lang="en-US" altLang="zh-CN" dirty="0" smtClean="0"/>
              <a:t>(</a:t>
            </a:r>
            <a:r>
              <a:rPr lang="en-US" altLang="zh-CN" dirty="0" err="1" smtClean="0"/>
              <a:t>X_train,Y_train</a:t>
            </a:r>
            <a:r>
              <a:rPr lang="en-US" altLang="zh-CN" dirty="0" smtClean="0"/>
              <a:t>)</a:t>
            </a:r>
          </a:p>
          <a:p>
            <a:r>
              <a:rPr lang="en-US" altLang="zh-CN" dirty="0" err="1" smtClean="0"/>
              <a:t>svr_rbf.fit</a:t>
            </a:r>
            <a:r>
              <a:rPr lang="en-US" altLang="zh-CN" dirty="0" smtClean="0"/>
              <a:t>(</a:t>
            </a:r>
            <a:r>
              <a:rPr lang="en-US" altLang="zh-CN" dirty="0" err="1" smtClean="0"/>
              <a:t>X_train,Y_train</a:t>
            </a:r>
            <a:r>
              <a:rPr lang="en-US" altLang="zh-CN" dirty="0" smtClean="0"/>
              <a:t>)</a:t>
            </a:r>
          </a:p>
          <a:p>
            <a:r>
              <a:rPr lang="en-US" altLang="zh-CN" dirty="0" err="1" smtClean="0"/>
              <a:t>svr_poly.fit</a:t>
            </a:r>
            <a:r>
              <a:rPr lang="en-US" altLang="zh-CN" dirty="0" smtClean="0"/>
              <a:t>(</a:t>
            </a:r>
            <a:r>
              <a:rPr lang="en-US" altLang="zh-CN" dirty="0" err="1" smtClean="0"/>
              <a:t>X_train,Y_train</a:t>
            </a:r>
            <a:r>
              <a:rPr lang="en-US" altLang="zh-CN" dirty="0" smtClean="0"/>
              <a:t>)</a:t>
            </a:r>
          </a:p>
          <a:p>
            <a:endParaRPr lang="en-US" altLang="zh-CN" dirty="0"/>
          </a:p>
          <a:p>
            <a:r>
              <a:rPr lang="en-US" altLang="zh-CN" dirty="0" smtClean="0"/>
              <a:t> 5.</a:t>
            </a:r>
            <a:r>
              <a:rPr lang="zh-CN" altLang="en-US" dirty="0" smtClean="0"/>
              <a:t>与测试数据</a:t>
            </a:r>
            <a:r>
              <a:rPr lang="en-US" altLang="zh-CN" dirty="0" smtClean="0"/>
              <a:t>#</a:t>
            </a:r>
            <a:r>
              <a:rPr lang="zh-CN" altLang="en-US" dirty="0" smtClean="0"/>
              <a:t>获取预测数据自变量范围</a:t>
            </a:r>
            <a:endParaRPr lang="en-US" altLang="zh-CN" dirty="0" smtClean="0"/>
          </a:p>
          <a:p>
            <a:r>
              <a:rPr lang="en-US" altLang="zh-CN" dirty="0" err="1" smtClean="0"/>
              <a:t>xmin,xmax</a:t>
            </a:r>
            <a:r>
              <a:rPr lang="en-US" altLang="zh-CN" dirty="0" smtClean="0"/>
              <a:t> = </a:t>
            </a:r>
            <a:r>
              <a:rPr lang="en-US" altLang="zh-CN" dirty="0" err="1" smtClean="0"/>
              <a:t>X_train.min</a:t>
            </a:r>
            <a:r>
              <a:rPr lang="en-US" altLang="zh-CN" dirty="0" smtClean="0"/>
              <a:t>(),</a:t>
            </a:r>
            <a:r>
              <a:rPr lang="en-US" altLang="zh-CN" dirty="0" err="1" smtClean="0"/>
              <a:t>X_train.max</a:t>
            </a:r>
            <a:r>
              <a:rPr lang="en-US" altLang="zh-CN" dirty="0" smtClean="0"/>
              <a:t>()</a:t>
            </a:r>
          </a:p>
          <a:p>
            <a:r>
              <a:rPr lang="en-US" altLang="zh-CN" dirty="0" err="1" smtClean="0"/>
              <a:t>x_test</a:t>
            </a:r>
            <a:r>
              <a:rPr lang="en-US" altLang="zh-CN" dirty="0" smtClean="0"/>
              <a:t> = </a:t>
            </a:r>
            <a:r>
              <a:rPr lang="en-US" altLang="zh-CN" dirty="0" err="1" smtClean="0"/>
              <a:t>np.arange</a:t>
            </a:r>
            <a:r>
              <a:rPr lang="en-US" altLang="zh-CN" dirty="0" smtClean="0"/>
              <a:t>(xmin,xmax,0.01).reshape(-1,1)</a:t>
            </a:r>
          </a:p>
          <a:p>
            <a:endParaRPr lang="en-US" altLang="zh-CN" dirty="0"/>
          </a:p>
          <a:p>
            <a:r>
              <a:rPr lang="en-US" altLang="zh-CN" dirty="0" smtClean="0"/>
              <a:t>#</a:t>
            </a:r>
            <a:r>
              <a:rPr lang="zh-CN" altLang="en-US" dirty="0" smtClean="0"/>
              <a:t>获取预测数据</a:t>
            </a:r>
            <a:endParaRPr lang="en-US" altLang="zh-CN" dirty="0" smtClean="0"/>
          </a:p>
          <a:p>
            <a:r>
              <a:rPr lang="en-US" altLang="zh-CN" dirty="0" err="1" smtClean="0"/>
              <a:t>linear_y_pre</a:t>
            </a:r>
            <a:r>
              <a:rPr lang="en-US" altLang="zh-CN" dirty="0" smtClean="0"/>
              <a:t> = </a:t>
            </a:r>
            <a:r>
              <a:rPr lang="en-US" altLang="zh-CN" dirty="0" err="1" smtClean="0"/>
              <a:t>svr_linear.predict</a:t>
            </a:r>
            <a:r>
              <a:rPr lang="en-US" altLang="zh-CN" dirty="0" smtClean="0"/>
              <a:t>(</a:t>
            </a:r>
            <a:r>
              <a:rPr lang="en-US" altLang="zh-CN" dirty="0" err="1" smtClean="0"/>
              <a:t>x_test</a:t>
            </a:r>
            <a:r>
              <a:rPr lang="en-US" altLang="zh-CN" dirty="0" smtClean="0"/>
              <a:t>)</a:t>
            </a:r>
          </a:p>
          <a:p>
            <a:r>
              <a:rPr lang="en-US" altLang="zh-CN" dirty="0" err="1" smtClean="0"/>
              <a:t>rbf_y_pre</a:t>
            </a:r>
            <a:r>
              <a:rPr lang="en-US" altLang="zh-CN" dirty="0" smtClean="0"/>
              <a:t> = </a:t>
            </a:r>
            <a:r>
              <a:rPr lang="en-US" altLang="zh-CN" dirty="0" err="1" smtClean="0"/>
              <a:t>svr_rbf.predict</a:t>
            </a:r>
            <a:r>
              <a:rPr lang="en-US" altLang="zh-CN" dirty="0" smtClean="0"/>
              <a:t>(</a:t>
            </a:r>
            <a:r>
              <a:rPr lang="en-US" altLang="zh-CN" dirty="0" err="1" smtClean="0"/>
              <a:t>x_test</a:t>
            </a:r>
            <a:r>
              <a:rPr lang="en-US" altLang="zh-CN" dirty="0" smtClean="0"/>
              <a:t>)</a:t>
            </a:r>
          </a:p>
          <a:p>
            <a:r>
              <a:rPr lang="en-US" altLang="zh-CN" dirty="0" err="1" smtClean="0"/>
              <a:t>poly_y_pre</a:t>
            </a:r>
            <a:r>
              <a:rPr lang="en-US" altLang="zh-CN" dirty="0" smtClean="0"/>
              <a:t> = </a:t>
            </a:r>
            <a:r>
              <a:rPr lang="en-US" altLang="zh-CN" dirty="0" err="1" smtClean="0"/>
              <a:t>svr_poly.predict</a:t>
            </a:r>
            <a:r>
              <a:rPr lang="en-US" altLang="zh-CN" dirty="0" smtClean="0"/>
              <a:t>(</a:t>
            </a:r>
            <a:r>
              <a:rPr lang="en-US" altLang="zh-CN" dirty="0" err="1" smtClean="0"/>
              <a:t>x_test</a:t>
            </a:r>
            <a:r>
              <a:rPr lang="en-US" altLang="zh-CN" dirty="0" smtClean="0"/>
              <a:t>) </a:t>
            </a:r>
          </a:p>
        </p:txBody>
      </p:sp>
    </p:spTree>
    <p:extLst>
      <p:ext uri="{BB962C8B-B14F-4D97-AF65-F5344CB8AC3E}">
        <p14:creationId xmlns:p14="http://schemas.microsoft.com/office/powerpoint/2010/main" val="3573807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dirty="0"/>
              <a:t>支持向量回归（</a:t>
            </a:r>
            <a:r>
              <a:rPr lang="en-US" altLang="zh-CN" dirty="0"/>
              <a:t>support vector regression</a:t>
            </a:r>
            <a:r>
              <a:rPr lang="zh-CN" altLang="en-US" dirty="0" smtClean="0"/>
              <a:t>）</a:t>
            </a:r>
            <a:r>
              <a:rPr lang="en-US" altLang="zh-CN" dirty="0"/>
              <a:t>SVR</a:t>
            </a:r>
            <a:endParaRPr lang="en-US" altLang="zh-CN" dirty="0" smtClean="0">
              <a:latin typeface="Arial" panose="020B0604020202020204" pitchFamily="34" charset="0"/>
              <a:cs typeface="Arial" panose="020B0604020202020204" pitchFamily="34" charset="0"/>
            </a:endParaRPr>
          </a:p>
          <a:p>
            <a:pPr marL="0" indent="0">
              <a:buNone/>
            </a:pPr>
            <a:r>
              <a:rPr lang="zh-CN" altLang="en-US" sz="2000" dirty="0" smtClean="0">
                <a:latin typeface="Arial" panose="020B0604020202020204" pitchFamily="34" charset="0"/>
                <a:cs typeface="Arial" panose="020B0604020202020204" pitchFamily="34" charset="0"/>
              </a:rPr>
              <a:t>        </a:t>
            </a:r>
            <a:endParaRPr lang="en-US" altLang="zh-CN" sz="2000" dirty="0" smtClean="0">
              <a:latin typeface="Arial" panose="020B0604020202020204" pitchFamily="34" charset="0"/>
              <a:cs typeface="Arial" panose="020B0604020202020204" pitchFamily="34" charset="0"/>
            </a:endParaRPr>
          </a:p>
          <a:p>
            <a:pPr marL="0" indent="0">
              <a:buNone/>
            </a:pPr>
            <a:endParaRPr lang="zh-CN" altLang="en-US" sz="2000" dirty="0" smtClean="0">
              <a:latin typeface="Arial" panose="020B0604020202020204" pitchFamily="34" charset="0"/>
              <a:cs typeface="Arial" panose="020B0604020202020204" pitchFamily="34" charset="0"/>
            </a:endParaRPr>
          </a:p>
        </p:txBody>
      </p:sp>
      <p:sp>
        <p:nvSpPr>
          <p:cNvPr id="5" name="矩形 4"/>
          <p:cNvSpPr/>
          <p:nvPr/>
        </p:nvSpPr>
        <p:spPr>
          <a:xfrm>
            <a:off x="1003300" y="1731139"/>
            <a:ext cx="11188700" cy="2585323"/>
          </a:xfrm>
          <a:prstGeom prst="rect">
            <a:avLst/>
          </a:prstGeom>
        </p:spPr>
        <p:txBody>
          <a:bodyPr wrap="square">
            <a:spAutoFit/>
          </a:bodyPr>
          <a:lstStyle/>
          <a:p>
            <a:r>
              <a:rPr lang="en-US" altLang="zh-CN" dirty="0" smtClean="0"/>
              <a:t>6.</a:t>
            </a:r>
            <a:r>
              <a:rPr lang="zh-CN" altLang="en-US" dirty="0" smtClean="0"/>
              <a:t>绘图</a:t>
            </a:r>
            <a:endParaRPr lang="en-US" altLang="zh-CN" dirty="0" smtClean="0"/>
          </a:p>
          <a:p>
            <a:r>
              <a:rPr lang="en-US" altLang="zh-CN" dirty="0" smtClean="0"/>
              <a:t>results = [</a:t>
            </a:r>
            <a:r>
              <a:rPr lang="en-US" altLang="zh-CN" dirty="0" err="1" smtClean="0"/>
              <a:t>linear_y_pre,rbf_y_pre,poly_y_pre</a:t>
            </a:r>
            <a:r>
              <a:rPr lang="en-US" altLang="zh-CN" dirty="0" smtClean="0"/>
              <a:t>]</a:t>
            </a:r>
          </a:p>
          <a:p>
            <a:r>
              <a:rPr lang="en-US" altLang="zh-CN" dirty="0" smtClean="0"/>
              <a:t>titles = ['Linear','</a:t>
            </a:r>
            <a:r>
              <a:rPr lang="en-US" altLang="zh-CN" dirty="0" err="1" smtClean="0"/>
              <a:t>rbf</a:t>
            </a:r>
            <a:r>
              <a:rPr lang="en-US" altLang="zh-CN" dirty="0" smtClean="0"/>
              <a:t>','poly']</a:t>
            </a:r>
            <a:r>
              <a:rPr lang="en-US" altLang="zh-CN" dirty="0" err="1" smtClean="0"/>
              <a:t>plt.figure</a:t>
            </a:r>
            <a:r>
              <a:rPr lang="en-US" altLang="zh-CN" dirty="0" smtClean="0"/>
              <a:t>(</a:t>
            </a:r>
            <a:r>
              <a:rPr lang="en-US" altLang="zh-CN" dirty="0" err="1" smtClean="0"/>
              <a:t>figsize</a:t>
            </a:r>
            <a:r>
              <a:rPr lang="en-US" altLang="zh-CN" dirty="0" smtClean="0"/>
              <a:t>=(12,12))</a:t>
            </a:r>
          </a:p>
          <a:p>
            <a:endParaRPr lang="en-US" altLang="zh-CN" dirty="0" smtClean="0"/>
          </a:p>
          <a:p>
            <a:r>
              <a:rPr lang="en-US" altLang="zh-CN" dirty="0" smtClean="0"/>
              <a:t>for </a:t>
            </a:r>
            <a:r>
              <a:rPr lang="en-US" altLang="zh-CN" dirty="0" err="1" smtClean="0"/>
              <a:t>i,result</a:t>
            </a:r>
            <a:r>
              <a:rPr lang="en-US" altLang="zh-CN" dirty="0" smtClean="0"/>
              <a:t> in enumerate(results):</a:t>
            </a:r>
          </a:p>
          <a:p>
            <a:r>
              <a:rPr lang="en-US" altLang="zh-CN" dirty="0" err="1" smtClean="0"/>
              <a:t>plt.subplot</a:t>
            </a:r>
            <a:r>
              <a:rPr lang="en-US" altLang="zh-CN" dirty="0" smtClean="0"/>
              <a:t>(3,1,i+1)</a:t>
            </a:r>
          </a:p>
          <a:p>
            <a:r>
              <a:rPr lang="en-US" altLang="zh-CN" dirty="0" err="1" smtClean="0"/>
              <a:t>plt.scatter</a:t>
            </a:r>
            <a:r>
              <a:rPr lang="en-US" altLang="zh-CN" dirty="0" smtClean="0"/>
              <a:t>(</a:t>
            </a:r>
            <a:r>
              <a:rPr lang="en-US" altLang="zh-CN" dirty="0" err="1" smtClean="0"/>
              <a:t>X_train,Y_train</a:t>
            </a:r>
            <a:r>
              <a:rPr lang="en-US" altLang="zh-CN" dirty="0" smtClean="0"/>
              <a:t>)</a:t>
            </a:r>
          </a:p>
          <a:p>
            <a:r>
              <a:rPr lang="en-US" altLang="zh-CN" dirty="0" err="1" smtClean="0"/>
              <a:t>plt.plot</a:t>
            </a:r>
            <a:r>
              <a:rPr lang="en-US" altLang="zh-CN" dirty="0" smtClean="0"/>
              <a:t>(</a:t>
            </a:r>
            <a:r>
              <a:rPr lang="en-US" altLang="zh-CN" dirty="0" err="1" smtClean="0"/>
              <a:t>x_test,result,color</a:t>
            </a:r>
            <a:r>
              <a:rPr lang="en-US" altLang="zh-CN" dirty="0" smtClean="0"/>
              <a:t>='orange')</a:t>
            </a:r>
          </a:p>
          <a:p>
            <a:r>
              <a:rPr lang="en-US" altLang="zh-CN" dirty="0" err="1" smtClean="0"/>
              <a:t>plt.title</a:t>
            </a:r>
            <a:r>
              <a:rPr lang="en-US" altLang="zh-CN" dirty="0" smtClean="0"/>
              <a:t>(titles[</a:t>
            </a:r>
            <a:r>
              <a:rPr lang="en-US" altLang="zh-CN" dirty="0" err="1" smtClean="0"/>
              <a:t>i</a:t>
            </a:r>
            <a:r>
              <a:rPr lang="en-US" altLang="zh-CN" dirty="0" smtClean="0"/>
              <a:t>])</a:t>
            </a:r>
          </a:p>
        </p:txBody>
      </p:sp>
    </p:spTree>
    <p:extLst>
      <p:ext uri="{BB962C8B-B14F-4D97-AF65-F5344CB8AC3E}">
        <p14:creationId xmlns:p14="http://schemas.microsoft.com/office/powerpoint/2010/main" val="30755887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en-US" altLang="zh-CN" dirty="0" smtClean="0"/>
              <a:t>Logistic</a:t>
            </a:r>
            <a:r>
              <a:rPr lang="zh-CN" altLang="en-US" dirty="0"/>
              <a:t>回归</a:t>
            </a:r>
            <a:r>
              <a:rPr lang="en-US" altLang="zh-CN" dirty="0"/>
              <a:t>(</a:t>
            </a:r>
            <a:r>
              <a:rPr lang="zh-CN" altLang="en-US" dirty="0"/>
              <a:t>逻辑</a:t>
            </a:r>
            <a:r>
              <a:rPr lang="zh-CN" altLang="en-US" dirty="0" smtClean="0"/>
              <a:t>回归</a:t>
            </a:r>
            <a:r>
              <a:rPr lang="en-US" altLang="zh-CN" dirty="0" smtClean="0"/>
              <a:t>)</a:t>
            </a:r>
          </a:p>
          <a:p>
            <a:pPr marL="0" indent="0">
              <a:buNone/>
            </a:pPr>
            <a:r>
              <a:rPr lang="zh-CN" altLang="en-US" sz="2000" dirty="0" smtClean="0">
                <a:latin typeface="Arial" panose="020B0604020202020204" pitchFamily="34" charset="0"/>
                <a:cs typeface="Arial" panose="020B0604020202020204" pitchFamily="34" charset="0"/>
              </a:rPr>
              <a:t>      实际中最常用的就是二分类的</a:t>
            </a:r>
            <a:r>
              <a:rPr lang="en-US" altLang="zh-CN" sz="2000" dirty="0" smtClean="0">
                <a:latin typeface="Arial" panose="020B0604020202020204" pitchFamily="34" charset="0"/>
                <a:cs typeface="Arial" panose="020B0604020202020204" pitchFamily="34" charset="0"/>
              </a:rPr>
              <a:t>Logistic</a:t>
            </a:r>
            <a:r>
              <a:rPr lang="zh-CN" altLang="en-US" sz="2000" dirty="0" smtClean="0">
                <a:latin typeface="Arial" panose="020B0604020202020204" pitchFamily="34" charset="0"/>
                <a:cs typeface="Arial" panose="020B0604020202020204" pitchFamily="34" charset="0"/>
              </a:rPr>
              <a:t>回归，用于分类</a:t>
            </a:r>
            <a:r>
              <a:rPr lang="en-US" altLang="zh-CN" sz="2000" dirty="0" smtClean="0">
                <a:latin typeface="Arial" panose="020B0604020202020204" pitchFamily="34" charset="0"/>
                <a:cs typeface="Arial" panose="020B0604020202020204" pitchFamily="34" charset="0"/>
              </a:rPr>
              <a:t>Logistic</a:t>
            </a:r>
            <a:r>
              <a:rPr lang="zh-CN" altLang="en-US" sz="2000" dirty="0" smtClean="0">
                <a:latin typeface="Arial" panose="020B0604020202020204" pitchFamily="34" charset="0"/>
                <a:cs typeface="Arial" panose="020B0604020202020204" pitchFamily="34" charset="0"/>
              </a:rPr>
              <a:t>回归本质上是线性回归，只是在特征到结果的映射中加入了一层函数映射，即先把特征线性求和，然后使用函数</a:t>
            </a:r>
            <a:r>
              <a:rPr lang="en-US" altLang="zh-CN" sz="2000" dirty="0" smtClean="0">
                <a:latin typeface="Arial" panose="020B0604020202020204" pitchFamily="34" charset="0"/>
                <a:cs typeface="Arial" panose="020B0604020202020204" pitchFamily="34" charset="0"/>
              </a:rPr>
              <a:t>g(z)</a:t>
            </a:r>
            <a:r>
              <a:rPr lang="zh-CN" altLang="en-US" sz="2000" dirty="0" smtClean="0">
                <a:latin typeface="Arial" panose="020B0604020202020204" pitchFamily="34" charset="0"/>
                <a:cs typeface="Arial" panose="020B0604020202020204" pitchFamily="34" charset="0"/>
              </a:rPr>
              <a:t>将最为假设函数来预测。</a:t>
            </a:r>
            <a:r>
              <a:rPr lang="en-US" altLang="zh-CN" sz="2000" dirty="0" smtClean="0">
                <a:latin typeface="Arial" panose="020B0604020202020204" pitchFamily="34" charset="0"/>
                <a:cs typeface="Arial" panose="020B0604020202020204" pitchFamily="34" charset="0"/>
              </a:rPr>
              <a:t>g(z)</a:t>
            </a:r>
            <a:r>
              <a:rPr lang="zh-CN" altLang="en-US" sz="2000" dirty="0" smtClean="0">
                <a:latin typeface="Arial" panose="020B0604020202020204" pitchFamily="34" charset="0"/>
                <a:cs typeface="Arial" panose="020B0604020202020204" pitchFamily="34" charset="0"/>
              </a:rPr>
              <a:t>可以将连续值映射到</a:t>
            </a:r>
            <a:r>
              <a:rPr lang="en-US" altLang="zh-CN" sz="2000" dirty="0" smtClean="0">
                <a:latin typeface="Arial" panose="020B0604020202020204" pitchFamily="34" charset="0"/>
                <a:cs typeface="Arial" panose="020B0604020202020204" pitchFamily="34" charset="0"/>
              </a:rPr>
              <a:t>0</a:t>
            </a:r>
            <a:r>
              <a:rPr lang="zh-CN" altLang="en-US" sz="2000" dirty="0" smtClean="0">
                <a:latin typeface="Arial" panose="020B0604020202020204" pitchFamily="34" charset="0"/>
                <a:cs typeface="Arial" panose="020B0604020202020204" pitchFamily="34" charset="0"/>
              </a:rPr>
              <a:t>和</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上。</a:t>
            </a:r>
            <a:r>
              <a:rPr lang="en-US" altLang="zh-CN" sz="2000" dirty="0" smtClean="0">
                <a:latin typeface="Arial" panose="020B0604020202020204" pitchFamily="34" charset="0"/>
                <a:cs typeface="Arial" panose="020B0604020202020204" pitchFamily="34" charset="0"/>
              </a:rPr>
              <a:t>Logistic</a:t>
            </a:r>
            <a:r>
              <a:rPr lang="zh-CN" altLang="en-US" sz="2000" dirty="0" smtClean="0">
                <a:latin typeface="Arial" panose="020B0604020202020204" pitchFamily="34" charset="0"/>
                <a:cs typeface="Arial" panose="020B0604020202020204" pitchFamily="34" charset="0"/>
              </a:rPr>
              <a:t>回归的主要用途：</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寻找危险因素：寻找某一疾病的危险因素等； </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预测：根据模型，预测在不同的自变量情况下，发生某病或某种情况的概率有多大； </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判别：实际上跟预测有些类似，也是根据模型，判断某人属于某病或属于某种情况的概率有多大，也就是看一下这个人有多大的可能性是属于某病。</a:t>
            </a:r>
            <a:r>
              <a:rPr lang="en-US" altLang="zh-CN" sz="2000" dirty="0" smtClean="0">
                <a:latin typeface="Arial" panose="020B0604020202020204" pitchFamily="34" charset="0"/>
                <a:cs typeface="Arial" panose="020B0604020202020204" pitchFamily="34" charset="0"/>
              </a:rPr>
              <a:t>Logistic</a:t>
            </a:r>
            <a:r>
              <a:rPr lang="zh-CN" altLang="en-US" sz="2000" dirty="0" smtClean="0">
                <a:latin typeface="Arial" panose="020B0604020202020204" pitchFamily="34" charset="0"/>
                <a:cs typeface="Arial" panose="020B0604020202020204" pitchFamily="34" charset="0"/>
              </a:rPr>
              <a:t>回归主要在流行病学中应用较多，比较常用的情形是探索某疾病的危险因素，根据危险因素预测某疾病发生的概率，等等其损失函数的目的是增加对分类影响较大的数据点的权重，减少与分类关系较小的数据点的权重优点：</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、预测结果是界于</a:t>
            </a:r>
            <a:r>
              <a:rPr lang="en-US" altLang="zh-CN" sz="2000" dirty="0" smtClean="0">
                <a:latin typeface="Arial" panose="020B0604020202020204" pitchFamily="34" charset="0"/>
                <a:cs typeface="Arial" panose="020B0604020202020204" pitchFamily="34" charset="0"/>
              </a:rPr>
              <a:t>0</a:t>
            </a:r>
            <a:r>
              <a:rPr lang="zh-CN" altLang="en-US" sz="2000" dirty="0" smtClean="0">
                <a:latin typeface="Arial" panose="020B0604020202020204" pitchFamily="34" charset="0"/>
                <a:cs typeface="Arial" panose="020B0604020202020204" pitchFamily="34" charset="0"/>
              </a:rPr>
              <a:t>和</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之间的概率；</a:t>
            </a:r>
            <a:r>
              <a:rPr lang="en-US" altLang="zh-CN" sz="2000" dirty="0" smtClean="0">
                <a:latin typeface="Arial" panose="020B0604020202020204" pitchFamily="34" charset="0"/>
                <a:cs typeface="Arial" panose="020B0604020202020204" pitchFamily="34" charset="0"/>
              </a:rPr>
              <a:t>2</a:t>
            </a:r>
            <a:r>
              <a:rPr lang="zh-CN" altLang="en-US" sz="2000" dirty="0" smtClean="0">
                <a:latin typeface="Arial" panose="020B0604020202020204" pitchFamily="34" charset="0"/>
                <a:cs typeface="Arial" panose="020B0604020202020204" pitchFamily="34" charset="0"/>
              </a:rPr>
              <a:t>、可以适用于连续性和类别性自变量；</a:t>
            </a:r>
            <a:r>
              <a:rPr lang="en-US" altLang="zh-CN" sz="2000" dirty="0" smtClean="0">
                <a:latin typeface="Arial" panose="020B0604020202020204" pitchFamily="34" charset="0"/>
                <a:cs typeface="Arial" panose="020B0604020202020204" pitchFamily="34" charset="0"/>
              </a:rPr>
              <a:t>3</a:t>
            </a:r>
            <a:r>
              <a:rPr lang="zh-CN" altLang="en-US" sz="2000" dirty="0" smtClean="0">
                <a:latin typeface="Arial" panose="020B0604020202020204" pitchFamily="34" charset="0"/>
                <a:cs typeface="Arial" panose="020B0604020202020204" pitchFamily="34" charset="0"/>
              </a:rPr>
              <a:t>、容易使用和解释；缺点：</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、当特征空间很大时，逻辑回归的性能不是很好；</a:t>
            </a:r>
            <a:r>
              <a:rPr lang="en-US" altLang="zh-CN" sz="2000" dirty="0" smtClean="0">
                <a:latin typeface="Arial" panose="020B0604020202020204" pitchFamily="34" charset="0"/>
                <a:cs typeface="Arial" panose="020B0604020202020204" pitchFamily="34" charset="0"/>
              </a:rPr>
              <a:t>2</a:t>
            </a:r>
            <a:r>
              <a:rPr lang="zh-CN" altLang="en-US" sz="2000" dirty="0" smtClean="0">
                <a:latin typeface="Arial" panose="020B0604020202020204" pitchFamily="34" charset="0"/>
                <a:cs typeface="Arial" panose="020B0604020202020204" pitchFamily="34" charset="0"/>
              </a:rPr>
              <a:t>、容易欠拟合，一般准确度不太高；</a:t>
            </a:r>
            <a:r>
              <a:rPr lang="en-US" altLang="zh-CN" sz="2000" dirty="0" smtClean="0">
                <a:latin typeface="Arial" panose="020B0604020202020204" pitchFamily="34" charset="0"/>
                <a:cs typeface="Arial" panose="020B0604020202020204" pitchFamily="34" charset="0"/>
              </a:rPr>
              <a:t>3</a:t>
            </a:r>
            <a:r>
              <a:rPr lang="zh-CN" altLang="en-US" sz="2000" dirty="0" smtClean="0">
                <a:latin typeface="Arial" panose="020B0604020202020204" pitchFamily="34" charset="0"/>
                <a:cs typeface="Arial" panose="020B0604020202020204" pitchFamily="34" charset="0"/>
              </a:rPr>
              <a:t>、不能很好地处理大量多类特征或变量；只能处理两分类问题（在此基础上衍生出来的</a:t>
            </a:r>
            <a:r>
              <a:rPr lang="en-US" altLang="zh-CN" sz="2000" dirty="0" err="1" smtClean="0">
                <a:latin typeface="Arial" panose="020B0604020202020204" pitchFamily="34" charset="0"/>
                <a:cs typeface="Arial" panose="020B0604020202020204" pitchFamily="34" charset="0"/>
              </a:rPr>
              <a:t>Softmax</a:t>
            </a:r>
            <a:r>
              <a:rPr lang="zh-CN" altLang="en-US" sz="2000" dirty="0" smtClean="0">
                <a:latin typeface="Arial" panose="020B0604020202020204" pitchFamily="34" charset="0"/>
                <a:cs typeface="Arial" panose="020B0604020202020204" pitchFamily="34" charset="0"/>
              </a:rPr>
              <a:t>可以用于多分类），且必须线性可分；</a:t>
            </a:r>
            <a:r>
              <a:rPr lang="en-US" altLang="zh-CN" sz="2000" dirty="0" smtClean="0">
                <a:latin typeface="Arial" panose="020B0604020202020204" pitchFamily="34" charset="0"/>
                <a:cs typeface="Arial" panose="020B0604020202020204" pitchFamily="34" charset="0"/>
              </a:rPr>
              <a:t>4</a:t>
            </a:r>
            <a:r>
              <a:rPr lang="zh-CN" altLang="en-US" sz="2000" dirty="0" smtClean="0">
                <a:latin typeface="Arial" panose="020B0604020202020204" pitchFamily="34" charset="0"/>
                <a:cs typeface="Arial" panose="020B0604020202020204" pitchFamily="34" charset="0"/>
              </a:rPr>
              <a:t>、预测结果呈“</a:t>
            </a:r>
            <a:r>
              <a:rPr lang="en-US" altLang="zh-CN" sz="2000" dirty="0" smtClean="0">
                <a:latin typeface="Arial" panose="020B0604020202020204" pitchFamily="34" charset="0"/>
                <a:cs typeface="Arial" panose="020B0604020202020204" pitchFamily="34" charset="0"/>
              </a:rPr>
              <a:t>S”</a:t>
            </a:r>
            <a:r>
              <a:rPr lang="zh-CN" altLang="en-US" sz="2000" dirty="0" smtClean="0">
                <a:latin typeface="Arial" panose="020B0604020202020204" pitchFamily="34" charset="0"/>
                <a:cs typeface="Arial" panose="020B0604020202020204" pitchFamily="34" charset="0"/>
              </a:rPr>
              <a:t>型，因此从</a:t>
            </a:r>
            <a:r>
              <a:rPr lang="en-US" altLang="zh-CN" sz="2000" dirty="0" smtClean="0">
                <a:latin typeface="Arial" panose="020B0604020202020204" pitchFamily="34" charset="0"/>
                <a:cs typeface="Arial" panose="020B0604020202020204" pitchFamily="34" charset="0"/>
              </a:rPr>
              <a:t>log(odds)log(odds)</a:t>
            </a:r>
            <a:r>
              <a:rPr lang="zh-CN" altLang="en-US" sz="2000" dirty="0" smtClean="0">
                <a:latin typeface="Arial" panose="020B0604020202020204" pitchFamily="34" charset="0"/>
                <a:cs typeface="Arial" panose="020B0604020202020204" pitchFamily="34" charset="0"/>
              </a:rPr>
              <a:t>向概率转化的过程是非线性的，在两端随着</a:t>
            </a:r>
            <a:r>
              <a:rPr lang="en-US" altLang="zh-CN" sz="2000" dirty="0" smtClean="0">
                <a:latin typeface="Arial" panose="020B0604020202020204" pitchFamily="34" charset="0"/>
                <a:cs typeface="Arial" panose="020B0604020202020204" pitchFamily="34" charset="0"/>
              </a:rPr>
              <a:t>log(odds)log(odds)</a:t>
            </a:r>
            <a:r>
              <a:rPr lang="zh-CN" altLang="en-US" sz="2000" dirty="0" smtClean="0">
                <a:latin typeface="Arial" panose="020B0604020202020204" pitchFamily="34" charset="0"/>
                <a:cs typeface="Arial" panose="020B0604020202020204" pitchFamily="34" charset="0"/>
              </a:rPr>
              <a:t>值的变化，概率变化很小，边际值太小，</a:t>
            </a:r>
            <a:r>
              <a:rPr lang="en-US" altLang="zh-CN" sz="2000" dirty="0" err="1" smtClean="0">
                <a:latin typeface="Arial" panose="020B0604020202020204" pitchFamily="34" charset="0"/>
                <a:cs typeface="Arial" panose="020B0604020202020204" pitchFamily="34" charset="0"/>
              </a:rPr>
              <a:t>slopeslope</a:t>
            </a:r>
            <a:r>
              <a:rPr lang="zh-CN" altLang="en-US" sz="2000" dirty="0" smtClean="0">
                <a:latin typeface="Arial" panose="020B0604020202020204" pitchFamily="34" charset="0"/>
                <a:cs typeface="Arial" panose="020B0604020202020204" pitchFamily="34" charset="0"/>
              </a:rPr>
              <a:t>太小，而中间概率的变化很大，很敏感。 导致很多区间的变量变化对目标概率的影响没有区分度，无法确定阀值；</a:t>
            </a:r>
            <a:r>
              <a:rPr lang="en-US" altLang="zh-CN" sz="2000" dirty="0" smtClean="0">
                <a:latin typeface="Arial" panose="020B0604020202020204" pitchFamily="34" charset="0"/>
                <a:cs typeface="Arial" panose="020B0604020202020204" pitchFamily="34" charset="0"/>
              </a:rPr>
              <a:t>5</a:t>
            </a:r>
            <a:r>
              <a:rPr lang="zh-CN" altLang="en-US" sz="2000" dirty="0" smtClean="0">
                <a:latin typeface="Arial" panose="020B0604020202020204" pitchFamily="34" charset="0"/>
                <a:cs typeface="Arial" panose="020B0604020202020204" pitchFamily="34" charset="0"/>
              </a:rPr>
              <a:t>、对于非线性特征，需要进行转换；</a:t>
            </a:r>
          </a:p>
        </p:txBody>
      </p:sp>
    </p:spTree>
    <p:extLst>
      <p:ext uri="{BB962C8B-B14F-4D97-AF65-F5344CB8AC3E}">
        <p14:creationId xmlns:p14="http://schemas.microsoft.com/office/powerpoint/2010/main" val="2348110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fontScale="77500" lnSpcReduction="20000"/>
          </a:bodyPr>
          <a:lstStyle/>
          <a:p>
            <a:r>
              <a:rPr lang="en-US" altLang="zh-CN" dirty="0" smtClean="0"/>
              <a:t>Logistic</a:t>
            </a:r>
            <a:r>
              <a:rPr lang="zh-CN" altLang="en-US" dirty="0"/>
              <a:t>回归</a:t>
            </a:r>
            <a:r>
              <a:rPr lang="en-US" altLang="zh-CN" dirty="0"/>
              <a:t>(</a:t>
            </a:r>
            <a:r>
              <a:rPr lang="zh-CN" altLang="en-US" dirty="0"/>
              <a:t>逻辑</a:t>
            </a:r>
            <a:r>
              <a:rPr lang="zh-CN" altLang="en-US" dirty="0" smtClean="0"/>
              <a:t>回归</a:t>
            </a:r>
            <a:r>
              <a:rPr lang="en-US" altLang="zh-CN" dirty="0" smtClean="0"/>
              <a:t>)</a:t>
            </a:r>
          </a:p>
          <a:p>
            <a:pPr marL="0" indent="0">
              <a:buNone/>
            </a:pPr>
            <a:r>
              <a:rPr lang="zh-CN" altLang="en-US" sz="2000" dirty="0" smtClean="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 -*- coding:utf-8 -*-import </a:t>
            </a:r>
            <a:r>
              <a:rPr lang="en-US" altLang="zh-CN" sz="2000" dirty="0" err="1" smtClean="0">
                <a:latin typeface="Arial" panose="020B0604020202020204" pitchFamily="34" charset="0"/>
                <a:cs typeface="Arial" panose="020B0604020202020204" pitchFamily="34" charset="0"/>
              </a:rPr>
              <a:t>numpy</a:t>
            </a:r>
            <a:r>
              <a:rPr lang="en-US" altLang="zh-CN" sz="2000" dirty="0" smtClean="0">
                <a:latin typeface="Arial" panose="020B0604020202020204" pitchFamily="34" charset="0"/>
                <a:cs typeface="Arial" panose="020B0604020202020204" pitchFamily="34" charset="0"/>
              </a:rPr>
              <a:t> as </a:t>
            </a:r>
            <a:r>
              <a:rPr lang="en-US" altLang="zh-CN" sz="2000" dirty="0" err="1" smtClean="0">
                <a:latin typeface="Arial" panose="020B0604020202020204" pitchFamily="34" charset="0"/>
                <a:cs typeface="Arial" panose="020B0604020202020204" pitchFamily="34" charset="0"/>
              </a:rPr>
              <a:t>npimport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matplotlib.pyplot</a:t>
            </a:r>
            <a:r>
              <a:rPr lang="en-US" altLang="zh-CN" sz="2000" dirty="0" smtClean="0">
                <a:latin typeface="Arial" panose="020B0604020202020204" pitchFamily="34" charset="0"/>
                <a:cs typeface="Arial" panose="020B0604020202020204" pitchFamily="34" charset="0"/>
              </a:rPr>
              <a:t> as </a:t>
            </a:r>
            <a:r>
              <a:rPr lang="en-US" altLang="zh-CN" sz="2000" dirty="0" err="1" smtClean="0">
                <a:latin typeface="Arial" panose="020B0604020202020204" pitchFamily="34" charset="0"/>
                <a:cs typeface="Arial" panose="020B0604020202020204" pitchFamily="34" charset="0"/>
              </a:rPr>
              <a:t>pltimport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randomdef</a:t>
            </a:r>
            <a:r>
              <a:rPr lang="en-US" altLang="zh-CN" sz="2000" dirty="0" smtClean="0">
                <a:latin typeface="Arial" panose="020B0604020202020204" pitchFamily="34" charset="0"/>
                <a:cs typeface="Arial" panose="020B0604020202020204" pitchFamily="34" charset="0"/>
              </a:rPr>
              <a:t> text2num(string):    </a:t>
            </a:r>
            <a:r>
              <a:rPr lang="en-US" altLang="zh-CN" sz="2000" dirty="0" err="1" smtClean="0">
                <a:latin typeface="Arial" panose="020B0604020202020204" pitchFamily="34" charset="0"/>
                <a:cs typeface="Arial" panose="020B0604020202020204" pitchFamily="34" charset="0"/>
              </a:rPr>
              <a:t>str_list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string.replace</a:t>
            </a:r>
            <a:r>
              <a:rPr lang="en-US" altLang="zh-CN" sz="2000" dirty="0" smtClean="0">
                <a:latin typeface="Arial" panose="020B0604020202020204" pitchFamily="34" charset="0"/>
                <a:cs typeface="Arial" panose="020B0604020202020204" pitchFamily="34" charset="0"/>
              </a:rPr>
              <a:t>("\n", " ").split(" ")    while '' in </a:t>
            </a:r>
            <a:r>
              <a:rPr lang="en-US" altLang="zh-CN" sz="2000" dirty="0" err="1" smtClean="0">
                <a:latin typeface="Arial" panose="020B0604020202020204" pitchFamily="34" charset="0"/>
                <a:cs typeface="Arial" panose="020B0604020202020204" pitchFamily="34" charset="0"/>
              </a:rPr>
              <a:t>str_list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str_list.remove</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num_list</a:t>
            </a:r>
            <a:r>
              <a:rPr lang="en-US" altLang="zh-CN" sz="2000" dirty="0" smtClean="0">
                <a:latin typeface="Arial" panose="020B0604020202020204" pitchFamily="34" charset="0"/>
                <a:cs typeface="Arial" panose="020B0604020202020204" pitchFamily="34" charset="0"/>
              </a:rPr>
              <a:t> = [float(</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a:t>
            </a:r>
            <a:r>
              <a:rPr lang="en-US" altLang="zh-CN" sz="2000" dirty="0" err="1" smtClean="0">
                <a:latin typeface="Arial" panose="020B0604020202020204" pitchFamily="34" charset="0"/>
                <a:cs typeface="Arial" panose="020B0604020202020204" pitchFamily="34" charset="0"/>
              </a:rPr>
              <a:t>str_list</a:t>
            </a:r>
            <a:r>
              <a:rPr lang="en-US" altLang="zh-CN" sz="2000" dirty="0" smtClean="0">
                <a:latin typeface="Arial" panose="020B0604020202020204" pitchFamily="34" charset="0"/>
                <a:cs typeface="Arial" panose="020B0604020202020204" pitchFamily="34" charset="0"/>
              </a:rPr>
              <a:t>]    return </a:t>
            </a:r>
            <a:r>
              <a:rPr lang="en-US" altLang="zh-CN" sz="2000" dirty="0" err="1" smtClean="0">
                <a:latin typeface="Arial" panose="020B0604020202020204" pitchFamily="34" charset="0"/>
                <a:cs typeface="Arial" panose="020B0604020202020204" pitchFamily="34" charset="0"/>
              </a:rPr>
              <a:t>num_listdef</a:t>
            </a:r>
            <a:r>
              <a:rPr lang="en-US" altLang="zh-CN" sz="2000" dirty="0" smtClean="0">
                <a:latin typeface="Arial" panose="020B0604020202020204" pitchFamily="34" charset="0"/>
                <a:cs typeface="Arial" panose="020B0604020202020204" pitchFamily="34" charset="0"/>
              </a:rPr>
              <a:t> sigmoid(x):    return 1.0 / (1 + </a:t>
            </a:r>
            <a:r>
              <a:rPr lang="en-US" altLang="zh-CN" sz="2000" dirty="0" err="1" smtClean="0">
                <a:latin typeface="Arial" panose="020B0604020202020204" pitchFamily="34" charset="0"/>
                <a:cs typeface="Arial" panose="020B0604020202020204" pitchFamily="34" charset="0"/>
              </a:rPr>
              <a:t>np.exp</a:t>
            </a:r>
            <a:r>
              <a:rPr lang="en-US" altLang="zh-CN" sz="2000" dirty="0" smtClean="0">
                <a:latin typeface="Arial" panose="020B0604020202020204" pitchFamily="34" charset="0"/>
                <a:cs typeface="Arial" panose="020B0604020202020204" pitchFamily="34" charset="0"/>
              </a:rPr>
              <a:t>(-x))</a:t>
            </a:r>
            <a:r>
              <a:rPr lang="en-US" altLang="zh-CN" sz="2000" dirty="0" err="1" smtClean="0">
                <a:latin typeface="Arial" panose="020B0604020202020204" pitchFamily="34" charset="0"/>
                <a:cs typeface="Arial" panose="020B0604020202020204" pitchFamily="34" charset="0"/>
              </a:rPr>
              <a:t>def</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data_plot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weight):    </a:t>
            </a:r>
            <a:r>
              <a:rPr lang="en-US" altLang="zh-CN" sz="2000" dirty="0" err="1" smtClean="0">
                <a:latin typeface="Arial" panose="020B0604020202020204" pitchFamily="34" charset="0"/>
                <a:cs typeface="Arial" panose="020B0604020202020204" pitchFamily="34" charset="0"/>
              </a:rPr>
              <a:t>x_data</a:t>
            </a:r>
            <a:r>
              <a:rPr lang="en-US" altLang="zh-CN" sz="2000" dirty="0" smtClean="0">
                <a:latin typeface="Arial" panose="020B0604020202020204" pitchFamily="34" charset="0"/>
                <a:cs typeface="Arial" panose="020B0604020202020204" pitchFamily="34" charset="0"/>
              </a:rPr>
              <a:t> = [list(</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[0:2])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if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[2] == 0.0]    </a:t>
            </a:r>
            <a:r>
              <a:rPr lang="en-US" altLang="zh-CN" sz="2000" dirty="0" err="1" smtClean="0">
                <a:latin typeface="Arial" panose="020B0604020202020204" pitchFamily="34" charset="0"/>
                <a:cs typeface="Arial" panose="020B0604020202020204" pitchFamily="34" charset="0"/>
              </a:rPr>
              <a:t>y_data</a:t>
            </a:r>
            <a:r>
              <a:rPr lang="en-US" altLang="zh-CN" sz="2000" dirty="0" smtClean="0">
                <a:latin typeface="Arial" panose="020B0604020202020204" pitchFamily="34" charset="0"/>
                <a:cs typeface="Arial" panose="020B0604020202020204" pitchFamily="34" charset="0"/>
              </a:rPr>
              <a:t> = [list(</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[0:2])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if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[2] == 1.0]    </a:t>
            </a:r>
            <a:r>
              <a:rPr lang="en-US" altLang="zh-CN" sz="2000" dirty="0" err="1" smtClean="0">
                <a:latin typeface="Arial" panose="020B0604020202020204" pitchFamily="34" charset="0"/>
                <a:cs typeface="Arial" panose="020B0604020202020204" pitchFamily="34" charset="0"/>
              </a:rPr>
              <a:t>x_data</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np.reshape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x_data</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np.shape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x_data</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y_data</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np.reshape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y_data</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np.shape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y_data</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linear_x</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np.arange</a:t>
            </a:r>
            <a:r>
              <a:rPr lang="en-US" altLang="zh-CN" sz="2000" dirty="0" smtClean="0">
                <a:latin typeface="Arial" panose="020B0604020202020204" pitchFamily="34" charset="0"/>
                <a:cs typeface="Arial" panose="020B0604020202020204" pitchFamily="34" charset="0"/>
              </a:rPr>
              <a:t>(-4, 4, 1)    </a:t>
            </a:r>
            <a:r>
              <a:rPr lang="en-US" altLang="zh-CN" sz="2000" dirty="0" err="1" smtClean="0">
                <a:latin typeface="Arial" panose="020B0604020202020204" pitchFamily="34" charset="0"/>
                <a:cs typeface="Arial" panose="020B0604020202020204" pitchFamily="34" charset="0"/>
              </a:rPr>
              <a:t>linear_y</a:t>
            </a:r>
            <a:r>
              <a:rPr lang="en-US" altLang="zh-CN" sz="2000" dirty="0" smtClean="0">
                <a:latin typeface="Arial" panose="020B0604020202020204" pitchFamily="34" charset="0"/>
                <a:cs typeface="Arial" panose="020B0604020202020204" pitchFamily="34" charset="0"/>
              </a:rPr>
              <a:t> = (-weight[0] - weight[1] * </a:t>
            </a:r>
            <a:r>
              <a:rPr lang="en-US" altLang="zh-CN" sz="2000" dirty="0" err="1" smtClean="0">
                <a:latin typeface="Arial" panose="020B0604020202020204" pitchFamily="34" charset="0"/>
                <a:cs typeface="Arial" panose="020B0604020202020204" pitchFamily="34" charset="0"/>
              </a:rPr>
              <a:t>linear_x</a:t>
            </a:r>
            <a:r>
              <a:rPr lang="en-US" altLang="zh-CN" sz="2000" dirty="0" smtClean="0">
                <a:latin typeface="Arial" panose="020B0604020202020204" pitchFamily="34" charset="0"/>
                <a:cs typeface="Arial" panose="020B0604020202020204" pitchFamily="34" charset="0"/>
              </a:rPr>
              <a:t>) / weight[2]    print(</a:t>
            </a:r>
            <a:r>
              <a:rPr lang="en-US" altLang="zh-CN" sz="2000" dirty="0" err="1" smtClean="0">
                <a:latin typeface="Arial" panose="020B0604020202020204" pitchFamily="34" charset="0"/>
                <a:cs typeface="Arial" panose="020B0604020202020204" pitchFamily="34" charset="0"/>
              </a:rPr>
              <a:t>linear_y</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plt.figure</a:t>
            </a:r>
            <a:r>
              <a:rPr lang="en-US" altLang="zh-CN" sz="2000" dirty="0" smtClean="0">
                <a:latin typeface="Arial" panose="020B0604020202020204" pitchFamily="34" charset="0"/>
                <a:cs typeface="Arial" panose="020B0604020202020204" pitchFamily="34" charset="0"/>
              </a:rPr>
              <a:t>(1)    </a:t>
            </a:r>
            <a:r>
              <a:rPr lang="en-US" altLang="zh-CN" sz="2000" dirty="0" err="1" smtClean="0">
                <a:latin typeface="Arial" panose="020B0604020202020204" pitchFamily="34" charset="0"/>
                <a:cs typeface="Arial" panose="020B0604020202020204" pitchFamily="34" charset="0"/>
              </a:rPr>
              <a:t>plt.scatter</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x_data</a:t>
            </a:r>
            <a:r>
              <a:rPr lang="en-US" altLang="zh-CN" sz="2000" dirty="0" smtClean="0">
                <a:latin typeface="Arial" panose="020B0604020202020204" pitchFamily="34" charset="0"/>
                <a:cs typeface="Arial" panose="020B0604020202020204" pitchFamily="34" charset="0"/>
              </a:rPr>
              <a:t>[:, 0], </a:t>
            </a:r>
            <a:r>
              <a:rPr lang="en-US" altLang="zh-CN" sz="2000" dirty="0" err="1" smtClean="0">
                <a:latin typeface="Arial" panose="020B0604020202020204" pitchFamily="34" charset="0"/>
                <a:cs typeface="Arial" panose="020B0604020202020204" pitchFamily="34" charset="0"/>
              </a:rPr>
              <a:t>x_data</a:t>
            </a:r>
            <a:r>
              <a:rPr lang="en-US" altLang="zh-CN" sz="2000" dirty="0" smtClean="0">
                <a:latin typeface="Arial" panose="020B0604020202020204" pitchFamily="34" charset="0"/>
                <a:cs typeface="Arial" panose="020B0604020202020204" pitchFamily="34" charset="0"/>
              </a:rPr>
              <a:t>[:, 1], c='r')    </a:t>
            </a:r>
            <a:r>
              <a:rPr lang="en-US" altLang="zh-CN" sz="2000" dirty="0" err="1" smtClean="0">
                <a:latin typeface="Arial" panose="020B0604020202020204" pitchFamily="34" charset="0"/>
                <a:cs typeface="Arial" panose="020B0604020202020204" pitchFamily="34" charset="0"/>
              </a:rPr>
              <a:t>plt.scatter</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y_data</a:t>
            </a:r>
            <a:r>
              <a:rPr lang="en-US" altLang="zh-CN" sz="2000" dirty="0" smtClean="0">
                <a:latin typeface="Arial" panose="020B0604020202020204" pitchFamily="34" charset="0"/>
                <a:cs typeface="Arial" panose="020B0604020202020204" pitchFamily="34" charset="0"/>
              </a:rPr>
              <a:t>[:, 0], </a:t>
            </a:r>
            <a:r>
              <a:rPr lang="en-US" altLang="zh-CN" sz="2000" dirty="0" err="1" smtClean="0">
                <a:latin typeface="Arial" panose="020B0604020202020204" pitchFamily="34" charset="0"/>
                <a:cs typeface="Arial" panose="020B0604020202020204" pitchFamily="34" charset="0"/>
              </a:rPr>
              <a:t>y_data</a:t>
            </a:r>
            <a:r>
              <a:rPr lang="en-US" altLang="zh-CN" sz="2000" dirty="0" smtClean="0">
                <a:latin typeface="Arial" panose="020B0604020202020204" pitchFamily="34" charset="0"/>
                <a:cs typeface="Arial" panose="020B0604020202020204" pitchFamily="34" charset="0"/>
              </a:rPr>
              <a:t>[:, 1], c='g')    print(</a:t>
            </a:r>
            <a:r>
              <a:rPr lang="en-US" altLang="zh-CN" sz="2000" dirty="0" err="1" smtClean="0">
                <a:latin typeface="Arial" panose="020B0604020202020204" pitchFamily="34" charset="0"/>
                <a:cs typeface="Arial" panose="020B0604020202020204" pitchFamily="34" charset="0"/>
              </a:rPr>
              <a:t>linear_x</a:t>
            </a:r>
            <a:r>
              <a:rPr lang="en-US" altLang="zh-CN" sz="2000" dirty="0" smtClean="0">
                <a:latin typeface="Arial" panose="020B0604020202020204" pitchFamily="34" charset="0"/>
                <a:cs typeface="Arial" panose="020B0604020202020204" pitchFamily="34" charset="0"/>
              </a:rPr>
              <a:t>)    print(</a:t>
            </a:r>
            <a:r>
              <a:rPr lang="en-US" altLang="zh-CN" sz="2000" dirty="0" err="1" smtClean="0">
                <a:latin typeface="Arial" panose="020B0604020202020204" pitchFamily="34" charset="0"/>
                <a:cs typeface="Arial" panose="020B0604020202020204" pitchFamily="34" charset="0"/>
              </a:rPr>
              <a:t>linear_y.tolist</a:t>
            </a:r>
            <a:r>
              <a:rPr lang="en-US" altLang="zh-CN" sz="2000" dirty="0" smtClean="0">
                <a:latin typeface="Arial" panose="020B0604020202020204" pitchFamily="34" charset="0"/>
                <a:cs typeface="Arial" panose="020B0604020202020204" pitchFamily="34" charset="0"/>
              </a:rPr>
              <a:t>()[0])    </a:t>
            </a:r>
            <a:r>
              <a:rPr lang="en-US" altLang="zh-CN" sz="2000" dirty="0" err="1" smtClean="0">
                <a:latin typeface="Arial" panose="020B0604020202020204" pitchFamily="34" charset="0"/>
                <a:cs typeface="Arial" panose="020B0604020202020204" pitchFamily="34" charset="0"/>
              </a:rPr>
              <a:t>plt.plot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linear_x</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linear_y.tolist</a:t>
            </a:r>
            <a:r>
              <a:rPr lang="en-US" altLang="zh-CN" sz="2000" dirty="0" smtClean="0">
                <a:latin typeface="Arial" panose="020B0604020202020204" pitchFamily="34" charset="0"/>
                <a:cs typeface="Arial" panose="020B0604020202020204" pitchFamily="34" charset="0"/>
              </a:rPr>
              <a:t>()[0])    </a:t>
            </a:r>
            <a:r>
              <a:rPr lang="en-US" altLang="zh-CN" sz="2000" dirty="0" err="1" smtClean="0">
                <a:latin typeface="Arial" panose="020B0604020202020204" pitchFamily="34" charset="0"/>
                <a:cs typeface="Arial" panose="020B0604020202020204" pitchFamily="34" charset="0"/>
              </a:rPr>
              <a:t>plt.show</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def</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grad_desc</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rate, times):    </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np.mat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np.mat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m,n</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weight = </a:t>
            </a:r>
            <a:r>
              <a:rPr lang="en-US" altLang="zh-CN" sz="2000" dirty="0" err="1" smtClean="0">
                <a:latin typeface="Arial" panose="020B0604020202020204" pitchFamily="34" charset="0"/>
                <a:cs typeface="Arial" panose="020B0604020202020204" pitchFamily="34" charset="0"/>
              </a:rPr>
              <a:t>np.ones</a:t>
            </a:r>
            <a:r>
              <a:rPr lang="en-US" altLang="zh-CN" sz="2000" dirty="0" smtClean="0">
                <a:latin typeface="Arial" panose="020B0604020202020204" pitchFamily="34" charset="0"/>
                <a:cs typeface="Arial" panose="020B0604020202020204" pitchFamily="34" charset="0"/>
              </a:rPr>
              <a:t>((n, 1))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range(times):        h = sigmoid(</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 weight)        error = h -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weight = weight - rate * </a:t>
            </a:r>
            <a:r>
              <a:rPr lang="en-US" altLang="zh-CN" sz="2000" dirty="0" err="1" smtClean="0">
                <a:latin typeface="Arial" panose="020B0604020202020204" pitchFamily="34" charset="0"/>
                <a:cs typeface="Arial" panose="020B0604020202020204" pitchFamily="34" charset="0"/>
              </a:rPr>
              <a:t>data_mat.transpose</a:t>
            </a:r>
            <a:r>
              <a:rPr lang="en-US" altLang="zh-CN" sz="2000" dirty="0" smtClean="0">
                <a:latin typeface="Arial" panose="020B0604020202020204" pitchFamily="34" charset="0"/>
                <a:cs typeface="Arial" panose="020B0604020202020204" pitchFamily="34" charset="0"/>
              </a:rPr>
              <a:t>() * error    return </a:t>
            </a:r>
            <a:r>
              <a:rPr lang="en-US" altLang="zh-CN" sz="2000" dirty="0" err="1" smtClean="0">
                <a:latin typeface="Arial" panose="020B0604020202020204" pitchFamily="34" charset="0"/>
                <a:cs typeface="Arial" panose="020B0604020202020204" pitchFamily="34" charset="0"/>
              </a:rPr>
              <a:t>weightdef</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random_grad_desc</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rate, times):    </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np.mat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m,n</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weight = </a:t>
            </a:r>
            <a:r>
              <a:rPr lang="en-US" altLang="zh-CN" sz="2000" dirty="0" err="1" smtClean="0">
                <a:latin typeface="Arial" panose="020B0604020202020204" pitchFamily="34" charset="0"/>
                <a:cs typeface="Arial" panose="020B0604020202020204" pitchFamily="34" charset="0"/>
              </a:rPr>
              <a:t>np.ones</a:t>
            </a:r>
            <a:r>
              <a:rPr lang="en-US" altLang="zh-CN" sz="2000" dirty="0" smtClean="0">
                <a:latin typeface="Arial" panose="020B0604020202020204" pitchFamily="34" charset="0"/>
                <a:cs typeface="Arial" panose="020B0604020202020204" pitchFamily="34" charset="0"/>
              </a:rPr>
              <a:t>((n, 1))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range(times):        for j in range(m):            h = sigmoid(</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[j] * weight)            error = h -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[j]            weight = weight - rate * </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[j].transpose() * error    return </a:t>
            </a:r>
            <a:r>
              <a:rPr lang="en-US" altLang="zh-CN" sz="2000" dirty="0" err="1" smtClean="0">
                <a:latin typeface="Arial" panose="020B0604020202020204" pitchFamily="34" charset="0"/>
                <a:cs typeface="Arial" panose="020B0604020202020204" pitchFamily="34" charset="0"/>
              </a:rPr>
              <a:t>weightdef</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improve_random_grad_desc</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times):    </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np.mat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m,n</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weight = </a:t>
            </a:r>
            <a:r>
              <a:rPr lang="en-US" altLang="zh-CN" sz="2000" dirty="0" err="1" smtClean="0">
                <a:latin typeface="Arial" panose="020B0604020202020204" pitchFamily="34" charset="0"/>
                <a:cs typeface="Arial" panose="020B0604020202020204" pitchFamily="34" charset="0"/>
              </a:rPr>
              <a:t>np.ones</a:t>
            </a:r>
            <a:r>
              <a:rPr lang="en-US" altLang="zh-CN" sz="2000" dirty="0" smtClean="0">
                <a:latin typeface="Arial" panose="020B0604020202020204" pitchFamily="34" charset="0"/>
                <a:cs typeface="Arial" panose="020B0604020202020204" pitchFamily="34" charset="0"/>
              </a:rPr>
              <a:t>((n, 1))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range(times):        </a:t>
            </a:r>
            <a:r>
              <a:rPr lang="en-US" altLang="zh-CN" sz="2000" dirty="0" err="1" smtClean="0">
                <a:latin typeface="Arial" panose="020B0604020202020204" pitchFamily="34" charset="0"/>
                <a:cs typeface="Arial" panose="020B0604020202020204" pitchFamily="34" charset="0"/>
              </a:rPr>
              <a:t>index_data</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range(m)]        for j in range(m):            rate = 0.0001 + 4 /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 j + 1)            index = </a:t>
            </a:r>
            <a:r>
              <a:rPr lang="en-US" altLang="zh-CN" sz="2000" dirty="0" err="1" smtClean="0">
                <a:latin typeface="Arial" panose="020B0604020202020204" pitchFamily="34" charset="0"/>
                <a:cs typeface="Arial" panose="020B0604020202020204" pitchFamily="34" charset="0"/>
              </a:rPr>
              <a:t>random.sample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index_data</a:t>
            </a:r>
            <a:r>
              <a:rPr lang="en-US" altLang="zh-CN" sz="2000" dirty="0" smtClean="0">
                <a:latin typeface="Arial" panose="020B0604020202020204" pitchFamily="34" charset="0"/>
                <a:cs typeface="Arial" panose="020B0604020202020204" pitchFamily="34" charset="0"/>
              </a:rPr>
              <a:t>, 1)            h = sigmoid(</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[index] * weight)            error = h -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[index]            weight = weight - rate * </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[index].transpose() * error            </a:t>
            </a:r>
            <a:r>
              <a:rPr lang="en-US" altLang="zh-CN" sz="2000" dirty="0" err="1" smtClean="0">
                <a:latin typeface="Arial" panose="020B0604020202020204" pitchFamily="34" charset="0"/>
                <a:cs typeface="Arial" panose="020B0604020202020204" pitchFamily="34" charset="0"/>
              </a:rPr>
              <a:t>index_data.remove</a:t>
            </a:r>
            <a:r>
              <a:rPr lang="en-US" altLang="zh-CN" sz="2000" dirty="0" smtClean="0">
                <a:latin typeface="Arial" panose="020B0604020202020204" pitchFamily="34" charset="0"/>
                <a:cs typeface="Arial" panose="020B0604020202020204" pitchFamily="34" charset="0"/>
              </a:rPr>
              <a:t>(index[0])    return </a:t>
            </a:r>
            <a:r>
              <a:rPr lang="en-US" altLang="zh-CN" sz="2000" dirty="0" err="1" smtClean="0">
                <a:latin typeface="Arial" panose="020B0604020202020204" pitchFamily="34" charset="0"/>
                <a:cs typeface="Arial" panose="020B0604020202020204" pitchFamily="34" charset="0"/>
              </a:rPr>
              <a:t>weightdef</a:t>
            </a:r>
            <a:r>
              <a:rPr lang="en-US" altLang="zh-CN" sz="2000" dirty="0" smtClean="0">
                <a:latin typeface="Arial" panose="020B0604020202020204" pitchFamily="34" charset="0"/>
                <a:cs typeface="Arial" panose="020B0604020202020204" pitchFamily="34" charset="0"/>
              </a:rPr>
              <a:t> main():    file = open("/Users/</a:t>
            </a:r>
            <a:r>
              <a:rPr lang="en-US" altLang="zh-CN" sz="2000" dirty="0" err="1" smtClean="0">
                <a:latin typeface="Arial" panose="020B0604020202020204" pitchFamily="34" charset="0"/>
                <a:cs typeface="Arial" panose="020B0604020202020204" pitchFamily="34" charset="0"/>
              </a:rPr>
              <a:t>chenzu</a:t>
            </a:r>
            <a:r>
              <a:rPr lang="en-US" altLang="zh-CN" sz="2000" dirty="0" smtClean="0">
                <a:latin typeface="Arial" panose="020B0604020202020204" pitchFamily="34" charset="0"/>
                <a:cs typeface="Arial" panose="020B0604020202020204" pitchFamily="34" charset="0"/>
              </a:rPr>
              <a:t>/Documents/code-machine-learning/data/LR", "</a:t>
            </a:r>
            <a:r>
              <a:rPr lang="en-US" altLang="zh-CN" sz="2000" dirty="0" err="1" smtClean="0">
                <a:latin typeface="Arial" panose="020B0604020202020204" pitchFamily="34" charset="0"/>
                <a:cs typeface="Arial" panose="020B0604020202020204" pitchFamily="34" charset="0"/>
              </a:rPr>
              <a:t>rb</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file_lines</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file.read</a:t>
            </a:r>
            <a:r>
              <a:rPr lang="en-US" altLang="zh-CN" sz="2000" dirty="0" smtClean="0">
                <a:latin typeface="Arial" panose="020B0604020202020204" pitchFamily="34" charset="0"/>
                <a:cs typeface="Arial" panose="020B0604020202020204" pitchFamily="34" charset="0"/>
              </a:rPr>
              <a:t>().decode("UTF-8")    </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 text2num(</a:t>
            </a:r>
            <a:r>
              <a:rPr lang="en-US" altLang="zh-CN" sz="2000" dirty="0" err="1" smtClean="0">
                <a:latin typeface="Arial" panose="020B0604020202020204" pitchFamily="34" charset="0"/>
                <a:cs typeface="Arial" panose="020B0604020202020204" pitchFamily="34" charset="0"/>
              </a:rPr>
              <a:t>file_lines</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data_len</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int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len</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 3)    </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np.reshape</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data_len</a:t>
            </a:r>
            <a:r>
              <a:rPr lang="en-US" altLang="zh-CN" sz="2000" dirty="0" smtClean="0">
                <a:latin typeface="Arial" panose="020B0604020202020204" pitchFamily="34" charset="0"/>
                <a:cs typeface="Arial" panose="020B0604020202020204" pitchFamily="34" charset="0"/>
              </a:rPr>
              <a:t>, 3))    </a:t>
            </a:r>
            <a:r>
              <a:rPr lang="en-US" altLang="zh-CN" sz="2000" dirty="0" err="1" smtClean="0">
                <a:latin typeface="Arial" panose="020B0604020202020204" pitchFamily="34" charset="0"/>
                <a:cs typeface="Arial" panose="020B0604020202020204" pitchFamily="34" charset="0"/>
              </a:rPr>
              <a:t>data_mat_temp</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0:2]    </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 []    for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in </a:t>
            </a:r>
            <a:r>
              <a:rPr lang="en-US" altLang="zh-CN" sz="2000" dirty="0" err="1" smtClean="0">
                <a:latin typeface="Arial" panose="020B0604020202020204" pitchFamily="34" charset="0"/>
                <a:cs typeface="Arial" panose="020B0604020202020204" pitchFamily="34" charset="0"/>
              </a:rPr>
              <a:t>data_mat_temp</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data_mat.append</a:t>
            </a:r>
            <a:r>
              <a:rPr lang="en-US" altLang="zh-CN" sz="2000" dirty="0" smtClean="0">
                <a:latin typeface="Arial" panose="020B0604020202020204" pitchFamily="34" charset="0"/>
                <a:cs typeface="Arial" panose="020B0604020202020204" pitchFamily="34" charset="0"/>
              </a:rPr>
              <a:t>([1,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[0], </a:t>
            </a:r>
            <a:r>
              <a:rPr lang="en-US" altLang="zh-CN" sz="2000" dirty="0" err="1"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[1]])    print(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2:3]    #</a:t>
            </a:r>
            <a:r>
              <a:rPr lang="zh-CN" altLang="en-US" sz="2000" dirty="0" smtClean="0">
                <a:latin typeface="Arial" panose="020B0604020202020204" pitchFamily="34" charset="0"/>
                <a:cs typeface="Arial" panose="020B0604020202020204" pitchFamily="34" charset="0"/>
              </a:rPr>
              <a:t>梯度下降求参数    </a:t>
            </a:r>
            <a:r>
              <a:rPr lang="en-US" altLang="zh-CN" sz="2000" dirty="0" smtClean="0">
                <a:latin typeface="Arial" panose="020B0604020202020204" pitchFamily="34" charset="0"/>
                <a:cs typeface="Arial" panose="020B0604020202020204" pitchFamily="34" charset="0"/>
              </a:rPr>
              <a:t>weight = </a:t>
            </a:r>
            <a:r>
              <a:rPr lang="en-US" altLang="zh-CN" sz="2000" dirty="0" err="1" smtClean="0">
                <a:latin typeface="Arial" panose="020B0604020202020204" pitchFamily="34" charset="0"/>
                <a:cs typeface="Arial" panose="020B0604020202020204" pitchFamily="34" charset="0"/>
              </a:rPr>
              <a:t>improve_random_grad_desc</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data_mat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label_mat</a:t>
            </a:r>
            <a:r>
              <a:rPr lang="en-US" altLang="zh-CN" sz="2000" dirty="0" smtClean="0">
                <a:latin typeface="Arial" panose="020B0604020202020204" pitchFamily="34" charset="0"/>
                <a:cs typeface="Arial" panose="020B0604020202020204" pitchFamily="34" charset="0"/>
              </a:rPr>
              <a:t>, 500)    print(weight)    </a:t>
            </a:r>
            <a:r>
              <a:rPr lang="en-US" altLang="zh-CN" sz="2000" dirty="0" err="1" smtClean="0">
                <a:latin typeface="Arial" panose="020B0604020202020204" pitchFamily="34" charset="0"/>
                <a:cs typeface="Arial" panose="020B0604020202020204" pitchFamily="34" charset="0"/>
              </a:rPr>
              <a:t>data_plot</a:t>
            </a:r>
            <a:r>
              <a:rPr lang="en-US" altLang="zh-CN" sz="2000" dirty="0" smtClean="0">
                <a:latin typeface="Arial" panose="020B0604020202020204" pitchFamily="34" charset="0"/>
                <a:cs typeface="Arial" panose="020B0604020202020204" pitchFamily="34" charset="0"/>
              </a:rPr>
              <a:t>(</a:t>
            </a:r>
            <a:r>
              <a:rPr lang="en-US" altLang="zh-CN" sz="2000" dirty="0" err="1" smtClean="0">
                <a:latin typeface="Arial" panose="020B0604020202020204" pitchFamily="34" charset="0"/>
                <a:cs typeface="Arial" panose="020B0604020202020204" pitchFamily="34" charset="0"/>
              </a:rPr>
              <a:t>data_list</a:t>
            </a:r>
            <a:r>
              <a:rPr lang="en-US" altLang="zh-CN" sz="2000" dirty="0" smtClean="0">
                <a:latin typeface="Arial" panose="020B0604020202020204" pitchFamily="34" charset="0"/>
                <a:cs typeface="Arial" panose="020B0604020202020204" pitchFamily="34" charset="0"/>
              </a:rPr>
              <a:t>, weight)if __name__ == '__main__':    main()</a:t>
            </a:r>
          </a:p>
        </p:txBody>
      </p:sp>
    </p:spTree>
    <p:extLst>
      <p:ext uri="{BB962C8B-B14F-4D97-AF65-F5344CB8AC3E}">
        <p14:creationId xmlns:p14="http://schemas.microsoft.com/office/powerpoint/2010/main" val="37020412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a:bodyPr>
          <a:lstStyle/>
          <a:p>
            <a:r>
              <a:rPr lang="zh-CN" altLang="en-US" sz="2200" dirty="0" smtClean="0">
                <a:latin typeface="Arial" panose="020B0604020202020204" pitchFamily="34" charset="0"/>
                <a:cs typeface="Arial" panose="020B0604020202020204" pitchFamily="34" charset="0"/>
              </a:rPr>
              <a:t>朴素贝叶斯</a:t>
            </a:r>
            <a:endParaRPr lang="en-US" altLang="zh-CN" sz="2200" dirty="0" smtClean="0">
              <a:latin typeface="Arial" panose="020B0604020202020204" pitchFamily="34" charset="0"/>
              <a:cs typeface="Arial" panose="020B0604020202020204" pitchFamily="34" charset="0"/>
            </a:endParaRPr>
          </a:p>
          <a:p>
            <a:pPr marL="0" indent="0">
              <a:buNone/>
            </a:pPr>
            <a:r>
              <a:rPr lang="zh-CN" altLang="en-US" sz="2200" dirty="0" smtClean="0">
                <a:latin typeface="Arial" panose="020B0604020202020204" pitchFamily="34" charset="0"/>
                <a:cs typeface="Arial" panose="020B0604020202020204" pitchFamily="34" charset="0"/>
              </a:rPr>
              <a:t>    优点：朴素贝叶斯模型发源于古典数学理论，有着坚实的数学基础，以及稳定的分类效率；对小规模的数据表现很好，能个处理多分类任务，适合增量式训练；对缺失数据不太敏感，算法也比较简单，常用于文本分类。缺点：需要计算先验概率；分类决策存在错误率；对输入数据的表达形式很敏感。</a:t>
            </a:r>
          </a:p>
        </p:txBody>
      </p:sp>
    </p:spTree>
    <p:extLst>
      <p:ext uri="{BB962C8B-B14F-4D97-AF65-F5344CB8AC3E}">
        <p14:creationId xmlns:p14="http://schemas.microsoft.com/office/powerpoint/2010/main" val="27572275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2800" b="1" dirty="0" smtClean="0"/>
              <a:t>回归算法</a:t>
            </a:r>
            <a:endParaRPr lang="zh-CN" altLang="en-US" sz="2800" dirty="0"/>
          </a:p>
        </p:txBody>
      </p:sp>
      <p:sp>
        <p:nvSpPr>
          <p:cNvPr id="3" name="内容占位符 2"/>
          <p:cNvSpPr>
            <a:spLocks noGrp="1"/>
          </p:cNvSpPr>
          <p:nvPr>
            <p:ph idx="1"/>
          </p:nvPr>
        </p:nvSpPr>
        <p:spPr>
          <a:xfrm>
            <a:off x="838200" y="1080037"/>
            <a:ext cx="10515600" cy="5545845"/>
          </a:xfrm>
        </p:spPr>
        <p:txBody>
          <a:bodyPr>
            <a:normAutofit fontScale="92500" lnSpcReduction="10000"/>
          </a:bodyPr>
          <a:lstStyle/>
          <a:p>
            <a:r>
              <a:rPr lang="zh-CN" altLang="en-US" sz="2200" dirty="0" smtClean="0">
                <a:latin typeface="Arial" panose="020B0604020202020204" pitchFamily="34" charset="0"/>
                <a:cs typeface="Arial" panose="020B0604020202020204" pitchFamily="34" charset="0"/>
              </a:rPr>
              <a:t>朴素贝叶斯</a:t>
            </a:r>
            <a:endParaRPr lang="en-US" altLang="zh-CN" sz="2200" dirty="0" smtClean="0">
              <a:latin typeface="Arial" panose="020B0604020202020204" pitchFamily="34" charset="0"/>
              <a:cs typeface="Arial" panose="020B0604020202020204" pitchFamily="34" charset="0"/>
            </a:endParaRPr>
          </a:p>
          <a:p>
            <a:pPr marL="0" indent="0">
              <a:buNone/>
            </a:pP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import </a:t>
            </a:r>
            <a:r>
              <a:rPr lang="en-US" altLang="zh-CN" sz="2200" dirty="0" err="1" smtClean="0">
                <a:latin typeface="Arial" panose="020B0604020202020204" pitchFamily="34" charset="0"/>
                <a:cs typeface="Arial" panose="020B0604020202020204" pitchFamily="34" charset="0"/>
              </a:rPr>
              <a:t>numpy</a:t>
            </a:r>
            <a:r>
              <a:rPr lang="en-US" altLang="zh-CN" sz="2200" dirty="0" smtClean="0">
                <a:latin typeface="Arial" panose="020B0604020202020204" pitchFamily="34" charset="0"/>
                <a:cs typeface="Arial" panose="020B0604020202020204" pitchFamily="34" charset="0"/>
              </a:rPr>
              <a:t> as np class </a:t>
            </a:r>
            <a:r>
              <a:rPr lang="en-US" altLang="zh-CN" sz="2200" dirty="0" err="1" smtClean="0">
                <a:latin typeface="Arial" panose="020B0604020202020204" pitchFamily="34" charset="0"/>
                <a:cs typeface="Arial" panose="020B0604020202020204" pitchFamily="34" charset="0"/>
              </a:rPr>
              <a:t>NativeBayes</a:t>
            </a:r>
            <a:r>
              <a:rPr lang="en-US" altLang="zh-CN" sz="2200" dirty="0" smtClean="0">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def</a:t>
            </a:r>
            <a:r>
              <a:rPr lang="en-US" altLang="zh-CN" sz="2200" dirty="0" smtClean="0">
                <a:latin typeface="Arial" panose="020B0604020202020204" pitchFamily="34" charset="0"/>
                <a:cs typeface="Arial" panose="020B0604020202020204" pitchFamily="34" charset="0"/>
              </a:rPr>
              <a:t> __</a:t>
            </a:r>
            <a:r>
              <a:rPr lang="en-US" altLang="zh-CN" sz="2200" dirty="0" err="1" smtClean="0">
                <a:latin typeface="Arial" panose="020B0604020202020204" pitchFamily="34" charset="0"/>
                <a:cs typeface="Arial" panose="020B0604020202020204" pitchFamily="34" charset="0"/>
              </a:rPr>
              <a:t>init</a:t>
            </a:r>
            <a:r>
              <a:rPr lang="en-US" altLang="zh-CN" sz="2200" dirty="0" smtClean="0">
                <a:latin typeface="Arial" panose="020B0604020202020204" pitchFamily="34" charset="0"/>
                <a:cs typeface="Arial" panose="020B0604020202020204" pitchFamily="34" charset="0"/>
              </a:rPr>
              <a:t>__(self):        # log(P(Y)), Y = 0,1        self.log_label_0_ratio = 0        self.log_label_1_ratio = 0         # array of feature weights        </a:t>
            </a:r>
            <a:r>
              <a:rPr lang="en-US" altLang="zh-CN" sz="2200" dirty="0" err="1" smtClean="0">
                <a:latin typeface="Arial" panose="020B0604020202020204" pitchFamily="34" charset="0"/>
                <a:cs typeface="Arial" panose="020B0604020202020204" pitchFamily="34" charset="0"/>
              </a:rPr>
              <a:t>self.weights</a:t>
            </a:r>
            <a:r>
              <a:rPr lang="en-US" altLang="zh-CN" sz="2200" dirty="0" smtClean="0">
                <a:latin typeface="Arial" panose="020B0604020202020204" pitchFamily="34" charset="0"/>
                <a:cs typeface="Arial" panose="020B0604020202020204" pitchFamily="34" charset="0"/>
              </a:rPr>
              <a:t> = None             # log value of feat vector        self.log_label_0_vec = None        self.log_label_1_vec = None            </a:t>
            </a:r>
            <a:r>
              <a:rPr lang="en-US" altLang="zh-CN" sz="2200" dirty="0" err="1" smtClean="0">
                <a:latin typeface="Arial" panose="020B0604020202020204" pitchFamily="34" charset="0"/>
                <a:cs typeface="Arial" panose="020B0604020202020204" pitchFamily="34" charset="0"/>
              </a:rPr>
              <a:t>def</a:t>
            </a:r>
            <a:r>
              <a:rPr lang="en-US" altLang="zh-CN" sz="2200" dirty="0" smtClean="0">
                <a:latin typeface="Arial" panose="020B0604020202020204" pitchFamily="34" charset="0"/>
                <a:cs typeface="Arial" panose="020B0604020202020204" pitchFamily="34" charset="0"/>
              </a:rPr>
              <a:t> fit(self, </a:t>
            </a:r>
            <a:r>
              <a:rPr lang="en-US" altLang="zh-CN" sz="2200" dirty="0" err="1" smtClean="0">
                <a:latin typeface="Arial" panose="020B0604020202020204" pitchFamily="34" charset="0"/>
                <a:cs typeface="Arial" panose="020B0604020202020204" pitchFamily="34" charset="0"/>
              </a:rPr>
              <a:t>data_set</a:t>
            </a:r>
            <a:r>
              <a:rPr lang="en-US" altLang="zh-CN" sz="2200" dirty="0" smtClean="0">
                <a:latin typeface="Arial" panose="020B0604020202020204" pitchFamily="34" charset="0"/>
                <a:cs typeface="Arial" panose="020B0604020202020204" pitchFamily="34" charset="0"/>
              </a:rPr>
              <a:t>, labels, weights):        </a:t>
            </a:r>
            <a:r>
              <a:rPr lang="en-US" altLang="zh-CN" sz="2200" dirty="0" err="1" smtClean="0">
                <a:latin typeface="Arial" panose="020B0604020202020204" pitchFamily="34" charset="0"/>
                <a:cs typeface="Arial" panose="020B0604020202020204" pitchFamily="34" charset="0"/>
              </a:rPr>
              <a:t>self.weights</a:t>
            </a:r>
            <a:r>
              <a:rPr lang="en-US" altLang="zh-CN" sz="2200" dirty="0" smtClean="0">
                <a:latin typeface="Arial" panose="020B0604020202020204" pitchFamily="34" charset="0"/>
                <a:cs typeface="Arial" panose="020B0604020202020204" pitchFamily="34" charset="0"/>
              </a:rPr>
              <a:t> = weights        </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 = </a:t>
            </a:r>
            <a:r>
              <a:rPr lang="en-US" altLang="zh-CN" sz="2200" dirty="0" err="1" smtClean="0">
                <a:latin typeface="Arial" panose="020B0604020202020204" pitchFamily="34" charset="0"/>
                <a:cs typeface="Arial" panose="020B0604020202020204" pitchFamily="34" charset="0"/>
              </a:rPr>
              <a:t>np.array</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data_set</a:t>
            </a:r>
            <a:r>
              <a:rPr lang="en-US" altLang="zh-CN" sz="2200" dirty="0" smtClean="0">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data_num</a:t>
            </a:r>
            <a:r>
              <a:rPr lang="en-US" altLang="zh-CN" sz="2200" dirty="0" smtClean="0">
                <a:latin typeface="Arial" panose="020B0604020202020204" pitchFamily="34" charset="0"/>
                <a:cs typeface="Arial" panose="020B0604020202020204" pitchFamily="34" charset="0"/>
              </a:rPr>
              <a:t> = </a:t>
            </a:r>
            <a:r>
              <a:rPr lang="en-US" altLang="zh-CN" sz="2200" dirty="0" err="1" smtClean="0">
                <a:latin typeface="Arial" panose="020B0604020202020204" pitchFamily="34" charset="0"/>
                <a:cs typeface="Arial" panose="020B0604020202020204" pitchFamily="34" charset="0"/>
              </a:rPr>
              <a:t>len</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        </a:t>
            </a:r>
            <a:r>
              <a:rPr lang="en-US" altLang="zh-CN" sz="2200" dirty="0" err="1" smtClean="0">
                <a:latin typeface="Arial" panose="020B0604020202020204" pitchFamily="34" charset="0"/>
                <a:cs typeface="Arial" panose="020B0604020202020204" pitchFamily="34" charset="0"/>
              </a:rPr>
              <a:t>feat_num</a:t>
            </a:r>
            <a:r>
              <a:rPr lang="en-US" altLang="zh-CN" sz="2200" dirty="0" smtClean="0">
                <a:latin typeface="Arial" panose="020B0604020202020204" pitchFamily="34" charset="0"/>
                <a:cs typeface="Arial" panose="020B0604020202020204" pitchFamily="34" charset="0"/>
              </a:rPr>
              <a:t> = </a:t>
            </a:r>
            <a:r>
              <a:rPr lang="en-US" altLang="zh-CN" sz="2200" dirty="0" err="1" smtClean="0">
                <a:latin typeface="Arial" panose="020B0604020202020204" pitchFamily="34" charset="0"/>
                <a:cs typeface="Arial" panose="020B0604020202020204" pitchFamily="34" charset="0"/>
              </a:rPr>
              <a:t>len</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[0])        label_1_ratio = sum(labels) / float(</a:t>
            </a:r>
            <a:r>
              <a:rPr lang="en-US" altLang="zh-CN" sz="2200" dirty="0" err="1" smtClean="0">
                <a:latin typeface="Arial" panose="020B0604020202020204" pitchFamily="34" charset="0"/>
                <a:cs typeface="Arial" panose="020B0604020202020204" pitchFamily="34" charset="0"/>
              </a:rPr>
              <a:t>data_num</a:t>
            </a:r>
            <a:r>
              <a:rPr lang="en-US" altLang="zh-CN" sz="2200" dirty="0" smtClean="0">
                <a:latin typeface="Arial" panose="020B0604020202020204" pitchFamily="34" charset="0"/>
                <a:cs typeface="Arial" panose="020B0604020202020204" pitchFamily="34" charset="0"/>
              </a:rPr>
              <a:t>)        label_0_ratio = 1 - label_1_ratio             self.log_label_1_ratio = np.log(label_1_ratio)        self.log_label_0_ratio = np.log(label_0_ratio)            # using Laplace smoothing, initialization with alpha = 1        label_1_feat_array = </a:t>
            </a:r>
            <a:r>
              <a:rPr lang="en-US" altLang="zh-CN" sz="2200" dirty="0" err="1" smtClean="0">
                <a:latin typeface="Arial" panose="020B0604020202020204" pitchFamily="34" charset="0"/>
                <a:cs typeface="Arial" panose="020B0604020202020204" pitchFamily="34" charset="0"/>
              </a:rPr>
              <a:t>np.ones</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feat_num</a:t>
            </a:r>
            <a:r>
              <a:rPr lang="en-US" altLang="zh-CN" sz="2200" dirty="0" smtClean="0">
                <a:latin typeface="Arial" panose="020B0604020202020204" pitchFamily="34" charset="0"/>
                <a:cs typeface="Arial" panose="020B0604020202020204" pitchFamily="34" charset="0"/>
              </a:rPr>
              <a:t>)        label_0_feat_array = </a:t>
            </a:r>
            <a:r>
              <a:rPr lang="en-US" altLang="zh-CN" sz="2200" dirty="0" err="1" smtClean="0">
                <a:latin typeface="Arial" panose="020B0604020202020204" pitchFamily="34" charset="0"/>
                <a:cs typeface="Arial" panose="020B0604020202020204" pitchFamily="34" charset="0"/>
              </a:rPr>
              <a:t>np.ones</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feat_num</a:t>
            </a:r>
            <a:r>
              <a:rPr lang="en-US" altLang="zh-CN" sz="2200" dirty="0" smtClean="0">
                <a:latin typeface="Arial" panose="020B0604020202020204" pitchFamily="34" charset="0"/>
                <a:cs typeface="Arial" panose="020B0604020202020204" pitchFamily="34" charset="0"/>
              </a:rPr>
              <a:t>)        label_1_feat_sum = float(</a:t>
            </a:r>
            <a:r>
              <a:rPr lang="en-US" altLang="zh-CN" sz="2200" dirty="0" err="1" smtClean="0">
                <a:latin typeface="Arial" panose="020B0604020202020204" pitchFamily="34" charset="0"/>
                <a:cs typeface="Arial" panose="020B0604020202020204" pitchFamily="34" charset="0"/>
              </a:rPr>
              <a:t>feat_num</a:t>
            </a:r>
            <a:r>
              <a:rPr lang="en-US" altLang="zh-CN" sz="2200" dirty="0" smtClean="0">
                <a:latin typeface="Arial" panose="020B0604020202020204" pitchFamily="34" charset="0"/>
                <a:cs typeface="Arial" panose="020B0604020202020204" pitchFamily="34" charset="0"/>
              </a:rPr>
              <a:t>)        label_0_feat_sum = float(</a:t>
            </a:r>
            <a:r>
              <a:rPr lang="en-US" altLang="zh-CN" sz="2200" dirty="0" err="1" smtClean="0">
                <a:latin typeface="Arial" panose="020B0604020202020204" pitchFamily="34" charset="0"/>
                <a:cs typeface="Arial" panose="020B0604020202020204" pitchFamily="34" charset="0"/>
              </a:rPr>
              <a:t>feat_num</a:t>
            </a:r>
            <a:r>
              <a:rPr lang="en-US" altLang="zh-CN" sz="2200" dirty="0" smtClean="0">
                <a:latin typeface="Arial" panose="020B0604020202020204" pitchFamily="34" charset="0"/>
                <a:cs typeface="Arial" panose="020B0604020202020204" pitchFamily="34" charset="0"/>
              </a:rPr>
              <a:t>)               for </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in range(</a:t>
            </a:r>
            <a:r>
              <a:rPr lang="en-US" altLang="zh-CN" sz="2200" dirty="0" err="1" smtClean="0">
                <a:latin typeface="Arial" panose="020B0604020202020204" pitchFamily="34" charset="0"/>
                <a:cs typeface="Arial" panose="020B0604020202020204" pitchFamily="34" charset="0"/>
              </a:rPr>
              <a:t>data_num</a:t>
            </a:r>
            <a:r>
              <a:rPr lang="en-US" altLang="zh-CN" sz="2200" dirty="0" smtClean="0">
                <a:latin typeface="Arial" panose="020B0604020202020204" pitchFamily="34" charset="0"/>
                <a:cs typeface="Arial" panose="020B0604020202020204" pitchFamily="34" charset="0"/>
              </a:rPr>
              <a:t>):            if labels[</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 0:                label_0_feat_array += </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label_0_feat_sum += sum(</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else:                label_1_feat_array += </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label_1_feat_sum += sum(</a:t>
            </a:r>
            <a:r>
              <a:rPr lang="en-US" altLang="zh-CN" sz="2200" dirty="0" err="1" smtClean="0">
                <a:latin typeface="Arial" panose="020B0604020202020204" pitchFamily="34" charset="0"/>
                <a:cs typeface="Arial" panose="020B0604020202020204" pitchFamily="34" charset="0"/>
              </a:rPr>
              <a:t>data_mat</a:t>
            </a:r>
            <a:r>
              <a:rPr lang="en-US" altLang="zh-CN" sz="2200" dirty="0" smtClean="0">
                <a:latin typeface="Arial" panose="020B0604020202020204" pitchFamily="34" charset="0"/>
                <a:cs typeface="Arial" panose="020B0604020202020204" pitchFamily="34" charset="0"/>
              </a:rPr>
              <a:t>[</a:t>
            </a:r>
            <a:r>
              <a:rPr lang="en-US" altLang="zh-CN" sz="2200" dirty="0" err="1" smtClean="0">
                <a:latin typeface="Arial" panose="020B0604020202020204" pitchFamily="34" charset="0"/>
                <a:cs typeface="Arial" panose="020B0604020202020204" pitchFamily="34" charset="0"/>
              </a:rPr>
              <a:t>i</a:t>
            </a:r>
            <a:r>
              <a:rPr lang="en-US" altLang="zh-CN" sz="2200" dirty="0" smtClean="0">
                <a:latin typeface="Arial" panose="020B0604020202020204" pitchFamily="34" charset="0"/>
                <a:cs typeface="Arial" panose="020B0604020202020204" pitchFamily="34" charset="0"/>
              </a:rPr>
              <a:t>])        self.log_label_0_vec = np.log(label_0_feat_array / label_0_feat_sum)        self.log_label_1_vec = np.log(label_1_feat_array / label_1_feat_sum)          return self        </a:t>
            </a:r>
            <a:r>
              <a:rPr lang="en-US" altLang="zh-CN" sz="2200" dirty="0" err="1" smtClean="0">
                <a:latin typeface="Arial" panose="020B0604020202020204" pitchFamily="34" charset="0"/>
                <a:cs typeface="Arial" panose="020B0604020202020204" pitchFamily="34" charset="0"/>
              </a:rPr>
              <a:t>def</a:t>
            </a:r>
            <a:r>
              <a:rPr lang="en-US" altLang="zh-CN" sz="2200" dirty="0" smtClean="0">
                <a:latin typeface="Arial" panose="020B0604020202020204" pitchFamily="34" charset="0"/>
                <a:cs typeface="Arial" panose="020B0604020202020204" pitchFamily="34" charset="0"/>
              </a:rPr>
              <a:t> predict(self, data):        p0 = sum(self.log_label_0_vec * data * </a:t>
            </a:r>
            <a:r>
              <a:rPr lang="en-US" altLang="zh-CN" sz="2200" dirty="0" err="1" smtClean="0">
                <a:latin typeface="Arial" panose="020B0604020202020204" pitchFamily="34" charset="0"/>
                <a:cs typeface="Arial" panose="020B0604020202020204" pitchFamily="34" charset="0"/>
              </a:rPr>
              <a:t>self.weights</a:t>
            </a:r>
            <a:r>
              <a:rPr lang="en-US" altLang="zh-CN" sz="2200" dirty="0" smtClean="0">
                <a:latin typeface="Arial" panose="020B0604020202020204" pitchFamily="34" charset="0"/>
                <a:cs typeface="Arial" panose="020B0604020202020204" pitchFamily="34" charset="0"/>
              </a:rPr>
              <a:t>) + self.log_label_0_ratio        p1 = sum(self.log_label_1_vec * data * </a:t>
            </a:r>
            <a:r>
              <a:rPr lang="en-US" altLang="zh-CN" sz="2200" dirty="0" err="1" smtClean="0">
                <a:latin typeface="Arial" panose="020B0604020202020204" pitchFamily="34" charset="0"/>
                <a:cs typeface="Arial" panose="020B0604020202020204" pitchFamily="34" charset="0"/>
              </a:rPr>
              <a:t>self.weights</a:t>
            </a:r>
            <a:r>
              <a:rPr lang="en-US" altLang="zh-CN" sz="2200" dirty="0" smtClean="0">
                <a:latin typeface="Arial" panose="020B0604020202020204" pitchFamily="34" charset="0"/>
                <a:cs typeface="Arial" panose="020B0604020202020204" pitchFamily="34" charset="0"/>
              </a:rPr>
              <a:t>) + self.log_label_1_ratio        if p0 &gt; p1:            return 0        else:            return 1</a:t>
            </a:r>
          </a:p>
        </p:txBody>
      </p:sp>
    </p:spTree>
    <p:extLst>
      <p:ext uri="{BB962C8B-B14F-4D97-AF65-F5344CB8AC3E}">
        <p14:creationId xmlns:p14="http://schemas.microsoft.com/office/powerpoint/2010/main" val="292830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4869"/>
          </a:xfrm>
        </p:spPr>
        <p:txBody>
          <a:bodyPr>
            <a:noAutofit/>
          </a:bodyPr>
          <a:lstStyle/>
          <a:p>
            <a:r>
              <a:rPr lang="zh-CN" altLang="en-US" sz="3600" b="1" dirty="0" smtClean="0">
                <a:latin typeface="Arial" panose="020B0604020202020204" pitchFamily="34" charset="0"/>
                <a:cs typeface="Arial" panose="020B0604020202020204" pitchFamily="34" charset="0"/>
              </a:rPr>
              <a:t>机器学习基础</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080037"/>
            <a:ext cx="10515600" cy="5545845"/>
          </a:xfrm>
        </p:spPr>
        <p:txBody>
          <a:bodyPr>
            <a:noAutofit/>
          </a:bodyPr>
          <a:lstStyle/>
          <a:p>
            <a:pPr marL="0" indent="0">
              <a:buNone/>
            </a:pPr>
            <a:r>
              <a:rPr lang="en-US" altLang="zh-CN" b="1" dirty="0" smtClean="0"/>
              <a:t>2. </a:t>
            </a:r>
            <a:r>
              <a:rPr lang="zh-CN" altLang="en-US" b="1" dirty="0" smtClean="0"/>
              <a:t>监督学习步骤</a:t>
            </a:r>
            <a:endParaRPr lang="en-US" altLang="zh-CN" b="1" dirty="0"/>
          </a:p>
          <a:p>
            <a:pPr marL="0" indent="0">
              <a:buNone/>
            </a:pPr>
            <a:r>
              <a:rPr lang="zh-CN" altLang="en-US" dirty="0"/>
              <a:t> </a:t>
            </a:r>
            <a:r>
              <a:rPr lang="zh-CN" altLang="en-US" dirty="0" smtClean="0"/>
              <a:t>     </a:t>
            </a:r>
            <a:r>
              <a:rPr lang="zh-CN" altLang="en-US" sz="2400" dirty="0" smtClean="0"/>
              <a:t>既然</a:t>
            </a:r>
            <a:r>
              <a:rPr lang="zh-CN" altLang="en-US" sz="2400" dirty="0"/>
              <a:t>我们已经知道哪些是包含气球的图片，那么我们就可以告诉模型它的预测是对还是错。然后我们会将这些信息反馈（</a:t>
            </a:r>
            <a:r>
              <a:rPr lang="en-US" altLang="zh-CN" sz="2400" dirty="0"/>
              <a:t>feed back</a:t>
            </a:r>
            <a:r>
              <a:rPr lang="zh-CN" altLang="en-US" sz="2400" dirty="0"/>
              <a:t>）给网络。 该算法使用的这种反馈，就是一个量化“真实答案与模型预测有多少偏差”的函数的结果。这个函数被称为</a:t>
            </a:r>
            <a:r>
              <a:rPr lang="zh-CN" altLang="en-US" sz="2400" dirty="0">
                <a:solidFill>
                  <a:srgbClr val="FF0000"/>
                </a:solidFill>
              </a:rPr>
              <a:t>成本函数（</a:t>
            </a:r>
            <a:r>
              <a:rPr lang="en-US" altLang="zh-CN" sz="2400" dirty="0">
                <a:solidFill>
                  <a:srgbClr val="FF0000"/>
                </a:solidFill>
              </a:rPr>
              <a:t>cost function</a:t>
            </a:r>
            <a:r>
              <a:rPr lang="zh-CN" altLang="en-US" sz="2400" dirty="0">
                <a:solidFill>
                  <a:srgbClr val="FF0000"/>
                </a:solidFill>
              </a:rPr>
              <a:t>），也称为目标函数（</a:t>
            </a:r>
            <a:r>
              <a:rPr lang="en-US" altLang="zh-CN" sz="2400" dirty="0">
                <a:solidFill>
                  <a:srgbClr val="FF0000"/>
                </a:solidFill>
              </a:rPr>
              <a:t>objective function</a:t>
            </a:r>
            <a:r>
              <a:rPr lang="zh-CN" altLang="en-US" sz="2400" dirty="0">
                <a:solidFill>
                  <a:srgbClr val="FF0000"/>
                </a:solidFill>
              </a:rPr>
              <a:t>），效用函数（</a:t>
            </a:r>
            <a:r>
              <a:rPr lang="en-US" altLang="zh-CN" sz="2400" dirty="0">
                <a:solidFill>
                  <a:srgbClr val="FF0000"/>
                </a:solidFill>
              </a:rPr>
              <a:t>utility function</a:t>
            </a:r>
            <a:r>
              <a:rPr lang="zh-CN" altLang="en-US" sz="2400" dirty="0">
                <a:solidFill>
                  <a:srgbClr val="FF0000"/>
                </a:solidFill>
              </a:rPr>
              <a:t>）或适应度函数（</a:t>
            </a:r>
            <a:r>
              <a:rPr lang="en-US" altLang="zh-CN" sz="2400" dirty="0">
                <a:solidFill>
                  <a:srgbClr val="FF0000"/>
                </a:solidFill>
              </a:rPr>
              <a:t>fitness function</a:t>
            </a:r>
            <a:r>
              <a:rPr lang="zh-CN" altLang="en-US" sz="2400" dirty="0">
                <a:solidFill>
                  <a:srgbClr val="FF0000"/>
                </a:solidFill>
              </a:rPr>
              <a:t>）。</a:t>
            </a:r>
            <a:r>
              <a:rPr lang="zh-CN" altLang="en-US" sz="2400" dirty="0"/>
              <a:t>然后，该函数的结果用于修改一个称为反向传播（</a:t>
            </a:r>
            <a:r>
              <a:rPr lang="en-US" altLang="zh-CN" sz="2400" dirty="0"/>
              <a:t>backpropagation</a:t>
            </a:r>
            <a:r>
              <a:rPr lang="zh-CN" altLang="en-US" sz="2400" dirty="0"/>
              <a:t>）过程中节点之间的连接强度和偏差。 我们会为每个图片都重复一遍此操作，而在每种情况下，算法都在尽量最小化成本函数。 其实，我们有多种数学技术可以用来验证这个模型是正确还是错误的，但我们常用的是一个非常常见的方法，我们称之为梯度下降（</a:t>
            </a:r>
            <a:r>
              <a:rPr lang="en-US" altLang="zh-CN" sz="2400" dirty="0"/>
              <a:t>gradient descent</a:t>
            </a:r>
            <a:r>
              <a:rPr lang="zh-CN" altLang="en-US" sz="2400" dirty="0"/>
              <a:t>）。 </a:t>
            </a:r>
            <a:endParaRPr lang="en-US" altLang="zh-C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8513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TotalTime>
  <Words>8624</Words>
  <Application>Microsoft Office PowerPoint</Application>
  <PresentationFormat>宽屏</PresentationFormat>
  <Paragraphs>737</Paragraphs>
  <Slides>85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85</vt:i4>
      </vt:variant>
    </vt:vector>
  </HeadingPairs>
  <TitlesOfParts>
    <vt:vector size="94" baseType="lpstr">
      <vt:lpstr>-apple-system</vt:lpstr>
      <vt:lpstr>Monaco</vt:lpstr>
      <vt:lpstr>等线</vt:lpstr>
      <vt:lpstr>等线 Light</vt:lpstr>
      <vt:lpstr>Microsoft YaHei</vt:lpstr>
      <vt:lpstr>Arial</vt:lpstr>
      <vt:lpstr>Arial</vt:lpstr>
      <vt:lpstr>tahoma</vt:lpstr>
      <vt:lpstr>Office 主题​​</vt:lpstr>
      <vt:lpstr>AI study</vt:lpstr>
      <vt:lpstr>AI study</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机器学习基础</vt:lpstr>
      <vt:lpstr>分类模型</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分类算法</vt:lpstr>
      <vt:lpstr>回归模型</vt:lpstr>
      <vt:lpstr>回归模型</vt:lpstr>
      <vt:lpstr>回归模型</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lpstr>回归算法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study</dc:title>
  <dc:creator>Li, Weifeng</dc:creator>
  <cp:lastModifiedBy>Li, Weifeng</cp:lastModifiedBy>
  <cp:revision>272</cp:revision>
  <dcterms:created xsi:type="dcterms:W3CDTF">2019-07-08T02:28:35Z</dcterms:created>
  <dcterms:modified xsi:type="dcterms:W3CDTF">2019-08-06T06:09:03Z</dcterms:modified>
</cp:coreProperties>
</file>