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24" r:id="rId1"/>
  </p:sldMasterIdLst>
  <p:notesMasterIdLst>
    <p:notesMasterId r:id="rId16"/>
  </p:notesMasterIdLst>
  <p:handoutMasterIdLst>
    <p:handoutMasterId r:id="rId17"/>
  </p:handoutMasterIdLst>
  <p:sldIdLst>
    <p:sldId id="386" r:id="rId2"/>
    <p:sldId id="540" r:id="rId3"/>
    <p:sldId id="541" r:id="rId4"/>
    <p:sldId id="542" r:id="rId5"/>
    <p:sldId id="544" r:id="rId6"/>
    <p:sldId id="546" r:id="rId7"/>
    <p:sldId id="548" r:id="rId8"/>
    <p:sldId id="549" r:id="rId9"/>
    <p:sldId id="550" r:id="rId10"/>
    <p:sldId id="551" r:id="rId11"/>
    <p:sldId id="552" r:id="rId12"/>
    <p:sldId id="553" r:id="rId13"/>
    <p:sldId id="554" r:id="rId14"/>
    <p:sldId id="555" r:id="rId15"/>
  </p:sldIdLst>
  <p:sldSz cx="12204700" cy="6859588"/>
  <p:notesSz cx="6735763" cy="9866313"/>
  <p:defaultTextStyle>
    <a:defPPr>
      <a:defRPr lang="ja-JP"/>
    </a:defPPr>
    <a:lvl1pPr marL="0" algn="l" defTabSz="108174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540892" algn="l" defTabSz="108174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081746" algn="l" defTabSz="108174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1622617" algn="l" defTabSz="108174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2163505" algn="l" defTabSz="108174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2704377" algn="l" defTabSz="108174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3245247" algn="l" defTabSz="108174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3786122" algn="l" defTabSz="108174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4327009" algn="l" defTabSz="108174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8">
          <p15:clr>
            <a:srgbClr val="A4A3A4"/>
          </p15:clr>
        </p15:guide>
        <p15:guide id="2" orient="horz" pos="209">
          <p15:clr>
            <a:srgbClr val="A4A3A4"/>
          </p15:clr>
        </p15:guide>
        <p15:guide id="3" orient="horz" pos="2161">
          <p15:clr>
            <a:srgbClr val="A4A3A4"/>
          </p15:clr>
        </p15:guide>
        <p15:guide id="4" orient="horz" pos="3929">
          <p15:clr>
            <a:srgbClr val="A4A3A4"/>
          </p15:clr>
        </p15:guide>
        <p15:guide id="5" pos="3844">
          <p15:clr>
            <a:srgbClr val="A4A3A4"/>
          </p15:clr>
        </p15:guide>
        <p15:guide id="6" pos="262">
          <p15:clr>
            <a:srgbClr val="A4A3A4"/>
          </p15:clr>
        </p15:guide>
        <p15:guide id="7" pos="454">
          <p15:clr>
            <a:srgbClr val="A4A3A4"/>
          </p15:clr>
        </p15:guide>
        <p15:guide id="8" pos="74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iri Kato" initials="D.K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9900"/>
    <a:srgbClr val="33CC33"/>
    <a:srgbClr val="CCECFF"/>
    <a:srgbClr val="CCFF99"/>
    <a:srgbClr val="FFFFCC"/>
    <a:srgbClr val="FFCCFF"/>
    <a:srgbClr val="FFCCCC"/>
    <a:srgbClr val="000066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52" autoAdjust="0"/>
    <p:restoredTop sz="75075" autoAdjust="0"/>
  </p:normalViewPr>
  <p:slideViewPr>
    <p:cSldViewPr>
      <p:cViewPr varScale="1">
        <p:scale>
          <a:sx n="59" d="100"/>
          <a:sy n="59" d="100"/>
        </p:scale>
        <p:origin x="564" y="72"/>
      </p:cViewPr>
      <p:guideLst>
        <p:guide orient="horz" pos="4048"/>
        <p:guide orient="horz" pos="209"/>
        <p:guide orient="horz" pos="2161"/>
        <p:guide orient="horz" pos="3929"/>
        <p:guide pos="3844"/>
        <p:guide pos="262"/>
        <p:guide pos="454"/>
        <p:guide pos="74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howGuides="1">
      <p:cViewPr varScale="1">
        <p:scale>
          <a:sx n="49" d="100"/>
          <a:sy n="49" d="100"/>
        </p:scale>
        <p:origin x="-2922" y="-102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0" cy="493316"/>
          </a:xfrm>
          <a:prstGeom prst="rect">
            <a:avLst/>
          </a:prstGeom>
        </p:spPr>
        <p:txBody>
          <a:bodyPr vert="horz" lIns="90754" tIns="45377" rIns="90754" bIns="45377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5" y="0"/>
            <a:ext cx="2918830" cy="493316"/>
          </a:xfrm>
          <a:prstGeom prst="rect">
            <a:avLst/>
          </a:prstGeom>
        </p:spPr>
        <p:txBody>
          <a:bodyPr vert="horz" lIns="90754" tIns="45377" rIns="90754" bIns="45377" rtlCol="0"/>
          <a:lstStyle>
            <a:lvl1pPr algn="r">
              <a:defRPr sz="1200"/>
            </a:lvl1pPr>
          </a:lstStyle>
          <a:p>
            <a:fld id="{15664389-FDA7-DD41-A374-B1DA747FDC5A}" type="datetimeFigureOut">
              <a:rPr kumimoji="1" lang="ja-JP" altLang="en-US" smtClean="0"/>
              <a:pPr/>
              <a:t>2020/9/30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371284"/>
            <a:ext cx="2918830" cy="493316"/>
          </a:xfrm>
          <a:prstGeom prst="rect">
            <a:avLst/>
          </a:prstGeom>
        </p:spPr>
        <p:txBody>
          <a:bodyPr vert="horz" lIns="90754" tIns="45377" rIns="90754" bIns="45377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5" y="9371284"/>
            <a:ext cx="2918830" cy="493316"/>
          </a:xfrm>
          <a:prstGeom prst="rect">
            <a:avLst/>
          </a:prstGeom>
        </p:spPr>
        <p:txBody>
          <a:bodyPr vert="horz" lIns="90754" tIns="45377" rIns="90754" bIns="45377" rtlCol="0" anchor="b"/>
          <a:lstStyle>
            <a:lvl1pPr algn="r">
              <a:defRPr sz="1200"/>
            </a:lvl1pPr>
          </a:lstStyle>
          <a:p>
            <a:fld id="{F703614E-5182-F847-8C8B-1C22E58109F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0437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0" cy="493316"/>
          </a:xfrm>
          <a:prstGeom prst="rect">
            <a:avLst/>
          </a:prstGeom>
        </p:spPr>
        <p:txBody>
          <a:bodyPr vert="horz" lIns="90754" tIns="45377" rIns="90754" bIns="45377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5" y="0"/>
            <a:ext cx="2918830" cy="493316"/>
          </a:xfrm>
          <a:prstGeom prst="rect">
            <a:avLst/>
          </a:prstGeom>
        </p:spPr>
        <p:txBody>
          <a:bodyPr vert="horz" lIns="90754" tIns="45377" rIns="90754" bIns="45377" rtlCol="0"/>
          <a:lstStyle>
            <a:lvl1pPr algn="r">
              <a:defRPr sz="1200"/>
            </a:lvl1pPr>
          </a:lstStyle>
          <a:p>
            <a:fld id="{742ED1A7-AB37-4B52-BC42-F90D4DEB2F36}" type="datetimeFigureOut">
              <a:rPr kumimoji="1" lang="ja-JP" altLang="en-US" smtClean="0"/>
              <a:pPr/>
              <a:t>2020/9/30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6200" y="739775"/>
            <a:ext cx="6583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54" tIns="45377" rIns="90754" bIns="45377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0754" tIns="45377" rIns="90754" bIns="45377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371284"/>
            <a:ext cx="2918830" cy="493316"/>
          </a:xfrm>
          <a:prstGeom prst="rect">
            <a:avLst/>
          </a:prstGeom>
        </p:spPr>
        <p:txBody>
          <a:bodyPr vert="horz" lIns="90754" tIns="45377" rIns="90754" bIns="45377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5" y="9371284"/>
            <a:ext cx="2918830" cy="493316"/>
          </a:xfrm>
          <a:prstGeom prst="rect">
            <a:avLst/>
          </a:prstGeom>
        </p:spPr>
        <p:txBody>
          <a:bodyPr vert="horz" lIns="90754" tIns="45377" rIns="90754" bIns="45377" rtlCol="0" anchor="b"/>
          <a:lstStyle>
            <a:lvl1pPr algn="r">
              <a:defRPr sz="1200"/>
            </a:lvl1pPr>
          </a:lstStyle>
          <a:p>
            <a:fld id="{DF26B5EF-E6B2-4482-B3E1-BC282756F2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8411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08066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4013" algn="l" defTabSz="908066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08066" algn="l" defTabSz="908066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62044" algn="l" defTabSz="908066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16078" algn="l" defTabSz="908066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70110" algn="l" defTabSz="908066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24118" algn="l" defTabSz="908066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178152" algn="l" defTabSz="908066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32170" algn="l" defTabSz="908066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 userDrawn="1"/>
        </p:nvSpPr>
        <p:spPr bwMode="auto">
          <a:xfrm>
            <a:off x="3" y="0"/>
            <a:ext cx="12196800" cy="685958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125" tIns="45541" rIns="91125" bIns="45541" numCol="1" rtlCol="0" anchor="t" anchorCtr="0" compatLnSpc="1">
            <a:prstTxWarp prst="textNoShape">
              <a:avLst/>
            </a:prstTxWarp>
          </a:bodyPr>
          <a:lstStyle/>
          <a:p>
            <a:pPr defTabSz="911282" fontAlgn="base">
              <a:spcBef>
                <a:spcPct val="0"/>
              </a:spcBef>
              <a:spcAft>
                <a:spcPct val="0"/>
              </a:spcAft>
            </a:pPr>
            <a:endParaRPr kumimoji="0" lang="ja-JP" altLang="en-US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352" y="795"/>
            <a:ext cx="12204001" cy="6858000"/>
            <a:chOff x="489608" y="0"/>
            <a:chExt cx="11724554" cy="6866679"/>
          </a:xfrm>
        </p:grpSpPr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6445311" y="1074138"/>
              <a:ext cx="5768851" cy="5792541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3648"/>
                </a:cxn>
                <a:cxn ang="0">
                  <a:pos x="720" y="2016"/>
                </a:cxn>
                <a:cxn ang="0">
                  <a:pos x="2736" y="0"/>
                </a:cxn>
                <a:cxn ang="0">
                  <a:pos x="2736" y="96"/>
                </a:cxn>
                <a:cxn ang="0">
                  <a:pos x="744" y="2038"/>
                </a:cxn>
                <a:cxn ang="0">
                  <a:pos x="48" y="3648"/>
                </a:cxn>
                <a:cxn ang="0">
                  <a:pos x="0" y="3648"/>
                </a:cxn>
              </a:cxnLst>
              <a:rect l="0" t="0" r="0" b="0"/>
              <a:pathLst>
                <a:path w="2736" h="3648">
                  <a:moveTo>
                    <a:pt x="0" y="3648"/>
                  </a:moveTo>
                  <a:lnTo>
                    <a:pt x="720" y="2016"/>
                  </a:lnTo>
                  <a:lnTo>
                    <a:pt x="2736" y="672"/>
                  </a:lnTo>
                  <a:lnTo>
                    <a:pt x="2736" y="720"/>
                  </a:lnTo>
                  <a:lnTo>
                    <a:pt x="744" y="2038"/>
                  </a:lnTo>
                  <a:lnTo>
                    <a:pt x="48" y="3648"/>
                  </a:lnTo>
                  <a:lnTo>
                    <a:pt x="48" y="3648"/>
                  </a:lnTo>
                  <a:close/>
                </a:path>
              </a:pathLst>
            </a:custGeom>
            <a:noFill/>
            <a:ln w="3175" cap="flat" cmpd="sng" algn="ctr">
              <a:solidFill>
                <a:srgbClr val="EA157A">
                  <a:alpha val="53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1282">
                <a:defRPr/>
              </a:pPr>
              <a:endParaRPr kumimoji="0" lang="en-US" sz="1700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499141" y="0"/>
              <a:ext cx="7360374" cy="661686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4080"/>
                </a:cxn>
                <a:cxn ang="0">
                  <a:pos x="0" y="4128"/>
                </a:cxn>
                <a:cxn ang="0">
                  <a:pos x="3504" y="2640"/>
                </a:cxn>
                <a:cxn ang="0">
                  <a:pos x="2880" y="0"/>
                </a:cxn>
                <a:cxn ang="0">
                  <a:pos x="2832" y="0"/>
                </a:cxn>
                <a:cxn ang="0">
                  <a:pos x="3465" y="2619"/>
                </a:cxn>
                <a:cxn ang="0">
                  <a:pos x="0" y="4080"/>
                </a:cxn>
              </a:cxnLst>
              <a:rect l="0" t="0" r="0" b="0"/>
              <a:pathLst>
                <a:path w="3504" h="4128">
                  <a:moveTo>
                    <a:pt x="0" y="4080"/>
                  </a:moveTo>
                  <a:lnTo>
                    <a:pt x="0" y="4128"/>
                  </a:lnTo>
                  <a:lnTo>
                    <a:pt x="3504" y="2640"/>
                  </a:lnTo>
                  <a:lnTo>
                    <a:pt x="2880" y="0"/>
                  </a:lnTo>
                  <a:lnTo>
                    <a:pt x="2832" y="0"/>
                  </a:lnTo>
                  <a:lnTo>
                    <a:pt x="3465" y="2619"/>
                  </a:lnTo>
                  <a:lnTo>
                    <a:pt x="0" y="4080"/>
                  </a:lnTo>
                  <a:close/>
                </a:path>
              </a:pathLst>
            </a:custGeom>
            <a:noFill/>
            <a:ln w="3175" cap="flat" cmpd="sng" algn="ctr">
              <a:solidFill>
                <a:srgbClr val="EA157A">
                  <a:alpha val="53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1282">
                <a:defRPr/>
              </a:pPr>
              <a:endParaRPr kumimoji="0" lang="en-US" sz="1700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 rot="5236414">
              <a:off x="6643882" y="1285137"/>
              <a:ext cx="4115753" cy="1586611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3552" y="1344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0" b="0"/>
              <a:pathLst>
                <a:path w="3552" h="1344">
                  <a:moveTo>
                    <a:pt x="0" y="0"/>
                  </a:moveTo>
                  <a:lnTo>
                    <a:pt x="3552" y="1344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5B6F">
                <a:tint val="95000"/>
                <a:satMod val="18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1282">
                <a:defRPr/>
              </a:pPr>
              <a:endParaRPr kumimoji="0" lang="en-US" sz="1700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14" name="Freeform 15"/>
            <p:cNvSpPr>
              <a:spLocks/>
            </p:cNvSpPr>
            <p:nvPr userDrawn="1"/>
          </p:nvSpPr>
          <p:spPr bwMode="auto">
            <a:xfrm>
              <a:off x="7933055" y="0"/>
              <a:ext cx="3661410" cy="4268188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1104" y="0"/>
                </a:cxn>
                <a:cxn ang="0">
                  <a:pos x="1728" y="0"/>
                </a:cxn>
                <a:cxn ang="0">
                  <a:pos x="0" y="2688"/>
                </a:cxn>
                <a:cxn ang="0">
                  <a:pos x="1104" y="0"/>
                </a:cxn>
              </a:cxnLst>
              <a:rect l="0" t="0" r="0" b="0"/>
              <a:pathLst>
                <a:path w="1728" h="2688">
                  <a:moveTo>
                    <a:pt x="1104" y="0"/>
                  </a:moveTo>
                  <a:lnTo>
                    <a:pt x="1728" y="0"/>
                  </a:lnTo>
                  <a:lnTo>
                    <a:pt x="0" y="2688"/>
                  </a:lnTo>
                  <a:lnTo>
                    <a:pt x="1104" y="0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1282">
                <a:defRPr/>
              </a:pPr>
              <a:endParaRPr kumimoji="0" lang="en-US" sz="1700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7933055" y="4268189"/>
              <a:ext cx="4271645" cy="1143265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2016" y="240"/>
                </a:cxn>
                <a:cxn ang="0">
                  <a:pos x="2016" y="720"/>
                </a:cxn>
                <a:cxn ang="0">
                  <a:pos x="0" y="0"/>
                </a:cxn>
              </a:cxnLst>
              <a:rect l="0" t="0" r="0" b="0"/>
              <a:pathLst>
                <a:path w="2016" h="720">
                  <a:moveTo>
                    <a:pt x="0" y="0"/>
                  </a:moveTo>
                  <a:lnTo>
                    <a:pt x="2016" y="240"/>
                  </a:lnTo>
                  <a:lnTo>
                    <a:pt x="2016" y="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1282">
                <a:defRPr/>
              </a:pPr>
              <a:endParaRPr kumimoji="0" lang="en-US" sz="1700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933055" y="0"/>
              <a:ext cx="1830705" cy="4268188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864" y="0"/>
                </a:cxn>
                <a:cxn ang="0">
                  <a:pos x="0" y="2688"/>
                </a:cxn>
                <a:cxn ang="0">
                  <a:pos x="768" y="0"/>
                </a:cxn>
                <a:cxn ang="0">
                  <a:pos x="864" y="0"/>
                </a:cxn>
              </a:cxnLst>
              <a:rect l="0" t="0" r="0" b="0"/>
              <a:pathLst>
                <a:path w="864" h="2688">
                  <a:moveTo>
                    <a:pt x="864" y="0"/>
                  </a:moveTo>
                  <a:lnTo>
                    <a:pt x="0" y="2688"/>
                  </a:lnTo>
                  <a:lnTo>
                    <a:pt x="768" y="0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1282">
                <a:defRPr/>
              </a:pPr>
              <a:endParaRPr kumimoji="0" lang="en-US" sz="1700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39414" y="4247548"/>
              <a:ext cx="2790553" cy="261204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1071" y="1645"/>
                </a:cxn>
                <a:cxn ang="0">
                  <a:pos x="1317" y="1645"/>
                </a:cxn>
                <a:cxn ang="0">
                  <a:pos x="0" y="0"/>
                </a:cxn>
                <a:cxn ang="0">
                  <a:pos x="1071" y="1645"/>
                </a:cxn>
              </a:cxnLst>
              <a:rect l="0" t="0" r="0" b="0"/>
              <a:pathLst>
                <a:path w="1317" h="1645">
                  <a:moveTo>
                    <a:pt x="1071" y="1645"/>
                  </a:moveTo>
                  <a:lnTo>
                    <a:pt x="1317" y="1645"/>
                  </a:lnTo>
                  <a:lnTo>
                    <a:pt x="0" y="0"/>
                  </a:lnTo>
                  <a:lnTo>
                    <a:pt x="1071" y="1645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1282">
                <a:defRPr/>
              </a:pPr>
              <a:endParaRPr kumimoji="0" lang="en-US" sz="1700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7933056" y="4268188"/>
              <a:ext cx="2135823" cy="25914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1008" y="1632"/>
                </a:cxn>
                <a:cxn ang="0">
                  <a:pos x="0" y="0"/>
                </a:cxn>
                <a:cxn ang="0">
                  <a:pos x="960" y="1632"/>
                </a:cxn>
                <a:cxn ang="0">
                  <a:pos x="1008" y="1632"/>
                </a:cxn>
              </a:cxnLst>
              <a:rect l="0" t="0" r="0" b="0"/>
              <a:pathLst>
                <a:path w="1008" h="1632">
                  <a:moveTo>
                    <a:pt x="1008" y="1632"/>
                  </a:moveTo>
                  <a:lnTo>
                    <a:pt x="0" y="0"/>
                  </a:lnTo>
                  <a:lnTo>
                    <a:pt x="960" y="1632"/>
                  </a:lnTo>
                  <a:lnTo>
                    <a:pt x="1008" y="1632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1282">
                <a:defRPr/>
              </a:pPr>
              <a:endParaRPr kumimoji="0" lang="en-US" sz="1700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auto">
            <a:xfrm>
              <a:off x="7933055" y="1371918"/>
              <a:ext cx="4271645" cy="289627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2016" y="0"/>
                </a:cxn>
                <a:cxn ang="0">
                  <a:pos x="2016" y="144"/>
                </a:cxn>
                <a:cxn ang="0">
                  <a:pos x="0" y="1824"/>
                </a:cxn>
                <a:cxn ang="0">
                  <a:pos x="2016" y="0"/>
                </a:cxn>
              </a:cxnLst>
              <a:rect l="0" t="0" r="0" b="0"/>
              <a:pathLst>
                <a:path w="2016" h="1824">
                  <a:moveTo>
                    <a:pt x="2016" y="0"/>
                  </a:moveTo>
                  <a:lnTo>
                    <a:pt x="2016" y="144"/>
                  </a:lnTo>
                  <a:lnTo>
                    <a:pt x="0" y="1824"/>
                  </a:lnTo>
                  <a:lnTo>
                    <a:pt x="2016" y="0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1282">
                <a:defRPr/>
              </a:pPr>
              <a:endParaRPr kumimoji="0" lang="en-US" sz="1700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7933055" y="1753006"/>
              <a:ext cx="4271645" cy="251518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2016" y="0"/>
                </a:cxn>
                <a:cxn ang="0">
                  <a:pos x="0" y="1584"/>
                </a:cxn>
                <a:cxn ang="0">
                  <a:pos x="2016" y="48"/>
                </a:cxn>
                <a:cxn ang="0">
                  <a:pos x="2016" y="0"/>
                </a:cxn>
              </a:cxnLst>
              <a:rect l="0" t="0" r="0" b="0"/>
              <a:pathLst>
                <a:path w="2016" h="1584">
                  <a:moveTo>
                    <a:pt x="2016" y="0"/>
                  </a:moveTo>
                  <a:lnTo>
                    <a:pt x="0" y="1584"/>
                  </a:lnTo>
                  <a:lnTo>
                    <a:pt x="2016" y="48"/>
                  </a:lnTo>
                  <a:lnTo>
                    <a:pt x="2016" y="0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1282">
                <a:defRPr/>
              </a:pPr>
              <a:endParaRPr kumimoji="0" lang="en-US" sz="1700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auto">
            <a:xfrm>
              <a:off x="1322176" y="4268188"/>
              <a:ext cx="6610879" cy="25914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1632"/>
                </a:cxn>
                <a:cxn ang="0">
                  <a:pos x="3120" y="0"/>
                </a:cxn>
                <a:cxn ang="0">
                  <a:pos x="1056" y="1632"/>
                </a:cxn>
                <a:cxn ang="0">
                  <a:pos x="0" y="1632"/>
                </a:cxn>
              </a:cxnLst>
              <a:rect l="0" t="0" r="0" b="0"/>
              <a:pathLst>
                <a:path w="3120" h="1632">
                  <a:moveTo>
                    <a:pt x="0" y="1632"/>
                  </a:moveTo>
                  <a:lnTo>
                    <a:pt x="3120" y="0"/>
                  </a:lnTo>
                  <a:lnTo>
                    <a:pt x="1056" y="1632"/>
                  </a:lnTo>
                  <a:lnTo>
                    <a:pt x="0" y="1632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1282">
                <a:defRPr/>
              </a:pPr>
              <a:endParaRPr kumimoji="0" lang="en-US" sz="1700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711941" y="4268188"/>
              <a:ext cx="7119408" cy="25914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1632"/>
                </a:cxn>
                <a:cxn ang="0">
                  <a:pos x="3360" y="0"/>
                </a:cxn>
                <a:cxn ang="0">
                  <a:pos x="144" y="1632"/>
                </a:cxn>
                <a:cxn ang="0">
                  <a:pos x="0" y="1632"/>
                </a:cxn>
              </a:cxnLst>
              <a:rect l="0" t="0" r="0" b="0"/>
              <a:pathLst>
                <a:path w="3360" h="1632">
                  <a:moveTo>
                    <a:pt x="0" y="1632"/>
                  </a:moveTo>
                  <a:lnTo>
                    <a:pt x="3360" y="0"/>
                  </a:lnTo>
                  <a:lnTo>
                    <a:pt x="144" y="1632"/>
                  </a:lnTo>
                  <a:lnTo>
                    <a:pt x="0" y="1632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1282">
                <a:defRPr/>
              </a:pPr>
              <a:endParaRPr kumimoji="0" lang="en-US" sz="1700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489608" y="2438966"/>
              <a:ext cx="7526232" cy="1829223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3552" y="1152"/>
                </a:cxn>
                <a:cxn ang="0">
                  <a:pos x="0" y="384"/>
                </a:cxn>
                <a:cxn ang="0">
                  <a:pos x="0" y="0"/>
                </a:cxn>
              </a:cxnLst>
              <a:rect l="0" t="0" r="0" b="0"/>
              <a:pathLst>
                <a:path w="3552" h="1152">
                  <a:moveTo>
                    <a:pt x="0" y="0"/>
                  </a:moveTo>
                  <a:lnTo>
                    <a:pt x="3504" y="1152"/>
                  </a:lnTo>
                  <a:lnTo>
                    <a:pt x="0" y="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1282">
                <a:defRPr/>
              </a:pPr>
              <a:endParaRPr kumimoji="0" lang="en-US" sz="1700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489608" y="2134094"/>
              <a:ext cx="7526232" cy="213409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3552" y="1344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0" b="0"/>
              <a:pathLst>
                <a:path w="3552" h="1344">
                  <a:moveTo>
                    <a:pt x="0" y="0"/>
                  </a:moveTo>
                  <a:lnTo>
                    <a:pt x="3552" y="1344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1282">
                <a:defRPr/>
              </a:pPr>
              <a:endParaRPr kumimoji="0" lang="en-US" sz="1700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6102350" y="4268188"/>
              <a:ext cx="1830705" cy="25914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1632"/>
                </a:cxn>
                <a:cxn ang="0">
                  <a:pos x="96" y="1632"/>
                </a:cxn>
                <a:cxn ang="0">
                  <a:pos x="864" y="0"/>
                </a:cxn>
                <a:cxn ang="0">
                  <a:pos x="0" y="1632"/>
                </a:cxn>
              </a:cxnLst>
              <a:rect l="0" t="0" r="0" b="0"/>
              <a:pathLst>
                <a:path w="864" h="1632">
                  <a:moveTo>
                    <a:pt x="0" y="1632"/>
                  </a:moveTo>
                  <a:lnTo>
                    <a:pt x="96" y="1632"/>
                  </a:lnTo>
                  <a:lnTo>
                    <a:pt x="864" y="0"/>
                  </a:lnTo>
                  <a:lnTo>
                    <a:pt x="0" y="1632"/>
                  </a:lnTo>
                  <a:close/>
                </a:path>
              </a:pathLst>
            </a:custGeom>
            <a:solidFill>
              <a:srgbClr val="4E5B6F">
                <a:tint val="95000"/>
                <a:satMod val="18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1282">
                <a:defRPr/>
              </a:pPr>
              <a:endParaRPr kumimoji="0" lang="en-US" sz="1700" kern="0">
                <a:solidFill>
                  <a:prstClr val="white"/>
                </a:solidFill>
                <a:latin typeface="Corbel"/>
              </a:endParaRPr>
            </a:p>
          </p:txBody>
        </p:sp>
      </p:grpSp>
      <p:pic>
        <p:nvPicPr>
          <p:cNvPr id="31" name="図 3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475" y="303026"/>
            <a:ext cx="1438171" cy="361621"/>
          </a:xfrm>
          <a:prstGeom prst="rect">
            <a:avLst/>
          </a:prstGeom>
        </p:spPr>
      </p:pic>
      <p:sp>
        <p:nvSpPr>
          <p:cNvPr id="32" name="テキスト プレースホルダー 2"/>
          <p:cNvSpPr>
            <a:spLocks noGrp="1"/>
          </p:cNvSpPr>
          <p:nvPr>
            <p:ph type="body" sz="quarter" idx="12"/>
          </p:nvPr>
        </p:nvSpPr>
        <p:spPr>
          <a:xfrm>
            <a:off x="720060" y="5734799"/>
            <a:ext cx="10763999" cy="20523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13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33" name="テキスト プレースホルダー 2"/>
          <p:cNvSpPr>
            <a:spLocks noGrp="1"/>
          </p:cNvSpPr>
          <p:nvPr>
            <p:ph type="body" sz="quarter" idx="13" hasCustomPrompt="1"/>
          </p:nvPr>
        </p:nvSpPr>
        <p:spPr>
          <a:xfrm>
            <a:off x="720060" y="6093626"/>
            <a:ext cx="10763999" cy="143663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</a:lstStyle>
          <a:p>
            <a:pPr lvl="0"/>
            <a:r>
              <a:rPr kumimoji="1" lang="en-US" altLang="ja-JP" dirty="0"/>
              <a:t>© 2017 Sony Corporation</a:t>
            </a:r>
          </a:p>
        </p:txBody>
      </p:sp>
      <p:sp>
        <p:nvSpPr>
          <p:cNvPr id="34" name="テキスト プレースホルダー 2"/>
          <p:cNvSpPr>
            <a:spLocks noGrp="1"/>
          </p:cNvSpPr>
          <p:nvPr>
            <p:ph type="body" sz="quarter" idx="14" hasCustomPrompt="1"/>
          </p:nvPr>
        </p:nvSpPr>
        <p:spPr>
          <a:xfrm>
            <a:off x="720060" y="1989694"/>
            <a:ext cx="10763999" cy="5762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4300" b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</a:lstStyle>
          <a:p>
            <a:pPr lvl="0"/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720060" y="2916006"/>
            <a:ext cx="10763999" cy="41549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27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  <a:lvl2pPr marL="542799" indent="0" algn="l">
              <a:buNone/>
              <a:defRPr/>
            </a:lvl2pPr>
          </a:lstStyle>
          <a:p>
            <a:pPr lvl="0"/>
            <a:r>
              <a:rPr kumimoji="1" lang="ja-JP" altLang="en-US" dirty="0"/>
              <a:t>サブタイトルの書式設定</a:t>
            </a:r>
          </a:p>
        </p:txBody>
      </p:sp>
      <p:sp>
        <p:nvSpPr>
          <p:cNvPr id="37" name="テキスト プレースホルダー 4"/>
          <p:cNvSpPr>
            <a:spLocks noGrp="1"/>
          </p:cNvSpPr>
          <p:nvPr>
            <p:ph type="body" sz="quarter" idx="16" hasCustomPrompt="1"/>
          </p:nvPr>
        </p:nvSpPr>
        <p:spPr>
          <a:xfrm>
            <a:off x="720411" y="5125785"/>
            <a:ext cx="10763999" cy="2462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  <a:lvl2pPr marL="542799" indent="0" algn="l">
              <a:buNone/>
              <a:defRPr/>
            </a:lvl2pPr>
          </a:lstStyle>
          <a:p>
            <a:pPr lvl="0"/>
            <a:r>
              <a:rPr kumimoji="1" lang="en-US" altLang="ja-JP" dirty="0" err="1"/>
              <a:t>yyyy</a:t>
            </a:r>
            <a:r>
              <a:rPr kumimoji="1" lang="en-US" altLang="ja-JP" dirty="0"/>
              <a:t>/mm/</a:t>
            </a:r>
            <a:r>
              <a:rPr kumimoji="1" lang="en-US" altLang="ja-JP" dirty="0" err="1"/>
              <a:t>dd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912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12204001" cy="6858000"/>
          </a:xfrm>
          <a:prstGeom prst="rect">
            <a:avLst/>
          </a:prstGeom>
        </p:spPr>
      </p:pic>
      <p:grpSp>
        <p:nvGrpSpPr>
          <p:cNvPr id="3" name="グループ化 2"/>
          <p:cNvGrpSpPr/>
          <p:nvPr userDrawn="1"/>
        </p:nvGrpSpPr>
        <p:grpSpPr>
          <a:xfrm>
            <a:off x="352" y="795"/>
            <a:ext cx="12204001" cy="6858000"/>
            <a:chOff x="489608" y="0"/>
            <a:chExt cx="11724554" cy="6866679"/>
          </a:xfrm>
        </p:grpSpPr>
        <p:sp>
          <p:nvSpPr>
            <p:cNvPr id="4" name="Freeform 13"/>
            <p:cNvSpPr>
              <a:spLocks/>
            </p:cNvSpPr>
            <p:nvPr userDrawn="1"/>
          </p:nvSpPr>
          <p:spPr bwMode="auto">
            <a:xfrm>
              <a:off x="6445311" y="1074138"/>
              <a:ext cx="5768851" cy="5792541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3648"/>
                </a:cxn>
                <a:cxn ang="0">
                  <a:pos x="720" y="2016"/>
                </a:cxn>
                <a:cxn ang="0">
                  <a:pos x="2736" y="0"/>
                </a:cxn>
                <a:cxn ang="0">
                  <a:pos x="2736" y="96"/>
                </a:cxn>
                <a:cxn ang="0">
                  <a:pos x="744" y="2038"/>
                </a:cxn>
                <a:cxn ang="0">
                  <a:pos x="48" y="3648"/>
                </a:cxn>
                <a:cxn ang="0">
                  <a:pos x="0" y="3648"/>
                </a:cxn>
              </a:cxnLst>
              <a:rect l="0" t="0" r="0" b="0"/>
              <a:pathLst>
                <a:path w="2736" h="3648">
                  <a:moveTo>
                    <a:pt x="0" y="3648"/>
                  </a:moveTo>
                  <a:lnTo>
                    <a:pt x="720" y="2016"/>
                  </a:lnTo>
                  <a:lnTo>
                    <a:pt x="2736" y="672"/>
                  </a:lnTo>
                  <a:lnTo>
                    <a:pt x="2736" y="720"/>
                  </a:lnTo>
                  <a:lnTo>
                    <a:pt x="744" y="2038"/>
                  </a:lnTo>
                  <a:lnTo>
                    <a:pt x="48" y="3648"/>
                  </a:lnTo>
                  <a:lnTo>
                    <a:pt x="48" y="3648"/>
                  </a:lnTo>
                  <a:close/>
                </a:path>
              </a:pathLst>
            </a:custGeom>
            <a:noFill/>
            <a:ln w="3175" cap="flat" cmpd="sng" algn="ctr">
              <a:solidFill>
                <a:srgbClr val="EA157A">
                  <a:alpha val="53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1282">
                <a:defRPr/>
              </a:pPr>
              <a:endParaRPr kumimoji="0" lang="en-US" sz="1700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5" name="Freeform 14"/>
            <p:cNvSpPr>
              <a:spLocks/>
            </p:cNvSpPr>
            <p:nvPr userDrawn="1"/>
          </p:nvSpPr>
          <p:spPr bwMode="auto">
            <a:xfrm>
              <a:off x="499141" y="0"/>
              <a:ext cx="7360374" cy="661686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4080"/>
                </a:cxn>
                <a:cxn ang="0">
                  <a:pos x="0" y="4128"/>
                </a:cxn>
                <a:cxn ang="0">
                  <a:pos x="3504" y="2640"/>
                </a:cxn>
                <a:cxn ang="0">
                  <a:pos x="2880" y="0"/>
                </a:cxn>
                <a:cxn ang="0">
                  <a:pos x="2832" y="0"/>
                </a:cxn>
                <a:cxn ang="0">
                  <a:pos x="3465" y="2619"/>
                </a:cxn>
                <a:cxn ang="0">
                  <a:pos x="0" y="4080"/>
                </a:cxn>
              </a:cxnLst>
              <a:rect l="0" t="0" r="0" b="0"/>
              <a:pathLst>
                <a:path w="3504" h="4128">
                  <a:moveTo>
                    <a:pt x="0" y="4080"/>
                  </a:moveTo>
                  <a:lnTo>
                    <a:pt x="0" y="4128"/>
                  </a:lnTo>
                  <a:lnTo>
                    <a:pt x="3504" y="2640"/>
                  </a:lnTo>
                  <a:lnTo>
                    <a:pt x="2880" y="0"/>
                  </a:lnTo>
                  <a:lnTo>
                    <a:pt x="2832" y="0"/>
                  </a:lnTo>
                  <a:lnTo>
                    <a:pt x="3465" y="2619"/>
                  </a:lnTo>
                  <a:lnTo>
                    <a:pt x="0" y="4080"/>
                  </a:lnTo>
                  <a:close/>
                </a:path>
              </a:pathLst>
            </a:custGeom>
            <a:noFill/>
            <a:ln w="3175" cap="flat" cmpd="sng" algn="ctr">
              <a:solidFill>
                <a:srgbClr val="EA157A">
                  <a:alpha val="53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1282">
                <a:defRPr/>
              </a:pPr>
              <a:endParaRPr kumimoji="0" lang="en-US" sz="1700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6" name="Freeform 12"/>
            <p:cNvSpPr>
              <a:spLocks/>
            </p:cNvSpPr>
            <p:nvPr userDrawn="1"/>
          </p:nvSpPr>
          <p:spPr bwMode="auto">
            <a:xfrm rot="5236414">
              <a:off x="6643882" y="1285137"/>
              <a:ext cx="4115753" cy="1586611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3552" y="1344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0" b="0"/>
              <a:pathLst>
                <a:path w="3552" h="1344">
                  <a:moveTo>
                    <a:pt x="0" y="0"/>
                  </a:moveTo>
                  <a:lnTo>
                    <a:pt x="3552" y="1344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5B6F">
                <a:tint val="95000"/>
                <a:satMod val="18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1282">
                <a:defRPr/>
              </a:pPr>
              <a:endParaRPr kumimoji="0" lang="en-US" sz="1700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7" name="Freeform 15"/>
            <p:cNvSpPr>
              <a:spLocks/>
            </p:cNvSpPr>
            <p:nvPr userDrawn="1"/>
          </p:nvSpPr>
          <p:spPr bwMode="auto">
            <a:xfrm>
              <a:off x="7933055" y="0"/>
              <a:ext cx="3661410" cy="4268188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1104" y="0"/>
                </a:cxn>
                <a:cxn ang="0">
                  <a:pos x="1728" y="0"/>
                </a:cxn>
                <a:cxn ang="0">
                  <a:pos x="0" y="2688"/>
                </a:cxn>
                <a:cxn ang="0">
                  <a:pos x="1104" y="0"/>
                </a:cxn>
              </a:cxnLst>
              <a:rect l="0" t="0" r="0" b="0"/>
              <a:pathLst>
                <a:path w="1728" h="2688">
                  <a:moveTo>
                    <a:pt x="1104" y="0"/>
                  </a:moveTo>
                  <a:lnTo>
                    <a:pt x="1728" y="0"/>
                  </a:lnTo>
                  <a:lnTo>
                    <a:pt x="0" y="2688"/>
                  </a:lnTo>
                  <a:lnTo>
                    <a:pt x="1104" y="0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1282">
                <a:defRPr/>
              </a:pPr>
              <a:endParaRPr kumimoji="0" lang="en-US" sz="1700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8" name="Freeform 16"/>
            <p:cNvSpPr>
              <a:spLocks/>
            </p:cNvSpPr>
            <p:nvPr userDrawn="1"/>
          </p:nvSpPr>
          <p:spPr bwMode="auto">
            <a:xfrm>
              <a:off x="7933055" y="4268189"/>
              <a:ext cx="4271645" cy="1143265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2016" y="240"/>
                </a:cxn>
                <a:cxn ang="0">
                  <a:pos x="2016" y="720"/>
                </a:cxn>
                <a:cxn ang="0">
                  <a:pos x="0" y="0"/>
                </a:cxn>
              </a:cxnLst>
              <a:rect l="0" t="0" r="0" b="0"/>
              <a:pathLst>
                <a:path w="2016" h="720">
                  <a:moveTo>
                    <a:pt x="0" y="0"/>
                  </a:moveTo>
                  <a:lnTo>
                    <a:pt x="2016" y="240"/>
                  </a:lnTo>
                  <a:lnTo>
                    <a:pt x="2016" y="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1282">
                <a:defRPr/>
              </a:pPr>
              <a:endParaRPr kumimoji="0" lang="en-US" sz="1700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9" name="Freeform 17"/>
            <p:cNvSpPr>
              <a:spLocks/>
            </p:cNvSpPr>
            <p:nvPr userDrawn="1"/>
          </p:nvSpPr>
          <p:spPr bwMode="auto">
            <a:xfrm>
              <a:off x="7933055" y="0"/>
              <a:ext cx="1830705" cy="4268188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864" y="0"/>
                </a:cxn>
                <a:cxn ang="0">
                  <a:pos x="0" y="2688"/>
                </a:cxn>
                <a:cxn ang="0">
                  <a:pos x="768" y="0"/>
                </a:cxn>
                <a:cxn ang="0">
                  <a:pos x="864" y="0"/>
                </a:cxn>
              </a:cxnLst>
              <a:rect l="0" t="0" r="0" b="0"/>
              <a:pathLst>
                <a:path w="864" h="2688">
                  <a:moveTo>
                    <a:pt x="864" y="0"/>
                  </a:moveTo>
                  <a:lnTo>
                    <a:pt x="0" y="2688"/>
                  </a:lnTo>
                  <a:lnTo>
                    <a:pt x="768" y="0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1282">
                <a:defRPr/>
              </a:pPr>
              <a:endParaRPr kumimoji="0" lang="en-US" sz="1700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10" name="Freeform 18"/>
            <p:cNvSpPr>
              <a:spLocks/>
            </p:cNvSpPr>
            <p:nvPr userDrawn="1"/>
          </p:nvSpPr>
          <p:spPr bwMode="auto">
            <a:xfrm>
              <a:off x="7939414" y="4247548"/>
              <a:ext cx="2790553" cy="261204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1071" y="1645"/>
                </a:cxn>
                <a:cxn ang="0">
                  <a:pos x="1317" y="1645"/>
                </a:cxn>
                <a:cxn ang="0">
                  <a:pos x="0" y="0"/>
                </a:cxn>
                <a:cxn ang="0">
                  <a:pos x="1071" y="1645"/>
                </a:cxn>
              </a:cxnLst>
              <a:rect l="0" t="0" r="0" b="0"/>
              <a:pathLst>
                <a:path w="1317" h="1645">
                  <a:moveTo>
                    <a:pt x="1071" y="1645"/>
                  </a:moveTo>
                  <a:lnTo>
                    <a:pt x="1317" y="1645"/>
                  </a:lnTo>
                  <a:lnTo>
                    <a:pt x="0" y="0"/>
                  </a:lnTo>
                  <a:lnTo>
                    <a:pt x="1071" y="1645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1282">
                <a:defRPr/>
              </a:pPr>
              <a:endParaRPr kumimoji="0" lang="en-US" sz="1700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11" name="Freeform 19"/>
            <p:cNvSpPr>
              <a:spLocks/>
            </p:cNvSpPr>
            <p:nvPr userDrawn="1"/>
          </p:nvSpPr>
          <p:spPr bwMode="auto">
            <a:xfrm>
              <a:off x="7933056" y="4268188"/>
              <a:ext cx="2135823" cy="25914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1008" y="1632"/>
                </a:cxn>
                <a:cxn ang="0">
                  <a:pos x="0" y="0"/>
                </a:cxn>
                <a:cxn ang="0">
                  <a:pos x="960" y="1632"/>
                </a:cxn>
                <a:cxn ang="0">
                  <a:pos x="1008" y="1632"/>
                </a:cxn>
              </a:cxnLst>
              <a:rect l="0" t="0" r="0" b="0"/>
              <a:pathLst>
                <a:path w="1008" h="1632">
                  <a:moveTo>
                    <a:pt x="1008" y="1632"/>
                  </a:moveTo>
                  <a:lnTo>
                    <a:pt x="0" y="0"/>
                  </a:lnTo>
                  <a:lnTo>
                    <a:pt x="960" y="1632"/>
                  </a:lnTo>
                  <a:lnTo>
                    <a:pt x="1008" y="1632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1282">
                <a:defRPr/>
              </a:pPr>
              <a:endParaRPr kumimoji="0" lang="en-US" sz="1700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12" name="Freeform 20"/>
            <p:cNvSpPr>
              <a:spLocks/>
            </p:cNvSpPr>
            <p:nvPr userDrawn="1"/>
          </p:nvSpPr>
          <p:spPr bwMode="auto">
            <a:xfrm>
              <a:off x="7933055" y="1371918"/>
              <a:ext cx="4271645" cy="289627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2016" y="0"/>
                </a:cxn>
                <a:cxn ang="0">
                  <a:pos x="2016" y="144"/>
                </a:cxn>
                <a:cxn ang="0">
                  <a:pos x="0" y="1824"/>
                </a:cxn>
                <a:cxn ang="0">
                  <a:pos x="2016" y="0"/>
                </a:cxn>
              </a:cxnLst>
              <a:rect l="0" t="0" r="0" b="0"/>
              <a:pathLst>
                <a:path w="2016" h="1824">
                  <a:moveTo>
                    <a:pt x="2016" y="0"/>
                  </a:moveTo>
                  <a:lnTo>
                    <a:pt x="2016" y="144"/>
                  </a:lnTo>
                  <a:lnTo>
                    <a:pt x="0" y="1824"/>
                  </a:lnTo>
                  <a:lnTo>
                    <a:pt x="2016" y="0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1282">
                <a:defRPr/>
              </a:pPr>
              <a:endParaRPr kumimoji="0" lang="en-US" sz="1700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13" name="Freeform 21"/>
            <p:cNvSpPr>
              <a:spLocks/>
            </p:cNvSpPr>
            <p:nvPr userDrawn="1"/>
          </p:nvSpPr>
          <p:spPr bwMode="auto">
            <a:xfrm>
              <a:off x="7933055" y="1753006"/>
              <a:ext cx="4271645" cy="251518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2016" y="0"/>
                </a:cxn>
                <a:cxn ang="0">
                  <a:pos x="0" y="1584"/>
                </a:cxn>
                <a:cxn ang="0">
                  <a:pos x="2016" y="48"/>
                </a:cxn>
                <a:cxn ang="0">
                  <a:pos x="2016" y="0"/>
                </a:cxn>
              </a:cxnLst>
              <a:rect l="0" t="0" r="0" b="0"/>
              <a:pathLst>
                <a:path w="2016" h="1584">
                  <a:moveTo>
                    <a:pt x="2016" y="0"/>
                  </a:moveTo>
                  <a:lnTo>
                    <a:pt x="0" y="1584"/>
                  </a:lnTo>
                  <a:lnTo>
                    <a:pt x="2016" y="48"/>
                  </a:lnTo>
                  <a:lnTo>
                    <a:pt x="2016" y="0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1282">
                <a:defRPr/>
              </a:pPr>
              <a:endParaRPr kumimoji="0" lang="en-US" sz="1700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14" name="Freeform 22"/>
            <p:cNvSpPr>
              <a:spLocks/>
            </p:cNvSpPr>
            <p:nvPr userDrawn="1"/>
          </p:nvSpPr>
          <p:spPr bwMode="auto">
            <a:xfrm>
              <a:off x="1322176" y="4268188"/>
              <a:ext cx="6610879" cy="25914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1632"/>
                </a:cxn>
                <a:cxn ang="0">
                  <a:pos x="3120" y="0"/>
                </a:cxn>
                <a:cxn ang="0">
                  <a:pos x="1056" y="1632"/>
                </a:cxn>
                <a:cxn ang="0">
                  <a:pos x="0" y="1632"/>
                </a:cxn>
              </a:cxnLst>
              <a:rect l="0" t="0" r="0" b="0"/>
              <a:pathLst>
                <a:path w="3120" h="1632">
                  <a:moveTo>
                    <a:pt x="0" y="1632"/>
                  </a:moveTo>
                  <a:lnTo>
                    <a:pt x="3120" y="0"/>
                  </a:lnTo>
                  <a:lnTo>
                    <a:pt x="1056" y="1632"/>
                  </a:lnTo>
                  <a:lnTo>
                    <a:pt x="0" y="1632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1282">
                <a:defRPr/>
              </a:pPr>
              <a:endParaRPr kumimoji="0" lang="en-US" sz="1700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15" name="Freeform 23"/>
            <p:cNvSpPr>
              <a:spLocks/>
            </p:cNvSpPr>
            <p:nvPr userDrawn="1"/>
          </p:nvSpPr>
          <p:spPr bwMode="auto">
            <a:xfrm>
              <a:off x="711941" y="4268188"/>
              <a:ext cx="7119408" cy="25914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1632"/>
                </a:cxn>
                <a:cxn ang="0">
                  <a:pos x="3360" y="0"/>
                </a:cxn>
                <a:cxn ang="0">
                  <a:pos x="144" y="1632"/>
                </a:cxn>
                <a:cxn ang="0">
                  <a:pos x="0" y="1632"/>
                </a:cxn>
              </a:cxnLst>
              <a:rect l="0" t="0" r="0" b="0"/>
              <a:pathLst>
                <a:path w="3360" h="1632">
                  <a:moveTo>
                    <a:pt x="0" y="1632"/>
                  </a:moveTo>
                  <a:lnTo>
                    <a:pt x="3360" y="0"/>
                  </a:lnTo>
                  <a:lnTo>
                    <a:pt x="144" y="1632"/>
                  </a:lnTo>
                  <a:lnTo>
                    <a:pt x="0" y="1632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1282">
                <a:defRPr/>
              </a:pPr>
              <a:endParaRPr kumimoji="0" lang="en-US" sz="1700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16" name="Freeform 24"/>
            <p:cNvSpPr>
              <a:spLocks/>
            </p:cNvSpPr>
            <p:nvPr userDrawn="1"/>
          </p:nvSpPr>
          <p:spPr bwMode="auto">
            <a:xfrm>
              <a:off x="489608" y="2438966"/>
              <a:ext cx="7526232" cy="1829223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3552" y="1152"/>
                </a:cxn>
                <a:cxn ang="0">
                  <a:pos x="0" y="384"/>
                </a:cxn>
                <a:cxn ang="0">
                  <a:pos x="0" y="0"/>
                </a:cxn>
              </a:cxnLst>
              <a:rect l="0" t="0" r="0" b="0"/>
              <a:pathLst>
                <a:path w="3552" h="1152">
                  <a:moveTo>
                    <a:pt x="0" y="0"/>
                  </a:moveTo>
                  <a:lnTo>
                    <a:pt x="3504" y="1152"/>
                  </a:lnTo>
                  <a:lnTo>
                    <a:pt x="0" y="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1282">
                <a:defRPr/>
              </a:pPr>
              <a:endParaRPr kumimoji="0" lang="en-US" sz="1700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17" name="Freeform 25"/>
            <p:cNvSpPr>
              <a:spLocks/>
            </p:cNvSpPr>
            <p:nvPr userDrawn="1"/>
          </p:nvSpPr>
          <p:spPr bwMode="auto">
            <a:xfrm>
              <a:off x="489608" y="2134094"/>
              <a:ext cx="7526232" cy="213409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3552" y="1344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0" b="0"/>
              <a:pathLst>
                <a:path w="3552" h="1344">
                  <a:moveTo>
                    <a:pt x="0" y="0"/>
                  </a:moveTo>
                  <a:lnTo>
                    <a:pt x="3552" y="1344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1282">
                <a:defRPr/>
              </a:pPr>
              <a:endParaRPr kumimoji="0" lang="en-US" sz="1700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18" name="Freeform 26"/>
            <p:cNvSpPr>
              <a:spLocks/>
            </p:cNvSpPr>
            <p:nvPr userDrawn="1"/>
          </p:nvSpPr>
          <p:spPr bwMode="auto">
            <a:xfrm>
              <a:off x="6102350" y="4268188"/>
              <a:ext cx="1830705" cy="25914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1632"/>
                </a:cxn>
                <a:cxn ang="0">
                  <a:pos x="96" y="1632"/>
                </a:cxn>
                <a:cxn ang="0">
                  <a:pos x="864" y="0"/>
                </a:cxn>
                <a:cxn ang="0">
                  <a:pos x="0" y="1632"/>
                </a:cxn>
              </a:cxnLst>
              <a:rect l="0" t="0" r="0" b="0"/>
              <a:pathLst>
                <a:path w="864" h="1632">
                  <a:moveTo>
                    <a:pt x="0" y="1632"/>
                  </a:moveTo>
                  <a:lnTo>
                    <a:pt x="96" y="1632"/>
                  </a:lnTo>
                  <a:lnTo>
                    <a:pt x="864" y="0"/>
                  </a:lnTo>
                  <a:lnTo>
                    <a:pt x="0" y="1632"/>
                  </a:lnTo>
                  <a:close/>
                </a:path>
              </a:pathLst>
            </a:custGeom>
            <a:solidFill>
              <a:srgbClr val="4E5B6F">
                <a:tint val="95000"/>
                <a:satMod val="18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1282">
                <a:defRPr/>
              </a:pPr>
              <a:endParaRPr kumimoji="0" lang="en-US" sz="1700" kern="0">
                <a:solidFill>
                  <a:prstClr val="white"/>
                </a:solidFill>
                <a:latin typeface="Corbel"/>
              </a:endParaRPr>
            </a:p>
          </p:txBody>
        </p:sp>
      </p:grpSp>
      <p:sp>
        <p:nvSpPr>
          <p:cNvPr id="19" name="テキスト プレースホルダー 2"/>
          <p:cNvSpPr>
            <a:spLocks noGrp="1"/>
          </p:cNvSpPr>
          <p:nvPr>
            <p:ph type="body" sz="quarter" idx="12"/>
          </p:nvPr>
        </p:nvSpPr>
        <p:spPr>
          <a:xfrm>
            <a:off x="720060" y="5734799"/>
            <a:ext cx="10763999" cy="20523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1300" baseline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20" name="テキスト プレースホルダー 2"/>
          <p:cNvSpPr>
            <a:spLocks noGrp="1"/>
          </p:cNvSpPr>
          <p:nvPr>
            <p:ph type="body" sz="quarter" idx="13" hasCustomPrompt="1"/>
          </p:nvPr>
        </p:nvSpPr>
        <p:spPr>
          <a:xfrm>
            <a:off x="720060" y="6093626"/>
            <a:ext cx="10763999" cy="143663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</a:lstStyle>
          <a:p>
            <a:pPr lvl="0"/>
            <a:r>
              <a:rPr kumimoji="1" lang="en-US" altLang="ja-JP" dirty="0"/>
              <a:t>© 2017 Sony Corporation</a:t>
            </a:r>
            <a:endParaRPr kumimoji="1" lang="ja-JP" altLang="en-US" dirty="0"/>
          </a:p>
        </p:txBody>
      </p:sp>
      <p:sp>
        <p:nvSpPr>
          <p:cNvPr id="21" name="テキスト プレースホルダー 2"/>
          <p:cNvSpPr>
            <a:spLocks noGrp="1"/>
          </p:cNvSpPr>
          <p:nvPr>
            <p:ph type="body" sz="quarter" idx="14" hasCustomPrompt="1"/>
          </p:nvPr>
        </p:nvSpPr>
        <p:spPr>
          <a:xfrm>
            <a:off x="720060" y="1989694"/>
            <a:ext cx="10763999" cy="5762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</a:lstStyle>
          <a:p>
            <a:pPr lvl="0"/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22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720060" y="2916024"/>
            <a:ext cx="10763999" cy="30777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  <a:lvl2pPr marL="542799" indent="0" algn="l">
              <a:buNone/>
              <a:defRPr/>
            </a:lvl2pPr>
          </a:lstStyle>
          <a:p>
            <a:pPr lvl="0"/>
            <a:r>
              <a:rPr kumimoji="1" lang="ja-JP" altLang="en-US" dirty="0"/>
              <a:t>サブタイトルの書式設定</a:t>
            </a:r>
          </a:p>
        </p:txBody>
      </p:sp>
      <p:sp>
        <p:nvSpPr>
          <p:cNvPr id="23" name="テキスト プレースホルダー 4"/>
          <p:cNvSpPr>
            <a:spLocks noGrp="1"/>
          </p:cNvSpPr>
          <p:nvPr>
            <p:ph type="body" sz="quarter" idx="16" hasCustomPrompt="1"/>
          </p:nvPr>
        </p:nvSpPr>
        <p:spPr>
          <a:xfrm>
            <a:off x="720411" y="5125785"/>
            <a:ext cx="10763999" cy="2462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  <a:lvl2pPr marL="542799" indent="0" algn="l">
              <a:buNone/>
              <a:defRPr/>
            </a:lvl2pPr>
          </a:lstStyle>
          <a:p>
            <a:pPr lvl="0"/>
            <a:r>
              <a:rPr kumimoji="1" lang="en-US" altLang="ja-JP" dirty="0" err="1"/>
              <a:t>yyyy</a:t>
            </a:r>
            <a:r>
              <a:rPr kumimoji="1" lang="en-US" altLang="ja-JP" dirty="0"/>
              <a:t>/mm/</a:t>
            </a:r>
            <a:r>
              <a:rPr kumimoji="1" lang="en-US" altLang="ja-JP" dirty="0" err="1"/>
              <a:t>dd</a:t>
            </a:r>
            <a:endParaRPr kumimoji="1" lang="ja-JP" altLang="en-US" dirty="0"/>
          </a:p>
        </p:txBody>
      </p:sp>
      <p:pic>
        <p:nvPicPr>
          <p:cNvPr id="25" name="図 2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602" y="302459"/>
            <a:ext cx="1438171" cy="36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35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ue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" y="0"/>
            <a:ext cx="12204001" cy="6858000"/>
          </a:xfrm>
          <a:prstGeom prst="rect">
            <a:avLst/>
          </a:prstGeom>
        </p:spPr>
      </p:pic>
      <p:sp>
        <p:nvSpPr>
          <p:cNvPr id="11" name="タイトル 1"/>
          <p:cNvSpPr>
            <a:spLocks noGrp="1"/>
          </p:cNvSpPr>
          <p:nvPr>
            <p:ph type="title"/>
          </p:nvPr>
        </p:nvSpPr>
        <p:spPr bwMode="gray">
          <a:xfrm>
            <a:off x="360058" y="72000"/>
            <a:ext cx="11483999" cy="539750"/>
          </a:xfrm>
          <a:prstGeom prst="rect">
            <a:avLst/>
          </a:prstGeom>
        </p:spPr>
        <p:txBody>
          <a:bodyPr lIns="71759" tIns="71759" rIns="0" bIns="0" anchor="t" anchorCtr="0">
            <a:noAutofit/>
          </a:bodyPr>
          <a:lstStyle>
            <a:lvl1pPr algn="l">
              <a:defRPr sz="2800" b="1" baseline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pic>
        <p:nvPicPr>
          <p:cNvPr id="15" name="図 14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5175" y="6391588"/>
            <a:ext cx="3852000" cy="4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コンテンツ プレースホルダ 8"/>
          <p:cNvSpPr txBox="1">
            <a:spLocks/>
          </p:cNvSpPr>
          <p:nvPr userDrawn="1"/>
        </p:nvSpPr>
        <p:spPr>
          <a:xfrm>
            <a:off x="2625974" y="6534003"/>
            <a:ext cx="6952754" cy="21599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287213" indent="-287213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sz="10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  <a:sym typeface="Gill Sans" pitchFamily="-84" charset="0"/>
              </a:defRPr>
            </a:lvl1pPr>
            <a:lvl2pPr marL="414863" indent="-31913" algn="ctr" rtl="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2pPr>
            <a:lvl3pPr marL="861639" indent="-95738" algn="ctr" rtl="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3pPr>
            <a:lvl4pPr marL="1319052" indent="-170200" algn="ctr" rtl="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4pPr>
            <a:lvl5pPr marL="1776466" indent="-244663" algn="ctr" rtl="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5pPr>
            <a:lvl6pPr marL="2159417" algn="ctr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2542367" algn="ctr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2925318" algn="ctr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3308269" algn="ctr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marL="286230" indent="-286230" defTabSz="1085600">
              <a:defRPr/>
            </a:pPr>
            <a:r>
              <a:rPr lang="en-US" altLang="ja-JP" sz="1100" dirty="0">
                <a:solidFill>
                  <a:srgbClr val="FFFFFF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© 2017 Sony Corporation</a:t>
            </a:r>
            <a:endParaRPr lang="ja-JP" altLang="en-US" sz="1100" dirty="0">
              <a:solidFill>
                <a:srgbClr val="FFFFFF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8" name="コンテンツ プレースホルダ 8"/>
          <p:cNvSpPr txBox="1">
            <a:spLocks/>
          </p:cNvSpPr>
          <p:nvPr userDrawn="1"/>
        </p:nvSpPr>
        <p:spPr>
          <a:xfrm>
            <a:off x="8106567" y="6534000"/>
            <a:ext cx="2801493" cy="217600"/>
          </a:xfrm>
          <a:prstGeom prst="rect">
            <a:avLst/>
          </a:prstGeom>
        </p:spPr>
        <p:txBody>
          <a:bodyPr lIns="71759" tIns="0" rIns="71759" bIns="0" anchor="t" anchorCtr="0"/>
          <a:lstStyle>
            <a:lvl1pPr marL="287213" indent="-287213" algn="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sz="10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  <a:sym typeface="Gill Sans" pitchFamily="-84" charset="0"/>
              </a:defRPr>
            </a:lvl1pPr>
            <a:lvl2pPr marL="414863" indent="-31913" algn="ctr" rtl="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2pPr>
            <a:lvl3pPr marL="861639" indent="-95738" algn="ctr" rtl="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3pPr>
            <a:lvl4pPr marL="1319052" indent="-170200" algn="ctr" rtl="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4pPr>
            <a:lvl5pPr marL="1776466" indent="-244663" algn="ctr" rtl="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5pPr>
            <a:lvl6pPr marL="2159417" algn="ctr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2542367" algn="ctr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2925318" algn="ctr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3308269" algn="ctr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defTabSz="1085600"/>
            <a:r>
              <a:rPr lang="en-US" altLang="ja-JP" sz="900" dirty="0">
                <a:solidFill>
                  <a:srgbClr val="FFFFFF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メイリオ"/>
              </a:rPr>
              <a:t>Copying / Printing </a:t>
            </a:r>
            <a:r>
              <a:rPr lang="en-US" altLang="ja-JP" sz="900" b="1" dirty="0">
                <a:solidFill>
                  <a:srgbClr val="FFFFFF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メイリオ"/>
              </a:rPr>
              <a:t>Prohibited</a:t>
            </a:r>
          </a:p>
        </p:txBody>
      </p:sp>
      <p:cxnSp>
        <p:nvCxnSpPr>
          <p:cNvPr id="3" name="直線コネクタ 2"/>
          <p:cNvCxnSpPr/>
          <p:nvPr userDrawn="1"/>
        </p:nvCxnSpPr>
        <p:spPr>
          <a:xfrm>
            <a:off x="1886031" y="6535578"/>
            <a:ext cx="0" cy="216023"/>
          </a:xfrm>
          <a:prstGeom prst="line">
            <a:avLst/>
          </a:prstGeom>
          <a:noFill/>
          <a:ln w="3175" cap="flat" cmpd="sng" algn="ctr">
            <a:solidFill>
              <a:srgbClr val="FFFFFF"/>
            </a:solidFill>
            <a:prstDash val="solid"/>
          </a:ln>
          <a:effectLst/>
        </p:spPr>
      </p:cxnSp>
      <p:sp>
        <p:nvSpPr>
          <p:cNvPr id="6" name="Rectangle 12"/>
          <p:cNvSpPr txBox="1">
            <a:spLocks noChangeArrowheads="1"/>
          </p:cNvSpPr>
          <p:nvPr userDrawn="1"/>
        </p:nvSpPr>
        <p:spPr>
          <a:xfrm>
            <a:off x="1402779" y="6534003"/>
            <a:ext cx="396000" cy="215503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ja-JP"/>
            </a:defPPr>
            <a:lvl1pPr marL="0" algn="r" defTabSz="1089325" rtl="0" eaLnBrk="1" latinLnBrk="0" hangingPunct="1">
              <a:defRPr kumimoji="0" sz="1000" kern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85600">
              <a:defRPr/>
            </a:pPr>
            <a:fld id="{954C1B8F-B37F-4078-949A-742FBF1E088F}" type="slidenum">
              <a:rPr lang="en-US" altLang="ja-JP" sz="900" smtClean="0">
                <a:solidFill>
                  <a:srgbClr val="FFFFFF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pPr defTabSz="1085600">
                <a:defRPr/>
              </a:pPr>
              <a:t>‹#›</a:t>
            </a:fld>
            <a:endParaRPr lang="en-US" altLang="ja-JP" sz="900" dirty="0">
              <a:solidFill>
                <a:srgbClr val="FFFFFF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pic>
        <p:nvPicPr>
          <p:cNvPr id="14" name="図 13"/>
          <p:cNvPicPr>
            <a:picLocks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391588"/>
            <a:ext cx="1440000" cy="46800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001" y="6519659"/>
            <a:ext cx="1048514" cy="262129"/>
          </a:xfrm>
          <a:prstGeom prst="rect">
            <a:avLst/>
          </a:prstGeom>
        </p:spPr>
      </p:pic>
      <p:sp>
        <p:nvSpPr>
          <p:cNvPr id="10" name="正方形/長方形 9"/>
          <p:cNvSpPr/>
          <p:nvPr userDrawn="1"/>
        </p:nvSpPr>
        <p:spPr bwMode="auto">
          <a:xfrm>
            <a:off x="1" y="700767"/>
            <a:ext cx="12204700" cy="5724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125" tIns="45541" rIns="91125" bIns="45541" numCol="1" rtlCol="0" anchor="t" anchorCtr="0" compatLnSpc="1">
            <a:prstTxWarp prst="textNoShape">
              <a:avLst/>
            </a:prstTxWarp>
          </a:bodyPr>
          <a:lstStyle/>
          <a:p>
            <a:pPr defTabSz="911282" fontAlgn="base">
              <a:spcBef>
                <a:spcPct val="0"/>
              </a:spcBef>
              <a:spcAft>
                <a:spcPct val="0"/>
              </a:spcAft>
            </a:pPr>
            <a:endParaRPr kumimoji="0" lang="ja-JP" altLang="en-US" sz="17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360058" y="748578"/>
            <a:ext cx="11483999" cy="5652000"/>
          </a:xfrm>
          <a:prstGeom prst="rect">
            <a:avLst/>
          </a:prstGeom>
        </p:spPr>
        <p:txBody>
          <a:bodyPr lIns="71759" tIns="35878" rIns="71759" bIns="35878"/>
          <a:lstStyle>
            <a:lvl1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baseline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  <a:lvl2pPr marL="892277" indent="-379722">
              <a:lnSpc>
                <a:spcPct val="100000"/>
              </a:lnSpc>
              <a:spcBef>
                <a:spcPts val="0"/>
              </a:spcBef>
              <a:buFont typeface="Meiryo UI" panose="020B0604030504040204" pitchFamily="50" charset="-128"/>
              <a:buChar char="–"/>
              <a:defRPr sz="2400" baseline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2pPr>
            <a:lvl3pPr marL="1253002" indent="-303747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sz="2400" baseline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3pPr>
            <a:lvl4pPr marL="1699155" indent="-303747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2000" baseline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4pPr>
            <a:lvl5pPr marL="2146867" indent="-303747">
              <a:lnSpc>
                <a:spcPct val="100000"/>
              </a:lnSpc>
              <a:defRPr sz="17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09325" y="6427588"/>
            <a:ext cx="1295403" cy="432818"/>
          </a:xfrm>
          <a:prstGeom prst="rect">
            <a:avLst/>
          </a:prstGeom>
        </p:spPr>
      </p:pic>
      <p:pic>
        <p:nvPicPr>
          <p:cNvPr id="16" name="Picture 10" descr="CSC W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0424203" y="189434"/>
            <a:ext cx="1585149" cy="412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248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ue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" y="0"/>
            <a:ext cx="12204001" cy="6858000"/>
          </a:xfrm>
          <a:prstGeom prst="rect">
            <a:avLst/>
          </a:prstGeom>
        </p:spPr>
      </p:pic>
      <p:sp>
        <p:nvSpPr>
          <p:cNvPr id="11" name="タイトル 1"/>
          <p:cNvSpPr>
            <a:spLocks noGrp="1"/>
          </p:cNvSpPr>
          <p:nvPr>
            <p:ph type="title"/>
          </p:nvPr>
        </p:nvSpPr>
        <p:spPr bwMode="gray">
          <a:xfrm>
            <a:off x="360058" y="72000"/>
            <a:ext cx="11483999" cy="539750"/>
          </a:xfrm>
          <a:prstGeom prst="rect">
            <a:avLst/>
          </a:prstGeom>
        </p:spPr>
        <p:txBody>
          <a:bodyPr lIns="71759" tIns="71759" rIns="0" bIns="0" anchor="t" anchorCtr="0">
            <a:noAutofit/>
          </a:bodyPr>
          <a:lstStyle>
            <a:lvl1pPr algn="l">
              <a:defRPr sz="2800" b="1" baseline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pic>
        <p:nvPicPr>
          <p:cNvPr id="15" name="図 14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5175" y="6391588"/>
            <a:ext cx="3852000" cy="4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コンテンツ プレースホルダ 8"/>
          <p:cNvSpPr txBox="1">
            <a:spLocks/>
          </p:cNvSpPr>
          <p:nvPr userDrawn="1"/>
        </p:nvSpPr>
        <p:spPr>
          <a:xfrm>
            <a:off x="2625974" y="6534003"/>
            <a:ext cx="6952754" cy="21599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287213" indent="-287213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sz="10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  <a:sym typeface="Gill Sans" pitchFamily="-84" charset="0"/>
              </a:defRPr>
            </a:lvl1pPr>
            <a:lvl2pPr marL="414863" indent="-31913" algn="ctr" rtl="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2pPr>
            <a:lvl3pPr marL="861639" indent="-95738" algn="ctr" rtl="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3pPr>
            <a:lvl4pPr marL="1319052" indent="-170200" algn="ctr" rtl="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4pPr>
            <a:lvl5pPr marL="1776466" indent="-244663" algn="ctr" rtl="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5pPr>
            <a:lvl6pPr marL="2159417" algn="ctr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2542367" algn="ctr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2925318" algn="ctr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3308269" algn="ctr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marL="286230" indent="-286230" defTabSz="1085600">
              <a:defRPr/>
            </a:pPr>
            <a:r>
              <a:rPr lang="en-US" altLang="ja-JP" sz="1100" dirty="0">
                <a:solidFill>
                  <a:srgbClr val="FFFFFF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© 2017 Sony Corporation</a:t>
            </a:r>
            <a:endParaRPr lang="ja-JP" altLang="en-US" sz="1100" dirty="0">
              <a:solidFill>
                <a:srgbClr val="FFFFFF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8" name="コンテンツ プレースホルダ 8"/>
          <p:cNvSpPr txBox="1">
            <a:spLocks/>
          </p:cNvSpPr>
          <p:nvPr userDrawn="1"/>
        </p:nvSpPr>
        <p:spPr>
          <a:xfrm>
            <a:off x="8106567" y="6534000"/>
            <a:ext cx="2801493" cy="217600"/>
          </a:xfrm>
          <a:prstGeom prst="rect">
            <a:avLst/>
          </a:prstGeom>
        </p:spPr>
        <p:txBody>
          <a:bodyPr lIns="71759" tIns="0" rIns="71759" bIns="0" anchor="t" anchorCtr="0"/>
          <a:lstStyle>
            <a:lvl1pPr marL="287213" indent="-287213" algn="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sz="10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  <a:sym typeface="Gill Sans" pitchFamily="-84" charset="0"/>
              </a:defRPr>
            </a:lvl1pPr>
            <a:lvl2pPr marL="414863" indent="-31913" algn="ctr" rtl="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2pPr>
            <a:lvl3pPr marL="861639" indent="-95738" algn="ctr" rtl="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3pPr>
            <a:lvl4pPr marL="1319052" indent="-170200" algn="ctr" rtl="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4pPr>
            <a:lvl5pPr marL="1776466" indent="-244663" algn="ctr" rtl="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5pPr>
            <a:lvl6pPr marL="2159417" algn="ctr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2542367" algn="ctr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2925318" algn="ctr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3308269" algn="ctr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defTabSz="1085600"/>
            <a:r>
              <a:rPr lang="en-US" altLang="ja-JP" sz="900" dirty="0">
                <a:solidFill>
                  <a:srgbClr val="FFFFFF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メイリオ"/>
              </a:rPr>
              <a:t>Copying / Printing </a:t>
            </a:r>
            <a:r>
              <a:rPr lang="en-US" altLang="ja-JP" sz="900" b="1" dirty="0">
                <a:solidFill>
                  <a:srgbClr val="FFFFFF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メイリオ"/>
              </a:rPr>
              <a:t>Prohibited</a:t>
            </a:r>
          </a:p>
        </p:txBody>
      </p:sp>
      <p:cxnSp>
        <p:nvCxnSpPr>
          <p:cNvPr id="3" name="直線コネクタ 2"/>
          <p:cNvCxnSpPr/>
          <p:nvPr userDrawn="1"/>
        </p:nvCxnSpPr>
        <p:spPr>
          <a:xfrm>
            <a:off x="1886031" y="6535578"/>
            <a:ext cx="0" cy="216023"/>
          </a:xfrm>
          <a:prstGeom prst="line">
            <a:avLst/>
          </a:prstGeom>
          <a:noFill/>
          <a:ln w="3175" cap="flat" cmpd="sng" algn="ctr">
            <a:solidFill>
              <a:srgbClr val="FFFFFF"/>
            </a:solidFill>
            <a:prstDash val="solid"/>
          </a:ln>
          <a:effectLst/>
        </p:spPr>
      </p:cxnSp>
      <p:sp>
        <p:nvSpPr>
          <p:cNvPr id="6" name="Rectangle 12"/>
          <p:cNvSpPr txBox="1">
            <a:spLocks noChangeArrowheads="1"/>
          </p:cNvSpPr>
          <p:nvPr userDrawn="1"/>
        </p:nvSpPr>
        <p:spPr>
          <a:xfrm>
            <a:off x="1402779" y="6534003"/>
            <a:ext cx="396000" cy="215503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ja-JP"/>
            </a:defPPr>
            <a:lvl1pPr marL="0" algn="r" defTabSz="1089325" rtl="0" eaLnBrk="1" latinLnBrk="0" hangingPunct="1">
              <a:defRPr kumimoji="0" sz="1000" kern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85600">
              <a:defRPr/>
            </a:pPr>
            <a:fld id="{954C1B8F-B37F-4078-949A-742FBF1E088F}" type="slidenum">
              <a:rPr lang="en-US" altLang="ja-JP" sz="900" smtClean="0">
                <a:solidFill>
                  <a:srgbClr val="FFFFFF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pPr defTabSz="1085600">
                <a:defRPr/>
              </a:pPr>
              <a:t>‹#›</a:t>
            </a:fld>
            <a:endParaRPr lang="en-US" altLang="ja-JP" sz="900" dirty="0">
              <a:solidFill>
                <a:srgbClr val="FFFFFF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pic>
        <p:nvPicPr>
          <p:cNvPr id="14" name="図 13"/>
          <p:cNvPicPr>
            <a:picLocks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391588"/>
            <a:ext cx="1440000" cy="46800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001" y="6519659"/>
            <a:ext cx="1048514" cy="262129"/>
          </a:xfrm>
          <a:prstGeom prst="rect">
            <a:avLst/>
          </a:prstGeom>
        </p:spPr>
      </p:pic>
      <p:sp>
        <p:nvSpPr>
          <p:cNvPr id="10" name="正方形/長方形 9"/>
          <p:cNvSpPr/>
          <p:nvPr userDrawn="1"/>
        </p:nvSpPr>
        <p:spPr bwMode="auto">
          <a:xfrm>
            <a:off x="1" y="700767"/>
            <a:ext cx="12204700" cy="5724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125" tIns="45541" rIns="91125" bIns="45541" numCol="1" rtlCol="0" anchor="t" anchorCtr="0" compatLnSpc="1">
            <a:prstTxWarp prst="textNoShape">
              <a:avLst/>
            </a:prstTxWarp>
          </a:bodyPr>
          <a:lstStyle/>
          <a:p>
            <a:pPr defTabSz="911282" fontAlgn="base">
              <a:spcBef>
                <a:spcPct val="0"/>
              </a:spcBef>
              <a:spcAft>
                <a:spcPct val="0"/>
              </a:spcAft>
            </a:pPr>
            <a:endParaRPr kumimoji="0" lang="ja-JP" altLang="en-US" sz="17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09325" y="6427588"/>
            <a:ext cx="1295403" cy="432818"/>
          </a:xfrm>
          <a:prstGeom prst="rect">
            <a:avLst/>
          </a:prstGeom>
        </p:spPr>
      </p:pic>
      <p:pic>
        <p:nvPicPr>
          <p:cNvPr id="16" name="Picture 10" descr="CSC W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0424203" y="189434"/>
            <a:ext cx="1585149" cy="412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8000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ue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" y="0"/>
            <a:ext cx="12204001" cy="6858000"/>
          </a:xfrm>
          <a:prstGeom prst="rect">
            <a:avLst/>
          </a:prstGeom>
        </p:spPr>
      </p:pic>
      <p:sp>
        <p:nvSpPr>
          <p:cNvPr id="11" name="タイトル 1"/>
          <p:cNvSpPr>
            <a:spLocks noGrp="1"/>
          </p:cNvSpPr>
          <p:nvPr>
            <p:ph type="title"/>
          </p:nvPr>
        </p:nvSpPr>
        <p:spPr bwMode="gray">
          <a:xfrm>
            <a:off x="360058" y="72000"/>
            <a:ext cx="11483999" cy="539750"/>
          </a:xfrm>
          <a:prstGeom prst="rect">
            <a:avLst/>
          </a:prstGeom>
        </p:spPr>
        <p:txBody>
          <a:bodyPr lIns="71759" tIns="71759" rIns="0" bIns="0" anchor="t" anchorCtr="0">
            <a:noAutofit/>
          </a:bodyPr>
          <a:lstStyle>
            <a:lvl1pPr algn="l">
              <a:defRPr sz="2800" b="1" baseline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10" name="正方形/長方形 9"/>
          <p:cNvSpPr/>
          <p:nvPr userDrawn="1"/>
        </p:nvSpPr>
        <p:spPr bwMode="auto">
          <a:xfrm>
            <a:off x="1" y="700770"/>
            <a:ext cx="12204700" cy="61572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125" tIns="45541" rIns="91125" bIns="45541" numCol="1" rtlCol="0" anchor="t" anchorCtr="0" compatLnSpc="1">
            <a:prstTxWarp prst="textNoShape">
              <a:avLst/>
            </a:prstTxWarp>
          </a:bodyPr>
          <a:lstStyle/>
          <a:p>
            <a:pPr defTabSz="911282" fontAlgn="base">
              <a:spcBef>
                <a:spcPct val="0"/>
              </a:spcBef>
              <a:spcAft>
                <a:spcPct val="0"/>
              </a:spcAft>
            </a:pPr>
            <a:endParaRPr kumimoji="0" lang="ja-JP" altLang="en-US" sz="17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ectangle 12"/>
          <p:cNvSpPr txBox="1">
            <a:spLocks noChangeArrowheads="1"/>
          </p:cNvSpPr>
          <p:nvPr userDrawn="1"/>
        </p:nvSpPr>
        <p:spPr>
          <a:xfrm>
            <a:off x="11764919" y="6644086"/>
            <a:ext cx="396000" cy="215503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ja-JP"/>
            </a:defPPr>
            <a:lvl1pPr marL="0" algn="r" defTabSz="1089325" rtl="0" eaLnBrk="1" latinLnBrk="0" hangingPunct="1">
              <a:defRPr kumimoji="0" sz="1000" kern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85600">
              <a:defRPr/>
            </a:pPr>
            <a:fld id="{954C1B8F-B37F-4078-949A-742FBF1E088F}" type="slidenum">
              <a:rPr lang="en-US" altLang="ja-JP" sz="900" smtClean="0">
                <a:solidFill>
                  <a:srgbClr val="000000"/>
                </a:solidFill>
              </a:rPr>
              <a:pPr defTabSz="1085600">
                <a:defRPr/>
              </a:pPr>
              <a:t>‹#›</a:t>
            </a:fld>
            <a:endParaRPr lang="en-US" altLang="ja-JP" sz="900" dirty="0">
              <a:solidFill>
                <a:srgbClr val="000000"/>
              </a:solidFill>
            </a:endParaRPr>
          </a:p>
        </p:txBody>
      </p:sp>
      <p:pic>
        <p:nvPicPr>
          <p:cNvPr id="6" name="Picture 10" descr="CSC W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0424203" y="189434"/>
            <a:ext cx="1585149" cy="412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2528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 bwMode="auto">
          <a:xfrm>
            <a:off x="3" y="0"/>
            <a:ext cx="12196800" cy="685958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125" tIns="45541" rIns="91125" bIns="45541" numCol="1" rtlCol="0" anchor="t" anchorCtr="0" compatLnSpc="1">
            <a:prstTxWarp prst="textNoShape">
              <a:avLst/>
            </a:prstTxWarp>
          </a:bodyPr>
          <a:lstStyle/>
          <a:p>
            <a:pPr defTabSz="911282" fontAlgn="base">
              <a:spcBef>
                <a:spcPct val="0"/>
              </a:spcBef>
              <a:spcAft>
                <a:spcPct val="0"/>
              </a:spcAft>
            </a:pPr>
            <a:endParaRPr kumimoji="0" lang="ja-JP" altLang="en-US" sz="17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テキスト ボックス 4"/>
          <p:cNvSpPr txBox="1"/>
          <p:nvPr userDrawn="1"/>
        </p:nvSpPr>
        <p:spPr bwMode="gray">
          <a:xfrm>
            <a:off x="720786" y="6121417"/>
            <a:ext cx="10763249" cy="4321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defTabSz="1085600">
              <a:spcAft>
                <a:spcPts val="400"/>
              </a:spcAft>
            </a:pPr>
            <a:r>
              <a:rPr lang="en-US" altLang="ja-JP" sz="900" dirty="0">
                <a:solidFill>
                  <a:srgbClr val="717171"/>
                </a:solidFill>
                <a:cs typeface="メイリオ"/>
              </a:rPr>
              <a:t>SONY</a:t>
            </a:r>
            <a:r>
              <a:rPr lang="ja-JP" altLang="en-US" sz="900" dirty="0">
                <a:solidFill>
                  <a:srgbClr val="717171"/>
                </a:solidFill>
                <a:cs typeface="メイリオ"/>
              </a:rPr>
              <a:t>はソニー株式会社の登録商標または商標です。 </a:t>
            </a:r>
          </a:p>
          <a:p>
            <a:pPr algn="ctr" defTabSz="1085600">
              <a:spcAft>
                <a:spcPts val="400"/>
              </a:spcAft>
            </a:pPr>
            <a:r>
              <a:rPr lang="ja-JP" altLang="en-US" sz="900" dirty="0">
                <a:solidFill>
                  <a:srgbClr val="717171"/>
                </a:solidFill>
                <a:cs typeface="メイリオ"/>
              </a:rPr>
              <a:t>各ソニー製品の商品名・サービス名はソニー株式会社またはグループ各社の登録商標または商標です。その他の製品および会社名は、各社の商号、登録商標または商標です。 </a:t>
            </a: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2353" y="2979000"/>
            <a:ext cx="3599999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5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12204001" cy="685800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4777" y="2979592"/>
            <a:ext cx="3595263" cy="898816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 userDrawn="1"/>
        </p:nvSpPr>
        <p:spPr bwMode="gray">
          <a:xfrm>
            <a:off x="720786" y="6121417"/>
            <a:ext cx="10763249" cy="4321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defTabSz="1085600">
              <a:spcAft>
                <a:spcPts val="400"/>
              </a:spcAft>
            </a:pPr>
            <a:r>
              <a:rPr lang="en-US" altLang="ja-JP" sz="900" b="1" dirty="0">
                <a:solidFill>
                  <a:srgbClr val="FFFFFF"/>
                </a:solidFill>
                <a:cs typeface="メイリオ"/>
              </a:rPr>
              <a:t>SONY</a:t>
            </a:r>
            <a:r>
              <a:rPr lang="ja-JP" altLang="en-US" sz="900" b="1" dirty="0">
                <a:solidFill>
                  <a:srgbClr val="FFFFFF"/>
                </a:solidFill>
                <a:cs typeface="メイリオ"/>
              </a:rPr>
              <a:t>はソニー株式会社の登録商標または商標です。 </a:t>
            </a:r>
          </a:p>
          <a:p>
            <a:pPr algn="ctr" defTabSz="1085600">
              <a:spcAft>
                <a:spcPts val="400"/>
              </a:spcAft>
            </a:pPr>
            <a:r>
              <a:rPr lang="ja-JP" altLang="en-US" sz="900" b="1" dirty="0">
                <a:solidFill>
                  <a:srgbClr val="FFFFFF"/>
                </a:solidFill>
                <a:cs typeface="メイリオ"/>
              </a:rPr>
              <a:t>各ソニー製品の商品名・サービス名はソニー株式会社またはグループ各社の登録商標または商標です。その他の製品および会社名は、各社の商号、登録商標または商標です。 </a:t>
            </a:r>
          </a:p>
        </p:txBody>
      </p:sp>
    </p:spTree>
    <p:extLst>
      <p:ext uri="{BB962C8B-B14F-4D97-AF65-F5344CB8AC3E}">
        <p14:creationId xmlns:p14="http://schemas.microsoft.com/office/powerpoint/2010/main" val="279270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893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59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59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59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59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5900" b="1">
          <a:solidFill>
            <a:schemeClr val="bg1"/>
          </a:solidFill>
          <a:latin typeface="Arial" charset="0"/>
        </a:defRPr>
      </a:lvl5pPr>
      <a:lvl6pPr marL="607952" algn="l" rtl="0" eaLnBrk="1" fontAlgn="base" hangingPunct="1">
        <a:spcBef>
          <a:spcPct val="0"/>
        </a:spcBef>
        <a:spcAft>
          <a:spcPct val="0"/>
        </a:spcAft>
        <a:defRPr kumimoji="1" sz="5900" b="1">
          <a:solidFill>
            <a:schemeClr val="bg1"/>
          </a:solidFill>
          <a:latin typeface="Arial" charset="0"/>
        </a:defRPr>
      </a:lvl6pPr>
      <a:lvl7pPr marL="1215912" algn="l" rtl="0" eaLnBrk="1" fontAlgn="base" hangingPunct="1">
        <a:spcBef>
          <a:spcPct val="0"/>
        </a:spcBef>
        <a:spcAft>
          <a:spcPct val="0"/>
        </a:spcAft>
        <a:defRPr kumimoji="1" sz="5900" b="1">
          <a:solidFill>
            <a:schemeClr val="bg1"/>
          </a:solidFill>
          <a:latin typeface="Arial" charset="0"/>
        </a:defRPr>
      </a:lvl7pPr>
      <a:lvl8pPr marL="1823859" algn="l" rtl="0" eaLnBrk="1" fontAlgn="base" hangingPunct="1">
        <a:spcBef>
          <a:spcPct val="0"/>
        </a:spcBef>
        <a:spcAft>
          <a:spcPct val="0"/>
        </a:spcAft>
        <a:defRPr kumimoji="1" sz="5900" b="1">
          <a:solidFill>
            <a:schemeClr val="bg1"/>
          </a:solidFill>
          <a:latin typeface="Arial" charset="0"/>
        </a:defRPr>
      </a:lvl8pPr>
      <a:lvl9pPr marL="2431822" algn="l" rtl="0" eaLnBrk="1" fontAlgn="base" hangingPunct="1">
        <a:spcBef>
          <a:spcPct val="0"/>
        </a:spcBef>
        <a:spcAft>
          <a:spcPct val="0"/>
        </a:spcAft>
        <a:defRPr kumimoji="1" sz="5900" b="1">
          <a:solidFill>
            <a:schemeClr val="bg1"/>
          </a:solidFill>
          <a:latin typeface="Arial" charset="0"/>
        </a:defRPr>
      </a:lvl9pPr>
    </p:titleStyle>
    <p:bodyStyle>
      <a:lvl1pPr marL="455960" indent="-455960" algn="l" rtl="0" eaLnBrk="1" fontAlgn="base" hangingPunct="1">
        <a:spcBef>
          <a:spcPct val="20000"/>
        </a:spcBef>
        <a:spcAft>
          <a:spcPct val="0"/>
        </a:spcAft>
        <a:buChar char="•"/>
        <a:defRPr kumimoji="1" sz="4300">
          <a:solidFill>
            <a:schemeClr val="bg1"/>
          </a:solidFill>
          <a:latin typeface="+mn-lt"/>
          <a:ea typeface="+mn-ea"/>
          <a:cs typeface="+mn-cs"/>
        </a:defRPr>
      </a:lvl1pPr>
      <a:lvl2pPr marL="987932" indent="-379998" algn="l" rtl="0" eaLnBrk="1" fontAlgn="base" hangingPunct="1">
        <a:spcBef>
          <a:spcPct val="20000"/>
        </a:spcBef>
        <a:spcAft>
          <a:spcPct val="0"/>
        </a:spcAft>
        <a:buChar char="–"/>
        <a:defRPr kumimoji="1" sz="3700">
          <a:solidFill>
            <a:schemeClr val="bg1"/>
          </a:solidFill>
          <a:latin typeface="+mn-lt"/>
        </a:defRPr>
      </a:lvl2pPr>
      <a:lvl3pPr marL="1519886" indent="-303971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bg1"/>
          </a:solidFill>
          <a:latin typeface="+mn-lt"/>
        </a:defRPr>
      </a:lvl3pPr>
      <a:lvl4pPr marL="2127843" indent="-303971" algn="l" rtl="0" eaLnBrk="1" fontAlgn="base" hangingPunct="1">
        <a:spcBef>
          <a:spcPct val="20000"/>
        </a:spcBef>
        <a:spcAft>
          <a:spcPct val="0"/>
        </a:spcAft>
        <a:buChar char="–"/>
        <a:defRPr kumimoji="1" sz="2700">
          <a:solidFill>
            <a:schemeClr val="bg1"/>
          </a:solidFill>
          <a:latin typeface="+mn-lt"/>
        </a:defRPr>
      </a:lvl4pPr>
      <a:lvl5pPr marL="2735797" indent="-303971" algn="l" rtl="0" eaLnBrk="1" fontAlgn="base" hangingPunct="1">
        <a:spcBef>
          <a:spcPct val="20000"/>
        </a:spcBef>
        <a:spcAft>
          <a:spcPct val="0"/>
        </a:spcAft>
        <a:buChar char="»"/>
        <a:defRPr kumimoji="1" sz="2700">
          <a:solidFill>
            <a:schemeClr val="bg1"/>
          </a:solidFill>
          <a:latin typeface="+mn-lt"/>
        </a:defRPr>
      </a:lvl5pPr>
      <a:lvl6pPr marL="3343758" indent="-303971" algn="l" rtl="0" eaLnBrk="1" fontAlgn="base" hangingPunct="1">
        <a:spcBef>
          <a:spcPct val="20000"/>
        </a:spcBef>
        <a:spcAft>
          <a:spcPct val="0"/>
        </a:spcAft>
        <a:buChar char="»"/>
        <a:defRPr kumimoji="1" sz="2700">
          <a:solidFill>
            <a:schemeClr val="bg1"/>
          </a:solidFill>
          <a:latin typeface="+mn-lt"/>
        </a:defRPr>
      </a:lvl6pPr>
      <a:lvl7pPr marL="3951716" indent="-303971" algn="l" rtl="0" eaLnBrk="1" fontAlgn="base" hangingPunct="1">
        <a:spcBef>
          <a:spcPct val="20000"/>
        </a:spcBef>
        <a:spcAft>
          <a:spcPct val="0"/>
        </a:spcAft>
        <a:buChar char="»"/>
        <a:defRPr kumimoji="1" sz="2700">
          <a:solidFill>
            <a:schemeClr val="bg1"/>
          </a:solidFill>
          <a:latin typeface="+mn-lt"/>
        </a:defRPr>
      </a:lvl7pPr>
      <a:lvl8pPr marL="4559669" indent="-303971" algn="l" rtl="0" eaLnBrk="1" fontAlgn="base" hangingPunct="1">
        <a:spcBef>
          <a:spcPct val="20000"/>
        </a:spcBef>
        <a:spcAft>
          <a:spcPct val="0"/>
        </a:spcAft>
        <a:buChar char="»"/>
        <a:defRPr kumimoji="1" sz="2700">
          <a:solidFill>
            <a:schemeClr val="bg1"/>
          </a:solidFill>
          <a:latin typeface="+mn-lt"/>
        </a:defRPr>
      </a:lvl8pPr>
      <a:lvl9pPr marL="5167634" indent="-303971" algn="l" rtl="0" eaLnBrk="1" fontAlgn="base" hangingPunct="1">
        <a:spcBef>
          <a:spcPct val="20000"/>
        </a:spcBef>
        <a:spcAft>
          <a:spcPct val="0"/>
        </a:spcAft>
        <a:buChar char="»"/>
        <a:defRPr kumimoji="1" sz="2700">
          <a:solidFill>
            <a:schemeClr val="bg1"/>
          </a:solidFill>
          <a:latin typeface="+mn-lt"/>
        </a:defRPr>
      </a:lvl9pPr>
    </p:bodyStyle>
    <p:otherStyle>
      <a:defPPr>
        <a:defRPr lang="ja-JP"/>
      </a:defPPr>
      <a:lvl1pPr marL="0" algn="l" defTabSz="121591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7952" algn="l" defTabSz="121591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5912" algn="l" defTabSz="121591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3859" algn="l" defTabSz="121591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1822" algn="l" defTabSz="121591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39777" algn="l" defTabSz="121591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47733" algn="l" defTabSz="121591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55684" algn="l" defTabSz="121591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63653" algn="l" defTabSz="121591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4"/>
          </p:nvPr>
        </p:nvSpPr>
        <p:spPr>
          <a:xfrm>
            <a:off x="738951" y="1989694"/>
            <a:ext cx="10763999" cy="1440100"/>
          </a:xfrm>
        </p:spPr>
        <p:txBody>
          <a:bodyPr/>
          <a:lstStyle/>
          <a:p>
            <a:r>
              <a:rPr lang="en-US" altLang="zh-CN" sz="4400" dirty="0" smtClean="0"/>
              <a:t>RNN</a:t>
            </a:r>
            <a:r>
              <a:rPr lang="zh-CN" altLang="en-US" sz="4400" dirty="0" smtClean="0"/>
              <a:t>简介及实现</a:t>
            </a:r>
            <a:endParaRPr lang="zh-CN" altLang="en-US" sz="4400" dirty="0"/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C9733675-AF28-48D4-B3E8-695C497C5B4F}"/>
              </a:ext>
            </a:extLst>
          </p:cNvPr>
          <p:cNvSpPr txBox="1">
            <a:spLocks/>
          </p:cNvSpPr>
          <p:nvPr/>
        </p:nvSpPr>
        <p:spPr>
          <a:xfrm>
            <a:off x="2859012" y="4795728"/>
            <a:ext cx="7992730" cy="936171"/>
          </a:xfrm>
          <a:prstGeom prst="rect">
            <a:avLst/>
          </a:prstGeom>
        </p:spPr>
        <p:txBody>
          <a:bodyPr/>
          <a:lstStyle>
            <a:lvl1pPr marL="455914" indent="-45591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43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87833" indent="-37996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3700">
                <a:solidFill>
                  <a:schemeClr val="bg1"/>
                </a:solidFill>
                <a:latin typeface="+mn-lt"/>
              </a:defRPr>
            </a:lvl2pPr>
            <a:lvl3pPr marL="1519734" indent="-303941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1"/>
                </a:solidFill>
                <a:latin typeface="+mn-lt"/>
              </a:defRPr>
            </a:lvl3pPr>
            <a:lvl4pPr marL="2127630" indent="-303941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700">
                <a:solidFill>
                  <a:schemeClr val="bg1"/>
                </a:solidFill>
                <a:latin typeface="+mn-lt"/>
              </a:defRPr>
            </a:lvl4pPr>
            <a:lvl5pPr marL="2735523" indent="-30394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700">
                <a:solidFill>
                  <a:schemeClr val="bg1"/>
                </a:solidFill>
                <a:latin typeface="+mn-lt"/>
              </a:defRPr>
            </a:lvl5pPr>
            <a:lvl6pPr marL="3343423" indent="-30394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700">
                <a:solidFill>
                  <a:schemeClr val="bg1"/>
                </a:solidFill>
                <a:latin typeface="+mn-lt"/>
              </a:defRPr>
            </a:lvl6pPr>
            <a:lvl7pPr marL="3951320" indent="-30394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700">
                <a:solidFill>
                  <a:schemeClr val="bg1"/>
                </a:solidFill>
                <a:latin typeface="+mn-lt"/>
              </a:defRPr>
            </a:lvl7pPr>
            <a:lvl8pPr marL="4559212" indent="-30394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700">
                <a:solidFill>
                  <a:schemeClr val="bg1"/>
                </a:solidFill>
                <a:latin typeface="+mn-lt"/>
              </a:defRPr>
            </a:lvl8pPr>
            <a:lvl9pPr marL="5167116" indent="-30394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7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r">
              <a:buNone/>
            </a:pPr>
            <a:r>
              <a:rPr lang="en-US" altLang="zh-CN" sz="1598" dirty="0">
                <a:solidFill>
                  <a:schemeClr val="tx1"/>
                </a:solidFill>
              </a:rPr>
              <a:t>Update: </a:t>
            </a:r>
            <a:r>
              <a:rPr lang="en-US" altLang="zh-CN" sz="1598" dirty="0" smtClean="0">
                <a:solidFill>
                  <a:schemeClr val="tx1"/>
                </a:solidFill>
              </a:rPr>
              <a:t>30</a:t>
            </a:r>
            <a:r>
              <a:rPr lang="en-US" altLang="zh-CN" sz="1598" dirty="0" smtClean="0">
                <a:solidFill>
                  <a:schemeClr val="tx1"/>
                </a:solidFill>
              </a:rPr>
              <a:t> </a:t>
            </a:r>
            <a:r>
              <a:rPr lang="en-US" altLang="zh-CN" sz="1598" dirty="0">
                <a:solidFill>
                  <a:schemeClr val="tx1"/>
                </a:solidFill>
              </a:rPr>
              <a:t>September. 2020</a:t>
            </a:r>
          </a:p>
          <a:p>
            <a:pPr marL="0" indent="0" algn="r">
              <a:buNone/>
            </a:pPr>
            <a:r>
              <a:rPr lang="en-US" altLang="zh-CN" sz="1598" dirty="0" smtClean="0">
                <a:solidFill>
                  <a:schemeClr val="tx1"/>
                </a:solidFill>
              </a:rPr>
              <a:t>Xie </a:t>
            </a:r>
            <a:r>
              <a:rPr lang="en-US" altLang="zh-CN" sz="1598" dirty="0" err="1">
                <a:solidFill>
                  <a:schemeClr val="tx1"/>
                </a:solidFill>
              </a:rPr>
              <a:t>luoyan</a:t>
            </a:r>
            <a:endParaRPr lang="zh-CN" altLang="en-US" sz="1598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605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7357" y="45874"/>
            <a:ext cx="11483999" cy="539750"/>
          </a:xfrm>
        </p:spPr>
        <p:txBody>
          <a:bodyPr/>
          <a:lstStyle/>
          <a:p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 Create Dev branch (Windows)</a:t>
            </a:r>
            <a:endParaRPr lang="zh-CN" altLang="en-US" b="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7931AA-1DE5-4112-8337-B11AC7AC2C8B}"/>
              </a:ext>
            </a:extLst>
          </p:cNvPr>
          <p:cNvSpPr txBox="1"/>
          <p:nvPr/>
        </p:nvSpPr>
        <p:spPr>
          <a:xfrm>
            <a:off x="629742" y="909514"/>
            <a:ext cx="110172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RNN</a:t>
            </a:r>
            <a:r>
              <a:rPr lang="zh-CN" altLang="zh-CN" dirty="0"/>
              <a:t>中的结构细节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r>
              <a:rPr lang="zh-CN" altLang="zh-CN" dirty="0" smtClean="0"/>
              <a:t>（</a:t>
            </a:r>
            <a:r>
              <a:rPr lang="en-US" altLang="zh-CN" dirty="0"/>
              <a:t>1</a:t>
            </a:r>
            <a:r>
              <a:rPr lang="zh-CN" altLang="zh-CN" dirty="0" smtClean="0"/>
              <a:t>）可</a:t>
            </a:r>
            <a:r>
              <a:rPr lang="zh-CN" altLang="zh-CN" dirty="0"/>
              <a:t>以把</a:t>
            </a:r>
            <a:r>
              <a:rPr lang="en-US" altLang="zh-CN" dirty="0" err="1"/>
              <a:t>S_t</a:t>
            </a:r>
            <a:r>
              <a:rPr lang="zh-CN" altLang="zh-CN" dirty="0"/>
              <a:t>当作隐状态，捕捉了之前时间点上的信息。就像你去考研一样，考的时候记住了你能记住的所有信息。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o_t</a:t>
            </a:r>
            <a:r>
              <a:rPr lang="zh-CN" altLang="zh-CN" dirty="0"/>
              <a:t>是由当前时间以及之前所有的记忆得到的。就是你考研之后做的考试卷子，是用你的记忆得到的。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 smtClean="0"/>
              <a:t>）很</a:t>
            </a:r>
            <a:r>
              <a:rPr lang="zh-CN" altLang="zh-CN" dirty="0"/>
              <a:t>可惜的是， </a:t>
            </a:r>
            <a:r>
              <a:rPr lang="en-US" altLang="zh-CN" dirty="0" err="1"/>
              <a:t>S_t</a:t>
            </a:r>
            <a:r>
              <a:rPr lang="zh-CN" altLang="zh-CN" dirty="0"/>
              <a:t>并不能捕捉之前所有时间点的信息。就像你考研不能记住所有的英语单词一样。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 smtClean="0"/>
              <a:t>）和</a:t>
            </a:r>
            <a:r>
              <a:rPr lang="zh-CN" altLang="zh-CN" dirty="0"/>
              <a:t>卷积神经网络一样，这里的网络中每个</a:t>
            </a:r>
            <a:r>
              <a:rPr lang="en-US" altLang="zh-CN" dirty="0"/>
              <a:t>cell</a:t>
            </a:r>
            <a:r>
              <a:rPr lang="zh-CN" altLang="zh-CN" dirty="0"/>
              <a:t>都共享了一组参数（</a:t>
            </a:r>
            <a:r>
              <a:rPr lang="en-US" altLang="zh-CN" dirty="0"/>
              <a:t>U</a:t>
            </a:r>
            <a:r>
              <a:rPr lang="zh-CN" altLang="zh-CN" dirty="0"/>
              <a:t>，</a:t>
            </a:r>
            <a:r>
              <a:rPr lang="en-US" altLang="zh-CN" dirty="0"/>
              <a:t>V</a:t>
            </a:r>
            <a:r>
              <a:rPr lang="zh-CN" altLang="zh-CN" dirty="0"/>
              <a:t>，</a:t>
            </a:r>
            <a:r>
              <a:rPr lang="en-US" altLang="zh-CN" dirty="0"/>
              <a:t>W</a:t>
            </a:r>
            <a:r>
              <a:rPr lang="zh-CN" altLang="zh-CN" dirty="0"/>
              <a:t>）</a:t>
            </a:r>
            <a:r>
              <a:rPr lang="en-US" altLang="zh-CN" dirty="0"/>
              <a:t>,</a:t>
            </a:r>
            <a:r>
              <a:rPr lang="zh-CN" altLang="zh-CN" dirty="0"/>
              <a:t>这样就能极大的降低计算量了。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 smtClean="0"/>
              <a:t>）</a:t>
            </a:r>
            <a:r>
              <a:rPr lang="en-US" altLang="zh-CN" dirty="0" err="1" smtClean="0"/>
              <a:t>o_t</a:t>
            </a:r>
            <a:r>
              <a:rPr lang="zh-CN" altLang="zh-CN" dirty="0"/>
              <a:t>在很多情况下都是不存在的，因为很多任务，比如文本情感分析，都是只关注最后的结果的。就像考研之后选择学校，学校不会管你到底怎么努力，怎么心酸的准备考研，而只关注你最后考了多少分。</a:t>
            </a:r>
          </a:p>
        </p:txBody>
      </p:sp>
    </p:spTree>
    <p:extLst>
      <p:ext uri="{BB962C8B-B14F-4D97-AF65-F5344CB8AC3E}">
        <p14:creationId xmlns:p14="http://schemas.microsoft.com/office/powerpoint/2010/main" val="22231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7357" y="45874"/>
            <a:ext cx="11483999" cy="539750"/>
          </a:xfrm>
        </p:spPr>
        <p:txBody>
          <a:bodyPr/>
          <a:lstStyle/>
          <a:p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 Create Dev branch (Windows)</a:t>
            </a:r>
            <a:endParaRPr lang="zh-CN" altLang="en-US" b="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7931AA-1DE5-4112-8337-B11AC7AC2C8B}"/>
              </a:ext>
            </a:extLst>
          </p:cNvPr>
          <p:cNvSpPr txBox="1"/>
          <p:nvPr/>
        </p:nvSpPr>
        <p:spPr>
          <a:xfrm>
            <a:off x="629742" y="909514"/>
            <a:ext cx="1101722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四、</a:t>
            </a:r>
            <a:r>
              <a:rPr lang="en-US" altLang="zh-CN" b="1" dirty="0"/>
              <a:t>RNN</a:t>
            </a:r>
            <a:r>
              <a:rPr lang="zh-CN" altLang="zh-CN" b="1" dirty="0"/>
              <a:t>的改</a:t>
            </a:r>
            <a:r>
              <a:rPr lang="zh-CN" altLang="zh-CN" b="1" dirty="0" smtClean="0"/>
              <a:t>进</a:t>
            </a:r>
            <a:endParaRPr lang="en-US" altLang="zh-CN" b="1" dirty="0" smtClean="0"/>
          </a:p>
          <a:p>
            <a:r>
              <a:rPr lang="en-US" altLang="zh-CN" b="1" dirty="0"/>
              <a:t>1</a:t>
            </a:r>
            <a:r>
              <a:rPr lang="zh-CN" altLang="zh-CN" b="1" dirty="0"/>
              <a:t>：双向</a:t>
            </a:r>
            <a:r>
              <a:rPr lang="en-US" altLang="zh-CN" b="1" dirty="0"/>
              <a:t>RNN</a:t>
            </a:r>
            <a:endParaRPr lang="zh-CN" altLang="zh-CN" dirty="0"/>
          </a:p>
          <a:p>
            <a:r>
              <a:rPr lang="zh-CN" altLang="zh-CN" dirty="0"/>
              <a:t>在有些情况，比如有一部电视剧，在第三集的时候才出现的人物，现在让预测一下在第三集中出现的人物名字，你用前面两集的内容是预测不出来的，所以你需要用到第四，第五集的内容来预测第三集的内容，这就是双向</a:t>
            </a:r>
            <a:r>
              <a:rPr lang="en-US" altLang="zh-CN" dirty="0"/>
              <a:t>RNN</a:t>
            </a:r>
            <a:r>
              <a:rPr lang="zh-CN" altLang="zh-CN" dirty="0"/>
              <a:t>的想法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971662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7357" y="45874"/>
            <a:ext cx="11483999" cy="539750"/>
          </a:xfrm>
        </p:spPr>
        <p:txBody>
          <a:bodyPr/>
          <a:lstStyle/>
          <a:p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 Create Dev branch (Windows)</a:t>
            </a:r>
            <a:endParaRPr lang="zh-CN" altLang="en-US" b="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7931AA-1DE5-4112-8337-B11AC7AC2C8B}"/>
              </a:ext>
            </a:extLst>
          </p:cNvPr>
          <p:cNvSpPr txBox="1"/>
          <p:nvPr/>
        </p:nvSpPr>
        <p:spPr>
          <a:xfrm>
            <a:off x="629742" y="909514"/>
            <a:ext cx="110172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如图是双向</a:t>
            </a:r>
            <a:r>
              <a:rPr lang="en-US" altLang="zh-CN" dirty="0"/>
              <a:t>RNN</a:t>
            </a:r>
            <a:r>
              <a:rPr lang="zh-CN" altLang="zh-CN" dirty="0"/>
              <a:t>的图解：</a:t>
            </a:r>
            <a:endParaRPr lang="zh-CN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233698" y="3843831"/>
            <a:ext cx="11809312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从前往后：</a:t>
            </a:r>
            <a:r>
              <a:rPr lang="en-US" altLang="zh-CN" dirty="0"/>
              <a:t>\</a:t>
            </a:r>
            <a:r>
              <a:rPr lang="en-US" altLang="zh-CN" dirty="0" err="1"/>
              <a:t>vec</a:t>
            </a:r>
            <a:r>
              <a:rPr lang="en-US" altLang="zh-CN" dirty="0"/>
              <a:t>{S_t^1} = f(\</a:t>
            </a:r>
            <a:r>
              <a:rPr lang="en-US" altLang="zh-CN" dirty="0" err="1"/>
              <a:t>vec</a:t>
            </a:r>
            <a:r>
              <a:rPr lang="en-US" altLang="zh-CN" dirty="0"/>
              <a:t>{U^1}*</a:t>
            </a:r>
            <a:r>
              <a:rPr lang="en-US" altLang="zh-CN" dirty="0" err="1"/>
              <a:t>X_t</a:t>
            </a:r>
            <a:r>
              <a:rPr lang="en-US" altLang="zh-CN" dirty="0"/>
              <a:t> + \</a:t>
            </a:r>
            <a:r>
              <a:rPr lang="en-US" altLang="zh-CN" dirty="0" err="1"/>
              <a:t>vec</a:t>
            </a:r>
            <a:r>
              <a:rPr lang="en-US" altLang="zh-CN" dirty="0"/>
              <a:t>{W^1}*S_{t-1 }+ \</a:t>
            </a:r>
            <a:r>
              <a:rPr lang="en-US" altLang="zh-CN" dirty="0" err="1"/>
              <a:t>vec</a:t>
            </a:r>
            <a:r>
              <a:rPr lang="en-US" altLang="zh-CN" dirty="0"/>
              <a:t>{b^1})</a:t>
            </a:r>
            <a:endParaRPr lang="zh-CN" altLang="zh-CN" dirty="0"/>
          </a:p>
          <a:p>
            <a:r>
              <a:rPr lang="zh-CN" altLang="zh-CN" dirty="0"/>
              <a:t>从后往前</a:t>
            </a:r>
            <a:r>
              <a:rPr lang="en-US" altLang="zh-CN" dirty="0"/>
              <a:t>:\</a:t>
            </a:r>
            <a:r>
              <a:rPr lang="en-US" altLang="zh-CN" dirty="0" err="1"/>
              <a:t>vec</a:t>
            </a:r>
            <a:r>
              <a:rPr lang="en-US" altLang="zh-CN" dirty="0"/>
              <a:t>{S_t^2} =f(\</a:t>
            </a:r>
            <a:r>
              <a:rPr lang="en-US" altLang="zh-CN" dirty="0" err="1"/>
              <a:t>vec</a:t>
            </a:r>
            <a:r>
              <a:rPr lang="en-US" altLang="zh-CN" dirty="0"/>
              <a:t>{U^2*</a:t>
            </a:r>
            <a:r>
              <a:rPr lang="en-US" altLang="zh-CN" dirty="0" err="1"/>
              <a:t>X_t</a:t>
            </a:r>
            <a:r>
              <a:rPr lang="en-US" altLang="zh-CN" dirty="0"/>
              <a:t>} + \</a:t>
            </a:r>
            <a:r>
              <a:rPr lang="en-US" altLang="zh-CN" dirty="0" err="1"/>
              <a:t>vec</a:t>
            </a:r>
            <a:r>
              <a:rPr lang="en-US" altLang="zh-CN" dirty="0"/>
              <a:t>{W^2}*S_{t-1}+\</a:t>
            </a:r>
            <a:r>
              <a:rPr lang="en-US" altLang="zh-CN" dirty="0" err="1"/>
              <a:t>vec</a:t>
            </a:r>
            <a:r>
              <a:rPr lang="en-US" altLang="zh-CN" dirty="0"/>
              <a:t>{b^2})</a:t>
            </a:r>
            <a:endParaRPr lang="zh-CN" altLang="zh-CN" dirty="0"/>
          </a:p>
          <a:p>
            <a:r>
              <a:rPr lang="zh-CN" altLang="zh-CN" dirty="0"/>
              <a:t>输出：</a:t>
            </a:r>
            <a:r>
              <a:rPr lang="en-US" altLang="zh-CN" dirty="0" err="1"/>
              <a:t>o_t</a:t>
            </a:r>
            <a:r>
              <a:rPr lang="en-US" altLang="zh-CN" dirty="0"/>
              <a:t> = </a:t>
            </a:r>
            <a:r>
              <a:rPr lang="en-US" altLang="zh-CN" dirty="0" err="1"/>
              <a:t>softmax</a:t>
            </a:r>
            <a:r>
              <a:rPr lang="en-US" altLang="zh-CN" dirty="0"/>
              <a:t>(V*[\</a:t>
            </a:r>
            <a:r>
              <a:rPr lang="en-US" altLang="zh-CN" dirty="0" err="1"/>
              <a:t>vec</a:t>
            </a:r>
            <a:r>
              <a:rPr lang="en-US" altLang="zh-CN" dirty="0"/>
              <a:t>{S_t^1};\</a:t>
            </a:r>
            <a:r>
              <a:rPr lang="en-US" altLang="zh-CN" dirty="0" err="1"/>
              <a:t>vec</a:t>
            </a:r>
            <a:r>
              <a:rPr lang="en-US" altLang="zh-CN" dirty="0"/>
              <a:t>{S_t^2}] )</a:t>
            </a:r>
            <a:endParaRPr lang="zh-CN" altLang="zh-CN" dirty="0"/>
          </a:p>
          <a:p>
            <a:r>
              <a:rPr lang="zh-CN" altLang="zh-CN" dirty="0"/>
              <a:t>这里的</a:t>
            </a:r>
            <a:r>
              <a:rPr lang="en-US" altLang="zh-CN" dirty="0"/>
              <a:t>[\</a:t>
            </a:r>
            <a:r>
              <a:rPr lang="en-US" altLang="zh-CN" dirty="0" err="1"/>
              <a:t>vec</a:t>
            </a:r>
            <a:r>
              <a:rPr lang="en-US" altLang="zh-CN" dirty="0"/>
              <a:t>{S_t^1};\</a:t>
            </a:r>
            <a:r>
              <a:rPr lang="en-US" altLang="zh-CN" dirty="0" err="1"/>
              <a:t>vec</a:t>
            </a:r>
            <a:r>
              <a:rPr lang="en-US" altLang="zh-CN" dirty="0"/>
              <a:t>{S_t^2}]</a:t>
            </a:r>
            <a:r>
              <a:rPr lang="zh-CN" altLang="zh-CN" dirty="0"/>
              <a:t>做的是一个拼接，如果他们都是</a:t>
            </a:r>
            <a:r>
              <a:rPr lang="en-US" altLang="zh-CN" dirty="0"/>
              <a:t>1000X1</a:t>
            </a:r>
            <a:r>
              <a:rPr lang="zh-CN" altLang="zh-CN" dirty="0"/>
              <a:t>维的，拼接在一起就是</a:t>
            </a:r>
            <a:r>
              <a:rPr lang="en-US" altLang="zh-CN" dirty="0"/>
              <a:t>1000X2</a:t>
            </a:r>
            <a:r>
              <a:rPr lang="zh-CN" altLang="zh-CN" dirty="0"/>
              <a:t>维的了。</a:t>
            </a:r>
          </a:p>
          <a:p>
            <a:r>
              <a:rPr lang="zh-CN" altLang="zh-CN" dirty="0"/>
              <a:t>双向</a:t>
            </a:r>
            <a:r>
              <a:rPr lang="en-US" altLang="zh-CN" dirty="0"/>
              <a:t>RNN</a:t>
            </a:r>
            <a:r>
              <a:rPr lang="zh-CN" altLang="zh-CN" dirty="0"/>
              <a:t>需要的内存是单向</a:t>
            </a:r>
            <a:r>
              <a:rPr lang="en-US" altLang="zh-CN" dirty="0"/>
              <a:t>RNN</a:t>
            </a:r>
            <a:r>
              <a:rPr lang="zh-CN" altLang="zh-CN" dirty="0"/>
              <a:t>的两倍，因为在同一时间点，双向</a:t>
            </a:r>
            <a:r>
              <a:rPr lang="en-US" altLang="zh-CN" dirty="0"/>
              <a:t>RNN</a:t>
            </a:r>
            <a:r>
              <a:rPr lang="zh-CN" altLang="zh-CN" dirty="0"/>
              <a:t>需要保存两个方向上的权重参数，在分类的时候，需要同时输入两个隐藏层输出的信息。</a:t>
            </a:r>
          </a:p>
        </p:txBody>
      </p:sp>
      <p:pic>
        <p:nvPicPr>
          <p:cNvPr id="8" name="Picture 7" descr="这里写图片描述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126" y="909514"/>
            <a:ext cx="4800600" cy="2905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102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7357" y="45874"/>
            <a:ext cx="11483999" cy="539750"/>
          </a:xfrm>
        </p:spPr>
        <p:txBody>
          <a:bodyPr/>
          <a:lstStyle/>
          <a:p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 Create Dev branch (Windows)</a:t>
            </a:r>
            <a:endParaRPr lang="zh-CN" altLang="en-US" b="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7931AA-1DE5-4112-8337-B11AC7AC2C8B}"/>
              </a:ext>
            </a:extLst>
          </p:cNvPr>
          <p:cNvSpPr txBox="1"/>
          <p:nvPr/>
        </p:nvSpPr>
        <p:spPr>
          <a:xfrm>
            <a:off x="629742" y="909514"/>
            <a:ext cx="1101722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zh-CN" b="1" dirty="0"/>
              <a:t>：深层双向</a:t>
            </a:r>
            <a:r>
              <a:rPr lang="en-US" altLang="zh-CN" b="1" dirty="0"/>
              <a:t>RNN</a:t>
            </a:r>
            <a:endParaRPr lang="zh-CN" altLang="zh-CN" dirty="0"/>
          </a:p>
          <a:p>
            <a:r>
              <a:rPr lang="zh-CN" altLang="zh-CN" dirty="0"/>
              <a:t>深层双向</a:t>
            </a:r>
            <a:r>
              <a:rPr lang="en-US" altLang="zh-CN" dirty="0"/>
              <a:t>RNN </a:t>
            </a:r>
            <a:r>
              <a:rPr lang="zh-CN" altLang="zh-CN" dirty="0"/>
              <a:t>与双向</a:t>
            </a:r>
            <a:r>
              <a:rPr lang="en-US" altLang="zh-CN" dirty="0"/>
              <a:t>RNN</a:t>
            </a:r>
            <a:r>
              <a:rPr lang="zh-CN" altLang="zh-CN" dirty="0"/>
              <a:t>相比，多了几个隐藏层，因为他的想法是很多信息记一次记不下来，比如你去考研，复习考研英语的时候，背英语单词一定不会就看一次就记住了所有要考的考研单词吧，你应该也是带着先前几次背过的单词，然后选择那些背过，但不熟的内容，或者没背过的单词来背吧。</a:t>
            </a:r>
          </a:p>
          <a:p>
            <a:r>
              <a:rPr lang="zh-CN" altLang="zh-CN" dirty="0"/>
              <a:t>深层双向</a:t>
            </a:r>
            <a:r>
              <a:rPr lang="en-US" altLang="zh-CN" dirty="0"/>
              <a:t>RNN</a:t>
            </a:r>
            <a:r>
              <a:rPr lang="zh-CN" altLang="zh-CN" dirty="0"/>
              <a:t>就是基于这么一个想法，他的输入有两方面，第一就是前一时刻的隐藏层传过来的信息</a:t>
            </a:r>
            <a:r>
              <a:rPr lang="en-US" altLang="zh-CN" dirty="0"/>
              <a:t>\</a:t>
            </a:r>
            <a:r>
              <a:rPr lang="en-US" altLang="zh-CN" dirty="0" err="1"/>
              <a:t>overrightarrow</a:t>
            </a:r>
            <a:r>
              <a:rPr lang="en-US" altLang="zh-CN" dirty="0"/>
              <a:t>{h}_{t-1}^{(</a:t>
            </a:r>
            <a:r>
              <a:rPr lang="en-US" altLang="zh-CN" dirty="0" err="1"/>
              <a:t>i</a:t>
            </a:r>
            <a:r>
              <a:rPr lang="en-US" altLang="zh-CN" dirty="0"/>
              <a:t>)}</a:t>
            </a:r>
            <a:r>
              <a:rPr lang="zh-CN" altLang="zh-CN" dirty="0"/>
              <a:t>，和当前时刻上一隐藏层传过来的信息</a:t>
            </a:r>
            <a:r>
              <a:rPr lang="en-US" altLang="zh-CN" dirty="0" err="1"/>
              <a:t>h_t</a:t>
            </a:r>
            <a:r>
              <a:rPr lang="en-US" altLang="zh-CN" dirty="0"/>
              <a:t>^{(</a:t>
            </a:r>
            <a:r>
              <a:rPr lang="en-US" altLang="zh-CN" dirty="0" smtClean="0"/>
              <a:t>i-</a:t>
            </a:r>
            <a:r>
              <a:rPr lang="en-US" altLang="zh-CN" dirty="0"/>
              <a:t>1)}=[\</a:t>
            </a:r>
            <a:r>
              <a:rPr lang="en-US" altLang="zh-CN" dirty="0" err="1"/>
              <a:t>overrightarrow</a:t>
            </a:r>
            <a:r>
              <a:rPr lang="en-US" altLang="zh-CN" dirty="0"/>
              <a:t>{h}_{t}^{(i-1)};\</a:t>
            </a:r>
            <a:r>
              <a:rPr lang="en-US" altLang="zh-CN" dirty="0" err="1"/>
              <a:t>overleftarrow</a:t>
            </a:r>
            <a:r>
              <a:rPr lang="en-US" altLang="zh-CN" dirty="0"/>
              <a:t>{h}_{t}^{(i-1)}]</a:t>
            </a:r>
            <a:r>
              <a:rPr lang="zh-CN" altLang="zh-CN" dirty="0"/>
              <a:t>，包括前向和后向的。</a:t>
            </a:r>
          </a:p>
        </p:txBody>
      </p:sp>
      <p:pic>
        <p:nvPicPr>
          <p:cNvPr id="8" name="Picture 7" descr="这里写图片描述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030" y="3717826"/>
            <a:ext cx="5040560" cy="25202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821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7357" y="45874"/>
            <a:ext cx="11483999" cy="539750"/>
          </a:xfrm>
        </p:spPr>
        <p:txBody>
          <a:bodyPr/>
          <a:lstStyle/>
          <a:p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 Create Dev branch (Windows)</a:t>
            </a:r>
            <a:endParaRPr lang="zh-CN" altLang="en-US" b="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7931AA-1DE5-4112-8337-B11AC7AC2C8B}"/>
              </a:ext>
            </a:extLst>
          </p:cNvPr>
          <p:cNvSpPr txBox="1"/>
          <p:nvPr/>
        </p:nvSpPr>
        <p:spPr>
          <a:xfrm>
            <a:off x="629742" y="909514"/>
            <a:ext cx="110172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/>
              <a:t>我们用公式来表示是这样的</a:t>
            </a:r>
            <a:r>
              <a:rPr lang="en-US" altLang="zh-CN"/>
              <a:t>:</a:t>
            </a:r>
            <a:endParaRPr lang="zh-CN" altLang="zh-CN" dirty="0"/>
          </a:p>
        </p:txBody>
      </p:sp>
      <p:pic>
        <p:nvPicPr>
          <p:cNvPr id="1026" name="Picture 4" descr="这里写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582" y="3573809"/>
            <a:ext cx="5849912" cy="175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5" descr="这里写图片描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854" y="1596350"/>
            <a:ext cx="5920100" cy="66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1220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我们用公式来表示是这样的</a:t>
            </a: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:</a:t>
            </a:r>
            <a:b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b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29742" y="2261174"/>
            <a:ext cx="4968552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/>
              <a:t>然后再利用最后一层来进行分类，分类公式如下：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654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7357" y="45874"/>
            <a:ext cx="11483999" cy="539750"/>
          </a:xfrm>
        </p:spPr>
        <p:txBody>
          <a:bodyPr/>
          <a:lstStyle/>
          <a:p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 Commit Process</a:t>
            </a:r>
            <a:endParaRPr lang="zh-CN" altLang="en-US" b="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D9FA82-0963-49B3-BC82-9E5F2A0EC559}"/>
              </a:ext>
            </a:extLst>
          </p:cNvPr>
          <p:cNvSpPr txBox="1"/>
          <p:nvPr/>
        </p:nvSpPr>
        <p:spPr>
          <a:xfrm>
            <a:off x="629742" y="909514"/>
            <a:ext cx="10513168" cy="477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 smtClean="0"/>
              <a:t>一、</a:t>
            </a:r>
            <a:r>
              <a:rPr lang="zh-CN" altLang="zh-CN" dirty="0" smtClean="0"/>
              <a:t>神</a:t>
            </a:r>
            <a:r>
              <a:rPr lang="zh-CN" altLang="zh-CN" dirty="0"/>
              <a:t>经网络基</a:t>
            </a:r>
            <a:r>
              <a:rPr lang="zh-CN" altLang="zh-CN" dirty="0" smtClean="0"/>
              <a:t>础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二</a:t>
            </a:r>
            <a:r>
              <a:rPr lang="zh-CN" altLang="en-US" dirty="0"/>
              <a:t>、</a:t>
            </a:r>
            <a:r>
              <a:rPr lang="en-US" altLang="zh-CN" dirty="0" smtClean="0"/>
              <a:t>RNN</a:t>
            </a:r>
            <a:r>
              <a:rPr lang="zh-CN" altLang="zh-CN" dirty="0"/>
              <a:t>的由</a:t>
            </a:r>
            <a:r>
              <a:rPr lang="zh-CN" altLang="zh-CN" dirty="0" smtClean="0"/>
              <a:t>来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三、</a:t>
            </a:r>
            <a:r>
              <a:rPr lang="en-US" altLang="zh-CN" dirty="0" smtClean="0"/>
              <a:t>RNN</a:t>
            </a:r>
            <a:r>
              <a:rPr lang="zh-CN" altLang="zh-CN" dirty="0"/>
              <a:t>的网络结构及原</a:t>
            </a:r>
            <a:r>
              <a:rPr lang="zh-CN" altLang="zh-CN" dirty="0" smtClean="0"/>
              <a:t>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/>
              <a:t>1</a:t>
            </a:r>
            <a:r>
              <a:rPr lang="zh-CN" altLang="zh-CN" dirty="0"/>
              <a:t>、简单的循环神经网</a:t>
            </a:r>
            <a:r>
              <a:rPr lang="zh-CN" altLang="zh-CN" dirty="0" smtClean="0"/>
              <a:t>络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2</a:t>
            </a:r>
            <a:r>
              <a:rPr lang="zh-CN" altLang="zh-CN" dirty="0"/>
              <a:t>、抽象图对应的具体</a:t>
            </a:r>
            <a:r>
              <a:rPr lang="zh-CN" altLang="zh-CN" dirty="0" smtClean="0"/>
              <a:t>图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3</a:t>
            </a:r>
            <a:r>
              <a:rPr lang="zh-CN" altLang="zh-CN" dirty="0"/>
              <a:t>、</a:t>
            </a:r>
            <a:r>
              <a:rPr lang="en-US" altLang="zh-CN" dirty="0"/>
              <a:t>RNN</a:t>
            </a:r>
            <a:r>
              <a:rPr lang="zh-CN" altLang="zh-CN" dirty="0"/>
              <a:t>中的结构细</a:t>
            </a:r>
            <a:r>
              <a:rPr lang="zh-CN" altLang="zh-CN" dirty="0" smtClean="0"/>
              <a:t>节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四、</a:t>
            </a:r>
            <a:r>
              <a:rPr lang="en-US" altLang="zh-CN" dirty="0"/>
              <a:t>RNN</a:t>
            </a:r>
            <a:r>
              <a:rPr lang="zh-CN" altLang="zh-CN" dirty="0"/>
              <a:t>的改进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五</a:t>
            </a:r>
            <a:r>
              <a:rPr lang="zh-CN" altLang="en-US" dirty="0"/>
              <a:t>、</a:t>
            </a:r>
            <a:r>
              <a:rPr lang="en-US" altLang="zh-CN" dirty="0"/>
              <a:t>RNN</a:t>
            </a:r>
            <a:r>
              <a:rPr lang="zh-CN" altLang="zh-CN" dirty="0"/>
              <a:t>的训练</a:t>
            </a:r>
            <a:r>
              <a:rPr lang="en-US" altLang="zh-CN" dirty="0"/>
              <a:t>-BPTT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六、</a:t>
            </a:r>
            <a:r>
              <a:rPr lang="en-US" altLang="zh-CN" dirty="0"/>
              <a:t>.RNN</a:t>
            </a:r>
            <a:r>
              <a:rPr lang="zh-CN" altLang="zh-CN" dirty="0"/>
              <a:t>项目练手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52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7357" y="45874"/>
            <a:ext cx="11483999" cy="539750"/>
          </a:xfrm>
        </p:spPr>
        <p:txBody>
          <a:bodyPr/>
          <a:lstStyle/>
          <a:p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 Create Dev branch(Windows)</a:t>
            </a:r>
            <a:endParaRPr lang="zh-CN" altLang="en-US" b="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7931AA-1DE5-4112-8337-B11AC7AC2C8B}"/>
              </a:ext>
            </a:extLst>
          </p:cNvPr>
          <p:cNvSpPr txBox="1"/>
          <p:nvPr/>
        </p:nvSpPr>
        <p:spPr>
          <a:xfrm>
            <a:off x="478827" y="4941962"/>
            <a:ext cx="1101252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将神经网络模型训练好之后，在输入层给定一个</a:t>
            </a:r>
            <a:r>
              <a:rPr lang="en-US" altLang="zh-CN" dirty="0"/>
              <a:t>x</a:t>
            </a:r>
            <a:r>
              <a:rPr lang="zh-CN" altLang="zh-CN" dirty="0"/>
              <a:t>，通过网络之后就能够在输出层得到特定的</a:t>
            </a:r>
            <a:r>
              <a:rPr lang="en-US" altLang="zh-CN" dirty="0"/>
              <a:t>y</a:t>
            </a:r>
            <a:r>
              <a:rPr lang="zh-CN" altLang="zh-CN" dirty="0"/>
              <a:t>，那么既然有了这么强大的模型，为什么还需要</a:t>
            </a:r>
            <a:r>
              <a:rPr lang="en-US" altLang="zh-CN" dirty="0"/>
              <a:t>RNN</a:t>
            </a:r>
            <a:r>
              <a:rPr lang="zh-CN" altLang="zh-CN" dirty="0"/>
              <a:t>（循环神经网络）呢？</a:t>
            </a:r>
          </a:p>
          <a:p>
            <a:endParaRPr lang="zh-CN" alt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087" y="2176939"/>
            <a:ext cx="4200525" cy="2505710"/>
          </a:xfrm>
          <a:prstGeom prst="rect">
            <a:avLst/>
          </a:prstGeom>
          <a:noFill/>
        </p:spPr>
      </p:pic>
      <p:sp>
        <p:nvSpPr>
          <p:cNvPr id="8" name="文本框 4">
            <a:extLst>
              <a:ext uri="{FF2B5EF4-FFF2-40B4-BE49-F238E27FC236}">
                <a16:creationId xmlns:a16="http://schemas.microsoft.com/office/drawing/2014/main" id="{397931AA-1DE5-4112-8337-B11AC7AC2C8B}"/>
              </a:ext>
            </a:extLst>
          </p:cNvPr>
          <p:cNvSpPr txBox="1"/>
          <p:nvPr/>
        </p:nvSpPr>
        <p:spPr>
          <a:xfrm>
            <a:off x="782142" y="1061914"/>
            <a:ext cx="110125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 smtClean="0"/>
              <a:t>一、</a:t>
            </a:r>
            <a:r>
              <a:rPr lang="zh-CN" altLang="zh-CN" dirty="0" smtClean="0"/>
              <a:t>神</a:t>
            </a:r>
            <a:r>
              <a:rPr lang="zh-CN" altLang="zh-CN" dirty="0"/>
              <a:t>经网络基础</a:t>
            </a:r>
          </a:p>
          <a:p>
            <a:r>
              <a:rPr lang="zh-CN" altLang="zh-CN" dirty="0"/>
              <a:t>神经网络可以当做是能够拟合任意函数的黑盒子，只要训练数据足够，给定特定的</a:t>
            </a:r>
            <a:r>
              <a:rPr lang="en-US" altLang="zh-CN" dirty="0"/>
              <a:t>x</a:t>
            </a:r>
            <a:r>
              <a:rPr lang="zh-CN" altLang="zh-CN" dirty="0"/>
              <a:t>，就能得到希望的</a:t>
            </a:r>
            <a:r>
              <a:rPr lang="en-US" altLang="zh-CN" dirty="0"/>
              <a:t>y</a:t>
            </a:r>
            <a:r>
              <a:rPr lang="zh-CN" altLang="zh-CN" dirty="0"/>
              <a:t>，结构图如下：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362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7357" y="45874"/>
            <a:ext cx="11483999" cy="539750"/>
          </a:xfrm>
        </p:spPr>
        <p:txBody>
          <a:bodyPr/>
          <a:lstStyle/>
          <a:p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 Create Dev branch (Windows)</a:t>
            </a:r>
            <a:endParaRPr lang="zh-CN" altLang="en-US" b="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7931AA-1DE5-4112-8337-B11AC7AC2C8B}"/>
              </a:ext>
            </a:extLst>
          </p:cNvPr>
          <p:cNvSpPr txBox="1"/>
          <p:nvPr/>
        </p:nvSpPr>
        <p:spPr>
          <a:xfrm>
            <a:off x="629742" y="909514"/>
            <a:ext cx="1101722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二、</a:t>
            </a:r>
            <a:r>
              <a:rPr lang="en-US" altLang="zh-CN" dirty="0"/>
              <a:t>RNN</a:t>
            </a:r>
            <a:r>
              <a:rPr lang="zh-CN" altLang="zh-CN" dirty="0"/>
              <a:t>的由来</a:t>
            </a:r>
          </a:p>
          <a:p>
            <a:r>
              <a:rPr lang="en-US" altLang="zh-CN" dirty="0" smtClean="0"/>
              <a:t>      </a:t>
            </a:r>
            <a:r>
              <a:rPr lang="zh-CN" altLang="zh-CN" dirty="0" smtClean="0"/>
              <a:t>既</a:t>
            </a:r>
            <a:r>
              <a:rPr lang="zh-CN" altLang="zh-CN" dirty="0"/>
              <a:t>然我们已经有了人工神经网络（</a:t>
            </a:r>
            <a:r>
              <a:rPr lang="en-US" altLang="zh-CN" dirty="0"/>
              <a:t>ANN</a:t>
            </a:r>
            <a:r>
              <a:rPr lang="zh-CN" altLang="zh-CN" dirty="0"/>
              <a:t>）和卷积神经网络（</a:t>
            </a:r>
            <a:r>
              <a:rPr lang="en-US" altLang="zh-CN" dirty="0"/>
              <a:t>CNN</a:t>
            </a:r>
            <a:r>
              <a:rPr lang="zh-CN" altLang="zh-CN" dirty="0"/>
              <a:t>），为什么还要循环神经网络？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   </a:t>
            </a:r>
            <a:r>
              <a:rPr lang="zh-CN" altLang="zh-CN" dirty="0" smtClean="0"/>
              <a:t>原</a:t>
            </a:r>
            <a:r>
              <a:rPr lang="zh-CN" altLang="zh-CN" dirty="0"/>
              <a:t>因很简单，无论是卷积神经网络，还是人工神经网络，他们的前提假设都是：元素之间是相互独立的，</a:t>
            </a:r>
            <a:r>
              <a:rPr lang="zh-CN" altLang="zh-CN" b="1" dirty="0"/>
              <a:t>输入与输出也是独立的</a:t>
            </a:r>
            <a:r>
              <a:rPr lang="zh-CN" altLang="zh-CN" dirty="0"/>
              <a:t>，比如猫和狗。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zh-CN" dirty="0"/>
              <a:t>但现实世界中，很多元素都是相互连接的，比如股票随时间的变化，一个人说了：我喜欢旅游，其中最喜欢的地方是云南，以后有机会一定要去</a:t>
            </a:r>
            <a:r>
              <a:rPr lang="en-US" altLang="zh-CN" u="sng" dirty="0"/>
              <a:t>   </a:t>
            </a:r>
            <a:r>
              <a:rPr lang="en-US" altLang="zh-CN" dirty="0"/>
              <a:t> .</a:t>
            </a:r>
            <a:r>
              <a:rPr lang="zh-CN" altLang="zh-CN" dirty="0"/>
              <a:t>这里填空，人应该都知道是填</a:t>
            </a:r>
            <a:r>
              <a:rPr lang="en-US" altLang="zh-CN" dirty="0"/>
              <a:t>“</a:t>
            </a:r>
            <a:r>
              <a:rPr lang="zh-CN" altLang="zh-CN" dirty="0"/>
              <a:t>云南</a:t>
            </a:r>
            <a:r>
              <a:rPr lang="en-US" altLang="zh-CN" dirty="0"/>
              <a:t>“</a:t>
            </a:r>
            <a:r>
              <a:rPr lang="zh-CN" altLang="zh-CN" dirty="0"/>
              <a:t>。因为我们是根据上下文的内容推断出来的，但机器要做到这一步就相当得难了。因此，就有了现在的循环神经网络，他的本质是</a:t>
            </a:r>
            <a:r>
              <a:rPr lang="zh-CN" altLang="zh-CN" b="1" dirty="0"/>
              <a:t>：像人一样拥有记忆的能力。</a:t>
            </a:r>
            <a:r>
              <a:rPr lang="zh-CN" altLang="zh-CN" dirty="0"/>
              <a:t>因此，他的输出就依赖于当前的输入和记忆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04319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7357" y="45874"/>
            <a:ext cx="11483999" cy="539750"/>
          </a:xfrm>
        </p:spPr>
        <p:txBody>
          <a:bodyPr/>
          <a:lstStyle/>
          <a:p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 Create Dev branch (Windows)</a:t>
            </a:r>
            <a:endParaRPr lang="zh-CN" altLang="en-US" b="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7931AA-1DE5-4112-8337-B11AC7AC2C8B}"/>
              </a:ext>
            </a:extLst>
          </p:cNvPr>
          <p:cNvSpPr txBox="1"/>
          <p:nvPr/>
        </p:nvSpPr>
        <p:spPr>
          <a:xfrm>
            <a:off x="629742" y="909514"/>
            <a:ext cx="110172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更具体的描述，</a:t>
            </a:r>
          </a:p>
          <a:p>
            <a:r>
              <a:rPr lang="zh-CN" altLang="zh-CN" dirty="0"/>
              <a:t>例如：以</a:t>
            </a:r>
            <a:r>
              <a:rPr lang="en-US" altLang="zh-CN" dirty="0" err="1"/>
              <a:t>nlp</a:t>
            </a:r>
            <a:r>
              <a:rPr lang="zh-CN" altLang="zh-CN" dirty="0"/>
              <a:t>的一个最简单词性标注任务来说，将“我 吃 苹果” 三个单词标注词性为 “我</a:t>
            </a:r>
            <a:r>
              <a:rPr lang="en-US" altLang="zh-CN" dirty="0"/>
              <a:t>/</a:t>
            </a:r>
            <a:r>
              <a:rPr lang="en-US" altLang="zh-CN" dirty="0" err="1"/>
              <a:t>nn</a:t>
            </a:r>
            <a:r>
              <a:rPr lang="en-US" altLang="zh-CN" dirty="0"/>
              <a:t> </a:t>
            </a:r>
            <a:r>
              <a:rPr lang="zh-CN" altLang="zh-CN" dirty="0"/>
              <a:t>吃</a:t>
            </a:r>
            <a:r>
              <a:rPr lang="en-US" altLang="zh-CN" dirty="0"/>
              <a:t>/v </a:t>
            </a:r>
            <a:r>
              <a:rPr lang="zh-CN" altLang="zh-CN" dirty="0"/>
              <a:t>苹果</a:t>
            </a:r>
            <a:r>
              <a:rPr lang="en-US" altLang="zh-CN" dirty="0"/>
              <a:t>/</a:t>
            </a:r>
            <a:r>
              <a:rPr lang="en-US" altLang="zh-CN" dirty="0" err="1"/>
              <a:t>nn</a:t>
            </a:r>
            <a:r>
              <a:rPr lang="zh-CN" altLang="zh-CN" dirty="0"/>
              <a:t>“。</a:t>
            </a:r>
          </a:p>
          <a:p>
            <a:r>
              <a:rPr lang="zh-CN" altLang="zh-CN" dirty="0"/>
              <a:t>输入：我 吃 苹果 （已经分词好的句子）</a:t>
            </a:r>
          </a:p>
          <a:p>
            <a:r>
              <a:rPr lang="zh-CN" altLang="zh-CN" dirty="0"/>
              <a:t>输出：我</a:t>
            </a:r>
            <a:r>
              <a:rPr lang="en-US" altLang="zh-CN" dirty="0"/>
              <a:t>/</a:t>
            </a:r>
            <a:r>
              <a:rPr lang="en-US" altLang="zh-CN" dirty="0" err="1"/>
              <a:t>nn</a:t>
            </a:r>
            <a:r>
              <a:rPr lang="en-US" altLang="zh-CN" dirty="0"/>
              <a:t> </a:t>
            </a:r>
            <a:r>
              <a:rPr lang="zh-CN" altLang="zh-CN" dirty="0"/>
              <a:t>吃</a:t>
            </a:r>
            <a:r>
              <a:rPr lang="en-US" altLang="zh-CN" dirty="0"/>
              <a:t>/v </a:t>
            </a:r>
            <a:r>
              <a:rPr lang="zh-CN" altLang="zh-CN" dirty="0"/>
              <a:t>苹果</a:t>
            </a:r>
            <a:r>
              <a:rPr lang="en-US" altLang="zh-CN" dirty="0"/>
              <a:t>/</a:t>
            </a:r>
            <a:r>
              <a:rPr lang="en-US" altLang="zh-CN" dirty="0" err="1"/>
              <a:t>nn</a:t>
            </a:r>
            <a:r>
              <a:rPr lang="en-US" altLang="zh-CN" dirty="0"/>
              <a:t>  (</a:t>
            </a:r>
            <a:r>
              <a:rPr lang="zh-CN" altLang="zh-CN" dirty="0"/>
              <a:t>词性标注好的句子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zh-CN" altLang="zh-CN" dirty="0"/>
              <a:t>对于这个任务来说，我们当然可以直接用普通的神经网络来做，给网络的训练数据格式了就是我</a:t>
            </a:r>
            <a:r>
              <a:rPr lang="en-US" altLang="zh-CN" dirty="0"/>
              <a:t>-&gt; </a:t>
            </a:r>
            <a:r>
              <a:rPr lang="zh-CN" altLang="zh-CN" dirty="0"/>
              <a:t>我</a:t>
            </a:r>
            <a:r>
              <a:rPr lang="en-US" altLang="zh-CN" dirty="0"/>
              <a:t>/</a:t>
            </a:r>
            <a:r>
              <a:rPr lang="en-US" altLang="zh-CN" dirty="0" err="1"/>
              <a:t>nn</a:t>
            </a:r>
            <a:r>
              <a:rPr lang="en-US" altLang="zh-CN" dirty="0"/>
              <a:t> </a:t>
            </a:r>
            <a:r>
              <a:rPr lang="zh-CN" altLang="zh-CN" dirty="0"/>
              <a:t>这样的多个单独的单词</a:t>
            </a:r>
            <a:r>
              <a:rPr lang="en-US" altLang="zh-CN" dirty="0"/>
              <a:t>-&gt;</a:t>
            </a:r>
            <a:r>
              <a:rPr lang="zh-CN" altLang="zh-CN" dirty="0"/>
              <a:t>词性标注好的单词。</a:t>
            </a:r>
          </a:p>
          <a:p>
            <a:r>
              <a:rPr lang="zh-CN" altLang="zh-CN" dirty="0"/>
              <a:t>但是很明显，一个句子中，前一个单词其实对于当前单词的词性预测是有很大影响的，比如预测苹果的时候，由于前面的吃是一个动词，那么很显然苹果作为名词的概率就会远大于动词的概率，因为动词后面接名词很常见，而动词后面接动词很少见。</a:t>
            </a:r>
          </a:p>
          <a:p>
            <a:r>
              <a:rPr lang="zh-CN" altLang="zh-CN" dirty="0"/>
              <a:t>所以为了解决以上这种前后关系复杂的问题，就需要借助于循环神经网络</a:t>
            </a:r>
            <a:r>
              <a:rPr lang="en-US" altLang="zh-CN" dirty="0"/>
              <a:t>(RNN)</a:t>
            </a:r>
            <a:r>
              <a:rPr lang="zh-CN" altLang="zh-CN" dirty="0"/>
              <a:t>来处理序列化的信息了。</a:t>
            </a:r>
          </a:p>
        </p:txBody>
      </p:sp>
    </p:spTree>
    <p:extLst>
      <p:ext uri="{BB962C8B-B14F-4D97-AF65-F5344CB8AC3E}">
        <p14:creationId xmlns:p14="http://schemas.microsoft.com/office/powerpoint/2010/main" val="1441458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7357" y="45874"/>
            <a:ext cx="11483999" cy="539750"/>
          </a:xfrm>
        </p:spPr>
        <p:txBody>
          <a:bodyPr/>
          <a:lstStyle/>
          <a:p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 Create Dev branch (Windows)</a:t>
            </a:r>
            <a:endParaRPr lang="zh-CN" altLang="en-US" b="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7931AA-1DE5-4112-8337-B11AC7AC2C8B}"/>
              </a:ext>
            </a:extLst>
          </p:cNvPr>
          <p:cNvSpPr txBox="1"/>
          <p:nvPr/>
        </p:nvSpPr>
        <p:spPr>
          <a:xfrm>
            <a:off x="629742" y="909514"/>
            <a:ext cx="1101722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三、</a:t>
            </a:r>
            <a:r>
              <a:rPr lang="en-US" altLang="zh-CN" dirty="0"/>
              <a:t>RNN</a:t>
            </a:r>
            <a:r>
              <a:rPr lang="zh-CN" altLang="zh-CN" dirty="0"/>
              <a:t>的网络结构及原理</a:t>
            </a:r>
          </a:p>
          <a:p>
            <a:r>
              <a:rPr lang="en-US" altLang="zh-CN" dirty="0"/>
              <a:t>1</a:t>
            </a:r>
            <a:r>
              <a:rPr lang="zh-CN" altLang="zh-CN" dirty="0"/>
              <a:t>、简单的循环神经网络</a:t>
            </a:r>
          </a:p>
          <a:p>
            <a:r>
              <a:rPr lang="zh-CN" altLang="zh-CN" dirty="0"/>
              <a:t>它由输入层、一个隐藏层和一个输出层组成的，例：</a:t>
            </a:r>
          </a:p>
        </p:txBody>
      </p:sp>
      <p:pic>
        <p:nvPicPr>
          <p:cNvPr id="6" name="Picture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2" r="6695" b="829"/>
          <a:stretch/>
        </p:blipFill>
        <p:spPr bwMode="auto">
          <a:xfrm>
            <a:off x="629742" y="2133650"/>
            <a:ext cx="3240360" cy="3600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34198" y="2295233"/>
            <a:ext cx="662473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zh-CN" altLang="zh-CN" dirty="0" smtClean="0"/>
              <a:t>如</a:t>
            </a:r>
            <a:r>
              <a:rPr lang="zh-CN" altLang="zh-CN" dirty="0"/>
              <a:t>果把上面有</a:t>
            </a:r>
            <a:r>
              <a:rPr lang="en-US" altLang="zh-CN" dirty="0"/>
              <a:t>W</a:t>
            </a:r>
            <a:r>
              <a:rPr lang="zh-CN" altLang="zh-CN" dirty="0"/>
              <a:t>的那个带箭头的圈去掉，它就变成了最普通的全连接神经网络。</a:t>
            </a:r>
            <a:r>
              <a:rPr lang="en-US" altLang="zh-CN" dirty="0"/>
              <a:t>x</a:t>
            </a:r>
            <a:r>
              <a:rPr lang="zh-CN" altLang="zh-CN" dirty="0"/>
              <a:t>是一个向量，它表示输入层的值；</a:t>
            </a:r>
            <a:r>
              <a:rPr lang="en-US" altLang="zh-CN" dirty="0"/>
              <a:t>s</a:t>
            </a:r>
            <a:r>
              <a:rPr lang="zh-CN" altLang="zh-CN" dirty="0"/>
              <a:t>是一个向量，它表示隐藏层的值（这里隐藏层面画了一个节点，你也可以想象这一层其实是多个节点，节点数与向量</a:t>
            </a:r>
            <a:r>
              <a:rPr lang="en-US" altLang="zh-CN" dirty="0"/>
              <a:t>s</a:t>
            </a:r>
            <a:r>
              <a:rPr lang="zh-CN" altLang="zh-CN" dirty="0"/>
              <a:t>的维度相同）；</a:t>
            </a:r>
          </a:p>
          <a:p>
            <a:r>
              <a:rPr lang="en-US" altLang="zh-CN" dirty="0" smtClean="0"/>
              <a:t>      U</a:t>
            </a:r>
            <a:r>
              <a:rPr lang="zh-CN" altLang="zh-CN" dirty="0"/>
              <a:t>是输入层到隐藏层的权重矩阵，</a:t>
            </a:r>
            <a:r>
              <a:rPr lang="en-US" altLang="zh-CN" dirty="0"/>
              <a:t>o</a:t>
            </a:r>
            <a:r>
              <a:rPr lang="zh-CN" altLang="zh-CN" dirty="0"/>
              <a:t>也是一个向量，它表示输出层的值；</a:t>
            </a:r>
            <a:r>
              <a:rPr lang="en-US" altLang="zh-CN" dirty="0"/>
              <a:t>V</a:t>
            </a:r>
            <a:r>
              <a:rPr lang="zh-CN" altLang="zh-CN" dirty="0"/>
              <a:t>是隐藏层到输出层的权重矩阵。</a:t>
            </a:r>
          </a:p>
          <a:p>
            <a:r>
              <a:rPr lang="zh-CN" altLang="zh-CN" dirty="0"/>
              <a:t>那么，现在我们来看看</a:t>
            </a:r>
            <a:r>
              <a:rPr lang="en-US" altLang="zh-CN" dirty="0"/>
              <a:t>W</a:t>
            </a:r>
            <a:r>
              <a:rPr lang="zh-CN" altLang="zh-CN" dirty="0"/>
              <a:t>是什么。循环神经网络的隐藏层的值</a:t>
            </a:r>
            <a:r>
              <a:rPr lang="en-US" altLang="zh-CN" dirty="0"/>
              <a:t>s</a:t>
            </a:r>
            <a:r>
              <a:rPr lang="zh-CN" altLang="zh-CN" dirty="0"/>
              <a:t>不仅仅取决于当前这次的输入</a:t>
            </a:r>
            <a:r>
              <a:rPr lang="en-US" altLang="zh-CN" dirty="0"/>
              <a:t>x</a:t>
            </a:r>
            <a:r>
              <a:rPr lang="zh-CN" altLang="zh-CN" dirty="0"/>
              <a:t>，还取决于上一次隐藏层的值</a:t>
            </a:r>
            <a:r>
              <a:rPr lang="en-US" altLang="zh-CN" dirty="0"/>
              <a:t>s</a:t>
            </a:r>
            <a:r>
              <a:rPr lang="zh-CN" altLang="zh-CN" dirty="0"/>
              <a:t>。权重矩阵</a:t>
            </a:r>
            <a:r>
              <a:rPr lang="en-US" altLang="zh-CN" dirty="0"/>
              <a:t> W</a:t>
            </a:r>
            <a:r>
              <a:rPr lang="zh-CN" altLang="zh-CN" dirty="0"/>
              <a:t>就是隐藏层上一次的值作为这一次的输入的权重。</a:t>
            </a:r>
          </a:p>
        </p:txBody>
      </p:sp>
    </p:spTree>
    <p:extLst>
      <p:ext uri="{BB962C8B-B14F-4D97-AF65-F5344CB8AC3E}">
        <p14:creationId xmlns:p14="http://schemas.microsoft.com/office/powerpoint/2010/main" val="2098525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7357" y="45874"/>
            <a:ext cx="11483999" cy="539750"/>
          </a:xfrm>
        </p:spPr>
        <p:txBody>
          <a:bodyPr/>
          <a:lstStyle/>
          <a:p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 Create Dev branch (Windows)</a:t>
            </a:r>
            <a:endParaRPr lang="zh-CN" altLang="en-US" b="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7931AA-1DE5-4112-8337-B11AC7AC2C8B}"/>
              </a:ext>
            </a:extLst>
          </p:cNvPr>
          <p:cNvSpPr txBox="1"/>
          <p:nvPr/>
        </p:nvSpPr>
        <p:spPr>
          <a:xfrm>
            <a:off x="629742" y="909514"/>
            <a:ext cx="11017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zh-CN" dirty="0"/>
              <a:t>、抽象图对应的具体图：</a:t>
            </a:r>
          </a:p>
          <a:p>
            <a:endParaRPr lang="en-US" altLang="zh-CN" dirty="0"/>
          </a:p>
        </p:txBody>
      </p:sp>
      <p:pic>
        <p:nvPicPr>
          <p:cNvPr id="6" name="Picture 5" descr="preview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862" y="1620066"/>
            <a:ext cx="8352928" cy="23137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989782" y="4653930"/>
            <a:ext cx="95050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/>
              <a:t>由上图可见，上一时刻的隐藏层是影响当前时刻的隐藏层的。</a:t>
            </a:r>
          </a:p>
        </p:txBody>
      </p:sp>
    </p:spTree>
    <p:extLst>
      <p:ext uri="{BB962C8B-B14F-4D97-AF65-F5344CB8AC3E}">
        <p14:creationId xmlns:p14="http://schemas.microsoft.com/office/powerpoint/2010/main" val="698849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7357" y="45874"/>
            <a:ext cx="11483999" cy="539750"/>
          </a:xfrm>
        </p:spPr>
        <p:txBody>
          <a:bodyPr/>
          <a:lstStyle/>
          <a:p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 Create Dev branch (Windows)</a:t>
            </a:r>
            <a:endParaRPr lang="zh-CN" altLang="en-US" b="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7931AA-1DE5-4112-8337-B11AC7AC2C8B}"/>
              </a:ext>
            </a:extLst>
          </p:cNvPr>
          <p:cNvSpPr txBox="1"/>
          <p:nvPr/>
        </p:nvSpPr>
        <p:spPr>
          <a:xfrm>
            <a:off x="629742" y="909514"/>
            <a:ext cx="110172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如果我们把上面的图展开，循环神经网络也可以画成下面这个样子：</a:t>
            </a:r>
          </a:p>
        </p:txBody>
      </p:sp>
      <p:pic>
        <p:nvPicPr>
          <p:cNvPr id="6" name="Picture 5" descr="preview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90" y="1485578"/>
            <a:ext cx="9505056" cy="259228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97694" y="4437906"/>
            <a:ext cx="1180931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其中每个圆圈可以看作是一个单元，而且每个单元做的事情也是一样的，因此可以折叠呈左半图的样子。用一句话解释</a:t>
            </a:r>
            <a:r>
              <a:rPr lang="en-US" altLang="zh-CN" dirty="0"/>
              <a:t>RNN</a:t>
            </a:r>
            <a:r>
              <a:rPr lang="zh-CN" altLang="zh-CN" dirty="0"/>
              <a:t>，就是</a:t>
            </a:r>
            <a:r>
              <a:rPr lang="zh-CN" altLang="zh-CN" b="1" dirty="0"/>
              <a:t>一个单元结构重复使用</a:t>
            </a:r>
            <a:r>
              <a:rPr lang="zh-CN" altLang="zh-CN" dirty="0" smtClean="0"/>
              <a:t>。</a:t>
            </a:r>
            <a:r>
              <a:rPr lang="en-US" altLang="zh-CN" dirty="0"/>
              <a:t>RNN</a:t>
            </a:r>
            <a:r>
              <a:rPr lang="zh-CN" altLang="zh-CN" dirty="0"/>
              <a:t>是一个序列到序列的模型，假设</a:t>
            </a:r>
            <a:r>
              <a:rPr lang="en-US" altLang="zh-CN" dirty="0"/>
              <a:t>x_{t-1},x_{t},x_{t+1}</a:t>
            </a:r>
            <a:r>
              <a:rPr lang="zh-CN" altLang="zh-CN" dirty="0"/>
              <a:t>是一个输入：</a:t>
            </a:r>
            <a:r>
              <a:rPr lang="en-US" altLang="zh-CN" dirty="0"/>
              <a:t>“</a:t>
            </a:r>
            <a:r>
              <a:rPr lang="zh-CN" altLang="zh-CN" dirty="0"/>
              <a:t>我是中国</a:t>
            </a:r>
            <a:r>
              <a:rPr lang="en-US" altLang="zh-CN" dirty="0"/>
              <a:t>“</a:t>
            </a:r>
            <a:r>
              <a:rPr lang="zh-CN" altLang="zh-CN" dirty="0"/>
              <a:t>，那么</a:t>
            </a:r>
            <a:r>
              <a:rPr lang="en-US" altLang="zh-CN" dirty="0"/>
              <a:t>o_{t-1},o_{t}</a:t>
            </a:r>
            <a:r>
              <a:rPr lang="zh-CN" altLang="zh-CN" dirty="0"/>
              <a:t>就应该对应</a:t>
            </a:r>
            <a:r>
              <a:rPr lang="en-US" altLang="zh-CN" dirty="0"/>
              <a:t>”</a:t>
            </a:r>
            <a:r>
              <a:rPr lang="zh-CN" altLang="zh-CN" dirty="0"/>
              <a:t>是</a:t>
            </a:r>
            <a:r>
              <a:rPr lang="en-US" altLang="zh-CN" dirty="0"/>
              <a:t>”</a:t>
            </a:r>
            <a:r>
              <a:rPr lang="zh-CN" altLang="zh-CN" dirty="0"/>
              <a:t>，</a:t>
            </a:r>
            <a:r>
              <a:rPr lang="en-US" altLang="zh-CN" dirty="0"/>
              <a:t>”</a:t>
            </a:r>
            <a:r>
              <a:rPr lang="zh-CN" altLang="zh-CN" dirty="0"/>
              <a:t>中国</a:t>
            </a:r>
            <a:r>
              <a:rPr lang="en-US" altLang="zh-CN" dirty="0"/>
              <a:t>”</a:t>
            </a:r>
            <a:r>
              <a:rPr lang="zh-CN" altLang="zh-CN" dirty="0"/>
              <a:t>这两个，预测下一个词最有可能是什么？就是</a:t>
            </a:r>
            <a:r>
              <a:rPr lang="en-US" altLang="zh-CN" dirty="0"/>
              <a:t>o_{t+1}</a:t>
            </a:r>
            <a:r>
              <a:rPr lang="zh-CN" altLang="zh-CN" dirty="0"/>
              <a:t>应该是</a:t>
            </a:r>
            <a:r>
              <a:rPr lang="en-US" altLang="zh-CN" dirty="0"/>
              <a:t>”</a:t>
            </a:r>
            <a:r>
              <a:rPr lang="zh-CN" altLang="zh-CN" dirty="0"/>
              <a:t>人</a:t>
            </a:r>
            <a:r>
              <a:rPr lang="en-US" altLang="zh-CN" dirty="0"/>
              <a:t>”</a:t>
            </a:r>
            <a:r>
              <a:rPr lang="zh-CN" altLang="zh-CN" dirty="0"/>
              <a:t>的概率比较大。</a:t>
            </a: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64509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7357" y="45874"/>
            <a:ext cx="11483999" cy="539750"/>
          </a:xfrm>
        </p:spPr>
        <p:txBody>
          <a:bodyPr/>
          <a:lstStyle/>
          <a:p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 Create Dev branch (Windows)</a:t>
            </a:r>
            <a:endParaRPr lang="zh-CN" altLang="en-US" b="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7931AA-1DE5-4112-8337-B11AC7AC2C8B}"/>
              </a:ext>
            </a:extLst>
          </p:cNvPr>
          <p:cNvSpPr txBox="1"/>
          <p:nvPr/>
        </p:nvSpPr>
        <p:spPr>
          <a:xfrm>
            <a:off x="629742" y="909514"/>
            <a:ext cx="11017224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因此，我们可以做这样的定义：</a:t>
            </a:r>
          </a:p>
          <a:p>
            <a:r>
              <a:rPr lang="en-US" altLang="zh-CN" dirty="0" err="1"/>
              <a:t>X_t</a:t>
            </a:r>
            <a:r>
              <a:rPr lang="en-US" altLang="zh-CN" dirty="0"/>
              <a:t>:</a:t>
            </a:r>
            <a:r>
              <a:rPr lang="zh-CN" altLang="zh-CN" dirty="0"/>
              <a:t>表示</a:t>
            </a:r>
            <a:r>
              <a:rPr lang="en-US" altLang="zh-CN" dirty="0"/>
              <a:t>t</a:t>
            </a:r>
            <a:r>
              <a:rPr lang="zh-CN" altLang="zh-CN" dirty="0"/>
              <a:t>时刻的输入，</a:t>
            </a:r>
            <a:r>
              <a:rPr lang="en-US" altLang="zh-CN" dirty="0" err="1"/>
              <a:t>o_t</a:t>
            </a:r>
            <a:r>
              <a:rPr lang="en-US" altLang="zh-CN" dirty="0"/>
              <a:t>:</a:t>
            </a:r>
            <a:r>
              <a:rPr lang="zh-CN" altLang="zh-CN" dirty="0"/>
              <a:t>表示</a:t>
            </a:r>
            <a:r>
              <a:rPr lang="en-US" altLang="zh-CN" dirty="0"/>
              <a:t>t</a:t>
            </a:r>
            <a:r>
              <a:rPr lang="zh-CN" altLang="zh-CN" dirty="0"/>
              <a:t>时刻的输出，</a:t>
            </a:r>
            <a:r>
              <a:rPr lang="en-US" altLang="zh-CN" dirty="0" err="1"/>
              <a:t>S_t</a:t>
            </a:r>
            <a:r>
              <a:rPr lang="en-US" altLang="zh-CN" dirty="0"/>
              <a:t>:</a:t>
            </a:r>
            <a:r>
              <a:rPr lang="zh-CN" altLang="zh-CN" dirty="0"/>
              <a:t>表示</a:t>
            </a:r>
            <a:r>
              <a:rPr lang="en-US" altLang="zh-CN" dirty="0"/>
              <a:t>t</a:t>
            </a:r>
            <a:r>
              <a:rPr lang="zh-CN" altLang="zh-CN" dirty="0"/>
              <a:t>时刻的记忆。因为我们当前时刻的输出是由记忆和当前时刻的输入决定的，就像你现在大四，你的知识是由大四学到的知识（当前输入）和大三以及大三以前学到的东西的（记忆）的结合，</a:t>
            </a:r>
            <a:r>
              <a:rPr lang="en-US" altLang="zh-CN" dirty="0"/>
              <a:t>RNN</a:t>
            </a:r>
            <a:r>
              <a:rPr lang="zh-CN" altLang="zh-CN" dirty="0"/>
              <a:t>在这点上也类似，神经网络最擅长做的就是通过一系列参数把很多内容整合到一起，然后学习这个参数，因此就定义了</a:t>
            </a:r>
            <a:r>
              <a:rPr lang="en-US" altLang="zh-CN" dirty="0"/>
              <a:t>RNN</a:t>
            </a:r>
            <a:r>
              <a:rPr lang="zh-CN" altLang="zh-CN" dirty="0"/>
              <a:t>的基础：</a:t>
            </a:r>
          </a:p>
          <a:p>
            <a:r>
              <a:rPr lang="en-US" altLang="zh-CN" dirty="0" err="1"/>
              <a:t>S_t</a:t>
            </a:r>
            <a:r>
              <a:rPr lang="en-US" altLang="zh-CN" dirty="0"/>
              <a:t> = f(U*</a:t>
            </a:r>
            <a:r>
              <a:rPr lang="en-US" altLang="zh-CN" dirty="0" err="1"/>
              <a:t>X_t</a:t>
            </a:r>
            <a:r>
              <a:rPr lang="en-US" altLang="zh-CN" dirty="0"/>
              <a:t> + W*S_{t-1})</a:t>
            </a:r>
            <a:r>
              <a:rPr lang="zh-CN" altLang="zh-CN" dirty="0"/>
              <a:t>大家可能会很好奇，为什么还要加一个</a:t>
            </a:r>
            <a:r>
              <a:rPr lang="en-US" altLang="zh-CN" dirty="0"/>
              <a:t>f()</a:t>
            </a:r>
            <a:r>
              <a:rPr lang="zh-CN" altLang="zh-CN" dirty="0"/>
              <a:t>函数，其实这个函数是神经网络中的激活函数，但为什么要加上它呢？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举个例子，假如你在大学学了非常好的解题方法，那你初中那时候的解题方法还要用吗？显然是不用了的。</a:t>
            </a:r>
            <a:r>
              <a:rPr lang="en-US" altLang="zh-CN" dirty="0"/>
              <a:t>RNN</a:t>
            </a:r>
            <a:r>
              <a:rPr lang="zh-CN" altLang="zh-CN" dirty="0"/>
              <a:t>的想法也一样，既然我能记忆了，那我当然是只记重要的信息啦，其他不重要的，就肯定会忘记。但是在神经网络中什么最适合过滤信息呀？肯定是激活函数，因此在这里就套用一个激活函数，来做一个非线性映射，来过滤信息，这个激活函数可能为</a:t>
            </a:r>
            <a:r>
              <a:rPr lang="en-US" altLang="zh-CN" dirty="0" err="1"/>
              <a:t>tanh</a:t>
            </a:r>
            <a:r>
              <a:rPr lang="zh-CN" altLang="zh-CN" dirty="0"/>
              <a:t>，也可为其他。</a:t>
            </a:r>
          </a:p>
          <a:p>
            <a:r>
              <a:rPr lang="zh-CN" altLang="zh-CN" dirty="0"/>
              <a:t>假设你大四快毕业了，要参加考研，请问你参加考研是不是先记住你学过的内容然后去考研，还是直接带几本书去参加考研呢？那</a:t>
            </a:r>
            <a:r>
              <a:rPr lang="en-US" altLang="zh-CN" dirty="0"/>
              <a:t>RNN</a:t>
            </a:r>
            <a:r>
              <a:rPr lang="zh-CN" altLang="zh-CN" dirty="0"/>
              <a:t>的想法就是预测的时候带着当前时刻的记忆</a:t>
            </a:r>
            <a:r>
              <a:rPr lang="en-US" altLang="zh-CN" dirty="0" err="1"/>
              <a:t>S_t</a:t>
            </a:r>
            <a:r>
              <a:rPr lang="zh-CN" altLang="zh-CN" dirty="0"/>
              <a:t>去预测。假如你要预测</a:t>
            </a:r>
            <a:r>
              <a:rPr lang="en-US" altLang="zh-CN" dirty="0"/>
              <a:t>“</a:t>
            </a:r>
            <a:r>
              <a:rPr lang="zh-CN" altLang="zh-CN" dirty="0"/>
              <a:t>我是中国</a:t>
            </a:r>
            <a:r>
              <a:rPr lang="en-US" altLang="zh-CN" dirty="0"/>
              <a:t>“</a:t>
            </a:r>
            <a:r>
              <a:rPr lang="zh-CN" altLang="zh-CN" dirty="0"/>
              <a:t>的下一个词出现的概率，这里已经很显然了，运用</a:t>
            </a:r>
            <a:r>
              <a:rPr lang="en-US" altLang="zh-CN" dirty="0" err="1"/>
              <a:t>softmax</a:t>
            </a:r>
            <a:r>
              <a:rPr lang="zh-CN" altLang="zh-CN" dirty="0"/>
              <a:t>来预测每个词出现的概率再合适不过了，但预测不能直接带用一个矩阵来预测呀，所有预测的时候还要带一个权重矩阵</a:t>
            </a:r>
            <a:r>
              <a:rPr lang="en-US" altLang="zh-CN" dirty="0"/>
              <a:t>V,</a:t>
            </a:r>
            <a:r>
              <a:rPr lang="zh-CN" altLang="zh-CN" dirty="0"/>
              <a:t>用公式表示为</a:t>
            </a:r>
            <a:r>
              <a:rPr lang="en-US" altLang="zh-CN" dirty="0"/>
              <a:t>:</a:t>
            </a:r>
            <a:endParaRPr lang="zh-CN" altLang="zh-CN" dirty="0"/>
          </a:p>
          <a:p>
            <a:r>
              <a:rPr lang="en-US" altLang="zh-CN" dirty="0" err="1"/>
              <a:t>o_t</a:t>
            </a:r>
            <a:r>
              <a:rPr lang="en-US" altLang="zh-CN" dirty="0"/>
              <a:t> =</a:t>
            </a:r>
            <a:r>
              <a:rPr lang="en-US" altLang="zh-CN" dirty="0" err="1"/>
              <a:t>softmax</a:t>
            </a:r>
            <a:r>
              <a:rPr lang="en-US" altLang="zh-CN" dirty="0"/>
              <a:t>(</a:t>
            </a:r>
            <a:r>
              <a:rPr lang="en-US" altLang="zh-CN" dirty="0" err="1"/>
              <a:t>VS_t</a:t>
            </a:r>
            <a:r>
              <a:rPr lang="en-US" altLang="zh-CN" dirty="0"/>
              <a:t>)</a:t>
            </a:r>
            <a:r>
              <a:rPr lang="zh-CN" altLang="zh-CN" dirty="0"/>
              <a:t>其中</a:t>
            </a:r>
            <a:r>
              <a:rPr lang="en-US" altLang="zh-CN" dirty="0" err="1"/>
              <a:t>o_t</a:t>
            </a:r>
            <a:r>
              <a:rPr lang="zh-CN" altLang="zh-CN" dirty="0"/>
              <a:t>就表示时刻</a:t>
            </a:r>
            <a:r>
              <a:rPr lang="en-US" altLang="zh-CN" dirty="0"/>
              <a:t>t</a:t>
            </a:r>
            <a:r>
              <a:rPr lang="zh-CN" altLang="zh-CN" dirty="0"/>
              <a:t>的输出。</a:t>
            </a:r>
          </a:p>
        </p:txBody>
      </p:sp>
    </p:spTree>
    <p:extLst>
      <p:ext uri="{BB962C8B-B14F-4D97-AF65-F5344CB8AC3E}">
        <p14:creationId xmlns:p14="http://schemas.microsoft.com/office/powerpoint/2010/main" val="4246330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11_White Wa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F-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​​テーマ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​​テーマ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​​テーマ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​​テーマ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​​テーマ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​​テーマ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​​テーマ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Sony_PPT_169_ja</Template>
  <TotalTime>15824</TotalTime>
  <Words>2071</Words>
  <Application>Microsoft Office PowerPoint</Application>
  <PresentationFormat>Custom</PresentationFormat>
  <Paragraphs>69</Paragraphs>
  <Slides>14</Slides>
  <Notes>0</Notes>
  <HiddenSlides>11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Gill Sans</vt:lpstr>
      <vt:lpstr>Meiryo</vt:lpstr>
      <vt:lpstr>Meiryo UI</vt:lpstr>
      <vt:lpstr>MS PGothic</vt:lpstr>
      <vt:lpstr>MS PGothic</vt:lpstr>
      <vt:lpstr>宋体</vt:lpstr>
      <vt:lpstr>Arial</vt:lpstr>
      <vt:lpstr>Calibri</vt:lpstr>
      <vt:lpstr>Corbel</vt:lpstr>
      <vt:lpstr>Wingdings</vt:lpstr>
      <vt:lpstr>11_White Water</vt:lpstr>
      <vt:lpstr>PowerPoint Presentation</vt:lpstr>
      <vt:lpstr> Commit Process</vt:lpstr>
      <vt:lpstr> Create Dev branch(Windows)</vt:lpstr>
      <vt:lpstr> Create Dev branch (Windows)</vt:lpstr>
      <vt:lpstr> Create Dev branch (Windows)</vt:lpstr>
      <vt:lpstr> Create Dev branch (Windows)</vt:lpstr>
      <vt:lpstr> Create Dev branch (Windows)</vt:lpstr>
      <vt:lpstr> Create Dev branch (Windows)</vt:lpstr>
      <vt:lpstr> Create Dev branch (Windows)</vt:lpstr>
      <vt:lpstr> Create Dev branch (Windows)</vt:lpstr>
      <vt:lpstr> Create Dev branch (Windows)</vt:lpstr>
      <vt:lpstr> Create Dev branch (Windows)</vt:lpstr>
      <vt:lpstr> Create Dev branch (Windows)</vt:lpstr>
      <vt:lpstr> Create Dev branch (Windows)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Nakamura, Miyo</dc:creator>
  <cp:lastModifiedBy>Xie, Luoyan (Contractors)</cp:lastModifiedBy>
  <cp:revision>752</cp:revision>
  <cp:lastPrinted>2017-03-24T00:45:43Z</cp:lastPrinted>
  <dcterms:created xsi:type="dcterms:W3CDTF">2016-04-27T07:43:28Z</dcterms:created>
  <dcterms:modified xsi:type="dcterms:W3CDTF">2020-09-30T06:05:04Z</dcterms:modified>
</cp:coreProperties>
</file>