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39921"/>
    <a:srgbClr val="FFF8E5"/>
    <a:srgbClr val="FF0000"/>
    <a:srgbClr val="FFFFFF"/>
    <a:srgbClr val="41007C"/>
    <a:srgbClr val="007F00"/>
    <a:srgbClr val="0000FF"/>
    <a:srgbClr val="A52A2A"/>
    <a:srgbClr val="C7D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943" autoAdjust="0"/>
  </p:normalViewPr>
  <p:slideViewPr>
    <p:cSldViewPr snapToGrid="0">
      <p:cViewPr varScale="1">
        <p:scale>
          <a:sx n="96" d="100"/>
          <a:sy n="96" d="100"/>
        </p:scale>
        <p:origin x="77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64621-AB89-41FC-86D1-BB3D1E281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9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H="1" flipV="1">
            <a:off x="0" y="5735636"/>
            <a:ext cx="12192002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H="1" flipV="1">
            <a:off x="-3" y="-5"/>
            <a:ext cx="12192002" cy="1122368"/>
          </a:xfrm>
          <a:prstGeom prst="rtTriangle">
            <a:avLst/>
          </a:prstGeom>
          <a:solidFill>
            <a:srgbClr val="C7D3F1"/>
          </a:solidFill>
          <a:ln>
            <a:solidFill>
              <a:srgbClr val="A8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1022537" y="740372"/>
            <a:ext cx="105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5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1207284" y="36286"/>
            <a:ext cx="794695" cy="7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D1276-5EBC-446F-B740-247C1EA22FB6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  <a:alpha val="10000"/>
                  </a:schemeClr>
                </a:solidFill>
              </a:rPr>
              <a:t>Seokhwan Yang</a:t>
            </a:r>
            <a:endParaRPr lang="ko-KR" altLang="en-US" sz="3200" b="1" dirty="0">
              <a:solidFill>
                <a:schemeClr val="accent5">
                  <a:lumMod val="75000"/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br>
              <a:rPr lang="en-US" altLang="ko-KR" sz="2000" dirty="0"/>
            </a:br>
            <a:br>
              <a:rPr lang="en-US" altLang="ko-KR" sz="1400" dirty="0"/>
            </a:b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K-</a:t>
            </a: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최근접 이웃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9F441-3AC2-7594-752D-A9750EFB164D}"/>
              </a:ext>
            </a:extLst>
          </p:cNvPr>
          <p:cNvSpPr txBox="1"/>
          <p:nvPr/>
        </p:nvSpPr>
        <p:spPr>
          <a:xfrm>
            <a:off x="3026797" y="3588228"/>
            <a:ext cx="6138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2E75B6"/>
                </a:solidFill>
              </a:rPr>
              <a:t>(K</a:t>
            </a:r>
            <a:r>
              <a:rPr lang="en-US" altLang="ko-KR" sz="2400" b="1" dirty="0">
                <a:solidFill>
                  <a:srgbClr val="2E75B6"/>
                </a:solidFill>
              </a:rPr>
              <a:t>-</a:t>
            </a:r>
            <a:r>
              <a:rPr lang="ko-KR" altLang="en-US" sz="2400" b="1" dirty="0">
                <a:solidFill>
                  <a:srgbClr val="2E75B6"/>
                </a:solidFill>
              </a:rPr>
              <a:t>NN </a:t>
            </a:r>
            <a:r>
              <a:rPr lang="en-US" altLang="ko-KR" sz="2400" b="1" dirty="0">
                <a:solidFill>
                  <a:srgbClr val="2E75B6"/>
                </a:solidFill>
              </a:rPr>
              <a:t>, </a:t>
            </a:r>
            <a:r>
              <a:rPr lang="ko-KR" altLang="en-US" sz="2400" b="1" dirty="0">
                <a:solidFill>
                  <a:srgbClr val="2E75B6"/>
                </a:solidFill>
              </a:rPr>
              <a:t>K-</a:t>
            </a:r>
            <a:r>
              <a:rPr lang="ko-KR" altLang="en-US" sz="2400" b="1" dirty="0" err="1">
                <a:solidFill>
                  <a:srgbClr val="2E75B6"/>
                </a:solidFill>
              </a:rPr>
              <a:t>Nearest</a:t>
            </a:r>
            <a:r>
              <a:rPr lang="ko-KR" altLang="en-US" sz="2400" b="1" dirty="0">
                <a:solidFill>
                  <a:srgbClr val="2E75B6"/>
                </a:solidFill>
              </a:rPr>
              <a:t> </a:t>
            </a:r>
            <a:r>
              <a:rPr lang="ko-KR" altLang="en-US" sz="2400" b="1" dirty="0" err="1">
                <a:solidFill>
                  <a:srgbClr val="2E75B6"/>
                </a:solidFill>
              </a:rPr>
              <a:t>Neighbor</a:t>
            </a:r>
            <a:r>
              <a:rPr lang="en-US" altLang="ko-KR" sz="2400" b="1" dirty="0">
                <a:solidFill>
                  <a:srgbClr val="2E75B6"/>
                </a:solidFill>
              </a:rPr>
              <a:t>s</a:t>
            </a:r>
            <a:r>
              <a:rPr lang="ko-KR" altLang="en-US" sz="2400" b="1" dirty="0">
                <a:solidFill>
                  <a:srgbClr val="2E75B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6D101-0B7D-7E70-E4BC-4471255F81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K-NN (K-Nearest Neighbor, K-</a:t>
            </a:r>
            <a:r>
              <a:rPr lang="ko-KR" altLang="en-US" dirty="0"/>
              <a:t>최근접 이웃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가장 간단한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(Classification) </a:t>
            </a:r>
            <a:r>
              <a:rPr lang="ko-KR" altLang="en-US" dirty="0"/>
              <a:t>알고리즘의 하나</a:t>
            </a:r>
          </a:p>
          <a:p>
            <a:pPr lvl="1"/>
            <a:r>
              <a:rPr lang="ko-KR" altLang="en-US" dirty="0"/>
              <a:t>전제조건</a:t>
            </a:r>
            <a:endParaRPr lang="en-US" altLang="ko-KR" dirty="0"/>
          </a:p>
          <a:p>
            <a:pPr lvl="2"/>
            <a:r>
              <a:rPr lang="ko-KR" altLang="en-US" dirty="0"/>
              <a:t>비슷한 특성을 가진 데이터는 비슷한 범주에 속하는 경향이 있다는 가정 하에 사용</a:t>
            </a:r>
          </a:p>
          <a:p>
            <a:pPr lvl="1"/>
            <a:r>
              <a:rPr lang="ko-KR" altLang="en-US" dirty="0"/>
              <a:t>동작방식</a:t>
            </a:r>
            <a:endParaRPr lang="en-US" altLang="ko-KR" dirty="0"/>
          </a:p>
          <a:p>
            <a:pPr lvl="2"/>
            <a:r>
              <a:rPr lang="ko-KR" altLang="en-US" dirty="0"/>
              <a:t>주변의 가장 가까운 </a:t>
            </a:r>
            <a:r>
              <a:rPr lang="en-US" altLang="ko-KR" dirty="0"/>
              <a:t>K</a:t>
            </a:r>
            <a:r>
              <a:rPr lang="ko-KR" altLang="en-US" dirty="0"/>
              <a:t>개의 데이터를 보고 데이터가 속할 그룹을 판단함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74D0B-F0E1-47F3-CEB9-557F66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 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F1163-B797-AC85-3A0D-AD3CB8A3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8D121-07AE-EEC4-CBCE-87064C32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6D101-0B7D-7E70-E4BC-4471255F81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단순히 훈련데이터셋을 그냥 저장하는 것이 전부임</a:t>
            </a:r>
          </a:p>
          <a:p>
            <a:r>
              <a:rPr lang="ko-KR" altLang="en-US" dirty="0"/>
              <a:t>거리 측정 시에는 유클리드 거리</a:t>
            </a:r>
            <a:r>
              <a:rPr lang="en-US" altLang="ko-KR" dirty="0"/>
              <a:t>(Euclidean Distance) </a:t>
            </a:r>
            <a:r>
              <a:rPr lang="ko-KR" altLang="en-US" dirty="0"/>
              <a:t>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74D0B-F0E1-47F3-CEB9-557F66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알고리즘의 구현 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F1163-B797-AC85-3A0D-AD3CB8A3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8D121-07AE-EEC4-CBCE-87064C32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A49C6-8BC3-A786-5E1F-D3769B3D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1" y="2554770"/>
            <a:ext cx="4910801" cy="34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D4F86-7085-2C36-C26A-652CD8481670}"/>
              </a:ext>
            </a:extLst>
          </p:cNvPr>
          <p:cNvSpPr txBox="1"/>
          <p:nvPr/>
        </p:nvSpPr>
        <p:spPr>
          <a:xfrm>
            <a:off x="5836257" y="2854518"/>
            <a:ext cx="5686172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왼쪽 그림에서</a:t>
            </a:r>
            <a:r>
              <a:rPr lang="en-US" altLang="ko-KR" sz="2000" b="1" dirty="0"/>
              <a:t>...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빨간색 삼각형은 초록색 그룹과 노란색 그룹 중 </a:t>
            </a:r>
            <a:br>
              <a:rPr lang="en-US" altLang="ko-KR" sz="2000" b="1" dirty="0"/>
            </a:br>
            <a:r>
              <a:rPr lang="ko-KR" altLang="en-US" sz="2000" b="1" dirty="0"/>
              <a:t>어디에 속할까</a:t>
            </a:r>
            <a:r>
              <a:rPr lang="en-US" altLang="ko-KR" sz="2000" b="1" dirty="0"/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b="1" dirty="0">
                <a:sym typeface="Wingdings" panose="05000000000000000000" pitchFamily="2" charset="2"/>
              </a:rPr>
              <a:t>노란색 그룹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b="1" dirty="0">
                <a:sym typeface="Wingdings" panose="05000000000000000000" pitchFamily="2" charset="2"/>
              </a:rPr>
              <a:t>이유</a:t>
            </a:r>
            <a:r>
              <a:rPr lang="en-US" altLang="ko-KR" sz="2000" b="1" dirty="0"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sym typeface="Wingdings" panose="05000000000000000000" pitchFamily="2" charset="2"/>
              </a:rPr>
              <a:t>근처에 있는 것들이 노란색이다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06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6D101-0B7D-7E70-E4BC-4471255F81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의 값에 따라 분류가 달라진다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K</a:t>
            </a:r>
            <a:r>
              <a:rPr lang="ko-KR" altLang="en-US" dirty="0"/>
              <a:t>는 홀수로 설정하는 것이 좋다</a:t>
            </a:r>
          </a:p>
          <a:p>
            <a:r>
              <a:rPr lang="ko-KR" altLang="en-US" dirty="0"/>
              <a:t>최선의 </a:t>
            </a:r>
            <a:r>
              <a:rPr lang="en-US" altLang="ko-KR" dirty="0"/>
              <a:t>K</a:t>
            </a:r>
            <a:r>
              <a:rPr lang="ko-KR" altLang="en-US" dirty="0"/>
              <a:t>를 선택하는 방법</a:t>
            </a:r>
            <a:endParaRPr lang="en-US" altLang="ko-KR" dirty="0"/>
          </a:p>
          <a:p>
            <a:pPr lvl="1"/>
            <a:r>
              <a:rPr lang="ko-KR" altLang="en-US" dirty="0"/>
              <a:t>데이터마다 다르게 접근해야 한다</a:t>
            </a:r>
          </a:p>
          <a:p>
            <a:pPr lvl="1"/>
            <a:r>
              <a:rPr lang="ko-KR" altLang="en-US" dirty="0"/>
              <a:t>그러나 대체로 총 데이터 수의 </a:t>
            </a:r>
            <a:br>
              <a:rPr lang="en-US" altLang="ko-KR" dirty="0"/>
            </a:br>
            <a:r>
              <a:rPr lang="ko-KR" altLang="en-US" dirty="0"/>
              <a:t>제곱근 값을 사용한다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74D0B-F0E1-47F3-CEB9-557F66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알고리즘의 특징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F1163-B797-AC85-3A0D-AD3CB8A3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8D121-07AE-EEC4-CBCE-87064C32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FC7D0D-D066-3EC2-9972-02E072AC8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4633" r="3088" b="5214"/>
          <a:stretch/>
        </p:blipFill>
        <p:spPr bwMode="auto">
          <a:xfrm>
            <a:off x="6096000" y="2576223"/>
            <a:ext cx="5489050" cy="37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6D101-0B7D-7E70-E4BC-4471255F81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단순하기 때문에 다른 알고리즘에 비해 구현하기가 쉽다</a:t>
            </a:r>
          </a:p>
          <a:p>
            <a:r>
              <a:rPr lang="ko-KR" altLang="en-US" dirty="0"/>
              <a:t>훈련 데이터를 그대로 가지고 있어 특별한 훈련을 하지 않기때문에 훈련단계가 매우 빠르게 수행된다</a:t>
            </a:r>
            <a:endParaRPr lang="en-US" altLang="ko-KR" dirty="0"/>
          </a:p>
          <a:p>
            <a:r>
              <a:rPr lang="ko-KR" altLang="en-US" dirty="0"/>
              <a:t>의외로 높은 정확도를 가진다</a:t>
            </a:r>
            <a:endParaRPr lang="en-US" altLang="ko-KR" dirty="0"/>
          </a:p>
          <a:p>
            <a:r>
              <a:rPr lang="ko-KR" altLang="en-US" dirty="0"/>
              <a:t>오류 데이터에 둔감하다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영향을 많이 받지 않는다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데이터에 대하여 별다른 가정을 하지 않아도 문제없다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74D0B-F0E1-47F3-CEB9-557F66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알고리즘의 장점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F1163-B797-AC85-3A0D-AD3CB8A3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8D121-07AE-EEC4-CBCE-87064C32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6D101-0B7D-7E70-E4BC-4471255F81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모델을 생성하지 않기 때문에 특징과 클래스간 관계를 이해하기 어렵다</a:t>
            </a:r>
            <a:r>
              <a:rPr lang="en-US" altLang="ko-KR" dirty="0"/>
              <a:t>(</a:t>
            </a:r>
            <a:r>
              <a:rPr lang="ko-KR" altLang="en-US" dirty="0"/>
              <a:t>제한적으로만 가능함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모델의 결과를 가지고 해석하지 않고 미리 변수와 클래스 간의 관계를 파악하여 이를 알고리즘에 적용해야 원하는 결과를 얻을 수 있다</a:t>
            </a:r>
          </a:p>
          <a:p>
            <a:r>
              <a:rPr lang="ko-KR" altLang="en-US" dirty="0"/>
              <a:t>적절한 </a:t>
            </a:r>
            <a:r>
              <a:rPr lang="en-US" altLang="ko-KR" dirty="0"/>
              <a:t>K</a:t>
            </a:r>
            <a:r>
              <a:rPr lang="ko-KR" altLang="en-US" dirty="0"/>
              <a:t>를 선택해야 한다</a:t>
            </a:r>
          </a:p>
          <a:p>
            <a:r>
              <a:rPr lang="ko-KR" altLang="en-US" dirty="0"/>
              <a:t>훈련 단계가 빠른 대신 데이터가 많아지면 분류 단계가 느려진다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계산 비용이 높고 </a:t>
            </a:r>
            <a:r>
              <a:rPr lang="ko-KR" altLang="en-US">
                <a:sym typeface="Wingdings" panose="05000000000000000000" pitchFamily="2" charset="2"/>
              </a:rPr>
              <a:t>많은 메모리를 요구한다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74D0B-F0E1-47F3-CEB9-557F66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알고리즘의 단점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F1163-B797-AC85-3A0D-AD3CB8A3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8D121-07AE-EEC4-CBCE-87064C32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2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E16362-6986-0103-5EDA-023116E3B7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알고리즘은 지나치게 간단한 알고리즘이지만</a:t>
            </a:r>
            <a:endParaRPr lang="en-US" altLang="ko-KR" dirty="0"/>
          </a:p>
          <a:p>
            <a:r>
              <a:rPr lang="ko-KR" altLang="en-US" dirty="0"/>
              <a:t>의외로 이미지 처리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얼굴 인식</a:t>
            </a:r>
            <a:r>
              <a:rPr lang="en-US" altLang="ko-KR" dirty="0"/>
              <a:t>, </a:t>
            </a:r>
            <a:r>
              <a:rPr lang="ko-KR" altLang="en-US" dirty="0"/>
              <a:t>추천 알고리즘</a:t>
            </a:r>
            <a:r>
              <a:rPr lang="en-US" altLang="ko-KR" dirty="0"/>
              <a:t>, </a:t>
            </a:r>
            <a:r>
              <a:rPr lang="ko-KR" altLang="en-US" dirty="0"/>
              <a:t>의료 분야 등에서 실제로 많이 사용되고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E74159-FC72-A9B6-384C-3A850191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알고리즘의 활용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1797B-9BAA-AD3D-F2B5-B5B5E746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8EF55-E29F-B3F9-7060-E9E37074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10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15215</TotalTime>
  <Words>310</Words>
  <Application>Microsoft Office PowerPoint</Application>
  <PresentationFormat>와이드스크린</PresentationFormat>
  <Paragraphs>51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Cooper Black</vt:lpstr>
      <vt:lpstr>Wingdings</vt:lpstr>
      <vt:lpstr>Office 테마</vt:lpstr>
      <vt:lpstr>  K-최근접 이웃</vt:lpstr>
      <vt:lpstr>K-최근접 이웃 알고리즘이란?</vt:lpstr>
      <vt:lpstr>K-NN 알고리즘의 구현 과정</vt:lpstr>
      <vt:lpstr>K-NN 알고리즘의 특징</vt:lpstr>
      <vt:lpstr>K-NN 알고리즘의 장점</vt:lpstr>
      <vt:lpstr>K-NN 알고리즘의 단점</vt:lpstr>
      <vt:lpstr>K-NN 알고리즘의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양석환</cp:lastModifiedBy>
  <cp:revision>389</cp:revision>
  <dcterms:created xsi:type="dcterms:W3CDTF">2020-04-26T16:21:57Z</dcterms:created>
  <dcterms:modified xsi:type="dcterms:W3CDTF">2022-08-26T08:34:28Z</dcterms:modified>
</cp:coreProperties>
</file>