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72" r:id="rId3"/>
    <p:sldId id="257" r:id="rId4"/>
    <p:sldId id="2365" r:id="rId5"/>
    <p:sldId id="2452" r:id="rId6"/>
    <p:sldId id="2641" r:id="rId7"/>
    <p:sldId id="2640" r:id="rId8"/>
    <p:sldId id="2600" r:id="rId9"/>
    <p:sldId id="2635" r:id="rId10"/>
    <p:sldId id="2638" r:id="rId11"/>
    <p:sldId id="2634" r:id="rId12"/>
    <p:sldId id="2643" r:id="rId13"/>
    <p:sldId id="2633" r:id="rId14"/>
    <p:sldId id="2644" r:id="rId15"/>
    <p:sldId id="2653" r:id="rId16"/>
    <p:sldId id="2646" r:id="rId17"/>
    <p:sldId id="2654" r:id="rId18"/>
    <p:sldId id="2660" r:id="rId19"/>
    <p:sldId id="2662" r:id="rId20"/>
    <p:sldId id="2661" r:id="rId21"/>
    <p:sldId id="2663" r:id="rId22"/>
    <p:sldId id="2664" r:id="rId23"/>
    <p:sldId id="2649" r:id="rId24"/>
    <p:sldId id="2650" r:id="rId25"/>
    <p:sldId id="2651" r:id="rId26"/>
    <p:sldId id="2652" r:id="rId27"/>
    <p:sldId id="2655" r:id="rId28"/>
    <p:sldId id="2645" r:id="rId29"/>
    <p:sldId id="2656" r:id="rId30"/>
    <p:sldId id="2657" r:id="rId31"/>
    <p:sldId id="2658" r:id="rId32"/>
    <p:sldId id="2659" r:id="rId33"/>
    <p:sldId id="27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8D847-107F-4B0B-9903-BB484727CE22}" v="10" dt="2022-08-24T04:32:14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6217" autoAdjust="0"/>
  </p:normalViewPr>
  <p:slideViewPr>
    <p:cSldViewPr snapToGrid="0">
      <p:cViewPr varScale="1">
        <p:scale>
          <a:sx n="94" d="100"/>
          <a:sy n="94" d="100"/>
        </p:scale>
        <p:origin x="2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1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Sooa" userId="a344decb8edba5ed" providerId="Windows Live" clId="Web-{5888D847-107F-4B0B-9903-BB484727CE22}"/>
    <pc:docChg chg="delSld modSld">
      <pc:chgData name="Jung Sooa" userId="a344decb8edba5ed" providerId="Windows Live" clId="Web-{5888D847-107F-4B0B-9903-BB484727CE22}" dt="2022-08-24T04:32:14.612" v="4" actId="20577"/>
      <pc:docMkLst>
        <pc:docMk/>
      </pc:docMkLst>
      <pc:sldChg chg="del">
        <pc:chgData name="Jung Sooa" userId="a344decb8edba5ed" providerId="Windows Live" clId="Web-{5888D847-107F-4B0B-9903-BB484727CE22}" dt="2022-08-24T04:31:09.298" v="0"/>
        <pc:sldMkLst>
          <pc:docMk/>
          <pc:sldMk cId="314942670" sldId="2427"/>
        </pc:sldMkLst>
      </pc:sldChg>
      <pc:sldChg chg="modSp">
        <pc:chgData name="Jung Sooa" userId="a344decb8edba5ed" providerId="Windows Live" clId="Web-{5888D847-107F-4B0B-9903-BB484727CE22}" dt="2022-08-24T04:32:14.612" v="4" actId="20577"/>
        <pc:sldMkLst>
          <pc:docMk/>
          <pc:sldMk cId="3543804191" sldId="2438"/>
        </pc:sldMkLst>
        <pc:spChg chg="mod">
          <ac:chgData name="Jung Sooa" userId="a344decb8edba5ed" providerId="Windows Live" clId="Web-{5888D847-107F-4B0B-9903-BB484727CE22}" dt="2022-08-24T04:32:14.612" v="4" actId="20577"/>
          <ac:spMkLst>
            <pc:docMk/>
            <pc:sldMk cId="3543804191" sldId="2438"/>
            <ac:spMk id="5" creationId="{C5BAD756-A1FD-9E6A-F457-847B30DCEAEA}"/>
          </ac:spMkLst>
        </pc:spChg>
      </pc:sldChg>
    </pc:docChg>
  </pc:docChgLst>
  <pc:docChgLst>
    <pc:chgData name="Jung Sooa" userId="a344decb8edba5ed" providerId="LiveId" clId="{90758F48-DE77-4830-A653-159DB7E1032A}"/>
    <pc:docChg chg="undo custSel modSld">
      <pc:chgData name="Jung Sooa" userId="a344decb8edba5ed" providerId="LiveId" clId="{90758F48-DE77-4830-A653-159DB7E1032A}" dt="2022-01-16T03:54:21.739" v="23" actId="20577"/>
      <pc:docMkLst>
        <pc:docMk/>
      </pc:docMkLst>
      <pc:sldChg chg="modSp mod">
        <pc:chgData name="Jung Sooa" userId="a344decb8edba5ed" providerId="LiveId" clId="{90758F48-DE77-4830-A653-159DB7E1032A}" dt="2022-01-16T03:54:21.739" v="23" actId="20577"/>
        <pc:sldMkLst>
          <pc:docMk/>
          <pc:sldMk cId="684647229" sldId="2375"/>
        </pc:sldMkLst>
        <pc:spChg chg="mod">
          <ac:chgData name="Jung Sooa" userId="a344decb8edba5ed" providerId="LiveId" clId="{90758F48-DE77-4830-A653-159DB7E1032A}" dt="2022-01-16T03:54:21.739" v="23" actId="20577"/>
          <ac:spMkLst>
            <pc:docMk/>
            <pc:sldMk cId="684647229" sldId="2375"/>
            <ac:spMk id="2" creationId="{AC5C4A65-50F7-4084-8A34-3AFACA44BA75}"/>
          </ac:spMkLst>
        </pc:spChg>
      </pc:sldChg>
      <pc:sldChg chg="modSp mod">
        <pc:chgData name="Jung Sooa" userId="a344decb8edba5ed" providerId="LiveId" clId="{90758F48-DE77-4830-A653-159DB7E1032A}" dt="2022-01-16T03:54:13.222" v="20" actId="1035"/>
        <pc:sldMkLst>
          <pc:docMk/>
          <pc:sldMk cId="2964331422" sldId="2377"/>
        </pc:sldMkLst>
        <pc:spChg chg="mod">
          <ac:chgData name="Jung Sooa" userId="a344decb8edba5ed" providerId="LiveId" clId="{90758F48-DE77-4830-A653-159DB7E1032A}" dt="2022-01-16T03:54:13.222" v="20" actId="1035"/>
          <ac:spMkLst>
            <pc:docMk/>
            <pc:sldMk cId="2964331422" sldId="2377"/>
            <ac:spMk id="3" creationId="{33E2661B-B5A0-4230-81BA-175178EB127D}"/>
          </ac:spMkLst>
        </pc:spChg>
        <pc:picChg chg="mod">
          <ac:chgData name="Jung Sooa" userId="a344decb8edba5ed" providerId="LiveId" clId="{90758F48-DE77-4830-A653-159DB7E1032A}" dt="2022-01-16T03:54:09.029" v="16" actId="1036"/>
          <ac:picMkLst>
            <pc:docMk/>
            <pc:sldMk cId="2964331422" sldId="2377"/>
            <ac:picMk id="6" creationId="{99325379-5C90-43C3-84EF-5CF760347F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4DE8-990C-48A5-A885-9F0BB157CC3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CD4F-93EA-4C8E-AE9E-4811E93FD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5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&lt;input type=“text”&gt;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4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2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조건이나 상황에서 스타일을 적용하도록 만든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ko-KR" altLang="en-US" dirty="0"/>
              <a:t>클래스나 아이디에도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-&gt; </a:t>
            </a:r>
            <a:r>
              <a:rPr lang="ko-KR" altLang="en-US" dirty="0"/>
              <a:t>가상 클래스</a:t>
            </a:r>
            <a:endParaRPr lang="en-US" altLang="ko-KR" dirty="0"/>
          </a:p>
          <a:p>
            <a:r>
              <a:rPr lang="en-US" altLang="ko-KR" dirty="0"/>
              <a:t>:: -&gt; </a:t>
            </a:r>
            <a:r>
              <a:rPr lang="ko-KR" altLang="en-US" dirty="0"/>
              <a:t>가상 </a:t>
            </a:r>
            <a:r>
              <a:rPr lang="ko-KR" altLang="en-US" dirty="0" err="1"/>
              <a:t>엘리먼트</a:t>
            </a:r>
            <a:r>
              <a:rPr lang="en-US" altLang="ko-KR" dirty="0"/>
              <a:t>, </a:t>
            </a:r>
            <a:r>
              <a:rPr lang="ko-KR" altLang="en-US" dirty="0"/>
              <a:t>클래스 내부에 가상 공간을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4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** 실습 문제에서 확인할 것 **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:hover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반드시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:link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:visited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 먼저 정의된 후에 정의되어야 정상적으로 동작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:active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반드시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:hover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 먼저 정의된 후에 정의되어야 정상적으로 동작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7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css1, 2</a:t>
            </a:r>
            <a:r>
              <a:rPr lang="ko-KR" altLang="en-US" dirty="0"/>
              <a:t>에서는 가상 클래스와 가상 요소를 </a:t>
            </a:r>
            <a:r>
              <a:rPr lang="ko-KR" altLang="en-US" dirty="0" err="1"/>
              <a:t>나타낼때</a:t>
            </a:r>
            <a:r>
              <a:rPr lang="ko-KR" altLang="en-US" dirty="0"/>
              <a:t> 하나의 콜론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r>
              <a:rPr lang="ko-KR" altLang="en-US" dirty="0"/>
              <a:t>으로 함께 표기</a:t>
            </a:r>
            <a:endParaRPr lang="en-US" altLang="ko-KR" dirty="0"/>
          </a:p>
          <a:p>
            <a:r>
              <a:rPr lang="en-US" altLang="ko-KR" dirty="0"/>
              <a:t>css3</a:t>
            </a:r>
            <a:r>
              <a:rPr lang="ko-KR" altLang="en-US" dirty="0"/>
              <a:t>에서 구분하기로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0CD4F-93EA-4C8E-AE9E-4811E93FD0B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0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7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3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3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10"/>
            <a:ext cx="38862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1"/>
            <a:ext cx="20193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1"/>
            <a:ext cx="20193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0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5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5"/>
            <a:ext cx="2555875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5"/>
            <a:ext cx="1504157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76" y="1252025"/>
            <a:ext cx="8022981" cy="49249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 b="1"/>
            </a:lvl1pPr>
            <a:lvl2pPr>
              <a:defRPr sz="2200"/>
            </a:lvl2pPr>
            <a:lvl3pPr>
              <a:defRPr sz="2000"/>
            </a:lvl3pPr>
            <a:lvl4pPr>
              <a:defRPr sz="19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4A11CC-C745-4B06-A971-CBB584F8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76" y="111910"/>
            <a:ext cx="7886700" cy="8306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A9CA3C-4FA4-4EE8-9228-399A2DE0F896}"/>
              </a:ext>
            </a:extLst>
          </p:cNvPr>
          <p:cNvSpPr/>
          <p:nvPr userDrawn="1"/>
        </p:nvSpPr>
        <p:spPr>
          <a:xfrm>
            <a:off x="0" y="0"/>
            <a:ext cx="9144000" cy="10044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9DFC94-F61C-49CD-BD1A-7A845A405112}"/>
              </a:ext>
            </a:extLst>
          </p:cNvPr>
          <p:cNvSpPr/>
          <p:nvPr userDrawn="1"/>
        </p:nvSpPr>
        <p:spPr>
          <a:xfrm>
            <a:off x="0" y="6494400"/>
            <a:ext cx="9144000" cy="3636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70D871-4BF1-4489-9474-5EFAB759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964" y="647273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B6313C-EDA8-4ACA-8685-4B6E8C850E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89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9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2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5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FB6313C-EDA8-4ACA-8685-4B6E8C850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1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407" y="2873191"/>
            <a:ext cx="8216193" cy="106568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 defTabSz="609630"/>
            <a:r>
              <a:rPr lang="en-US" altLang="ko-KR" sz="5400" b="1" kern="0" spc="-267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HTML +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DF9F-6F16-4002-A0BF-7D560C0BBB9F}"/>
              </a:ext>
            </a:extLst>
          </p:cNvPr>
          <p:cNvSpPr txBox="1"/>
          <p:nvPr/>
        </p:nvSpPr>
        <p:spPr>
          <a:xfrm>
            <a:off x="7416800" y="5344701"/>
            <a:ext cx="146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ko-KR" altLang="en-US" sz="3600" b="1" kern="0" spc="-267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A1D1F1-FA61-4C17-9745-4BE794C94665}"/>
              </a:ext>
            </a:extLst>
          </p:cNvPr>
          <p:cNvSpPr/>
          <p:nvPr/>
        </p:nvSpPr>
        <p:spPr>
          <a:xfrm>
            <a:off x="0" y="0"/>
            <a:ext cx="9144000" cy="2800406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45439-7402-496C-AA57-D4C16BACA261}"/>
              </a:ext>
            </a:extLst>
          </p:cNvPr>
          <p:cNvSpPr/>
          <p:nvPr/>
        </p:nvSpPr>
        <p:spPr>
          <a:xfrm>
            <a:off x="0" y="6242447"/>
            <a:ext cx="9144000" cy="615554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EFA6BC-959B-400E-84AF-A550106968B3}"/>
              </a:ext>
            </a:extLst>
          </p:cNvPr>
          <p:cNvSpPr/>
          <p:nvPr/>
        </p:nvSpPr>
        <p:spPr>
          <a:xfrm>
            <a:off x="8365112" y="5258087"/>
            <a:ext cx="355600" cy="86613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03DAA-DB19-4457-8D9A-C0BCC5E33FD0}"/>
              </a:ext>
            </a:extLst>
          </p:cNvPr>
          <p:cNvSpPr txBox="1"/>
          <p:nvPr/>
        </p:nvSpPr>
        <p:spPr>
          <a:xfrm>
            <a:off x="267406" y="4188884"/>
            <a:ext cx="441323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 defTabSz="609630">
              <a:buFont typeface="Wingdings" panose="05000000000000000000" pitchFamily="2" charset="2"/>
              <a:buChar char="u"/>
            </a:pPr>
            <a:r>
              <a:rPr lang="en-US" altLang="ko-KR" sz="2667" dirty="0">
                <a:solidFill>
                  <a:prstClr val="black"/>
                </a:solidFill>
                <a:latin typeface="Calibri"/>
                <a:ea typeface="맑은 고딕"/>
              </a:rPr>
              <a:t>CSS</a:t>
            </a:r>
            <a:r>
              <a:rPr lang="ko-KR" altLang="en-US" sz="2667" dirty="0">
                <a:solidFill>
                  <a:prstClr val="black"/>
                </a:solidFill>
                <a:latin typeface="Calibri"/>
                <a:ea typeface="맑은 고딕"/>
              </a:rPr>
              <a:t> </a:t>
            </a:r>
            <a:r>
              <a:rPr lang="ko-KR" altLang="en-US" sz="2667" dirty="0" err="1">
                <a:solidFill>
                  <a:prstClr val="black"/>
                </a:solidFill>
                <a:latin typeface="Calibri"/>
                <a:ea typeface="맑은 고딕"/>
              </a:rPr>
              <a:t>선택자</a:t>
            </a:r>
            <a:endParaRPr lang="ko-KR" altLang="en-US" sz="2667" dirty="0">
              <a:solidFill>
                <a:prstClr val="black"/>
              </a:solidFill>
              <a:latin typeface="Calibri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642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3126C4-B4CB-0A49-0202-7CE08350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</a:t>
            </a:r>
            <a:r>
              <a:rPr lang="ko-KR" altLang="en-US" sz="2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여러 선택자를 쉼표</a:t>
            </a:r>
            <a:r>
              <a:rPr lang="en-US" altLang="ko-KR" dirty="0"/>
              <a:t>(,)</a:t>
            </a:r>
            <a:r>
              <a:rPr lang="ko-KR" altLang="en-US" dirty="0"/>
              <a:t>로 구분하여 같이 사용</a:t>
            </a:r>
            <a:endParaRPr lang="en-US" altLang="ko-KR" dirty="0"/>
          </a:p>
          <a:p>
            <a:pPr lvl="1"/>
            <a:r>
              <a:rPr lang="ko-KR" altLang="en-US" dirty="0"/>
              <a:t>같은 스타일 코드의 중복을 방지할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CD5978-D62F-1ABE-C704-42DFEC6B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FF2041-38E1-AF44-8228-E3FB9E7E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0BE09-E9BF-0718-11D9-211EA9E5E6E1}"/>
              </a:ext>
            </a:extLst>
          </p:cNvPr>
          <p:cNvSpPr/>
          <p:nvPr/>
        </p:nvSpPr>
        <p:spPr bwMode="auto">
          <a:xfrm>
            <a:off x="827584" y="2658729"/>
            <a:ext cx="5184576" cy="624854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defTabSz="914400" latinLnBrk="1"/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h3, li {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color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brown; 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41F94D-A945-F387-7D15-5DE5C43F62AA}"/>
              </a:ext>
            </a:extLst>
          </p:cNvPr>
          <p:cNvSpPr/>
          <p:nvPr/>
        </p:nvSpPr>
        <p:spPr bwMode="auto">
          <a:xfrm>
            <a:off x="827584" y="3404629"/>
            <a:ext cx="5184576" cy="2232244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&lt;h3&gt;Web Programming&lt;/h3&gt;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</a:t>
            </a:r>
            <a:r>
              <a:rPr kumimoji="0" lang="en-US" altLang="ko-KR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ul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&lt;li&gt;HTML5&lt;/li&gt;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&lt;li&gt;&lt;b&gt;CSS&lt;/b&gt;&lt;/li&gt;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&lt;li&gt;JAVASCRIPT&lt;/li&gt;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&lt;/</a:t>
            </a:r>
            <a:r>
              <a:rPr kumimoji="0" lang="en-US" altLang="ko-KR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ul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	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161DD-691A-8801-5166-D739117FA5F4}"/>
              </a:ext>
            </a:extLst>
          </p:cNvPr>
          <p:cNvSpPr txBox="1"/>
          <p:nvPr/>
        </p:nvSpPr>
        <p:spPr>
          <a:xfrm>
            <a:off x="212763" y="2832656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70C8-4456-EED6-3365-587EB5DC37A1}"/>
              </a:ext>
            </a:extLst>
          </p:cNvPr>
          <p:cNvSpPr txBox="1"/>
          <p:nvPr/>
        </p:nvSpPr>
        <p:spPr>
          <a:xfrm>
            <a:off x="212763" y="33913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3A8392-9729-DA79-5127-69D14E77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86" y="2762809"/>
            <a:ext cx="2605610" cy="27432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2988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02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61179"/>
            <a:ext cx="5550729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 </a:t>
            </a:r>
            <a:r>
              <a:rPr lang="ko-KR" altLang="en-US" sz="4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sz="4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96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1346DC-2790-0176-3041-C5013CB9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2</a:t>
            </a:r>
            <a:r>
              <a:rPr lang="ko-KR" altLang="en-US" dirty="0"/>
              <a:t>개 이상의 </a:t>
            </a:r>
            <a:r>
              <a:rPr lang="ko-KR" altLang="en-US" dirty="0" err="1"/>
              <a:t>선택자</a:t>
            </a:r>
            <a:r>
              <a:rPr lang="ko-KR" altLang="en-US" dirty="0"/>
              <a:t> 조합</a:t>
            </a:r>
            <a:endParaRPr lang="en-US" altLang="ko-KR" dirty="0"/>
          </a:p>
          <a:p>
            <a:pPr lvl="1"/>
            <a:r>
              <a:rPr lang="ko-KR" altLang="en-US" dirty="0"/>
              <a:t>조합에 적합한 </a:t>
            </a:r>
            <a:r>
              <a:rPr lang="en-US" altLang="ko-KR" dirty="0"/>
              <a:t>HTML </a:t>
            </a:r>
            <a:r>
              <a:rPr lang="ko-KR" altLang="en-US" dirty="0"/>
              <a:t>태그에만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자식 </a:t>
            </a:r>
            <a:r>
              <a:rPr lang="ko-KR" altLang="en-US" dirty="0" err="1"/>
              <a:t>선택자</a:t>
            </a:r>
            <a:r>
              <a:rPr lang="en-US" altLang="ko-KR" dirty="0"/>
              <a:t>(child selector)</a:t>
            </a:r>
          </a:p>
          <a:p>
            <a:pPr lvl="1"/>
            <a:r>
              <a:rPr lang="en-US" altLang="ko-KR" dirty="0" err="1"/>
              <a:t>부모</a:t>
            </a:r>
            <a:r>
              <a:rPr lang="en-US" altLang="ko-KR" dirty="0"/>
              <a:t> </a:t>
            </a:r>
            <a:r>
              <a:rPr lang="en-US" altLang="ko-KR" dirty="0" err="1"/>
              <a:t>자식</a:t>
            </a:r>
            <a:r>
              <a:rPr lang="en-US" altLang="ko-KR" dirty="0"/>
              <a:t> </a:t>
            </a:r>
            <a:r>
              <a:rPr lang="en-US" altLang="ko-KR" dirty="0" err="1"/>
              <a:t>관계인</a:t>
            </a:r>
            <a:r>
              <a:rPr lang="en-US" altLang="ko-KR" dirty="0"/>
              <a:t> 두 </a:t>
            </a:r>
            <a:r>
              <a:rPr lang="ko-KR" altLang="en-US" dirty="0"/>
              <a:t>선택자를 </a:t>
            </a:r>
            <a:r>
              <a:rPr lang="en-US" altLang="ko-KR" dirty="0"/>
              <a:t> ‘&gt;’ </a:t>
            </a:r>
            <a:r>
              <a:rPr lang="en-US" altLang="ko-KR" dirty="0" err="1"/>
              <a:t>기호로</a:t>
            </a:r>
            <a:r>
              <a:rPr lang="en-US" altLang="ko-KR" dirty="0"/>
              <a:t> </a:t>
            </a:r>
            <a:r>
              <a:rPr lang="en-US" altLang="ko-KR" dirty="0" err="1"/>
              <a:t>조합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div &gt; b { color : blue; } </a:t>
            </a:r>
          </a:p>
          <a:p>
            <a:pPr lvl="2"/>
            <a:r>
              <a:rPr lang="en-US" altLang="ko-KR" dirty="0"/>
              <a:t>&lt;div&gt;</a:t>
            </a:r>
            <a:r>
              <a:rPr lang="ko-KR" altLang="en-US" dirty="0"/>
              <a:t>의 직계 자식인 </a:t>
            </a:r>
            <a:r>
              <a:rPr lang="en-US" altLang="ko-KR" dirty="0"/>
              <a:t>&lt;b&gt;</a:t>
            </a:r>
            <a:r>
              <a:rPr lang="ko-KR" altLang="en-US" dirty="0"/>
              <a:t>에 적용되는 스타일 시트 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r>
              <a:rPr lang="ko-KR" altLang="en-US" dirty="0"/>
              <a:t> 자손 </a:t>
            </a:r>
            <a:r>
              <a:rPr lang="ko-KR" altLang="en-US" dirty="0" err="1"/>
              <a:t>선택자</a:t>
            </a:r>
            <a:r>
              <a:rPr lang="en-US" altLang="ko-KR" dirty="0"/>
              <a:t>(descendent selector)</a:t>
            </a:r>
          </a:p>
          <a:p>
            <a:pPr lvl="1"/>
            <a:r>
              <a:rPr lang="ko-KR" altLang="en-US" dirty="0"/>
              <a:t>자손 관계인 </a:t>
            </a:r>
            <a:r>
              <a:rPr lang="en-US" altLang="ko-KR" dirty="0"/>
              <a:t>2</a:t>
            </a:r>
            <a:r>
              <a:rPr lang="ko-KR" altLang="en-US" dirty="0"/>
              <a:t>개 이상의 태그 나열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ul</a:t>
            </a:r>
            <a:r>
              <a:rPr lang="en-US" altLang="ko-KR" dirty="0"/>
              <a:t> b { color : blue; }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의 자손 </a:t>
            </a:r>
            <a:r>
              <a:rPr lang="en-US" altLang="ko-KR" dirty="0"/>
              <a:t>&lt;b&gt;</a:t>
            </a:r>
            <a:r>
              <a:rPr lang="ko-KR" altLang="en-US" dirty="0"/>
              <a:t>에 적용되는 스타일 시트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BEF457-97B4-3F60-410D-92C2932D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결합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F522C-064B-63AE-B9D7-62334505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1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F3245C-9D4F-FC27-AF9E-A2286CBB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자식 </a:t>
            </a:r>
            <a:r>
              <a:rPr lang="ko-KR" altLang="en-US" dirty="0" err="1"/>
              <a:t>셀렉터와</a:t>
            </a:r>
            <a:r>
              <a:rPr lang="ko-KR" altLang="en-US" dirty="0"/>
              <a:t> 자손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A7683-DE93-8ADA-0214-B92A878A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1035F3-55F8-A91F-7559-DBB8A5544BAD}"/>
              </a:ext>
            </a:extLst>
          </p:cNvPr>
          <p:cNvSpPr/>
          <p:nvPr/>
        </p:nvSpPr>
        <p:spPr bwMode="auto">
          <a:xfrm>
            <a:off x="827584" y="1632937"/>
            <a:ext cx="5184576" cy="624854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ul b { color : blue; }                 /*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자손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셀렉터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*/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div &gt; b { background : yellow; } /*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자식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셀렉터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*/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2DD135-3B50-322D-3E4E-045B83FA52D1}"/>
              </a:ext>
            </a:extLst>
          </p:cNvPr>
          <p:cNvSpPr/>
          <p:nvPr/>
        </p:nvSpPr>
        <p:spPr bwMode="auto">
          <a:xfrm>
            <a:off x="827584" y="2378837"/>
            <a:ext cx="5184576" cy="3354419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&lt;div&gt;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&lt;div&gt;2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학기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&lt;b&gt;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학습 내용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&lt;/b&gt;&lt;/div&gt;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&lt;li&gt;HTML5&lt;/li&gt;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&lt;li&gt;&lt;b&gt;CSS&lt;/b&gt;&lt;/li&gt;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&lt;li&gt;JAVASCRIPT&lt;/li&gt;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&lt;/ul&gt;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&lt;div&gt;60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점 이하는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F!&lt;/div&gt;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&lt;/div&gt;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18F467-4B18-8A2B-2F29-20D0CE38C92A}"/>
              </a:ext>
            </a:extLst>
          </p:cNvPr>
          <p:cNvSpPr txBox="1"/>
          <p:nvPr/>
        </p:nvSpPr>
        <p:spPr>
          <a:xfrm>
            <a:off x="212763" y="180686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B8F54-C27D-2D83-6D9B-02879854C09F}"/>
              </a:ext>
            </a:extLst>
          </p:cNvPr>
          <p:cNvSpPr txBox="1"/>
          <p:nvPr/>
        </p:nvSpPr>
        <p:spPr>
          <a:xfrm>
            <a:off x="212763" y="236559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6D92E35-5B16-4474-AA0F-3A8F37C9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58" y="2256953"/>
            <a:ext cx="2510081" cy="2938631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05094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03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61179"/>
            <a:ext cx="5550729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클래스 </a:t>
            </a:r>
            <a:r>
              <a:rPr lang="ko-KR" altLang="en-US" sz="4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sz="4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3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34288B-087C-8F99-7ABA-7FE0001F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가상 클래스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선택하고자 하는 </a:t>
            </a:r>
            <a:r>
              <a:rPr lang="en-US" altLang="ko-KR" dirty="0"/>
              <a:t>HTML </a:t>
            </a:r>
            <a:r>
              <a:rPr lang="ko-KR" altLang="en-US" dirty="0"/>
              <a:t>요소의 특별한 </a:t>
            </a:r>
            <a:r>
              <a:rPr lang="en-US" altLang="ko-KR" dirty="0"/>
              <a:t>‘</a:t>
            </a:r>
            <a:r>
              <a:rPr lang="ko-KR" altLang="en-US" dirty="0"/>
              <a:t>상태</a:t>
            </a:r>
            <a:r>
              <a:rPr lang="en-US" altLang="ko-KR" dirty="0"/>
              <a:t>(state)’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명시할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콜론</a:t>
            </a:r>
            <a:r>
              <a:rPr lang="en-US" altLang="ko-KR" dirty="0"/>
              <a:t>(</a:t>
            </a:r>
            <a:r>
              <a:rPr lang="en-US" altLang="ko-KR" dirty="0">
                <a:sym typeface="Wingdings" pitchFamily="2" charset="2"/>
              </a:rPr>
              <a:t>:) </a:t>
            </a:r>
            <a:r>
              <a:rPr lang="ko-KR" altLang="en-US" dirty="0">
                <a:sym typeface="Wingdings" pitchFamily="2" charset="2"/>
              </a:rPr>
              <a:t>앞뒤에 빈칸을 두면 안됨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B4C89D-3DBC-1767-50B0-96ABAB6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(pseudo-class)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CB8FE-80E8-0375-8FE0-AB935C6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133BEB-4E89-434B-2772-0CC206E283E4}"/>
              </a:ext>
            </a:extLst>
          </p:cNvPr>
          <p:cNvSpPr/>
          <p:nvPr/>
        </p:nvSpPr>
        <p:spPr>
          <a:xfrm>
            <a:off x="1299410" y="2402919"/>
            <a:ext cx="68729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선택자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가상클래스이름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 값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;}</a:t>
            </a:r>
          </a:p>
          <a:p>
            <a:pPr marL="190500" indent="-190500" defTabSz="180000" fontAlgn="base"/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선택자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클래스이름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가상클래스이름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 값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;}</a:t>
            </a:r>
          </a:p>
          <a:p>
            <a:pPr marL="190500" indent="-190500" defTabSz="180000" fontAlgn="base"/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선택자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#ID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이름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가상클래스이름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 값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;}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2DE4E1-1404-7A2F-BE86-DC7768EB9417}"/>
              </a:ext>
            </a:extLst>
          </p:cNvPr>
          <p:cNvSpPr/>
          <p:nvPr/>
        </p:nvSpPr>
        <p:spPr>
          <a:xfrm>
            <a:off x="1299410" y="4565981"/>
            <a:ext cx="6872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li: hover, li :hover, li : hover</a:t>
            </a:r>
          </a:p>
        </p:txBody>
      </p:sp>
    </p:spTree>
    <p:extLst>
      <p:ext uri="{BB962C8B-B14F-4D97-AF65-F5344CB8AC3E}">
        <p14:creationId xmlns:p14="http://schemas.microsoft.com/office/powerpoint/2010/main" val="291109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7D1DC9-32FC-49DB-2B33-8AB1D3B6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ko-KR" altLang="en-US" dirty="0"/>
              <a:t>동적 가상 클래스</a:t>
            </a:r>
            <a:endParaRPr lang="en-US" altLang="ko-KR" dirty="0"/>
          </a:p>
          <a:p>
            <a:pPr lvl="1"/>
            <a:r>
              <a:rPr lang="ko-KR" altLang="en-US" dirty="0"/>
              <a:t>상태 가상 클래스</a:t>
            </a:r>
            <a:endParaRPr lang="en-US" altLang="ko-KR" dirty="0"/>
          </a:p>
          <a:p>
            <a:pPr lvl="1"/>
            <a:r>
              <a:rPr lang="ko-KR" altLang="en-US" dirty="0"/>
              <a:t>구조 가상 클래스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AC99D7-A40C-4A5C-B2C7-2A9C6BBA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(pseudo-class)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792C2-7B51-346A-7383-31B668C8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E104E9-8E4C-66D4-EF51-82F439D6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2" y="2848467"/>
            <a:ext cx="7059597" cy="32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08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34288B-087C-8F99-7ABA-7FE0001F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동적 가상 클래스</a:t>
            </a:r>
            <a:endParaRPr lang="en-US" altLang="ko-KR" dirty="0"/>
          </a:p>
          <a:p>
            <a:pPr lvl="1"/>
            <a:r>
              <a:rPr lang="ko-KR" altLang="en-US" dirty="0"/>
              <a:t>링크의 상태에 따라 각각의 스타일을 별도로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방문한 링크의 텍스트 색을 </a:t>
            </a:r>
            <a:r>
              <a:rPr lang="en-US" altLang="ko-KR" dirty="0"/>
              <a:t>green</a:t>
            </a:r>
            <a:r>
              <a:rPr lang="ko-KR" altLang="en-US" dirty="0"/>
              <a:t>으로 출력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 latinLnBrk="0"/>
            <a:r>
              <a:rPr lang="en-US" altLang="ko-KR" dirty="0"/>
              <a:t>&lt;li&gt; </a:t>
            </a:r>
            <a:r>
              <a:rPr lang="ko-KR" altLang="en-US" dirty="0"/>
              <a:t>태그에 마우스가 올라오면</a:t>
            </a:r>
            <a:r>
              <a:rPr lang="en-US" altLang="ko-KR" dirty="0"/>
              <a:t>, </a:t>
            </a:r>
            <a:r>
              <a:rPr lang="en-US" altLang="ko-KR" dirty="0" err="1"/>
              <a:t>yellowgreen</a:t>
            </a:r>
            <a:r>
              <a:rPr lang="ko-KR" altLang="en-US" dirty="0"/>
              <a:t>을 배경색으로 출력</a:t>
            </a:r>
            <a:r>
              <a:rPr lang="en-US" altLang="ko-KR" dirty="0"/>
              <a:t>, </a:t>
            </a:r>
            <a:r>
              <a:rPr lang="ko-KR" altLang="en-US" dirty="0"/>
              <a:t>내려가면 복귀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B4C89D-3DBC-1767-50B0-96ABAB6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(pseudo-class)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CB8FE-80E8-0375-8FE0-AB935C6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F5AF27-3F72-7122-CC3C-F2F8FA695AEB}"/>
              </a:ext>
            </a:extLst>
          </p:cNvPr>
          <p:cNvSpPr/>
          <p:nvPr/>
        </p:nvSpPr>
        <p:spPr bwMode="auto">
          <a:xfrm>
            <a:off x="1062972" y="3523733"/>
            <a:ext cx="7109426" cy="38152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a:visited { color : green; 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905185-832F-669B-13EE-771D6C7E46A7}"/>
              </a:ext>
            </a:extLst>
          </p:cNvPr>
          <p:cNvSpPr/>
          <p:nvPr/>
        </p:nvSpPr>
        <p:spPr bwMode="auto">
          <a:xfrm>
            <a:off x="1062972" y="4999970"/>
            <a:ext cx="7109426" cy="38152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190500" indent="-190500" defTabSz="180000" fontAlgn="base" latinLnBrk="0"/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li:hover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 { background :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yellowgreen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; }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16C76E-8E7F-908E-A97C-96D131329270}"/>
              </a:ext>
            </a:extLst>
          </p:cNvPr>
          <p:cNvSpPr/>
          <p:nvPr/>
        </p:nvSpPr>
        <p:spPr>
          <a:xfrm>
            <a:off x="1062971" y="2095457"/>
            <a:ext cx="71094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:link  :visited  :hover  :active  :focus</a:t>
            </a:r>
          </a:p>
        </p:txBody>
      </p:sp>
    </p:spTree>
    <p:extLst>
      <p:ext uri="{BB962C8B-B14F-4D97-AF65-F5344CB8AC3E}">
        <p14:creationId xmlns:p14="http://schemas.microsoft.com/office/powerpoint/2010/main" val="161473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04B18A-A96D-BE8A-02EA-D5AE5233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76" y="1252025"/>
            <a:ext cx="8213736" cy="49249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상태 가상 클래스</a:t>
            </a:r>
            <a:endParaRPr lang="en-US" altLang="ko-KR" dirty="0"/>
          </a:p>
          <a:p>
            <a:pPr lvl="1"/>
            <a:r>
              <a:rPr lang="ko-KR" altLang="en-US" dirty="0"/>
              <a:t>입력 양식의 상태에 따라 각각의 스타일을 별도로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요소 중에서 체크된</a:t>
            </a:r>
            <a:r>
              <a:rPr lang="en-US" altLang="ko-KR" dirty="0"/>
              <a:t>(checked) </a:t>
            </a:r>
            <a:r>
              <a:rPr lang="ko-KR" altLang="en-US" dirty="0"/>
              <a:t>상태의 </a:t>
            </a:r>
            <a:r>
              <a:rPr lang="en-US" altLang="ko-KR" dirty="0"/>
              <a:t>input </a:t>
            </a:r>
            <a:r>
              <a:rPr lang="ko-KR" altLang="en-US" dirty="0"/>
              <a:t>요소를 선택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89F62A-65C8-3F7E-7D68-0A39BED5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(pseudo-class)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27088-FD1C-9F4D-4FDC-CEBA0F9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F48D34-6BDB-5611-BBC0-3BFF16E3191A}"/>
              </a:ext>
            </a:extLst>
          </p:cNvPr>
          <p:cNvSpPr/>
          <p:nvPr/>
        </p:nvSpPr>
        <p:spPr>
          <a:xfrm>
            <a:off x="1062971" y="2095457"/>
            <a:ext cx="71094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:checked  :enabled  :disabled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A01A40-3621-EB05-7272-5DBA4B70DA83}"/>
              </a:ext>
            </a:extLst>
          </p:cNvPr>
          <p:cNvSpPr/>
          <p:nvPr/>
        </p:nvSpPr>
        <p:spPr bwMode="auto">
          <a:xfrm>
            <a:off x="1062971" y="5551211"/>
            <a:ext cx="7109426" cy="758372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190500" indent="-190500" defTabSz="180000" fontAlgn="base" latinLnBrk="0"/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&lt;input type="checkbox" name="lecture" </a:t>
            </a:r>
            <a:r>
              <a:rPr lang="en-US" altLang="ko-KR" sz="1300" kern="0" dirty="0">
                <a:solidFill>
                  <a:srgbClr val="FF0000"/>
                </a:solidFill>
                <a:latin typeface="+mj-ea"/>
                <a:ea typeface="+mj-ea"/>
              </a:rPr>
              <a:t>checked="checked"</a:t>
            </a:r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&gt;&lt;span&gt;HTML&lt;/span&gt;&lt;</a:t>
            </a:r>
            <a:r>
              <a:rPr lang="en-US" altLang="ko-KR" sz="13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indent="-190500" defTabSz="180000" fontAlgn="base" latinLnBrk="0"/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&lt;input type="checkbox" name="lecture"&gt;&lt;span&gt;CSS&lt;/span&gt;&lt;</a:t>
            </a:r>
            <a:r>
              <a:rPr lang="en-US" altLang="ko-KR" sz="13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indent="-190500" defTabSz="180000" fontAlgn="base" latinLnBrk="0"/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&lt;input type="checkbox" name="lecture" </a:t>
            </a:r>
            <a:r>
              <a:rPr lang="en-US" altLang="ko-KR" sz="1300" kern="0" dirty="0">
                <a:solidFill>
                  <a:srgbClr val="FF0000"/>
                </a:solidFill>
                <a:latin typeface="+mj-ea"/>
                <a:ea typeface="+mj-ea"/>
              </a:rPr>
              <a:t>checked="checked"</a:t>
            </a:r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&gt;&lt;span&gt;JAVA&lt;/span&gt;&lt;</a:t>
            </a:r>
            <a:r>
              <a:rPr lang="en-US" altLang="ko-KR" sz="13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3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773D94-297A-536B-54F8-7525CA84EC9A}"/>
              </a:ext>
            </a:extLst>
          </p:cNvPr>
          <p:cNvSpPr/>
          <p:nvPr/>
        </p:nvSpPr>
        <p:spPr bwMode="auto">
          <a:xfrm>
            <a:off x="1062971" y="5021107"/>
            <a:ext cx="7109426" cy="369332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defTabSz="914400" latinLnBrk="1"/>
            <a:r>
              <a:rPr lang="en-US" altLang="ko-KR" sz="1300" kern="0" dirty="0" err="1">
                <a:solidFill>
                  <a:sysClr val="windowText" lastClr="000000"/>
                </a:solidFill>
                <a:latin typeface="맑은 고딕"/>
                <a:ea typeface="맑은 고딕"/>
              </a:rPr>
              <a:t>input:checked+span</a:t>
            </a:r>
            <a:r>
              <a:rPr lang="en-US" altLang="ko-KR" sz="13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 { color: red ;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C12C5-9AE0-537C-6DB8-25BF1E412770}"/>
              </a:ext>
            </a:extLst>
          </p:cNvPr>
          <p:cNvSpPr txBox="1"/>
          <p:nvPr/>
        </p:nvSpPr>
        <p:spPr>
          <a:xfrm>
            <a:off x="442288" y="50529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99020-DB78-40F6-1695-945F04970ABE}"/>
              </a:ext>
            </a:extLst>
          </p:cNvPr>
          <p:cNvSpPr txBox="1"/>
          <p:nvPr/>
        </p:nvSpPr>
        <p:spPr>
          <a:xfrm>
            <a:off x="442288" y="561169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53081B-81DF-998F-F8C8-F7C3320A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52" y="3619036"/>
            <a:ext cx="3597097" cy="12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967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5526E6-5AAB-FEA5-04A8-A21FEDE5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구조 가상 클래스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요소의 계층 구조에서 특정 위치에 있는 요소를 선택할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자식 요소 중에서 첫 번째 자식 요소를 모두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자식 요소 중에서 마지막에 위치하는 자식 요소를 </a:t>
            </a:r>
            <a:br>
              <a:rPr lang="en-US" altLang="ko-KR" dirty="0"/>
            </a:br>
            <a:r>
              <a:rPr lang="ko-KR" altLang="en-US" dirty="0"/>
              <a:t>모두 선택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7CA356-555C-6F87-6218-3EB9DEF5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(pseudo-class)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00C7FA-66BF-08F3-C5B4-AF10A582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5712E-6DEC-FE7A-98AC-C39E7C18F8FA}"/>
              </a:ext>
            </a:extLst>
          </p:cNvPr>
          <p:cNvSpPr/>
          <p:nvPr/>
        </p:nvSpPr>
        <p:spPr>
          <a:xfrm>
            <a:off x="1062971" y="2390097"/>
            <a:ext cx="71094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:first-child  :last-child  :nth-child  :nth-last-child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등</a:t>
            </a:r>
            <a:endParaRPr lang="en-US" altLang="ko-KR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3605EB-C2B3-7C29-6A66-AB77775D26C0}"/>
              </a:ext>
            </a:extLst>
          </p:cNvPr>
          <p:cNvSpPr/>
          <p:nvPr/>
        </p:nvSpPr>
        <p:spPr bwMode="auto">
          <a:xfrm>
            <a:off x="1062972" y="3848853"/>
            <a:ext cx="7109426" cy="38152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p:first-child { color : red; 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C1EED-CB6F-02A8-1F72-5B90296288DD}"/>
              </a:ext>
            </a:extLst>
          </p:cNvPr>
          <p:cNvSpPr/>
          <p:nvPr/>
        </p:nvSpPr>
        <p:spPr bwMode="auto">
          <a:xfrm>
            <a:off x="1062971" y="5570973"/>
            <a:ext cx="7109426" cy="38152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p:last-child { color : red; }</a:t>
            </a:r>
          </a:p>
        </p:txBody>
      </p:sp>
    </p:spTree>
    <p:extLst>
      <p:ext uri="{BB962C8B-B14F-4D97-AF65-F5344CB8AC3E}">
        <p14:creationId xmlns:p14="http://schemas.microsoft.com/office/powerpoint/2010/main" val="26134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58125" y="663624"/>
            <a:ext cx="4011185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en-US" sz="4000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en-US" sz="1067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0" y="673100"/>
            <a:ext cx="255922" cy="55118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ko-KR" altLang="en-US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6D1010-93B7-45B0-BDB6-F4E6960DDC83}"/>
              </a:ext>
            </a:extLst>
          </p:cNvPr>
          <p:cNvGrpSpPr/>
          <p:nvPr/>
        </p:nvGrpSpPr>
        <p:grpSpPr>
          <a:xfrm>
            <a:off x="640989" y="1701800"/>
            <a:ext cx="2261676" cy="553998"/>
            <a:chOff x="5943600" y="4000500"/>
            <a:chExt cx="3392520" cy="8309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76773-8FD2-4A31-9EB0-D0FD284F7ADF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01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A28A6A-5354-4F26-B088-E79059DBD8DC}"/>
                </a:ext>
              </a:extLst>
            </p:cNvPr>
            <p:cNvSpPr txBox="1"/>
            <p:nvPr/>
          </p:nvSpPr>
          <p:spPr>
            <a:xfrm>
              <a:off x="6776184" y="4224635"/>
              <a:ext cx="255993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ko-KR" altLang="en-US" sz="1600" b="1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선택자</a:t>
              </a:r>
              <a:r>
                <a: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(selector)</a:t>
              </a:r>
              <a:endPara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478A1E-CC6B-4CF5-B46E-7156C75ED8A6}"/>
              </a:ext>
            </a:extLst>
          </p:cNvPr>
          <p:cNvGrpSpPr/>
          <p:nvPr/>
        </p:nvGrpSpPr>
        <p:grpSpPr>
          <a:xfrm>
            <a:off x="640989" y="2364043"/>
            <a:ext cx="1837778" cy="553998"/>
            <a:chOff x="5943600" y="4000500"/>
            <a:chExt cx="2756668" cy="83099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5E0873-9A13-4594-848A-EA23916DB56D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02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8E40D2-6CA0-4BBA-8CB6-9635646E607F}"/>
                </a:ext>
              </a:extLst>
            </p:cNvPr>
            <p:cNvSpPr txBox="1"/>
            <p:nvPr/>
          </p:nvSpPr>
          <p:spPr>
            <a:xfrm>
              <a:off x="6776183" y="4224635"/>
              <a:ext cx="192408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결합 </a:t>
              </a:r>
              <a:r>
                <a:rPr lang="ko-KR" altLang="en-US" sz="1600" b="1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선택자</a:t>
              </a:r>
              <a:endPara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9B029-CE2D-4E52-B4B6-C76487F73B58}"/>
              </a:ext>
            </a:extLst>
          </p:cNvPr>
          <p:cNvSpPr/>
          <p:nvPr/>
        </p:nvSpPr>
        <p:spPr>
          <a:xfrm>
            <a:off x="5792400" y="0"/>
            <a:ext cx="3351600" cy="6858000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DCEBE1-8C15-56F3-1B24-83492862A698}"/>
              </a:ext>
            </a:extLst>
          </p:cNvPr>
          <p:cNvGrpSpPr/>
          <p:nvPr/>
        </p:nvGrpSpPr>
        <p:grpSpPr>
          <a:xfrm>
            <a:off x="640989" y="3026286"/>
            <a:ext cx="2525466" cy="553998"/>
            <a:chOff x="5943600" y="4000500"/>
            <a:chExt cx="3788201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6769FA-5F0E-BFAB-5D64-2F62D1DDDE98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03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6A8DA3-3F61-8E56-0456-FB7B1809F924}"/>
                </a:ext>
              </a:extLst>
            </p:cNvPr>
            <p:cNvSpPr txBox="1"/>
            <p:nvPr/>
          </p:nvSpPr>
          <p:spPr>
            <a:xfrm>
              <a:off x="6776183" y="4224635"/>
              <a:ext cx="295561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 클래스 </a:t>
              </a:r>
              <a:r>
                <a:rPr lang="ko-KR" altLang="en-US" sz="1600" b="1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선택자</a:t>
              </a:r>
              <a:endPara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2ADAA7-ED42-B277-A089-EFBC73D79E6B}"/>
              </a:ext>
            </a:extLst>
          </p:cNvPr>
          <p:cNvGrpSpPr/>
          <p:nvPr/>
        </p:nvGrpSpPr>
        <p:grpSpPr>
          <a:xfrm>
            <a:off x="640989" y="3688529"/>
            <a:ext cx="1611755" cy="553998"/>
            <a:chOff x="5943600" y="4000500"/>
            <a:chExt cx="2417634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05A68F-B5EF-1243-DC25-B3B5ACDEB1D6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04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8F42E-39C6-3C83-3FB7-428206FA9AB0}"/>
                </a:ext>
              </a:extLst>
            </p:cNvPr>
            <p:cNvSpPr txBox="1"/>
            <p:nvPr/>
          </p:nvSpPr>
          <p:spPr>
            <a:xfrm>
              <a:off x="6776183" y="4224635"/>
              <a:ext cx="15850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선택자</a:t>
              </a:r>
              <a:endPara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55DA23-611E-11C6-2E1A-EC57F7A11BAF}"/>
              </a:ext>
            </a:extLst>
          </p:cNvPr>
          <p:cNvGrpSpPr/>
          <p:nvPr/>
        </p:nvGrpSpPr>
        <p:grpSpPr>
          <a:xfrm>
            <a:off x="640989" y="4350772"/>
            <a:ext cx="1884265" cy="553998"/>
            <a:chOff x="5943600" y="4000500"/>
            <a:chExt cx="2826399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F1184D-E0D4-7ED8-B7FD-AC468B540927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05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D156B7-06DE-FCCB-C9E2-E05C050A75B8}"/>
                </a:ext>
              </a:extLst>
            </p:cNvPr>
            <p:cNvSpPr txBox="1"/>
            <p:nvPr/>
          </p:nvSpPr>
          <p:spPr>
            <a:xfrm>
              <a:off x="6776183" y="4224635"/>
              <a:ext cx="19938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선택자</a:t>
              </a:r>
              <a:endPara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B1DACD-1EAC-143A-D0D8-6E4EEF91C175}"/>
              </a:ext>
            </a:extLst>
          </p:cNvPr>
          <p:cNvGrpSpPr/>
          <p:nvPr/>
        </p:nvGrpSpPr>
        <p:grpSpPr>
          <a:xfrm>
            <a:off x="640989" y="5013016"/>
            <a:ext cx="1837778" cy="553998"/>
            <a:chOff x="5943600" y="4000500"/>
            <a:chExt cx="275666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9BA441-E5CC-ACF4-97DC-2E905C049643}"/>
                </a:ext>
              </a:extLst>
            </p:cNvPr>
            <p:cNvSpPr txBox="1"/>
            <p:nvPr/>
          </p:nvSpPr>
          <p:spPr>
            <a:xfrm>
              <a:off x="5943600" y="4000500"/>
              <a:ext cx="9021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en-US" altLang="ko-KR" sz="3000" b="1" dirty="0">
                  <a:solidFill>
                    <a:prstClr val="black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06</a:t>
              </a:r>
              <a:endParaRPr lang="ko-KR" altLang="en-US" sz="30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091C52-DBD0-CB8B-EDC7-AADC377527EA}"/>
                </a:ext>
              </a:extLst>
            </p:cNvPr>
            <p:cNvSpPr txBox="1"/>
            <p:nvPr/>
          </p:nvSpPr>
          <p:spPr>
            <a:xfrm>
              <a:off x="6776183" y="4224635"/>
              <a:ext cx="192408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630"/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 </a:t>
              </a:r>
              <a:r>
                <a:rPr lang="ko-KR" altLang="en-US" sz="1600" b="1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선택자</a:t>
              </a:r>
              <a:endPara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04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61179"/>
            <a:ext cx="5550729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 요소 </a:t>
            </a:r>
            <a:r>
              <a:rPr lang="ko-KR" altLang="en-US" sz="4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sz="4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75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3131AC-BEDA-D79C-FC80-6C637867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가상 요소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요소의 특정 부분만을 선택할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대표적인 가상 요소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FE830E-A2AE-6FE8-AE9E-71894D4D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요소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(pseudo-element)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E6AEA-4BCA-B876-A764-818E639E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F4BC9B-5901-5313-8ED9-912B33C04435}"/>
              </a:ext>
            </a:extLst>
          </p:cNvPr>
          <p:cNvSpPr/>
          <p:nvPr/>
        </p:nvSpPr>
        <p:spPr>
          <a:xfrm>
            <a:off x="1269265" y="2136639"/>
            <a:ext cx="6872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ko-KR" altLang="en-US" kern="0" dirty="0" err="1">
                <a:solidFill>
                  <a:srgbClr val="000000"/>
                </a:solidFill>
                <a:latin typeface="+mj-ea"/>
                <a:ea typeface="+mj-ea"/>
              </a:rPr>
              <a:t>선택자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::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가상요소이름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속성값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; }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A0CB9AB-7C9F-9EFC-4023-61BA5FD65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11542"/>
              </p:ext>
            </p:extLst>
          </p:nvPr>
        </p:nvGraphicFramePr>
        <p:xfrm>
          <a:off x="1269265" y="3512177"/>
          <a:ext cx="6869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83">
                  <a:extLst>
                    <a:ext uri="{9D8B030D-6E8A-4147-A177-3AD203B41FA5}">
                      <a16:colId xmlns:a16="http://schemas.microsoft.com/office/drawing/2014/main" val="3899705905"/>
                    </a:ext>
                  </a:extLst>
                </a:gridCol>
                <a:gridCol w="5385917">
                  <a:extLst>
                    <a:ext uri="{9D8B030D-6E8A-4147-A177-3AD203B41FA5}">
                      <a16:colId xmlns:a16="http://schemas.microsoft.com/office/drawing/2014/main" val="73243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</a:rPr>
                        <a:t>가상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55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</a:rPr>
                        <a:t>::first-letter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" panose="020B0604020202020204" pitchFamily="34" charset="0"/>
                        </a:rPr>
                        <a:t>텍스트의 첫 글자만을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2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</a:rPr>
                        <a:t>::first-line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" panose="020B0604020202020204" pitchFamily="34" charset="0"/>
                        </a:rPr>
                        <a:t>텍스트의 첫 라인만을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37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</a:rPr>
                        <a:t>::before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" panose="020B0604020202020204" pitchFamily="34" charset="0"/>
                        </a:rPr>
                        <a:t>특정 요소의 내용</a:t>
                      </a:r>
                      <a:r>
                        <a:rPr lang="en-US" altLang="ko-KR" sz="1400" dirty="0"/>
                        <a:t>(content) </a:t>
                      </a:r>
                      <a:r>
                        <a:rPr lang="ko-KR" altLang="en-US" sz="1400" dirty="0"/>
                        <a:t>부분 바로 앞에 다른 요소를 삽입할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2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</a:rPr>
                        <a:t>::after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rial" panose="020B0604020202020204" pitchFamily="34" charset="0"/>
                        </a:rPr>
                        <a:t>특정 요소의 내용</a:t>
                      </a:r>
                      <a:r>
                        <a:rPr lang="en-US" altLang="ko-KR" sz="1400" dirty="0"/>
                        <a:t>(content) </a:t>
                      </a:r>
                      <a:r>
                        <a:rPr lang="ko-KR" altLang="en-US" sz="1400" dirty="0"/>
                        <a:t>부분 바로 뒤에 다른 요소를 삽입할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</a:rPr>
                        <a:t>::selection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" panose="020B0604020202020204" pitchFamily="34" charset="0"/>
                        </a:rPr>
                        <a:t>해당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요소에서 사용자가 선택한 부분만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8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45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78B93D-44AD-13ED-7D86-E576E9EB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::</a:t>
            </a:r>
            <a:r>
              <a:rPr lang="en-US" altLang="ko-KR" dirty="0" err="1"/>
              <a:t>firstletter</a:t>
            </a:r>
            <a:r>
              <a:rPr lang="ko-KR" altLang="en-US" dirty="0"/>
              <a:t>와 </a:t>
            </a:r>
            <a:r>
              <a:rPr lang="en-US" altLang="ko-KR" dirty="0"/>
              <a:t>:hover</a:t>
            </a:r>
            <a:r>
              <a:rPr lang="ko-KR" altLang="en-US" dirty="0"/>
              <a:t>의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2AF190-840A-33F0-C0D6-B6202C8C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가상 요소</a:t>
            </a:r>
            <a:r>
              <a:rPr lang="en-US" altLang="ko-KR" dirty="0"/>
              <a:t>(pseudo-element)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0CD07-75F9-68B6-CB14-296552E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CCCCBA-2972-1460-C661-72C77279BA46}"/>
              </a:ext>
            </a:extLst>
          </p:cNvPr>
          <p:cNvSpPr/>
          <p:nvPr/>
        </p:nvSpPr>
        <p:spPr bwMode="auto">
          <a:xfrm>
            <a:off x="931756" y="1899155"/>
            <a:ext cx="5184576" cy="624854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h3::first-letter { color : red;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li:hover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{ background 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yellowgreen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;}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017EE0-3A02-66B2-C26C-DC379F493A69}"/>
              </a:ext>
            </a:extLst>
          </p:cNvPr>
          <p:cNvSpPr/>
          <p:nvPr/>
        </p:nvSpPr>
        <p:spPr bwMode="auto">
          <a:xfrm>
            <a:off x="931756" y="2645055"/>
            <a:ext cx="5184576" cy="256233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&lt;h3&gt;Web Programming&lt;/h3&gt;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&lt;li&gt;HTML5&lt;/li&gt;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&lt;li&gt;&lt;b&gt;CSS&lt;/b&gt;&lt;/li&gt;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&lt;li&gt;JAVASCRIPT&lt;/li&gt;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&lt;/ul&gt;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B77BA-0D1C-0C93-B208-F64DC6FF3ACC}"/>
              </a:ext>
            </a:extLst>
          </p:cNvPr>
          <p:cNvSpPr txBox="1"/>
          <p:nvPr/>
        </p:nvSpPr>
        <p:spPr>
          <a:xfrm>
            <a:off x="316935" y="207308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12D1D-30A5-6EB3-44A4-6DF5C3098991}"/>
              </a:ext>
            </a:extLst>
          </p:cNvPr>
          <p:cNvSpPr txBox="1"/>
          <p:nvPr/>
        </p:nvSpPr>
        <p:spPr>
          <a:xfrm>
            <a:off x="316935" y="263181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55852519-B4FF-3919-B350-B1D3AD3AA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1" b="25549"/>
          <a:stretch/>
        </p:blipFill>
        <p:spPr>
          <a:xfrm>
            <a:off x="6334834" y="1894325"/>
            <a:ext cx="2140783" cy="2368573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67D429-9B7C-11D0-A22C-EA7E5C2D9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2" b="28637"/>
          <a:stretch/>
        </p:blipFill>
        <p:spPr>
          <a:xfrm>
            <a:off x="6601644" y="3432536"/>
            <a:ext cx="2192447" cy="236857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48305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D19A1E-2D61-3531-F9D5-16AD57C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가상 요소</a:t>
            </a:r>
            <a:r>
              <a:rPr lang="en-US" altLang="ko-KR" dirty="0"/>
              <a:t>(pseudo-element)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CCD35-9938-164C-0219-91935275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5D1957-618E-4F51-4214-52222D4E47BE}"/>
              </a:ext>
            </a:extLst>
          </p:cNvPr>
          <p:cNvSpPr/>
          <p:nvPr/>
        </p:nvSpPr>
        <p:spPr>
          <a:xfrm>
            <a:off x="472663" y="1193588"/>
            <a:ext cx="4032448" cy="300824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&lt;body class="main"&gt;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  &lt;h3&gt;Web Programming&lt;/h3&gt;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  &lt;</a:t>
            </a:r>
            <a:r>
              <a:rPr lang="en-US" altLang="ko-KR" sz="1400" dirty="0" err="1">
                <a:latin typeface="Arial" panose="020B0604020202020204" pitchFamily="34" charset="0"/>
              </a:rPr>
              <a:t>hr</a:t>
            </a:r>
            <a:r>
              <a:rPr lang="en-US" altLang="ko-KR" sz="1400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  &lt;div&gt; 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	 &lt;div&gt;2</a:t>
            </a:r>
            <a:r>
              <a:rPr lang="ko-KR" altLang="en-US" sz="1400" dirty="0">
                <a:latin typeface="Arial" panose="020B0604020202020204" pitchFamily="34" charset="0"/>
              </a:rPr>
              <a:t>학기 </a:t>
            </a:r>
            <a:r>
              <a:rPr lang="en-US" altLang="ko-KR" sz="1400" dirty="0">
                <a:latin typeface="Arial" panose="020B0604020202020204" pitchFamily="34" charset="0"/>
              </a:rPr>
              <a:t>&lt;b&gt;</a:t>
            </a:r>
            <a:r>
              <a:rPr lang="ko-KR" altLang="en-US" sz="1400" dirty="0">
                <a:latin typeface="Arial" panose="020B0604020202020204" pitchFamily="34" charset="0"/>
              </a:rPr>
              <a:t>학습 내용</a:t>
            </a:r>
            <a:r>
              <a:rPr lang="en-US" altLang="ko-KR" sz="1400" dirty="0">
                <a:latin typeface="Arial" panose="020B0604020202020204" pitchFamily="34" charset="0"/>
              </a:rPr>
              <a:t>&lt;/b&gt;</a:t>
            </a:r>
            <a:r>
              <a:rPr lang="ko-KR" altLang="en-US" sz="1400" dirty="0">
                <a:latin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    &lt;/div&gt;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	 &lt;</a:t>
            </a:r>
            <a:r>
              <a:rPr lang="en-US" altLang="ko-KR" sz="1400" dirty="0" err="1">
                <a:latin typeface="Arial" panose="020B0604020202020204" pitchFamily="34" charset="0"/>
              </a:rPr>
              <a:t>ul</a:t>
            </a:r>
            <a:r>
              <a:rPr lang="en-US" altLang="ko-KR" sz="1400" dirty="0">
                <a:latin typeface="Arial" panose="020B0604020202020204" pitchFamily="34" charset="0"/>
              </a:rPr>
              <a:t> id="list"&gt;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		&lt;li&gt;&lt;span&gt;HTML5&lt;/span&gt;&lt;/li&gt;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		&lt;li&gt;&lt;b&gt;CSS&lt;/b&gt;&lt;/li&gt;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		&lt;li&gt;JAVASCRIPT&lt;/li&gt;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	&lt;/</a:t>
            </a:r>
            <a:r>
              <a:rPr lang="en-US" altLang="ko-KR" sz="1400" dirty="0" err="1">
                <a:latin typeface="Arial" panose="020B0604020202020204" pitchFamily="34" charset="0"/>
              </a:rPr>
              <a:t>ul</a:t>
            </a:r>
            <a:r>
              <a:rPr lang="en-US" altLang="ko-KR" sz="1400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	&lt;div class="warning"&gt;60</a:t>
            </a:r>
            <a:r>
              <a:rPr lang="ko-KR" altLang="en-US" sz="1400" dirty="0">
                <a:latin typeface="Arial" panose="020B0604020202020204" pitchFamily="34" charset="0"/>
              </a:rPr>
              <a:t>점 이하는 </a:t>
            </a:r>
            <a:r>
              <a:rPr lang="en-US" altLang="ko-KR" sz="1400" dirty="0">
                <a:latin typeface="Arial" panose="020B0604020202020204" pitchFamily="34" charset="0"/>
              </a:rPr>
              <a:t>F&lt;/div&gt;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  &lt;/div&gt;</a:t>
            </a:r>
          </a:p>
          <a:p>
            <a:pPr defTabSz="180000"/>
            <a:r>
              <a:rPr lang="en-US" altLang="ko-KR" sz="1400" dirty="0">
                <a:latin typeface="Arial" panose="020B0604020202020204" pitchFamily="34" charset="0"/>
              </a:rPr>
              <a:t>&lt;/body&gt;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A677D4-8EAA-5AFF-6498-0C619E623005}"/>
              </a:ext>
            </a:extLst>
          </p:cNvPr>
          <p:cNvGrpSpPr/>
          <p:nvPr/>
        </p:nvGrpSpPr>
        <p:grpSpPr>
          <a:xfrm>
            <a:off x="4649127" y="1177497"/>
            <a:ext cx="3980803" cy="5145561"/>
            <a:chOff x="4652962" y="3501008"/>
            <a:chExt cx="2331503" cy="289597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A5A2DEF-F763-F47D-1CDF-30EED6EB5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962" y="3501008"/>
              <a:ext cx="2331503" cy="289597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7968EB7-798C-A26B-5B68-0CE031AC3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5145" y="5515785"/>
              <a:ext cx="195124" cy="290516"/>
            </a:xfrm>
            <a:prstGeom prst="rect">
              <a:avLst/>
            </a:prstGeom>
          </p:spPr>
        </p:pic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8914CE-4A80-47AE-7B98-DF5BBAC7E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17108"/>
              </p:ext>
            </p:extLst>
          </p:nvPr>
        </p:nvGraphicFramePr>
        <p:xfrm>
          <a:off x="1387851" y="3912411"/>
          <a:ext cx="3240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rial" panose="020B0604020202020204" pitchFamily="34" charset="0"/>
                        </a:rPr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Arial" panose="020B0604020202020204" pitchFamily="34" charset="0"/>
                        </a:rPr>
                        <a:t>색상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h3,</a:t>
                      </a:r>
                      <a:r>
                        <a:rPr lang="en-US" altLang="ko-KR" sz="1500" baseline="0" dirty="0"/>
                        <a:t> li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brown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b1(</a:t>
                      </a:r>
                      <a:r>
                        <a:rPr lang="ko-KR" altLang="en-US" sz="1500" dirty="0"/>
                        <a:t>자식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yellow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b2(</a:t>
                      </a:r>
                      <a:r>
                        <a:rPr lang="ko-KR" altLang="en-US" sz="1500" dirty="0"/>
                        <a:t>자손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blue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warning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red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body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Arial" panose="020B0604020202020204" pitchFamily="34" charset="0"/>
                        </a:rPr>
                        <a:t>aliceblue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list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Arial" panose="020B0604020202020204" pitchFamily="34" charset="0"/>
                        </a:rPr>
                        <a:t>mistyrose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Arial" panose="020B0604020202020204" pitchFamily="34" charset="0"/>
                        </a:rPr>
                        <a:t>span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Arial" panose="020B0604020202020204" pitchFamily="34" charset="0"/>
                        </a:rPr>
                        <a:t>forestgreen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0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FAF32A-4143-734B-03B3-9177AF79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가상 요소</a:t>
            </a:r>
            <a:r>
              <a:rPr lang="en-US" altLang="ko-KR" dirty="0"/>
              <a:t>(pseudo-element)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BFA9B-698E-FAD1-CD37-F0A10AFC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849183-3B55-6A20-3159-C194E8E1C9C2}"/>
              </a:ext>
            </a:extLst>
          </p:cNvPr>
          <p:cNvSpPr/>
          <p:nvPr/>
        </p:nvSpPr>
        <p:spPr>
          <a:xfrm>
            <a:off x="458528" y="1046713"/>
            <a:ext cx="4032448" cy="542353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&lt;html&gt;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&lt;head&gt;&lt;title&gt;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만들기</a:t>
            </a:r>
            <a:r>
              <a:rPr lang="en-US" altLang="ko-KR" sz="1300" dirty="0">
                <a:latin typeface="Arial" panose="020B0604020202020204" pitchFamily="34" charset="0"/>
              </a:rPr>
              <a:t>&lt;/title&gt;&lt;/head&gt;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&lt;style&gt;</a:t>
            </a:r>
          </a:p>
          <a:p>
            <a:pPr defTabSz="180000"/>
            <a:r>
              <a:rPr lang="en-US" altLang="ko-KR" sz="1300" b="1" dirty="0">
                <a:latin typeface="Arial" panose="020B0604020202020204" pitchFamily="34" charset="0"/>
              </a:rPr>
              <a:t>h3,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li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{ </a:t>
            </a:r>
            <a:r>
              <a:rPr lang="en-US" altLang="ko-KR" sz="1300" dirty="0">
                <a:latin typeface="Arial" panose="020B0604020202020204" pitchFamily="34" charset="0"/>
              </a:rPr>
              <a:t>/* </a:t>
            </a:r>
            <a:r>
              <a:rPr lang="ko-KR" altLang="en-US" sz="1300" dirty="0">
                <a:latin typeface="Arial" panose="020B0604020202020204" pitchFamily="34" charset="0"/>
              </a:rPr>
              <a:t>태그 이름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color : brown;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b="1" dirty="0">
                <a:latin typeface="Arial" panose="020B0604020202020204" pitchFamily="34" charset="0"/>
              </a:rPr>
              <a:t>div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&gt;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div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&gt;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b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{</a:t>
            </a:r>
            <a:r>
              <a:rPr lang="en-US" altLang="ko-KR" sz="1300" dirty="0">
                <a:latin typeface="Arial" panose="020B0604020202020204" pitchFamily="34" charset="0"/>
              </a:rPr>
              <a:t> /* </a:t>
            </a:r>
            <a:r>
              <a:rPr lang="ko-KR" altLang="en-US" sz="1300" dirty="0">
                <a:latin typeface="Arial" panose="020B0604020202020204" pitchFamily="34" charset="0"/>
              </a:rPr>
              <a:t>자식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background : yellow;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b="1" dirty="0">
                <a:latin typeface="Arial" panose="020B0604020202020204" pitchFamily="34" charset="0"/>
              </a:rPr>
              <a:t>ul b { </a:t>
            </a:r>
            <a:r>
              <a:rPr lang="en-US" altLang="ko-KR" sz="1300" dirty="0">
                <a:latin typeface="Arial" panose="020B0604020202020204" pitchFamily="34" charset="0"/>
              </a:rPr>
              <a:t>/* </a:t>
            </a:r>
            <a:r>
              <a:rPr lang="ko-KR" altLang="en-US" sz="1300" dirty="0">
                <a:latin typeface="Arial" panose="020B0604020202020204" pitchFamily="34" charset="0"/>
              </a:rPr>
              <a:t>자손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color : blue;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b="1" dirty="0">
                <a:latin typeface="Arial" panose="020B0604020202020204" pitchFamily="34" charset="0"/>
              </a:rPr>
              <a:t>.warning </a:t>
            </a:r>
            <a:r>
              <a:rPr lang="en-US" altLang="ko-KR" sz="1300" dirty="0">
                <a:latin typeface="Arial" panose="020B0604020202020204" pitchFamily="34" charset="0"/>
              </a:rPr>
              <a:t>{ /* class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color : red;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b="1" dirty="0" err="1">
                <a:latin typeface="Arial" panose="020B0604020202020204" pitchFamily="34" charset="0"/>
              </a:rPr>
              <a:t>body.main</a:t>
            </a:r>
            <a:r>
              <a:rPr lang="en-US" altLang="ko-KR" sz="1300" b="1" dirty="0">
                <a:latin typeface="Arial" panose="020B0604020202020204" pitchFamily="34" charset="0"/>
              </a:rPr>
              <a:t> { </a:t>
            </a:r>
            <a:r>
              <a:rPr lang="en-US" altLang="ko-KR" sz="1300" dirty="0">
                <a:latin typeface="Arial" panose="020B0604020202020204" pitchFamily="34" charset="0"/>
              </a:rPr>
              <a:t>/* class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background : </a:t>
            </a:r>
            <a:r>
              <a:rPr lang="en-US" altLang="ko-KR" sz="1300" dirty="0" err="1">
                <a:latin typeface="Arial" panose="020B0604020202020204" pitchFamily="34" charset="0"/>
              </a:rPr>
              <a:t>aliceblue</a:t>
            </a:r>
            <a:r>
              <a:rPr lang="en-US" altLang="ko-KR" sz="1300" dirty="0">
                <a:latin typeface="Arial" panose="020B0604020202020204" pitchFamily="34" charset="0"/>
              </a:rPr>
              <a:t>; 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b="1" dirty="0">
                <a:latin typeface="Arial" panose="020B0604020202020204" pitchFamily="34" charset="0"/>
              </a:rPr>
              <a:t>#list </a:t>
            </a:r>
            <a:r>
              <a:rPr lang="en-US" altLang="ko-KR" sz="1300" dirty="0">
                <a:latin typeface="Arial" panose="020B0604020202020204" pitchFamily="34" charset="0"/>
              </a:rPr>
              <a:t>{ /* id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background : </a:t>
            </a:r>
            <a:r>
              <a:rPr lang="en-US" altLang="ko-KR" sz="1300" dirty="0" err="1">
                <a:latin typeface="Arial" panose="020B0604020202020204" pitchFamily="34" charset="0"/>
              </a:rPr>
              <a:t>mistyrose</a:t>
            </a:r>
            <a:r>
              <a:rPr lang="en-US" altLang="ko-KR" sz="1300" dirty="0">
                <a:latin typeface="Arial" panose="020B0604020202020204" pitchFamily="34" charset="0"/>
              </a:rPr>
              <a:t>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b="1" dirty="0">
                <a:latin typeface="Arial" panose="020B0604020202020204" pitchFamily="34" charset="0"/>
              </a:rPr>
              <a:t>#list span{ </a:t>
            </a:r>
            <a:r>
              <a:rPr lang="en-US" altLang="ko-KR" sz="1300" dirty="0">
                <a:latin typeface="Arial" panose="020B0604020202020204" pitchFamily="34" charset="0"/>
              </a:rPr>
              <a:t>/* </a:t>
            </a:r>
            <a:r>
              <a:rPr lang="ko-KR" altLang="en-US" sz="1300" dirty="0">
                <a:latin typeface="Arial" panose="020B0604020202020204" pitchFamily="34" charset="0"/>
              </a:rPr>
              <a:t>자손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color : </a:t>
            </a:r>
            <a:r>
              <a:rPr lang="en-US" altLang="ko-KR" sz="1300" dirty="0" err="1">
                <a:latin typeface="Arial" panose="020B0604020202020204" pitchFamily="34" charset="0"/>
              </a:rPr>
              <a:t>forestgreen</a:t>
            </a:r>
            <a:r>
              <a:rPr lang="en-US" altLang="ko-KR" sz="1300" dirty="0">
                <a:latin typeface="Arial" panose="020B0604020202020204" pitchFamily="34" charset="0"/>
              </a:rPr>
              <a:t>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b="1" dirty="0">
                <a:latin typeface="Arial" panose="020B0604020202020204" pitchFamily="34" charset="0"/>
              </a:rPr>
              <a:t>h3::first-letter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{ </a:t>
            </a:r>
            <a:r>
              <a:rPr lang="en-US" altLang="ko-KR" sz="1300" dirty="0">
                <a:latin typeface="Arial" panose="020B0604020202020204" pitchFamily="34" charset="0"/>
              </a:rPr>
              <a:t>/* </a:t>
            </a:r>
            <a:r>
              <a:rPr lang="ko-KR" altLang="en-US" sz="1300" dirty="0">
                <a:latin typeface="Arial" panose="020B0604020202020204" pitchFamily="34" charset="0"/>
              </a:rPr>
              <a:t>가상 클래스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color : red;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C775B4-E008-8B82-CD92-3755AD1433D0}"/>
              </a:ext>
            </a:extLst>
          </p:cNvPr>
          <p:cNvSpPr/>
          <p:nvPr/>
        </p:nvSpPr>
        <p:spPr>
          <a:xfrm>
            <a:off x="4490976" y="1046714"/>
            <a:ext cx="4176464" cy="542353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sz="1300" b="1" dirty="0" err="1">
                <a:latin typeface="Arial" panose="020B0604020202020204" pitchFamily="34" charset="0"/>
              </a:rPr>
              <a:t>li:hover</a:t>
            </a:r>
            <a:r>
              <a:rPr lang="ko-KR" altLang="en-US" sz="1300" b="1" dirty="0">
                <a:latin typeface="Arial" panose="020B0604020202020204" pitchFamily="34" charset="0"/>
              </a:rPr>
              <a:t> </a:t>
            </a:r>
            <a:r>
              <a:rPr lang="en-US" altLang="ko-KR" sz="1300" b="1" dirty="0">
                <a:latin typeface="Arial" panose="020B0604020202020204" pitchFamily="34" charset="0"/>
              </a:rPr>
              <a:t>{</a:t>
            </a:r>
            <a:r>
              <a:rPr lang="en-US" altLang="ko-KR" sz="1300" dirty="0">
                <a:latin typeface="Arial" panose="020B0604020202020204" pitchFamily="34" charset="0"/>
              </a:rPr>
              <a:t> /* </a:t>
            </a:r>
            <a:r>
              <a:rPr lang="ko-KR" altLang="en-US" sz="1300" dirty="0">
                <a:latin typeface="Arial" panose="020B0604020202020204" pitchFamily="34" charset="0"/>
              </a:rPr>
              <a:t>가상 클래스 </a:t>
            </a:r>
            <a:r>
              <a:rPr lang="ko-KR" altLang="en-US" sz="1300" dirty="0" err="1">
                <a:latin typeface="Arial" panose="020B0604020202020204" pitchFamily="34" charset="0"/>
              </a:rPr>
              <a:t>셀렉터</a:t>
            </a:r>
            <a:r>
              <a:rPr lang="ko-KR" altLang="en-US" sz="1300" dirty="0">
                <a:latin typeface="Arial" panose="020B0604020202020204" pitchFamily="34" charset="0"/>
              </a:rPr>
              <a:t> *</a:t>
            </a:r>
            <a:r>
              <a:rPr lang="en-US" altLang="ko-KR" sz="1300" dirty="0">
                <a:latin typeface="Arial" panose="020B0604020202020204" pitchFamily="34" charset="0"/>
              </a:rPr>
              <a:t>/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background : </a:t>
            </a:r>
            <a:r>
              <a:rPr lang="en-US" altLang="ko-KR" sz="1300" dirty="0" err="1">
                <a:latin typeface="Arial" panose="020B0604020202020204" pitchFamily="34" charset="0"/>
              </a:rPr>
              <a:t>yellowgreen</a:t>
            </a:r>
            <a:r>
              <a:rPr lang="en-US" altLang="ko-KR" sz="1300" dirty="0">
                <a:latin typeface="Arial" panose="020B0604020202020204" pitchFamily="34" charset="0"/>
              </a:rPr>
              <a:t>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}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&lt;/style&gt;&lt;/head&gt;</a:t>
            </a:r>
          </a:p>
          <a:p>
            <a:pPr defTabSz="180000"/>
            <a:endParaRPr lang="en-US" altLang="ko-KR" sz="1300" dirty="0">
              <a:latin typeface="Arial" panose="020B0604020202020204" pitchFamily="34" charset="0"/>
            </a:endParaRP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&lt;body class="main"&gt;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  &lt;h3&gt;Web Programming&lt;/h3&gt;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  &lt;</a:t>
            </a:r>
            <a:r>
              <a:rPr lang="en-US" altLang="ko-KR" sz="1300" dirty="0" err="1">
                <a:latin typeface="Arial" panose="020B0604020202020204" pitchFamily="34" charset="0"/>
              </a:rPr>
              <a:t>hr</a:t>
            </a:r>
            <a:r>
              <a:rPr lang="en-US" altLang="ko-KR" sz="1300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  &lt;div&gt; 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 &lt;div&gt;2</a:t>
            </a:r>
            <a:r>
              <a:rPr lang="ko-KR" altLang="en-US" sz="1300" dirty="0">
                <a:latin typeface="Arial" panose="020B0604020202020204" pitchFamily="34" charset="0"/>
              </a:rPr>
              <a:t>학기 </a:t>
            </a:r>
            <a:r>
              <a:rPr lang="en-US" altLang="ko-KR" sz="1300" dirty="0">
                <a:latin typeface="Arial" panose="020B0604020202020204" pitchFamily="34" charset="0"/>
              </a:rPr>
              <a:t>&lt;b&gt;</a:t>
            </a:r>
            <a:r>
              <a:rPr lang="ko-KR" altLang="en-US" sz="1300" dirty="0">
                <a:latin typeface="Arial" panose="020B0604020202020204" pitchFamily="34" charset="0"/>
              </a:rPr>
              <a:t>학습 내용</a:t>
            </a:r>
            <a:r>
              <a:rPr lang="en-US" altLang="ko-KR" sz="1300" dirty="0">
                <a:latin typeface="Arial" panose="020B0604020202020204" pitchFamily="34" charset="0"/>
              </a:rPr>
              <a:t>&lt;/b&gt;</a:t>
            </a:r>
            <a:r>
              <a:rPr lang="ko-KR" altLang="en-US" sz="1300" dirty="0">
                <a:latin typeface="Arial" panose="020B0604020202020204" pitchFamily="34" charset="0"/>
              </a:rPr>
              <a:t>입니다</a:t>
            </a:r>
            <a:r>
              <a:rPr lang="en-US" altLang="ko-KR" sz="1300" dirty="0">
                <a:latin typeface="Arial" panose="020B0604020202020204" pitchFamily="34" charset="0"/>
              </a:rPr>
              <a:t>.&lt;/div&gt;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 &lt;</a:t>
            </a:r>
            <a:r>
              <a:rPr lang="en-US" altLang="ko-KR" sz="1300" dirty="0" err="1">
                <a:latin typeface="Arial" panose="020B0604020202020204" pitchFamily="34" charset="0"/>
              </a:rPr>
              <a:t>ul</a:t>
            </a:r>
            <a:r>
              <a:rPr lang="en-US" altLang="ko-KR" sz="1300" dirty="0">
                <a:latin typeface="Arial" panose="020B0604020202020204" pitchFamily="34" charset="0"/>
              </a:rPr>
              <a:t> id="list"&gt;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	&lt;li&gt;&lt;span&gt;HTML5&lt;/span&gt;&lt;/li&gt;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	&lt;li&gt;&lt;b&gt;CSS&lt;/b&gt;&lt;/li&gt;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	&lt;li&gt;JAVASCRIPT&lt;/li&gt;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&lt;/</a:t>
            </a:r>
            <a:r>
              <a:rPr lang="en-US" altLang="ko-KR" sz="1300" dirty="0" err="1">
                <a:latin typeface="Arial" panose="020B0604020202020204" pitchFamily="34" charset="0"/>
              </a:rPr>
              <a:t>ul</a:t>
            </a:r>
            <a:r>
              <a:rPr lang="en-US" altLang="ko-KR" sz="1300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	&lt;div class="warning"&gt;60</a:t>
            </a:r>
            <a:r>
              <a:rPr lang="ko-KR" altLang="en-US" sz="1300" dirty="0">
                <a:latin typeface="Arial" panose="020B0604020202020204" pitchFamily="34" charset="0"/>
              </a:rPr>
              <a:t>점 이하는 </a:t>
            </a:r>
            <a:r>
              <a:rPr lang="en-US" altLang="ko-KR" sz="1300" dirty="0">
                <a:latin typeface="Arial" panose="020B0604020202020204" pitchFamily="34" charset="0"/>
              </a:rPr>
              <a:t>F&lt;/div&gt;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  &lt;/div&gt;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&lt;/body&gt;</a:t>
            </a:r>
          </a:p>
          <a:p>
            <a:pPr defTabSz="180000"/>
            <a:r>
              <a:rPr lang="en-US" altLang="ko-KR" sz="1300" dirty="0">
                <a:latin typeface="Arial" panose="020B0604020202020204" pitchFamily="34" charset="0"/>
              </a:rPr>
              <a:t>&lt;/html&gt;</a:t>
            </a:r>
            <a:endParaRPr lang="ko-KR" altLang="en-US" sz="1300" dirty="0">
              <a:latin typeface="Arial" panose="020B0604020202020204" pitchFamily="34" charset="0"/>
            </a:endParaRPr>
          </a:p>
          <a:p>
            <a:pPr defTabSz="180000"/>
            <a:endParaRPr lang="en-US" altLang="ko-KR" sz="1300" dirty="0">
              <a:latin typeface="Arial" panose="020B0604020202020204" pitchFamily="34" charset="0"/>
            </a:endParaRPr>
          </a:p>
          <a:p>
            <a:pPr defTabSz="180000"/>
            <a:endParaRPr lang="en-US" altLang="ko-KR" sz="1300" dirty="0">
              <a:latin typeface="Arial" panose="020B0604020202020204" pitchFamily="34" charset="0"/>
            </a:endParaRPr>
          </a:p>
          <a:p>
            <a:pPr defTabSz="180000"/>
            <a:endParaRPr lang="en-US" altLang="ko-KR" sz="1300" dirty="0">
              <a:latin typeface="Arial" panose="020B0604020202020204" pitchFamily="34" charset="0"/>
            </a:endParaRPr>
          </a:p>
          <a:p>
            <a:pPr defTabSz="180000"/>
            <a:endParaRPr lang="en-US" altLang="ko-KR" sz="1300" dirty="0">
              <a:latin typeface="Arial" panose="020B0604020202020204" pitchFamily="34" charset="0"/>
            </a:endParaRPr>
          </a:p>
          <a:p>
            <a:pPr defTabSz="180000"/>
            <a:endParaRPr lang="en-US" altLang="ko-KR" sz="1300" dirty="0">
              <a:latin typeface="Arial" panose="020B0604020202020204" pitchFamily="34" charset="0"/>
            </a:endParaRPr>
          </a:p>
          <a:p>
            <a:pPr defTabSz="180000"/>
            <a:endParaRPr lang="en-US" altLang="ko-KR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63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C88B3E-1375-5451-0991-32C8A4F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가상 요소</a:t>
            </a:r>
            <a:r>
              <a:rPr lang="en-US" altLang="ko-KR" dirty="0"/>
              <a:t>(pseudo-element)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5C6CB-187E-6F83-5049-4CE1C38A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63F5FC-13C9-6EC6-0B47-AD6641E9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3" y="4814082"/>
            <a:ext cx="293056" cy="445476"/>
          </a:xfrm>
          <a:prstGeom prst="rect">
            <a:avLst/>
          </a:prstGeom>
        </p:spPr>
      </p:pic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6C89406-8F9C-EE96-A5A8-64EEAE8F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pic>
        <p:nvPicPr>
          <p:cNvPr id="15" name="내용 개체 틀 11">
            <a:extLst>
              <a:ext uri="{FF2B5EF4-FFF2-40B4-BE49-F238E27FC236}">
                <a16:creationId xmlns:a16="http://schemas.microsoft.com/office/drawing/2014/main" id="{2E529059-426A-1093-7350-58D8A9CB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25" y="1709919"/>
            <a:ext cx="3619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2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03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61179"/>
            <a:ext cx="5550729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ko-KR" altLang="en-US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ko-KR" altLang="en-US" sz="4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sz="4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57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7FC18D-0A4E-AAD2-0DC4-6D6A0852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속성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특정 속성이나 특정 속성값을 가지고 있는 태그에만 스타일을 적용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&lt;input&gt; </a:t>
            </a:r>
            <a:r>
              <a:rPr lang="ko-KR" altLang="en-US" dirty="0"/>
              <a:t>태그의 </a:t>
            </a:r>
            <a:r>
              <a:rPr lang="en-US" altLang="ko-KR" dirty="0"/>
              <a:t>type </a:t>
            </a:r>
            <a:r>
              <a:rPr lang="ko-KR" altLang="en-US" dirty="0"/>
              <a:t>속성값이 “</a:t>
            </a:r>
            <a:r>
              <a:rPr lang="en-US" altLang="ko-KR" dirty="0"/>
              <a:t>text”</a:t>
            </a:r>
            <a:r>
              <a:rPr lang="ko-KR" altLang="en-US" dirty="0"/>
              <a:t>인 태그에 스타일 적용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87233B-3F69-62D8-7CB6-D7E69272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09630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AD07C2-4FE0-8C35-EBC4-492DA3F2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A33EE-16CD-5666-BF68-1FF2FAD26E7F}"/>
              </a:ext>
            </a:extLst>
          </p:cNvPr>
          <p:cNvSpPr/>
          <p:nvPr/>
        </p:nvSpPr>
        <p:spPr bwMode="auto">
          <a:xfrm>
            <a:off x="1261641" y="3915704"/>
            <a:ext cx="6881484" cy="38152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190500" indent="-190500" defTabSz="180000" fontAlgn="base" latinLnBrk="0"/>
            <a:r>
              <a:rPr lang="en-US" altLang="ko-KR" dirty="0">
                <a:latin typeface="Arial" panose="020B0604020202020204" pitchFamily="34" charset="0"/>
              </a:rPr>
              <a:t>input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[type=text]</a:t>
            </a:r>
            <a:r>
              <a:rPr lang="en-US" altLang="ko-KR" dirty="0">
                <a:latin typeface="Arial" panose="020B0604020202020204" pitchFamily="34" charset="0"/>
              </a:rPr>
              <a:t> { color : red; }</a:t>
            </a:r>
            <a:endParaRPr lang="en-US" altLang="ko-KR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131542-DB66-CD97-F297-4C2D480FF375}"/>
              </a:ext>
            </a:extLst>
          </p:cNvPr>
          <p:cNvSpPr/>
          <p:nvPr/>
        </p:nvSpPr>
        <p:spPr>
          <a:xfrm>
            <a:off x="1261640" y="2374701"/>
            <a:ext cx="69107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90500" indent="-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속성이름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] 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또는 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속성이름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속성값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”]</a:t>
            </a:r>
          </a:p>
        </p:txBody>
      </p:sp>
    </p:spTree>
    <p:extLst>
      <p:ext uri="{BB962C8B-B14F-4D97-AF65-F5344CB8AC3E}">
        <p14:creationId xmlns:p14="http://schemas.microsoft.com/office/powerpoint/2010/main" val="3996472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C34207-87B5-1605-BCF8-E0ADCDFA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CFCC7-EB18-034B-0A78-E2593EC5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145C9D-6DA2-CD1A-041D-A56F483AD2AB}"/>
              </a:ext>
            </a:extLst>
          </p:cNvPr>
          <p:cNvSpPr/>
          <p:nvPr/>
        </p:nvSpPr>
        <p:spPr>
          <a:xfrm>
            <a:off x="925975" y="1228806"/>
            <a:ext cx="7246425" cy="45858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&lt;html&gt;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&lt;head&gt;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&lt;title&gt;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 </a:t>
            </a:r>
            <a:r>
              <a:rPr lang="ko-KR" altLang="en-US" sz="1600" dirty="0" err="1">
                <a:solidFill>
                  <a:schemeClr val="dk1"/>
                </a:solidFill>
                <a:latin typeface="Arial" panose="020B0604020202020204" pitchFamily="34" charset="0"/>
              </a:rPr>
              <a:t>선택자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&lt;/title&gt;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&lt;style&gt;</a:t>
            </a:r>
          </a:p>
          <a:p>
            <a:pPr indent="-190500" defTabSz="180000" fontAlgn="base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	[title] {</a:t>
            </a:r>
          </a:p>
          <a:p>
            <a:pPr indent="-190500" defTabSz="180000" fontAlgn="base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							background: black;</a:t>
            </a:r>
          </a:p>
          <a:p>
            <a:pPr indent="-190500" defTabSz="180000" fontAlgn="base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							color: yellow;</a:t>
            </a:r>
          </a:p>
          <a:p>
            <a:pPr indent="-190500" defTabSz="180000" fontAlgn="base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			  	 }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&lt;/style&gt;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&lt;/head&gt;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&lt;body&gt;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&lt;h1&gt;[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선택자를 이용한 선택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&lt;/h1&gt;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&lt;h2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 title="first_h2"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제목은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속성을 가지고 있습니다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.&lt;/h2&gt;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&lt;h3&gt;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제목은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속성을 가지고 있지 않습니다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.&lt;/h3&gt;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&lt;p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title="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first_p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"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단락은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속성을 가지고 있습니다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.&lt;/p&gt;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&lt;p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title="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second_p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"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단락은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속성을 가지고 있습니다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.&lt;/p&gt;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&lt;/body&gt;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&lt;/html&gt;</a:t>
            </a:r>
            <a:endParaRPr lang="en-US" altLang="ko-KR" sz="1400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4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B66A8E-1F2F-FFD8-C4FF-277B703D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F28D4D-6E0B-F244-4581-AE42575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[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A0015-02B1-D76A-C8FB-28691832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2B6DB-149B-F736-6AC7-F2C6D4669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18"/>
          <a:stretch/>
        </p:blipFill>
        <p:spPr>
          <a:xfrm>
            <a:off x="2014538" y="1927578"/>
            <a:ext cx="5114925" cy="3736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062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D461B11-C5ED-4DC8-98E1-DE7486681E9A}"/>
              </a:ext>
            </a:extLst>
          </p:cNvPr>
          <p:cNvSpPr/>
          <p:nvPr/>
        </p:nvSpPr>
        <p:spPr>
          <a:xfrm>
            <a:off x="1983865" y="0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B1289-56AA-4586-9519-3AC9A4493A9B}"/>
              </a:ext>
            </a:extLst>
          </p:cNvPr>
          <p:cNvSpPr/>
          <p:nvPr/>
        </p:nvSpPr>
        <p:spPr>
          <a:xfrm>
            <a:off x="1983866" y="4349931"/>
            <a:ext cx="45719" cy="250806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910104-EE56-4F13-BC5E-73E4381D744A}"/>
              </a:ext>
            </a:extLst>
          </p:cNvPr>
          <p:cNvSpPr/>
          <p:nvPr/>
        </p:nvSpPr>
        <p:spPr>
          <a:xfrm>
            <a:off x="931817" y="2353492"/>
            <a:ext cx="2151017" cy="2151017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01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E33D1CA-23B0-46EB-8B4A-56B34A9825F3}"/>
              </a:ext>
            </a:extLst>
          </p:cNvPr>
          <p:cNvSpPr txBox="1"/>
          <p:nvPr/>
        </p:nvSpPr>
        <p:spPr>
          <a:xfrm>
            <a:off x="3477524" y="3084331"/>
            <a:ext cx="5458131" cy="68933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/>
            <a:r>
              <a:rPr lang="ko-KR" altLang="en-US" sz="4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4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(selector)</a:t>
            </a:r>
            <a:endParaRPr lang="ko-KR" altLang="en-US" sz="4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1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D61E41-DCD2-A18D-2412-909BFC94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[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=”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0AE09-BB43-EA52-7152-F597CFF7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72F90D-039C-F4EF-F443-DCC120DB99DC}"/>
              </a:ext>
            </a:extLst>
          </p:cNvPr>
          <p:cNvSpPr/>
          <p:nvPr/>
        </p:nvSpPr>
        <p:spPr>
          <a:xfrm>
            <a:off x="925975" y="1228806"/>
            <a:ext cx="7246425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&lt;html&gt;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&lt;head&gt;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&lt;title&gt;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 </a:t>
            </a:r>
            <a:r>
              <a:rPr lang="ko-KR" altLang="en-US" sz="1600" dirty="0" err="1">
                <a:solidFill>
                  <a:schemeClr val="dk1"/>
                </a:solidFill>
                <a:latin typeface="Arial" panose="020B0604020202020204" pitchFamily="34" charset="0"/>
              </a:rPr>
              <a:t>선택자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&lt;/title&gt;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&lt;style&gt;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[title="first h2"] {</a:t>
            </a:r>
          </a:p>
          <a:p>
            <a:pPr indent="-190500" defTabSz="180000" fontAlgn="base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													background: black;</a:t>
            </a:r>
          </a:p>
          <a:p>
            <a:pPr indent="-190500" defTabSz="180000" fontAlgn="base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													color: yellow;</a:t>
            </a:r>
          </a:p>
          <a:p>
            <a:pPr indent="-190500" defTabSz="180000" fontAlgn="base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													}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&lt;/style&gt;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&lt;/head&gt;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&lt;body&gt;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&lt;h1&gt;[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="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속성값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"]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선택자를 이용한 선택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&lt;/h1&gt;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&lt;h2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title="first h2"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제목은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속성값이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"first h2"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!&lt;/h2&gt;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&lt;h3&gt;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제목은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속성을 가지고 있지 않습니다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!&lt;/h3&gt;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&lt;p title="first p"&gt;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단락은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속성값이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"first p"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!&lt;/p&gt;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	&lt;p title="second p"&gt;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이 단락은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title 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속성값이 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"second p"</a:t>
            </a:r>
            <a:r>
              <a:rPr lang="ko-KR" altLang="en-US" sz="1600" dirty="0">
                <a:solidFill>
                  <a:schemeClr val="dk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!&lt;/p&gt;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&lt;/body&gt;</a:t>
            </a:r>
          </a:p>
          <a:p>
            <a:pPr indent="-190500" defTabSz="180000" fontAlgn="base"/>
            <a:r>
              <a:rPr lang="en-US" altLang="ko-KR" sz="1600" dirty="0">
                <a:solidFill>
                  <a:schemeClr val="dk1"/>
                </a:solidFill>
                <a:latin typeface="Arial" panose="020B0604020202020204" pitchFamily="34" charset="0"/>
              </a:rPr>
              <a:t>&lt;/html&gt;</a:t>
            </a:r>
            <a:endParaRPr lang="en-US" altLang="ko-KR" sz="1400" dirty="0">
              <a:solidFill>
                <a:schemeClr val="dk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5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BF8DA6-9B32-9738-FDF7-80D96A21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2FB66B-BE58-C5AF-C796-D05A01F6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[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=”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9B6D7-6DE7-179E-B354-472DBD03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D9B19A-752A-1564-801D-BADC8AA1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0" y="1890651"/>
            <a:ext cx="3600000" cy="3659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2165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02F5C2E-1731-4000-8C5A-A9A2C557E8EE}"/>
              </a:ext>
            </a:extLst>
          </p:cNvPr>
          <p:cNvGrpSpPr/>
          <p:nvPr/>
        </p:nvGrpSpPr>
        <p:grpSpPr>
          <a:xfrm>
            <a:off x="1828800" y="2870270"/>
            <a:ext cx="5486400" cy="1117460"/>
            <a:chOff x="5257800" y="6362700"/>
            <a:chExt cx="8229600" cy="1676190"/>
          </a:xfrm>
        </p:grpSpPr>
        <p:pic>
          <p:nvPicPr>
            <p:cNvPr id="5" name="Object 1">
              <a:extLst>
                <a:ext uri="{FF2B5EF4-FFF2-40B4-BE49-F238E27FC236}">
                  <a16:creationId xmlns:a16="http://schemas.microsoft.com/office/drawing/2014/main" id="{009E3CB4-9268-4275-8D1A-F397DFF9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6362700"/>
              <a:ext cx="4600000" cy="1676190"/>
            </a:xfrm>
            <a:prstGeom prst="rect">
              <a:avLst/>
            </a:prstGeom>
          </p:spPr>
        </p:pic>
        <p:pic>
          <p:nvPicPr>
            <p:cNvPr id="6" name="Object 18">
              <a:extLst>
                <a:ext uri="{FF2B5EF4-FFF2-40B4-BE49-F238E27FC236}">
                  <a16:creationId xmlns:a16="http://schemas.microsoft.com/office/drawing/2014/main" id="{A95D689A-FA8B-442C-B249-5617CB91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4543" y="6362700"/>
              <a:ext cx="3142857" cy="1676190"/>
            </a:xfrm>
            <a:prstGeom prst="rect">
              <a:avLst/>
            </a:prstGeom>
          </p:spPr>
        </p:pic>
        <p:grpSp>
          <p:nvGrpSpPr>
            <p:cNvPr id="7" name="그룹 1006">
              <a:extLst>
                <a:ext uri="{FF2B5EF4-FFF2-40B4-BE49-F238E27FC236}">
                  <a16:creationId xmlns:a16="http://schemas.microsoft.com/office/drawing/2014/main" id="{6CBF4EF8-8466-4F67-8F75-44A6A9ECD7A0}"/>
                </a:ext>
              </a:extLst>
            </p:cNvPr>
            <p:cNvGrpSpPr/>
            <p:nvPr/>
          </p:nvGrpSpPr>
          <p:grpSpPr>
            <a:xfrm>
              <a:off x="9570327" y="6521202"/>
              <a:ext cx="953748" cy="953748"/>
              <a:chOff x="5204267" y="4489307"/>
              <a:chExt cx="953748" cy="953748"/>
            </a:xfrm>
          </p:grpSpPr>
          <p:pic>
            <p:nvPicPr>
              <p:cNvPr id="8" name="Object 20">
                <a:extLst>
                  <a:ext uri="{FF2B5EF4-FFF2-40B4-BE49-F238E27FC236}">
                    <a16:creationId xmlns:a16="http://schemas.microsoft.com/office/drawing/2014/main" id="{8AD14DE7-D150-48CF-9687-4716D39D1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04267" y="4489307"/>
                <a:ext cx="953748" cy="9537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95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AE8FD9-472A-80B1-32F9-116D4AC5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76" y="1252025"/>
            <a:ext cx="8262485" cy="492493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선택자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(selector)</a:t>
            </a:r>
            <a:endParaRPr lang="ko-KR" altLang="en-US" sz="2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스타일을 적용할 대상을 선택하기 위해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요소</a:t>
            </a:r>
            <a:r>
              <a:rPr lang="en-US" altLang="ko-KR" dirty="0"/>
              <a:t>(</a:t>
            </a:r>
            <a:r>
              <a:rPr lang="ko-KR" altLang="en-US" dirty="0"/>
              <a:t>태그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 dirty="0"/>
              <a:t>(id)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2"/>
            <a:r>
              <a:rPr lang="ko-KR" altLang="en-US" dirty="0"/>
              <a:t>그룹</a:t>
            </a:r>
            <a:r>
              <a:rPr lang="en-US" altLang="ko-KR" dirty="0"/>
              <a:t>(group)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34A182-554B-4B95-F182-3F0807C0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DF0D3-4E29-4B0E-234B-23EA5523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5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B477A1-836B-EE45-7E24-64527020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9B009-8D2B-D63A-2795-B707807D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0D5E43-E919-8EDC-5725-E16C0DF838A7}"/>
              </a:ext>
            </a:extLst>
          </p:cNvPr>
          <p:cNvSpPr/>
          <p:nvPr/>
        </p:nvSpPr>
        <p:spPr bwMode="auto">
          <a:xfrm>
            <a:off x="647564" y="1134320"/>
            <a:ext cx="7848872" cy="523175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&lt;html&gt;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&lt;head&gt;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   &lt;title&gt;</a:t>
            </a:r>
            <a:r>
              <a:rPr lang="ko-KR" altLang="en-US" dirty="0" err="1">
                <a:latin typeface="Arial" panose="020B0604020202020204" pitchFamily="34" charset="0"/>
              </a:rPr>
              <a:t>선택자</a:t>
            </a:r>
            <a:r>
              <a:rPr lang="ko-KR" altLang="en-US" dirty="0">
                <a:latin typeface="Arial" panose="020B0604020202020204" pitchFamily="34" charset="0"/>
              </a:rPr>
              <a:t> 만들기</a:t>
            </a:r>
            <a:r>
              <a:rPr lang="en-US" altLang="ko-KR" dirty="0">
                <a:latin typeface="Arial" panose="020B0604020202020204" pitchFamily="34" charset="0"/>
              </a:rPr>
              <a:t>&lt;/title&gt;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   &lt;style&gt;   &lt;/style&gt;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&lt;/head&gt;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&lt;body&gt;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</a:t>
            </a:r>
            <a:r>
              <a:rPr lang="en-US" altLang="ko-KR" b="1" dirty="0">
                <a:latin typeface="Arial" panose="020B0604020202020204" pitchFamily="34" charset="0"/>
              </a:rPr>
              <a:t>&lt;h3&gt;Web Programming&lt;/h3&gt;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&lt;</a:t>
            </a:r>
            <a:r>
              <a:rPr lang="en-US" altLang="ko-KR" dirty="0" err="1">
                <a:latin typeface="Arial" panose="020B0604020202020204" pitchFamily="34" charset="0"/>
              </a:rPr>
              <a:t>hr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&lt;div&gt; 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	&lt;div&gt;2</a:t>
            </a:r>
            <a:r>
              <a:rPr lang="ko-KR" altLang="en-US" dirty="0">
                <a:latin typeface="Arial" panose="020B0604020202020204" pitchFamily="34" charset="0"/>
              </a:rPr>
              <a:t>학기 </a:t>
            </a:r>
            <a:r>
              <a:rPr lang="en-US" altLang="ko-KR" dirty="0">
                <a:latin typeface="Arial" panose="020B0604020202020204" pitchFamily="34" charset="0"/>
              </a:rPr>
              <a:t>&lt;b&gt;</a:t>
            </a:r>
            <a:r>
              <a:rPr lang="ko-KR" altLang="en-US" dirty="0">
                <a:latin typeface="Arial" panose="020B0604020202020204" pitchFamily="34" charset="0"/>
              </a:rPr>
              <a:t>학습 내용</a:t>
            </a:r>
            <a:r>
              <a:rPr lang="en-US" altLang="ko-KR" dirty="0">
                <a:latin typeface="Arial" panose="020B0604020202020204" pitchFamily="34" charset="0"/>
              </a:rPr>
              <a:t>&lt;/b&gt;&lt;/div&gt;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	&lt;</a:t>
            </a:r>
            <a:r>
              <a:rPr lang="en-US" altLang="ko-KR" dirty="0" err="1">
                <a:latin typeface="Arial" panose="020B0604020202020204" pitchFamily="34" charset="0"/>
              </a:rPr>
              <a:t>ul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		&lt;li&gt;HTML5&lt;/li&gt;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		&lt;li&gt;&lt;b&gt;CSS&lt;/b&gt;&lt;/li&gt;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		&lt;li&gt;JAVASCRIPT&lt;/li&gt;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	&lt;/</a:t>
            </a:r>
            <a:r>
              <a:rPr lang="en-US" altLang="ko-KR" dirty="0" err="1">
                <a:latin typeface="Arial" panose="020B0604020202020204" pitchFamily="34" charset="0"/>
              </a:rPr>
              <a:t>ul</a:t>
            </a:r>
            <a:r>
              <a:rPr lang="en-US" altLang="ko-KR" dirty="0">
                <a:latin typeface="Arial" panose="020B0604020202020204" pitchFamily="34" charset="0"/>
              </a:rPr>
              <a:t>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	&lt;div&gt;60</a:t>
            </a:r>
            <a:r>
              <a:rPr lang="ko-KR" altLang="en-US" dirty="0">
                <a:latin typeface="Arial" panose="020B0604020202020204" pitchFamily="34" charset="0"/>
              </a:rPr>
              <a:t>점 이하는 </a:t>
            </a:r>
            <a:r>
              <a:rPr lang="en-US" altLang="ko-KR" dirty="0">
                <a:latin typeface="Arial" panose="020B0604020202020204" pitchFamily="34" charset="0"/>
              </a:rPr>
              <a:t>F!&lt;/div&gt;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	&lt;/div&gt;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&lt;/body&gt;</a:t>
            </a:r>
          </a:p>
          <a:p>
            <a:pPr defTabSz="180000"/>
            <a:r>
              <a:rPr lang="en-US" altLang="ko-KR" dirty="0">
                <a:latin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931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36E67B-C5CF-F4D5-2BD5-6EAE6332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와일드 문자</a:t>
            </a:r>
            <a:r>
              <a:rPr lang="en-US" altLang="ko-KR" dirty="0"/>
              <a:t>(*)</a:t>
            </a:r>
            <a:r>
              <a:rPr lang="ko-KR" altLang="en-US" dirty="0"/>
              <a:t>를 사용하여 모든 태그에 스타일을 적용시키는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62B795-EA81-00B7-6B19-E1DFA17C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F7552-365E-29E8-902A-26199FA7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3844FE-EE6A-8323-D770-E9F8FEBEE4A9}"/>
              </a:ext>
            </a:extLst>
          </p:cNvPr>
          <p:cNvSpPr/>
          <p:nvPr/>
        </p:nvSpPr>
        <p:spPr bwMode="auto">
          <a:xfrm>
            <a:off x="827584" y="2601205"/>
            <a:ext cx="5184576" cy="624854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* { color: red; 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B6A4CE-446F-ED1B-EB83-450FBBA5D4AC}"/>
              </a:ext>
            </a:extLst>
          </p:cNvPr>
          <p:cNvSpPr/>
          <p:nvPr/>
        </p:nvSpPr>
        <p:spPr bwMode="auto">
          <a:xfrm>
            <a:off x="827584" y="3347105"/>
            <a:ext cx="5184576" cy="220229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&lt;h3&gt;Web Programming&lt;/h3&gt;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&lt;li&gt;HTML5&lt;/li&gt;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&lt;li&gt;&lt;b&gt;CSS&lt;/b&gt;&lt;/li&gt;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&lt;li&gt;JAVASCRIPT&lt;/li&gt;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&lt;/ul&gt;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	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51792-03C3-B237-3A04-5C4981264BA7}"/>
              </a:ext>
            </a:extLst>
          </p:cNvPr>
          <p:cNvSpPr txBox="1"/>
          <p:nvPr/>
        </p:nvSpPr>
        <p:spPr>
          <a:xfrm>
            <a:off x="212763" y="277513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880BC-3EC0-0AC0-F74D-7EDD7BDDDC68}"/>
              </a:ext>
            </a:extLst>
          </p:cNvPr>
          <p:cNvSpPr txBox="1"/>
          <p:nvPr/>
        </p:nvSpPr>
        <p:spPr>
          <a:xfrm>
            <a:off x="212763" y="333386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352218-AD2C-58AE-9E24-BEA361AB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07" y="2601204"/>
            <a:ext cx="2514564" cy="29481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70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94F58D-FC6B-1513-FF5C-0E39BEA6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태그 이름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태그 이름이 선택자로 사용되는 유형</a:t>
            </a:r>
            <a:endParaRPr lang="en-US" altLang="ko-KR" dirty="0"/>
          </a:p>
          <a:p>
            <a:pPr lvl="1"/>
            <a:r>
              <a:rPr lang="ko-KR" altLang="en-US" dirty="0"/>
              <a:t>선택자와 같은 이름의 모든 태그에 </a:t>
            </a:r>
            <a:r>
              <a:rPr lang="en-US" altLang="ko-KR" dirty="0"/>
              <a:t>CSS3 </a:t>
            </a:r>
            <a:r>
              <a:rPr lang="ko-KR" altLang="en-US" dirty="0"/>
              <a:t>스타일 시트 적용</a:t>
            </a:r>
            <a:endParaRPr lang="en-US" altLang="ko-KR" dirty="0"/>
          </a:p>
          <a:p>
            <a:pPr lvl="1"/>
            <a:r>
              <a:rPr lang="ko-KR" altLang="en-US" dirty="0"/>
              <a:t>각 선택자는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C050A-001D-43A4-8D2C-033AF758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 이름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A9DBC-C86C-D08E-B67B-245BC13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5B52DA-A929-6AF0-00E5-5849D51E2357}"/>
              </a:ext>
            </a:extLst>
          </p:cNvPr>
          <p:cNvSpPr/>
          <p:nvPr/>
        </p:nvSpPr>
        <p:spPr bwMode="auto">
          <a:xfrm>
            <a:off x="827584" y="2924944"/>
            <a:ext cx="5184576" cy="624854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defTabSz="914400" latinLnBrk="1"/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h3 {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color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brown; 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li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{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color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: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brown; }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F13C54-528C-4636-24EE-53E106683CF0}"/>
              </a:ext>
            </a:extLst>
          </p:cNvPr>
          <p:cNvSpPr/>
          <p:nvPr/>
        </p:nvSpPr>
        <p:spPr bwMode="auto">
          <a:xfrm>
            <a:off x="827584" y="3670844"/>
            <a:ext cx="5184576" cy="2638476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&lt;h3&gt;Web Programming&lt;/h3&gt;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&lt;li&gt;HTML5&lt;/li&gt;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&lt;li&gt;&lt;b&gt;CSS&lt;/b&gt;&lt;/li&gt;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&lt;li&gt;JAVASCRIPT&lt;/li&gt;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&lt;/ul&gt;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	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2027-307F-7FD4-56C7-4B80241A01E8}"/>
              </a:ext>
            </a:extLst>
          </p:cNvPr>
          <p:cNvSpPr txBox="1"/>
          <p:nvPr/>
        </p:nvSpPr>
        <p:spPr>
          <a:xfrm>
            <a:off x="212763" y="30988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4FE68-DF5C-1EBB-90BB-6E67485A756E}"/>
              </a:ext>
            </a:extLst>
          </p:cNvPr>
          <p:cNvSpPr txBox="1"/>
          <p:nvPr/>
        </p:nvSpPr>
        <p:spPr>
          <a:xfrm>
            <a:off x="212763" y="36576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BA25F7-7534-70A0-62C1-935F123F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237370"/>
            <a:ext cx="2605610" cy="27432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73126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36E67B-C5CF-F4D5-2BD5-6EAE6332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id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en-US" altLang="ko-KR" dirty="0"/>
              <a:t>#</a:t>
            </a:r>
            <a:r>
              <a:rPr lang="ko-KR" altLang="en-US" dirty="0"/>
              <a:t>으로 시작하는 이름의 </a:t>
            </a:r>
            <a:r>
              <a:rPr lang="ko-KR" altLang="en-US" dirty="0" err="1"/>
              <a:t>셀렉터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</a:t>
            </a:r>
            <a:r>
              <a:rPr lang="en-US" altLang="ko-KR" dirty="0"/>
              <a:t>id </a:t>
            </a:r>
            <a:r>
              <a:rPr lang="ko-KR" altLang="en-US" dirty="0"/>
              <a:t>속성으로만 지정 가능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62B795-EA81-00B7-6B19-E1DFA17C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F7552-365E-29E8-902A-26199FA7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3844FE-EE6A-8323-D770-E9F8FEBEE4A9}"/>
              </a:ext>
            </a:extLst>
          </p:cNvPr>
          <p:cNvSpPr/>
          <p:nvPr/>
        </p:nvSpPr>
        <p:spPr bwMode="auto">
          <a:xfrm>
            <a:off x="827584" y="2612780"/>
            <a:ext cx="5184576" cy="624854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#list { background :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lightpink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; 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B6A4CE-446F-ED1B-EB83-450FBBA5D4AC}"/>
              </a:ext>
            </a:extLst>
          </p:cNvPr>
          <p:cNvSpPr/>
          <p:nvPr/>
        </p:nvSpPr>
        <p:spPr bwMode="auto">
          <a:xfrm>
            <a:off x="827584" y="3358680"/>
            <a:ext cx="5184576" cy="2202291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&lt;ul id=“list”&gt;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&lt;li&gt;HTML5&lt;/li&gt;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&lt;li&gt;&lt;b&gt;CSS&lt;/b&gt;&lt;/li&gt;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  &lt;li&gt;JAVASCRIPT&lt;/li&gt;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&lt;/ul&gt;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	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51792-03C3-B237-3A04-5C4981264BA7}"/>
              </a:ext>
            </a:extLst>
          </p:cNvPr>
          <p:cNvSpPr txBox="1"/>
          <p:nvPr/>
        </p:nvSpPr>
        <p:spPr>
          <a:xfrm>
            <a:off x="212763" y="278670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880BC-3EC0-0AC0-F74D-7EDD7BDDDC68}"/>
              </a:ext>
            </a:extLst>
          </p:cNvPr>
          <p:cNvSpPr txBox="1"/>
          <p:nvPr/>
        </p:nvSpPr>
        <p:spPr>
          <a:xfrm>
            <a:off x="212763" y="3345436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2F2C8A-BD4B-F1E7-B376-4C666AD6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481" y="2589171"/>
            <a:ext cx="2647950" cy="29718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38852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94F58D-FC6B-1513-FF5C-0E39BEA6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76" y="1252025"/>
            <a:ext cx="8022981" cy="506775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class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점</a:t>
            </a:r>
            <a:r>
              <a:rPr lang="en-US" altLang="ko-KR" dirty="0"/>
              <a:t>(.)</a:t>
            </a:r>
            <a:r>
              <a:rPr lang="ko-KR" altLang="en-US" dirty="0"/>
              <a:t>으로 시작하는 이름의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</a:t>
            </a:r>
            <a:r>
              <a:rPr lang="en-US" altLang="ko-KR" dirty="0"/>
              <a:t>class </a:t>
            </a:r>
            <a:r>
              <a:rPr lang="ko-KR" altLang="en-US" dirty="0"/>
              <a:t>속성으로만 지정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body.main</a:t>
            </a:r>
            <a:r>
              <a:rPr lang="en-US" altLang="ko-KR" dirty="0"/>
              <a:t> { background : aqua; }</a:t>
            </a:r>
          </a:p>
          <a:p>
            <a:pPr lvl="2"/>
            <a:r>
              <a:rPr lang="en-US" altLang="ko-KR" dirty="0"/>
              <a:t>&lt;body class = “main”&gt; </a:t>
            </a:r>
            <a:r>
              <a:rPr lang="ko-KR" altLang="en-US" dirty="0"/>
              <a:t>태그에만</a:t>
            </a:r>
            <a:r>
              <a:rPr lang="en-US" altLang="ko-KR" dirty="0"/>
              <a:t> </a:t>
            </a:r>
            <a:r>
              <a:rPr lang="ko-KR" altLang="en-US" dirty="0"/>
              <a:t>적용 가능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C050A-001D-43A4-8D2C-033AF758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A9DBC-C86C-D08E-B67B-245BC13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313C-EDA8-4ACA-8685-4B6E8C850EC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5B52DA-A929-6AF0-00E5-5849D51E2357}"/>
              </a:ext>
            </a:extLst>
          </p:cNvPr>
          <p:cNvSpPr/>
          <p:nvPr/>
        </p:nvSpPr>
        <p:spPr bwMode="auto">
          <a:xfrm>
            <a:off x="827584" y="2427234"/>
            <a:ext cx="5184576" cy="624854"/>
          </a:xfrm>
          <a:prstGeom prst="rect">
            <a:avLst/>
          </a:prstGeom>
          <a:solidFill>
            <a:srgbClr val="F79646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.warning { color : red; }</a:t>
            </a:r>
          </a:p>
          <a:p>
            <a:r>
              <a:rPr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body.main</a:t>
            </a:r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{ background : aqua; }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F13C54-528C-4636-24EE-53E106683CF0}"/>
              </a:ext>
            </a:extLst>
          </p:cNvPr>
          <p:cNvSpPr/>
          <p:nvPr/>
        </p:nvSpPr>
        <p:spPr bwMode="auto">
          <a:xfrm>
            <a:off x="827584" y="3173134"/>
            <a:ext cx="5184576" cy="2232244"/>
          </a:xfrm>
          <a:prstGeom prst="rect">
            <a:avLst/>
          </a:prstGeom>
          <a:solidFill>
            <a:srgbClr val="1F497D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&lt;body class=“main”&gt;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	…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  &lt;</a:t>
            </a:r>
            <a:r>
              <a:rPr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ul</a:t>
            </a:r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	…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  &lt;/</a:t>
            </a:r>
            <a:r>
              <a:rPr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</a:rPr>
              <a:t>ul</a:t>
            </a:r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   &lt;div class=“warning”&gt;60</a:t>
            </a:r>
            <a:r>
              <a:rPr lang="ko-KR" alt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점 이하는 </a:t>
            </a:r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F!&lt;/div&gt;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&lt;/body&gt;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2027-307F-7FD4-56C7-4B80241A01E8}"/>
              </a:ext>
            </a:extLst>
          </p:cNvPr>
          <p:cNvSpPr txBox="1"/>
          <p:nvPr/>
        </p:nvSpPr>
        <p:spPr>
          <a:xfrm>
            <a:off x="212763" y="26011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CSS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4FE68-DF5C-1EBB-90BB-6E67485A756E}"/>
              </a:ext>
            </a:extLst>
          </p:cNvPr>
          <p:cNvSpPr txBox="1"/>
          <p:nvPr/>
        </p:nvSpPr>
        <p:spPr>
          <a:xfrm>
            <a:off x="212763" y="315989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endParaRPr lang="ko-KR" altLang="en-US" sz="12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61FDF-12CD-84D0-F858-82586D92C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88"/>
          <a:stretch/>
        </p:blipFill>
        <p:spPr>
          <a:xfrm>
            <a:off x="6224778" y="2427234"/>
            <a:ext cx="2542127" cy="29781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75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D2Coding"/>
        <a:ea typeface="나눔고딕"/>
        <a:cs typeface=""/>
      </a:majorFont>
      <a:minorFont>
        <a:latin typeface="D2Coding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4021</TotalTime>
  <Words>2306</Words>
  <Application>Microsoft Office PowerPoint</Application>
  <PresentationFormat>화면 슬라이드 쇼(4:3)</PresentationFormat>
  <Paragraphs>452</Paragraphs>
  <Slides>32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D2Coding</vt:lpstr>
      <vt:lpstr>notokr</vt:lpstr>
      <vt:lpstr>나눔고딕</vt:lpstr>
      <vt:lpstr>맑은 고딕</vt:lpstr>
      <vt:lpstr>휴먼모음T</vt:lpstr>
      <vt:lpstr>Arial</vt:lpstr>
      <vt:lpstr>Calibri</vt:lpstr>
      <vt:lpstr>Wingdings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선택자(selector)</vt:lpstr>
      <vt:lpstr>[실습] 선택자</vt:lpstr>
      <vt:lpstr>전체 선택자</vt:lpstr>
      <vt:lpstr>태그 이름 선택자</vt:lpstr>
      <vt:lpstr>id 선택자</vt:lpstr>
      <vt:lpstr>class 선택자</vt:lpstr>
      <vt:lpstr>그룹 선택자</vt:lpstr>
      <vt:lpstr>PowerPoint 프레젠테이션</vt:lpstr>
      <vt:lpstr>결합 선택자</vt:lpstr>
      <vt:lpstr>[실습] 자식 셀렉터와 자손 셀렉터</vt:lpstr>
      <vt:lpstr>PowerPoint 프레젠테이션</vt:lpstr>
      <vt:lpstr>가상 클래스(pseudo-class) 선택자</vt:lpstr>
      <vt:lpstr>가상 클래스(pseudo-class) 선택자</vt:lpstr>
      <vt:lpstr>가상 클래스(pseudo-class) 선택자</vt:lpstr>
      <vt:lpstr>가상 클래스(pseudo-class) 선택자</vt:lpstr>
      <vt:lpstr>가상 클래스(pseudo-class) 선택자</vt:lpstr>
      <vt:lpstr>PowerPoint 프레젠테이션</vt:lpstr>
      <vt:lpstr>가상 요소(pseudo-element) 선택자</vt:lpstr>
      <vt:lpstr>[실습] 가상 요소(pseudo-element) 선택자</vt:lpstr>
      <vt:lpstr>[실습] 가상 요소(pseudo-element) 선택자</vt:lpstr>
      <vt:lpstr>[실습] 가상 요소(pseudo-element) 선택자</vt:lpstr>
      <vt:lpstr>[실습] 가상 요소(pseudo-element) 선택자</vt:lpstr>
      <vt:lpstr>PowerPoint 프레젠테이션</vt:lpstr>
      <vt:lpstr>속성 선택자</vt:lpstr>
      <vt:lpstr>[실습] 속성 선택자</vt:lpstr>
      <vt:lpstr>[실습] [속성이름] 선택자</vt:lpstr>
      <vt:lpstr>[실습] [속성=”속성값”] 선택자</vt:lpstr>
      <vt:lpstr>[실습] [속성=”속성값”] 선택자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sophia</dc:creator>
  <cp:lastModifiedBy>Jung Sooa</cp:lastModifiedBy>
  <cp:revision>1545</cp:revision>
  <dcterms:created xsi:type="dcterms:W3CDTF">2020-09-04T02:13:07Z</dcterms:created>
  <dcterms:modified xsi:type="dcterms:W3CDTF">2022-09-23T04:06:18Z</dcterms:modified>
</cp:coreProperties>
</file>