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72" r:id="rId3"/>
    <p:sldId id="257" r:id="rId4"/>
    <p:sldId id="2365" r:id="rId5"/>
    <p:sldId id="2452" r:id="rId6"/>
    <p:sldId id="2586" r:id="rId7"/>
    <p:sldId id="2600" r:id="rId8"/>
    <p:sldId id="2601" r:id="rId9"/>
    <p:sldId id="2606" r:id="rId10"/>
    <p:sldId id="2604" r:id="rId11"/>
    <p:sldId id="2626" r:id="rId12"/>
    <p:sldId id="2627" r:id="rId13"/>
    <p:sldId id="2611" r:id="rId14"/>
    <p:sldId id="2612" r:id="rId15"/>
    <p:sldId id="2628" r:id="rId16"/>
    <p:sldId id="2609" r:id="rId17"/>
    <p:sldId id="2610" r:id="rId18"/>
    <p:sldId id="2613" r:id="rId19"/>
    <p:sldId id="2614" r:id="rId20"/>
    <p:sldId id="2615" r:id="rId21"/>
    <p:sldId id="2616" r:id="rId22"/>
    <p:sldId id="2617" r:id="rId23"/>
    <p:sldId id="2618" r:id="rId24"/>
    <p:sldId id="2619" r:id="rId25"/>
    <p:sldId id="2629" r:id="rId26"/>
    <p:sldId id="2620" r:id="rId27"/>
    <p:sldId id="2621" r:id="rId28"/>
    <p:sldId id="2623" r:id="rId29"/>
    <p:sldId id="2624" r:id="rId30"/>
    <p:sldId id="2622" r:id="rId31"/>
    <p:sldId id="2625" r:id="rId32"/>
    <p:sldId id="27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8D847-107F-4B0B-9903-BB484727CE22}" v="10" dt="2022-08-24T04:32:14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80778" autoAdjust="0"/>
  </p:normalViewPr>
  <p:slideViewPr>
    <p:cSldViewPr snapToGrid="0">
      <p:cViewPr varScale="1">
        <p:scale>
          <a:sx n="88" d="100"/>
          <a:sy n="88" d="100"/>
        </p:scale>
        <p:origin x="25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1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 Sooa" userId="a344decb8edba5ed" providerId="Windows Live" clId="Web-{5888D847-107F-4B0B-9903-BB484727CE22}"/>
    <pc:docChg chg="delSld modSld">
      <pc:chgData name="Jung Sooa" userId="a344decb8edba5ed" providerId="Windows Live" clId="Web-{5888D847-107F-4B0B-9903-BB484727CE22}" dt="2022-08-24T04:32:14.612" v="4" actId="20577"/>
      <pc:docMkLst>
        <pc:docMk/>
      </pc:docMkLst>
      <pc:sldChg chg="del">
        <pc:chgData name="Jung Sooa" userId="a344decb8edba5ed" providerId="Windows Live" clId="Web-{5888D847-107F-4B0B-9903-BB484727CE22}" dt="2022-08-24T04:31:09.298" v="0"/>
        <pc:sldMkLst>
          <pc:docMk/>
          <pc:sldMk cId="314942670" sldId="2427"/>
        </pc:sldMkLst>
      </pc:sldChg>
      <pc:sldChg chg="modSp">
        <pc:chgData name="Jung Sooa" userId="a344decb8edba5ed" providerId="Windows Live" clId="Web-{5888D847-107F-4B0B-9903-BB484727CE22}" dt="2022-08-24T04:32:14.612" v="4" actId="20577"/>
        <pc:sldMkLst>
          <pc:docMk/>
          <pc:sldMk cId="3543804191" sldId="2438"/>
        </pc:sldMkLst>
        <pc:spChg chg="mod">
          <ac:chgData name="Jung Sooa" userId="a344decb8edba5ed" providerId="Windows Live" clId="Web-{5888D847-107F-4B0B-9903-BB484727CE22}" dt="2022-08-24T04:32:14.612" v="4" actId="20577"/>
          <ac:spMkLst>
            <pc:docMk/>
            <pc:sldMk cId="3543804191" sldId="2438"/>
            <ac:spMk id="5" creationId="{C5BAD756-A1FD-9E6A-F457-847B30DCEAEA}"/>
          </ac:spMkLst>
        </pc:spChg>
      </pc:sldChg>
    </pc:docChg>
  </pc:docChgLst>
  <pc:docChgLst>
    <pc:chgData name="Jung Sooa" userId="a344decb8edba5ed" providerId="LiveId" clId="{90758F48-DE77-4830-A653-159DB7E1032A}"/>
    <pc:docChg chg="undo custSel modSld">
      <pc:chgData name="Jung Sooa" userId="a344decb8edba5ed" providerId="LiveId" clId="{90758F48-DE77-4830-A653-159DB7E1032A}" dt="2022-01-16T03:54:21.739" v="23" actId="20577"/>
      <pc:docMkLst>
        <pc:docMk/>
      </pc:docMkLst>
      <pc:sldChg chg="modSp mod">
        <pc:chgData name="Jung Sooa" userId="a344decb8edba5ed" providerId="LiveId" clId="{90758F48-DE77-4830-A653-159DB7E1032A}" dt="2022-01-16T03:54:21.739" v="23" actId="20577"/>
        <pc:sldMkLst>
          <pc:docMk/>
          <pc:sldMk cId="684647229" sldId="2375"/>
        </pc:sldMkLst>
        <pc:spChg chg="mod">
          <ac:chgData name="Jung Sooa" userId="a344decb8edba5ed" providerId="LiveId" clId="{90758F48-DE77-4830-A653-159DB7E1032A}" dt="2022-01-16T03:54:21.739" v="23" actId="20577"/>
          <ac:spMkLst>
            <pc:docMk/>
            <pc:sldMk cId="684647229" sldId="2375"/>
            <ac:spMk id="2" creationId="{AC5C4A65-50F7-4084-8A34-3AFACA44BA75}"/>
          </ac:spMkLst>
        </pc:spChg>
      </pc:sldChg>
      <pc:sldChg chg="modSp mod">
        <pc:chgData name="Jung Sooa" userId="a344decb8edba5ed" providerId="LiveId" clId="{90758F48-DE77-4830-A653-159DB7E1032A}" dt="2022-01-16T03:54:13.222" v="20" actId="1035"/>
        <pc:sldMkLst>
          <pc:docMk/>
          <pc:sldMk cId="2964331422" sldId="2377"/>
        </pc:sldMkLst>
        <pc:spChg chg="mod">
          <ac:chgData name="Jung Sooa" userId="a344decb8edba5ed" providerId="LiveId" clId="{90758F48-DE77-4830-A653-159DB7E1032A}" dt="2022-01-16T03:54:13.222" v="20" actId="1035"/>
          <ac:spMkLst>
            <pc:docMk/>
            <pc:sldMk cId="2964331422" sldId="2377"/>
            <ac:spMk id="3" creationId="{33E2661B-B5A0-4230-81BA-175178EB127D}"/>
          </ac:spMkLst>
        </pc:spChg>
        <pc:picChg chg="mod">
          <ac:chgData name="Jung Sooa" userId="a344decb8edba5ed" providerId="LiveId" clId="{90758F48-DE77-4830-A653-159DB7E1032A}" dt="2022-01-16T03:54:09.029" v="16" actId="1036"/>
          <ac:picMkLst>
            <pc:docMk/>
            <pc:sldMk cId="2964331422" sldId="2377"/>
            <ac:picMk id="6" creationId="{99325379-5C90-43C3-84EF-5CF760347F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94DE8-990C-48A5-A885-9F0BB157CC32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0CD4F-93EA-4C8E-AE9E-4811E93FD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5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4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9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2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1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9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63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0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27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2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80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3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1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83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4"/>
            <a:ext cx="38862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10"/>
            <a:ext cx="38862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1"/>
            <a:ext cx="20193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1"/>
            <a:ext cx="20193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0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023409"/>
            <a:ext cx="202088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449917"/>
            <a:ext cx="202088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5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5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0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033"/>
            <a:ext cx="1504157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5"/>
            <a:ext cx="2555875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56735"/>
            <a:ext cx="1504157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976" y="1252025"/>
            <a:ext cx="8022981" cy="49249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400" b="1"/>
            </a:lvl1pPr>
            <a:lvl2pPr>
              <a:defRPr sz="2200"/>
            </a:lvl2pPr>
            <a:lvl3pPr>
              <a:defRPr sz="2000"/>
            </a:lvl3pPr>
            <a:lvl4pPr>
              <a:defRPr sz="19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14A11CC-C745-4B06-A971-CBB584F8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76" y="111910"/>
            <a:ext cx="7886700" cy="8306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A9CA3C-4FA4-4EE8-9228-399A2DE0F896}"/>
              </a:ext>
            </a:extLst>
          </p:cNvPr>
          <p:cNvSpPr/>
          <p:nvPr userDrawn="1"/>
        </p:nvSpPr>
        <p:spPr>
          <a:xfrm>
            <a:off x="0" y="0"/>
            <a:ext cx="9144000" cy="1004400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9DFC94-F61C-49CD-BD1A-7A845A405112}"/>
              </a:ext>
            </a:extLst>
          </p:cNvPr>
          <p:cNvSpPr/>
          <p:nvPr userDrawn="1"/>
        </p:nvSpPr>
        <p:spPr>
          <a:xfrm>
            <a:off x="0" y="6494400"/>
            <a:ext cx="9144000" cy="363600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70D871-4BF1-4489-9474-5EFAB759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964" y="647273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B6313C-EDA8-4ACA-8685-4B6E8C850E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89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9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5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3"/>
            <a:ext cx="10287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3"/>
            <a:ext cx="30099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2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1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4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4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4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7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5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FB6313C-EDA8-4ACA-8685-4B6E8C850E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7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1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8"/>
            <a:ext cx="1066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8"/>
            <a:ext cx="1447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8"/>
            <a:ext cx="1066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407" y="2873191"/>
            <a:ext cx="8216193" cy="106568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 defTabSz="609630"/>
            <a:r>
              <a:rPr lang="en-US" altLang="ko-KR" sz="5400" b="1" kern="0" spc="-267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HTML +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0DF9F-6F16-4002-A0BF-7D560C0BBB9F}"/>
              </a:ext>
            </a:extLst>
          </p:cNvPr>
          <p:cNvSpPr txBox="1"/>
          <p:nvPr/>
        </p:nvSpPr>
        <p:spPr>
          <a:xfrm>
            <a:off x="7416800" y="5344701"/>
            <a:ext cx="1466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ko-KR" altLang="en-US" sz="3600" b="1" kern="0" spc="-267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A1D1F1-FA61-4C17-9745-4BE794C94665}"/>
              </a:ext>
            </a:extLst>
          </p:cNvPr>
          <p:cNvSpPr/>
          <p:nvPr/>
        </p:nvSpPr>
        <p:spPr>
          <a:xfrm>
            <a:off x="0" y="0"/>
            <a:ext cx="9144000" cy="2800406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ko-KR" alt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F45439-7402-496C-AA57-D4C16BACA261}"/>
              </a:ext>
            </a:extLst>
          </p:cNvPr>
          <p:cNvSpPr/>
          <p:nvPr/>
        </p:nvSpPr>
        <p:spPr>
          <a:xfrm>
            <a:off x="0" y="6242447"/>
            <a:ext cx="9144000" cy="615554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ko-KR" alt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EFA6BC-959B-400E-84AF-A550106968B3}"/>
              </a:ext>
            </a:extLst>
          </p:cNvPr>
          <p:cNvSpPr/>
          <p:nvPr/>
        </p:nvSpPr>
        <p:spPr>
          <a:xfrm>
            <a:off x="8365112" y="5258087"/>
            <a:ext cx="355600" cy="86613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ko-KR" alt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03DAA-DB19-4457-8D9A-C0BCC5E33FD0}"/>
              </a:ext>
            </a:extLst>
          </p:cNvPr>
          <p:cNvSpPr txBox="1"/>
          <p:nvPr/>
        </p:nvSpPr>
        <p:spPr>
          <a:xfrm>
            <a:off x="267406" y="4188884"/>
            <a:ext cx="441323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19" indent="-381019" defTabSz="609630">
              <a:buFont typeface="Wingdings" panose="05000000000000000000" pitchFamily="2" charset="2"/>
              <a:buChar char="u"/>
            </a:pPr>
            <a:r>
              <a:rPr lang="en-US" altLang="ko-KR" sz="2667" dirty="0">
                <a:solidFill>
                  <a:prstClr val="black"/>
                </a:solidFill>
                <a:latin typeface="Calibri"/>
                <a:ea typeface="맑은 고딕"/>
              </a:rPr>
              <a:t>CSS</a:t>
            </a:r>
            <a:r>
              <a:rPr lang="ko-KR" altLang="en-US" sz="2667" dirty="0">
                <a:solidFill>
                  <a:prstClr val="black"/>
                </a:solidFill>
                <a:latin typeface="Calibri"/>
                <a:ea typeface="맑은 고딕"/>
              </a:rPr>
              <a:t>는 무엇인가</a:t>
            </a:r>
          </a:p>
        </p:txBody>
      </p:sp>
    </p:spTree>
    <p:extLst>
      <p:ext uri="{BB962C8B-B14F-4D97-AF65-F5344CB8AC3E}">
        <p14:creationId xmlns:p14="http://schemas.microsoft.com/office/powerpoint/2010/main" val="85642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2DFE22-2D9A-06C5-AD13-165696DE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HTML </a:t>
            </a:r>
            <a:r>
              <a:rPr lang="ko-KR" altLang="en-US" dirty="0"/>
              <a:t>문서에 </a:t>
            </a:r>
            <a:r>
              <a:rPr lang="en-US" altLang="ko-KR" dirty="0"/>
              <a:t>CSS3 </a:t>
            </a:r>
            <a:r>
              <a:rPr lang="ko-KR" altLang="en-US" dirty="0"/>
              <a:t>스타일 시트 적용하는 방법</a:t>
            </a:r>
            <a:endParaRPr lang="en-US" altLang="ko-KR" dirty="0"/>
          </a:p>
          <a:p>
            <a:pPr lvl="1"/>
            <a:r>
              <a:rPr lang="ko-KR" altLang="en-US" dirty="0"/>
              <a:t>인라인 스타일</a:t>
            </a:r>
            <a:r>
              <a:rPr lang="en-US" altLang="ko-KR" dirty="0"/>
              <a:t>(Inline style)</a:t>
            </a:r>
          </a:p>
          <a:p>
            <a:pPr lvl="1"/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스타일 시트</a:t>
            </a:r>
            <a:r>
              <a:rPr lang="en-US" altLang="ko-KR" dirty="0"/>
              <a:t>(Internal style sheet)</a:t>
            </a:r>
          </a:p>
          <a:p>
            <a:pPr lvl="1"/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스타일 시트</a:t>
            </a:r>
            <a:r>
              <a:rPr lang="en-US" altLang="ko-KR" dirty="0"/>
              <a:t>(External style sheet)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D9AB3A-AE65-27B9-7DD3-1CED171D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문서에 </a:t>
            </a:r>
            <a:r>
              <a:rPr lang="en-US" altLang="ko-KR" dirty="0"/>
              <a:t>CSS3 </a:t>
            </a:r>
            <a:r>
              <a:rPr lang="ko-KR" altLang="en-US" dirty="0"/>
              <a:t>스타일 시트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D38E9-E1E0-664A-59D6-F3D3B25D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7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B85EA-A40A-8703-40CC-F3C10963B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인라인 스타일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요소 내부에 </a:t>
            </a:r>
            <a:r>
              <a:rPr lang="en-US" altLang="ko-KR" dirty="0"/>
              <a:t>style </a:t>
            </a:r>
            <a:r>
              <a:rPr lang="ko-KR" altLang="en-US" dirty="0"/>
              <a:t>속성을 사용하여 </a:t>
            </a:r>
            <a:r>
              <a:rPr lang="en-US" altLang="ko-KR" dirty="0"/>
              <a:t>CSS </a:t>
            </a:r>
            <a:r>
              <a:rPr lang="ko-KR" altLang="en-US" dirty="0"/>
              <a:t>스타일을 적용하는 방법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HTML </a:t>
            </a:r>
            <a:r>
              <a:rPr lang="ko-KR" altLang="en-US" dirty="0"/>
              <a:t>요소에만 스타일을 적용할 수 있음</a:t>
            </a:r>
            <a:endParaRPr lang="en-US" altLang="ko-KR" dirty="0"/>
          </a:p>
          <a:p>
            <a:pPr lvl="1"/>
            <a:r>
              <a:rPr lang="ko-KR" altLang="en-US" dirty="0"/>
              <a:t>하나의 요소에 여러 개의 스타일 적용 시</a:t>
            </a:r>
            <a:r>
              <a:rPr lang="en-US" altLang="ko-KR" dirty="0"/>
              <a:t>, </a:t>
            </a:r>
            <a:r>
              <a:rPr lang="ko-KR" altLang="en-US" dirty="0"/>
              <a:t>각각의 값은 세미콜론</a:t>
            </a:r>
            <a:r>
              <a:rPr lang="en-US" altLang="ko-KR" dirty="0"/>
              <a:t>(;)</a:t>
            </a:r>
            <a:r>
              <a:rPr lang="ko-KR" altLang="en-US" dirty="0"/>
              <a:t>으로 구분함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FEBA05-E771-E562-B260-158AE584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인라인 스타일</a:t>
            </a:r>
            <a:r>
              <a:rPr lang="en-US" altLang="ko-KR" dirty="0"/>
              <a:t>(Inline style)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607ADE-F5F6-3EAA-D228-A63A6F7A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78EE2A-D598-9D12-28B3-A92FD6D7FFC7}"/>
              </a:ext>
            </a:extLst>
          </p:cNvPr>
          <p:cNvSpPr/>
          <p:nvPr/>
        </p:nvSpPr>
        <p:spPr bwMode="auto">
          <a:xfrm>
            <a:off x="1030593" y="1770926"/>
            <a:ext cx="7480364" cy="486137"/>
          </a:xfrm>
          <a:prstGeom prst="rect">
            <a:avLst/>
          </a:prstGeom>
          <a:noFill/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80000"/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&lt;</a:t>
            </a:r>
            <a:r>
              <a:rPr lang="ko-KR" altLang="en-US" kern="0" dirty="0">
                <a:solidFill>
                  <a:srgbClr val="000000"/>
                </a:solidFill>
                <a:latin typeface="+mj-ea"/>
              </a:rPr>
              <a:t>태그이름 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style=＂</a:t>
            </a:r>
            <a:r>
              <a:rPr lang="ko-KR" altLang="en-US" kern="0" dirty="0">
                <a:solidFill>
                  <a:srgbClr val="000000"/>
                </a:solidFill>
                <a:latin typeface="+mj-ea"/>
              </a:rPr>
              <a:t>속성이름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:</a:t>
            </a:r>
            <a:r>
              <a:rPr lang="ko-KR" altLang="en-US" kern="0" dirty="0">
                <a:solidFill>
                  <a:srgbClr val="000000"/>
                </a:solidFill>
                <a:latin typeface="+mj-ea"/>
              </a:rPr>
              <a:t>속성값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＂&gt;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BCD864-DCF1-A4D4-56C4-79652FF1C205}"/>
              </a:ext>
            </a:extLst>
          </p:cNvPr>
          <p:cNvSpPr/>
          <p:nvPr/>
        </p:nvSpPr>
        <p:spPr bwMode="auto">
          <a:xfrm>
            <a:off x="1030592" y="4900541"/>
            <a:ext cx="7480365" cy="863648"/>
          </a:xfrm>
          <a:prstGeom prst="rect">
            <a:avLst/>
          </a:prstGeom>
          <a:solidFill>
            <a:srgbClr val="1F497D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&lt;p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style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= “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color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: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magenta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font-size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: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30px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”&gt;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축구를 좋아합니다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&lt;/p&gt;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89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7EAC1A-3203-FF4F-BD9D-B4DDBD11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인라인 스타일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81C7F-4BA3-CF63-A768-586E1278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D83029-797D-90F7-7410-F2AF34A05C35}"/>
              </a:ext>
            </a:extLst>
          </p:cNvPr>
          <p:cNvSpPr/>
          <p:nvPr/>
        </p:nvSpPr>
        <p:spPr bwMode="auto">
          <a:xfrm>
            <a:off x="647564" y="1539432"/>
            <a:ext cx="7848872" cy="3345085"/>
          </a:xfrm>
          <a:prstGeom prst="rect">
            <a:avLst/>
          </a:prstGeom>
          <a:noFill/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&lt;head&gt;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   &lt;title&gt;&amp;</a:t>
            </a:r>
            <a:r>
              <a:rPr lang="en-US" altLang="ko-KR" dirty="0" err="1">
                <a:latin typeface="Arial" panose="020B0604020202020204" pitchFamily="34" charset="0"/>
              </a:rPr>
              <a:t>lt;style&amp;gt</a:t>
            </a:r>
            <a:r>
              <a:rPr lang="en-US" altLang="ko-KR" dirty="0">
                <a:latin typeface="Arial" panose="020B0604020202020204" pitchFamily="34" charset="0"/>
              </a:rPr>
              <a:t>;</a:t>
            </a:r>
            <a:r>
              <a:rPr lang="ko-KR" altLang="en-US" dirty="0">
                <a:latin typeface="Arial" panose="020B0604020202020204" pitchFamily="34" charset="0"/>
              </a:rPr>
              <a:t> 속성에 스타일 적용</a:t>
            </a:r>
            <a:r>
              <a:rPr lang="en-US" altLang="ko-KR" dirty="0">
                <a:latin typeface="Arial" panose="020B0604020202020204" pitchFamily="34" charset="0"/>
              </a:rPr>
              <a:t>&lt;/title&gt;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&lt;/head&gt;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&lt;body&gt;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	&lt;h3&gt;</a:t>
            </a:r>
            <a:r>
              <a:rPr lang="ko-KR" altLang="en-US" dirty="0">
                <a:latin typeface="Arial" panose="020B0604020202020204" pitchFamily="34" charset="0"/>
              </a:rPr>
              <a:t>손 흥 민</a:t>
            </a:r>
            <a:r>
              <a:rPr lang="en-US" altLang="ko-KR" dirty="0">
                <a:latin typeface="Arial" panose="020B0604020202020204" pitchFamily="34" charset="0"/>
              </a:rPr>
              <a:t>&lt;/h3&gt;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	&lt;</a:t>
            </a:r>
            <a:r>
              <a:rPr lang="en-US" altLang="ko-KR" dirty="0" err="1">
                <a:latin typeface="Arial" panose="020B0604020202020204" pitchFamily="34" charset="0"/>
              </a:rPr>
              <a:t>hr</a:t>
            </a:r>
            <a:r>
              <a:rPr lang="en-US" altLang="ko-KR" dirty="0">
                <a:latin typeface="Arial" panose="020B0604020202020204" pitchFamily="34" charset="0"/>
              </a:rPr>
              <a:t>&gt;</a:t>
            </a:r>
          </a:p>
          <a:p>
            <a:pPr defTabSz="180000"/>
            <a:r>
              <a:rPr lang="en-US" altLang="ko-KR" b="1" dirty="0">
                <a:latin typeface="Arial" panose="020B0604020202020204" pitchFamily="34" charset="0"/>
              </a:rPr>
              <a:t>	</a:t>
            </a:r>
            <a:r>
              <a:rPr lang="en-US" altLang="ko-KR" dirty="0">
                <a:latin typeface="Arial" panose="020B0604020202020204" pitchFamily="34" charset="0"/>
              </a:rPr>
              <a:t>&lt;p&gt;</a:t>
            </a:r>
            <a:r>
              <a:rPr lang="ko-KR" altLang="en-US" dirty="0">
                <a:latin typeface="Arial" panose="020B0604020202020204" pitchFamily="34" charset="0"/>
              </a:rPr>
              <a:t>오페라를 좋아하고</a:t>
            </a:r>
            <a:r>
              <a:rPr lang="en-US" altLang="ko-KR" dirty="0">
                <a:latin typeface="Arial" panose="020B0604020202020204" pitchFamily="34" charset="0"/>
              </a:rPr>
              <a:t>&lt;/p&gt;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	&lt;p&gt;</a:t>
            </a:r>
            <a:r>
              <a:rPr lang="ko-KR" altLang="en-US" dirty="0">
                <a:latin typeface="Arial" panose="020B0604020202020204" pitchFamily="34" charset="0"/>
              </a:rPr>
              <a:t>엘비스 </a:t>
            </a:r>
            <a:r>
              <a:rPr lang="ko-KR" altLang="en-US" dirty="0" err="1">
                <a:latin typeface="Arial" panose="020B0604020202020204" pitchFamily="34" charset="0"/>
              </a:rPr>
              <a:t>프레슬리를</a:t>
            </a:r>
            <a:r>
              <a:rPr lang="ko-KR" altLang="en-US" dirty="0">
                <a:latin typeface="Arial" panose="020B0604020202020204" pitchFamily="34" charset="0"/>
              </a:rPr>
              <a:t> 좋아하고</a:t>
            </a:r>
            <a:r>
              <a:rPr lang="en-US" altLang="ko-KR" dirty="0">
                <a:latin typeface="Arial" panose="020B0604020202020204" pitchFamily="34" charset="0"/>
              </a:rPr>
              <a:t>&lt;/p&gt;</a:t>
            </a:r>
          </a:p>
          <a:p>
            <a:pPr defTabSz="180000"/>
            <a:r>
              <a:rPr lang="en-US" altLang="ko-KR" b="1" dirty="0">
                <a:latin typeface="Arial" panose="020B0604020202020204" pitchFamily="34" charset="0"/>
              </a:rPr>
              <a:t>	&lt;p style="</a:t>
            </a:r>
            <a:r>
              <a:rPr lang="en-US" altLang="ko-KR" b="1" dirty="0" err="1">
                <a:latin typeface="Arial" panose="020B0604020202020204" pitchFamily="34" charset="0"/>
              </a:rPr>
              <a:t>color:blue</a:t>
            </a:r>
            <a:r>
              <a:rPr lang="en-US" altLang="ko-KR" b="1" dirty="0">
                <a:latin typeface="Arial" panose="020B0604020202020204" pitchFamily="34" charset="0"/>
              </a:rPr>
              <a:t>"&gt;</a:t>
            </a:r>
            <a:r>
              <a:rPr lang="ko-KR" altLang="en-US" dirty="0" err="1">
                <a:latin typeface="Arial" panose="020B0604020202020204" pitchFamily="34" charset="0"/>
              </a:rPr>
              <a:t>김치부침개를</a:t>
            </a:r>
            <a:r>
              <a:rPr lang="ko-KR" altLang="en-US" dirty="0">
                <a:latin typeface="Arial" panose="020B0604020202020204" pitchFamily="34" charset="0"/>
              </a:rPr>
              <a:t> 좋아하고</a:t>
            </a:r>
            <a:r>
              <a:rPr lang="en-US" altLang="ko-KR" b="1" dirty="0">
                <a:latin typeface="Arial" panose="020B0604020202020204" pitchFamily="34" charset="0"/>
              </a:rPr>
              <a:t>&lt;/p</a:t>
            </a:r>
            <a:r>
              <a:rPr lang="en-US" altLang="ko-KR" dirty="0">
                <a:latin typeface="Arial" panose="020B0604020202020204" pitchFamily="34" charset="0"/>
              </a:rPr>
              <a:t>&gt;</a:t>
            </a:r>
          </a:p>
          <a:p>
            <a:pPr defTabSz="180000"/>
            <a:r>
              <a:rPr lang="en-US" altLang="ko-KR" b="1" dirty="0">
                <a:latin typeface="Arial" panose="020B0604020202020204" pitchFamily="34" charset="0"/>
              </a:rPr>
              <a:t>	&lt;p style="</a:t>
            </a:r>
            <a:r>
              <a:rPr lang="en-US" altLang="ko-KR" b="1" dirty="0" err="1">
                <a:latin typeface="Arial" panose="020B0604020202020204" pitchFamily="34" charset="0"/>
              </a:rPr>
              <a:t>color:magenta</a:t>
            </a:r>
            <a:r>
              <a:rPr lang="en-US" altLang="ko-KR" b="1" dirty="0">
                <a:latin typeface="Arial" panose="020B0604020202020204" pitchFamily="34" charset="0"/>
              </a:rPr>
              <a:t>; font-size:30px"&gt;</a:t>
            </a:r>
            <a:r>
              <a:rPr lang="ko-KR" altLang="en-US" dirty="0">
                <a:latin typeface="Arial" panose="020B0604020202020204" pitchFamily="34" charset="0"/>
              </a:rPr>
              <a:t>축구를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좋아합니다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r>
              <a:rPr lang="en-US" altLang="ko-KR" b="1" dirty="0">
                <a:latin typeface="Arial" panose="020B0604020202020204" pitchFamily="34" charset="0"/>
              </a:rPr>
              <a:t>&lt;/p&gt;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&lt;/body&gt;</a:t>
            </a:r>
            <a:endParaRPr lang="en-US" altLang="ko-KR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087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B3B7D32-BE62-1127-6F91-DFD6A83F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B2CAB78-1CB6-FB09-3A92-C415B0D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인라인 스타일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BAC21-B032-ED03-D980-B24414A4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FB07FC-4655-CFF4-7376-65B85B3A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2074642"/>
            <a:ext cx="49244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7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40F324-4CE6-CA62-545F-A7B2EC7FF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내부 스타일 시트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&lt;head&gt; </a:t>
            </a:r>
            <a:r>
              <a:rPr lang="ko-KR" altLang="en-US" dirty="0"/>
              <a:t>태그에 </a:t>
            </a:r>
            <a:r>
              <a:rPr lang="en-US" altLang="ko-KR" dirty="0"/>
              <a:t>&lt;style&gt; </a:t>
            </a:r>
            <a:r>
              <a:rPr lang="ko-KR" altLang="en-US" dirty="0"/>
              <a:t>태그를 사용하여 </a:t>
            </a:r>
            <a:r>
              <a:rPr lang="en-US" altLang="ko-KR" dirty="0"/>
              <a:t>CSS </a:t>
            </a:r>
            <a:r>
              <a:rPr lang="ko-KR" altLang="en-US" dirty="0"/>
              <a:t>스타일을 적용</a:t>
            </a:r>
            <a:endParaRPr lang="en-US" altLang="ko-KR" dirty="0"/>
          </a:p>
          <a:p>
            <a:pPr lvl="1"/>
            <a:r>
              <a:rPr lang="en-US" altLang="ko-KR" dirty="0"/>
              <a:t>&lt;style&gt; </a:t>
            </a:r>
            <a:r>
              <a:rPr lang="ko-KR" altLang="en-US" dirty="0"/>
              <a:t>태그는 여러 번 작성 가능</a:t>
            </a:r>
            <a:endParaRPr lang="en-US" altLang="ko-KR" dirty="0"/>
          </a:p>
          <a:p>
            <a:pPr lvl="2"/>
            <a:r>
              <a:rPr lang="ko-KR" altLang="en-US" dirty="0"/>
              <a:t>하나의 스타일 시트로 합쳐져서 적용됨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HTML </a:t>
            </a:r>
            <a:r>
              <a:rPr lang="ko-KR" altLang="en-US" dirty="0"/>
              <a:t>문서에만 스타일을 적용할 수 있음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9F335C-265B-5532-094A-7FBB9289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529089-587D-EC20-52CB-B72FDF9A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310F3A-E4A1-14B8-FDAC-5A338A00EFE1}"/>
              </a:ext>
            </a:extLst>
          </p:cNvPr>
          <p:cNvSpPr/>
          <p:nvPr/>
        </p:nvSpPr>
        <p:spPr>
          <a:xfrm>
            <a:off x="1709954" y="1726628"/>
            <a:ext cx="5724092" cy="2664296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&lt;head&gt;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&lt;style&gt;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body { background-color :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mistyrose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 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h3 { color : purple; 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&lt;/style&gt;	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&lt;style&gt;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{ border : 5px solid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yellowgreen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 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span { color : blue; font-size : 20px; 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&lt;/style&gt;	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7002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CE63B6-92B1-3646-70D5-1926E327E8B8}"/>
              </a:ext>
            </a:extLst>
          </p:cNvPr>
          <p:cNvSpPr/>
          <p:nvPr/>
        </p:nvSpPr>
        <p:spPr bwMode="auto">
          <a:xfrm>
            <a:off x="855853" y="1707263"/>
            <a:ext cx="4283306" cy="2880320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ACFF13-DB36-167B-6FA6-43E5D405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내부 스타일 시트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9BB16-1ABE-6DEF-53A5-65F688DB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22D872-C625-CE70-942D-C08D59377E58}"/>
              </a:ext>
            </a:extLst>
          </p:cNvPr>
          <p:cNvSpPr/>
          <p:nvPr/>
        </p:nvSpPr>
        <p:spPr bwMode="auto">
          <a:xfrm>
            <a:off x="647564" y="1088019"/>
            <a:ext cx="7848872" cy="5338411"/>
          </a:xfrm>
          <a:prstGeom prst="rect">
            <a:avLst/>
          </a:prstGeom>
          <a:noFill/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80000"/>
            <a:r>
              <a:rPr lang="en-US" altLang="ko-KR" sz="1600" dirty="0">
                <a:latin typeface="Arial" panose="020B0604020202020204" pitchFamily="34" charset="0"/>
              </a:rPr>
              <a:t>&lt;head&gt;</a:t>
            </a:r>
          </a:p>
          <a:p>
            <a:pPr defTabSz="180000"/>
            <a:r>
              <a:rPr lang="en-US" altLang="ko-KR" sz="1600" dirty="0">
                <a:latin typeface="Arial" panose="020B0604020202020204" pitchFamily="34" charset="0"/>
              </a:rPr>
              <a:t>   &lt;title&gt;&amp;</a:t>
            </a:r>
            <a:r>
              <a:rPr lang="en-US" altLang="ko-KR" sz="1600" dirty="0" err="1">
                <a:latin typeface="Arial" panose="020B0604020202020204" pitchFamily="34" charset="0"/>
              </a:rPr>
              <a:t>lt;style&amp;gt</a:t>
            </a:r>
            <a:r>
              <a:rPr lang="en-US" altLang="ko-KR" sz="1600" dirty="0">
                <a:latin typeface="Arial" panose="020B0604020202020204" pitchFamily="34" charset="0"/>
              </a:rPr>
              <a:t>;</a:t>
            </a:r>
            <a:r>
              <a:rPr lang="ko-KR" altLang="en-US" sz="1600" dirty="0">
                <a:latin typeface="Arial" panose="020B0604020202020204" pitchFamily="34" charset="0"/>
              </a:rPr>
              <a:t> 태그로 스타일 만들기</a:t>
            </a:r>
            <a:r>
              <a:rPr lang="en-US" altLang="ko-KR" sz="1600" dirty="0">
                <a:latin typeface="Arial" panose="020B0604020202020204" pitchFamily="34" charset="0"/>
              </a:rPr>
              <a:t>&lt;/title&gt;</a:t>
            </a:r>
          </a:p>
          <a:p>
            <a:pPr defTabSz="180000"/>
            <a:r>
              <a:rPr lang="en-US" altLang="ko-KR" sz="1600" b="1" dirty="0">
                <a:latin typeface="Arial" panose="020B0604020202020204" pitchFamily="34" charset="0"/>
              </a:rPr>
              <a:t>	</a:t>
            </a:r>
            <a:r>
              <a:rPr lang="en-US" altLang="ko-KR" sz="1600" dirty="0">
                <a:latin typeface="Arial" panose="020B0604020202020204" pitchFamily="34" charset="0"/>
              </a:rPr>
              <a:t>&lt;style&gt;</a:t>
            </a:r>
          </a:p>
          <a:p>
            <a:pPr lvl="1" defTabSz="180000"/>
            <a:r>
              <a:rPr lang="en-US" altLang="ko-KR" sz="1600" dirty="0">
                <a:latin typeface="Arial" panose="020B0604020202020204" pitchFamily="34" charset="0"/>
              </a:rPr>
              <a:t>body { </a:t>
            </a:r>
          </a:p>
          <a:p>
            <a:pPr lvl="1" defTabSz="180000"/>
            <a:r>
              <a:rPr lang="en-US" altLang="ko-KR" sz="1600" dirty="0">
                <a:latin typeface="Arial" panose="020B0604020202020204" pitchFamily="34" charset="0"/>
              </a:rPr>
              <a:t>	background-color :  linen; </a:t>
            </a:r>
          </a:p>
          <a:p>
            <a:pPr lvl="1" defTabSz="180000"/>
            <a:r>
              <a:rPr lang="en-US" altLang="ko-KR" sz="1600" dirty="0">
                <a:latin typeface="Arial" panose="020B0604020202020204" pitchFamily="34" charset="0"/>
              </a:rPr>
              <a:t>	color : </a:t>
            </a:r>
            <a:r>
              <a:rPr lang="en-US" altLang="ko-KR" sz="1600" dirty="0" err="1">
                <a:latin typeface="Arial" panose="020B0604020202020204" pitchFamily="34" charset="0"/>
              </a:rPr>
              <a:t>blueviolet</a:t>
            </a:r>
            <a:r>
              <a:rPr lang="en-US" altLang="ko-KR" sz="1600" dirty="0">
                <a:latin typeface="Arial" panose="020B0604020202020204" pitchFamily="34" charset="0"/>
              </a:rPr>
              <a:t>;</a:t>
            </a:r>
          </a:p>
          <a:p>
            <a:pPr lvl="1" defTabSz="180000"/>
            <a:r>
              <a:rPr lang="en-US" altLang="ko-KR" sz="1600" dirty="0">
                <a:latin typeface="Arial" panose="020B0604020202020204" pitchFamily="34" charset="0"/>
              </a:rPr>
              <a:t>	margin-left : 30px;</a:t>
            </a:r>
          </a:p>
          <a:p>
            <a:pPr lvl="1" defTabSz="180000"/>
            <a:r>
              <a:rPr lang="en-US" altLang="ko-KR" sz="1600" dirty="0">
                <a:latin typeface="Arial" panose="020B0604020202020204" pitchFamily="34" charset="0"/>
              </a:rPr>
              <a:t>	margin-right : 30px;</a:t>
            </a:r>
          </a:p>
          <a:p>
            <a:pPr lvl="1" defTabSz="180000"/>
            <a:r>
              <a:rPr lang="en-US" altLang="ko-KR" sz="1600" dirty="0">
                <a:latin typeface="Arial" panose="020B0604020202020204" pitchFamily="34" charset="0"/>
              </a:rPr>
              <a:t>}</a:t>
            </a:r>
          </a:p>
          <a:p>
            <a:pPr lvl="1" defTabSz="180000"/>
            <a:r>
              <a:rPr lang="en-US" altLang="ko-KR" sz="1600" dirty="0">
                <a:latin typeface="Arial" panose="020B0604020202020204" pitchFamily="34" charset="0"/>
              </a:rPr>
              <a:t>h3 { </a:t>
            </a:r>
          </a:p>
          <a:p>
            <a:pPr lvl="1" defTabSz="180000"/>
            <a:r>
              <a:rPr lang="en-US" altLang="ko-KR" sz="1600" dirty="0">
                <a:latin typeface="Arial" panose="020B0604020202020204" pitchFamily="34" charset="0"/>
              </a:rPr>
              <a:t>	text-align : center; </a:t>
            </a:r>
          </a:p>
          <a:p>
            <a:pPr lvl="1" defTabSz="180000"/>
            <a:r>
              <a:rPr lang="en-US" altLang="ko-KR" sz="1600" dirty="0">
                <a:latin typeface="Arial" panose="020B0604020202020204" pitchFamily="34" charset="0"/>
              </a:rPr>
              <a:t>	color : </a:t>
            </a:r>
            <a:r>
              <a:rPr lang="en-US" altLang="ko-KR" sz="1600" dirty="0" err="1">
                <a:latin typeface="Arial" panose="020B0604020202020204" pitchFamily="34" charset="0"/>
              </a:rPr>
              <a:t>darkred</a:t>
            </a:r>
            <a:r>
              <a:rPr lang="en-US" altLang="ko-KR" sz="1600" dirty="0">
                <a:latin typeface="Arial" panose="020B0604020202020204" pitchFamily="34" charset="0"/>
              </a:rPr>
              <a:t>;</a:t>
            </a:r>
          </a:p>
          <a:p>
            <a:pPr lvl="1" defTabSz="180000"/>
            <a:r>
              <a:rPr lang="en-US" altLang="ko-KR" sz="1600" dirty="0">
                <a:latin typeface="Arial" panose="020B0604020202020204" pitchFamily="34" charset="0"/>
              </a:rPr>
              <a:t> }</a:t>
            </a:r>
          </a:p>
          <a:p>
            <a:pPr defTabSz="180000"/>
            <a:r>
              <a:rPr lang="en-US" altLang="ko-KR" sz="1600" dirty="0">
                <a:latin typeface="Arial" panose="020B0604020202020204" pitchFamily="34" charset="0"/>
              </a:rPr>
              <a:t>	&lt;/style&gt;</a:t>
            </a:r>
            <a:endParaRPr lang="en-US" altLang="ko-KR" sz="1600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defTabSz="180000"/>
            <a:r>
              <a:rPr lang="en-US" altLang="ko-KR" sz="1600" dirty="0">
                <a:latin typeface="Arial" panose="020B0604020202020204" pitchFamily="34" charset="0"/>
              </a:rPr>
              <a:t>&lt;/head&gt;</a:t>
            </a:r>
          </a:p>
          <a:p>
            <a:pPr defTabSz="180000"/>
            <a:r>
              <a:rPr lang="en-US" altLang="ko-KR" sz="1600" dirty="0">
                <a:latin typeface="Arial" panose="020B0604020202020204" pitchFamily="34" charset="0"/>
              </a:rPr>
              <a:t>&lt;body&gt;</a:t>
            </a:r>
          </a:p>
          <a:p>
            <a:pPr defTabSz="180000"/>
            <a:r>
              <a:rPr lang="en-US" altLang="ko-KR" sz="1600" dirty="0">
                <a:latin typeface="Arial" panose="020B0604020202020204" pitchFamily="34" charset="0"/>
              </a:rPr>
              <a:t>		&lt;h3&gt;CSS&lt;/h3&gt;</a:t>
            </a:r>
          </a:p>
          <a:p>
            <a:pPr defTabSz="180000"/>
            <a:r>
              <a:rPr lang="en-US" altLang="ko-KR" sz="1600" dirty="0">
                <a:latin typeface="Arial" panose="020B0604020202020204" pitchFamily="34" charset="0"/>
              </a:rPr>
              <a:t>		&lt;</a:t>
            </a:r>
            <a:r>
              <a:rPr lang="en-US" altLang="ko-KR" sz="1600" dirty="0" err="1">
                <a:latin typeface="Arial" panose="020B0604020202020204" pitchFamily="34" charset="0"/>
              </a:rPr>
              <a:t>hr</a:t>
            </a:r>
            <a:r>
              <a:rPr lang="en-US" altLang="ko-KR" sz="1600" dirty="0">
                <a:latin typeface="Arial" panose="020B0604020202020204" pitchFamily="34" charset="0"/>
              </a:rPr>
              <a:t>&gt;</a:t>
            </a:r>
          </a:p>
          <a:p>
            <a:pPr defTabSz="180000"/>
            <a:r>
              <a:rPr lang="en-US" altLang="ko-KR" sz="1600" dirty="0">
                <a:latin typeface="Arial" panose="020B0604020202020204" pitchFamily="34" charset="0"/>
              </a:rPr>
              <a:t>		&lt;p&gt;</a:t>
            </a:r>
            <a:r>
              <a:rPr lang="en-US" altLang="ko-KR" dirty="0">
                <a:latin typeface="Arial" panose="020B0604020202020204" pitchFamily="34" charset="0"/>
              </a:rPr>
              <a:t>CSS</a:t>
            </a:r>
            <a:r>
              <a:rPr lang="ko-KR" altLang="en-US" dirty="0">
                <a:latin typeface="Arial" panose="020B0604020202020204" pitchFamily="34" charset="0"/>
              </a:rPr>
              <a:t>는 </a:t>
            </a:r>
            <a:r>
              <a:rPr lang="en-US" altLang="ko-KR" dirty="0">
                <a:latin typeface="Arial" panose="020B0604020202020204" pitchFamily="34" charset="0"/>
              </a:rPr>
              <a:t>HTML </a:t>
            </a:r>
            <a:r>
              <a:rPr lang="ko-KR" altLang="en-US" dirty="0">
                <a:latin typeface="Arial" panose="020B0604020202020204" pitchFamily="34" charset="0"/>
              </a:rPr>
              <a:t>문서의 색이나 모양 등 외관을 꾸미는 언어입니다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CSS</a:t>
            </a:r>
            <a:r>
              <a:rPr lang="ko-KR" altLang="en-US" dirty="0">
                <a:latin typeface="Arial" panose="020B0604020202020204" pitchFamily="34" charset="0"/>
              </a:rPr>
              <a:t>로 작성된 코드를 스타일 시트</a:t>
            </a:r>
            <a:r>
              <a:rPr lang="en-US" altLang="ko-KR" dirty="0">
                <a:latin typeface="Arial" panose="020B0604020202020204" pitchFamily="34" charset="0"/>
              </a:rPr>
              <a:t>(style sheet)</a:t>
            </a:r>
            <a:r>
              <a:rPr lang="ko-KR" altLang="en-US" dirty="0">
                <a:latin typeface="Arial" panose="020B0604020202020204" pitchFamily="34" charset="0"/>
              </a:rPr>
              <a:t>라고 부릅니다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r>
              <a:rPr lang="en-US" altLang="ko-KR" sz="1600" dirty="0">
                <a:latin typeface="Arial" panose="020B0604020202020204" pitchFamily="34" charset="0"/>
              </a:rPr>
              <a:t>&lt;/p&gt; </a:t>
            </a:r>
          </a:p>
          <a:p>
            <a:pPr defTabSz="180000"/>
            <a:r>
              <a:rPr lang="en-US" altLang="ko-KR" sz="1600" dirty="0">
                <a:latin typeface="Arial" panose="020B0604020202020204" pitchFamily="34" charset="0"/>
              </a:rPr>
              <a:t>&lt;/body&gt;</a:t>
            </a:r>
            <a:endParaRPr lang="en-US" altLang="ko-KR" sz="16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198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6254F5-77BC-A610-1521-F1EEB0EA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CF3F2C-33FF-A938-0FFB-2C1EFCE3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내부 스타일 시트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77D72-172C-B4C9-DCBA-BD7F6673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4696E4-154C-B368-B601-D7DB603E1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398" y="1719470"/>
            <a:ext cx="5035825" cy="421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자유형 5">
            <a:extLst>
              <a:ext uri="{FF2B5EF4-FFF2-40B4-BE49-F238E27FC236}">
                <a16:creationId xmlns:a16="http://schemas.microsoft.com/office/drawing/2014/main" id="{BAE953F4-2448-5BD1-1D1D-FF259686F051}"/>
              </a:ext>
            </a:extLst>
          </p:cNvPr>
          <p:cNvSpPr/>
          <p:nvPr/>
        </p:nvSpPr>
        <p:spPr>
          <a:xfrm>
            <a:off x="2033873" y="2990481"/>
            <a:ext cx="485271" cy="531557"/>
          </a:xfrm>
          <a:custGeom>
            <a:avLst/>
            <a:gdLst>
              <a:gd name="connsiteX0" fmla="*/ 0 w 524786"/>
              <a:gd name="connsiteY0" fmla="*/ 0 h 1240404"/>
              <a:gd name="connsiteX1" fmla="*/ 87465 w 524786"/>
              <a:gd name="connsiteY1" fmla="*/ 1009816 h 1240404"/>
              <a:gd name="connsiteX2" fmla="*/ 524786 w 524786"/>
              <a:gd name="connsiteY2" fmla="*/ 1240404 h 124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1240404">
                <a:moveTo>
                  <a:pt x="0" y="0"/>
                </a:moveTo>
                <a:cubicBezTo>
                  <a:pt x="0" y="401541"/>
                  <a:pt x="1" y="803082"/>
                  <a:pt x="87465" y="1009816"/>
                </a:cubicBezTo>
                <a:cubicBezTo>
                  <a:pt x="174929" y="1216550"/>
                  <a:pt x="349857" y="1228477"/>
                  <a:pt x="524786" y="1240404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1110B1-F5AE-DEA3-85BF-115B029DB69E}"/>
              </a:ext>
            </a:extLst>
          </p:cNvPr>
          <p:cNvSpPr/>
          <p:nvPr/>
        </p:nvSpPr>
        <p:spPr>
          <a:xfrm>
            <a:off x="1466086" y="2744260"/>
            <a:ext cx="7865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</a:rPr>
              <a:t>linen </a:t>
            </a:r>
            <a:r>
              <a:rPr lang="ko-KR" altLang="en-US" sz="1400" dirty="0">
                <a:latin typeface="Arial" panose="020B0604020202020204" pitchFamily="34" charset="0"/>
              </a:rPr>
              <a:t>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ECEBD9-7379-9270-3D63-36EFECBFE423}"/>
              </a:ext>
            </a:extLst>
          </p:cNvPr>
          <p:cNvSpPr/>
          <p:nvPr/>
        </p:nvSpPr>
        <p:spPr>
          <a:xfrm>
            <a:off x="4000556" y="5167111"/>
            <a:ext cx="1172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</a:rPr>
              <a:t>blueviolet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색</a:t>
            </a:r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CFC555EE-8EFC-956F-F7B9-0E5685F651DD}"/>
              </a:ext>
            </a:extLst>
          </p:cNvPr>
          <p:cNvSpPr/>
          <p:nvPr/>
        </p:nvSpPr>
        <p:spPr>
          <a:xfrm>
            <a:off x="4466646" y="4894331"/>
            <a:ext cx="45719" cy="307777"/>
          </a:xfrm>
          <a:custGeom>
            <a:avLst/>
            <a:gdLst>
              <a:gd name="connsiteX0" fmla="*/ 0 w 15903"/>
              <a:gd name="connsiteY0" fmla="*/ 477079 h 477079"/>
              <a:gd name="connsiteX1" fmla="*/ 15903 w 15903"/>
              <a:gd name="connsiteY1" fmla="*/ 0 h 47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3" h="477079">
                <a:moveTo>
                  <a:pt x="0" y="477079"/>
                </a:moveTo>
                <a:lnTo>
                  <a:pt x="15903" y="0"/>
                </a:ln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Arial" panose="020B060402020202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7005BE-31EC-9C9F-BED8-19FCF132DE32}"/>
              </a:ext>
            </a:extLst>
          </p:cNvPr>
          <p:cNvCxnSpPr/>
          <p:nvPr/>
        </p:nvCxnSpPr>
        <p:spPr>
          <a:xfrm>
            <a:off x="2468341" y="5978884"/>
            <a:ext cx="253084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37BB4A-C2B5-E169-4332-C59CEED75CC8}"/>
              </a:ext>
            </a:extLst>
          </p:cNvPr>
          <p:cNvCxnSpPr/>
          <p:nvPr/>
        </p:nvCxnSpPr>
        <p:spPr>
          <a:xfrm>
            <a:off x="2768016" y="5258804"/>
            <a:ext cx="0" cy="7360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3D9B01-C974-D762-06C7-4AABF2D1B644}"/>
              </a:ext>
            </a:extLst>
          </p:cNvPr>
          <p:cNvCxnSpPr/>
          <p:nvPr/>
        </p:nvCxnSpPr>
        <p:spPr>
          <a:xfrm>
            <a:off x="2407976" y="5258804"/>
            <a:ext cx="0" cy="7360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EF9D4B-32CF-12DE-18F0-DA913DFEF07C}"/>
              </a:ext>
            </a:extLst>
          </p:cNvPr>
          <p:cNvSpPr/>
          <p:nvPr/>
        </p:nvSpPr>
        <p:spPr>
          <a:xfrm>
            <a:off x="1975928" y="6175163"/>
            <a:ext cx="1454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</a:rPr>
              <a:t>margin-left:30px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9BD0FA9-D680-1725-59AC-4A0770EB87DE}"/>
              </a:ext>
            </a:extLst>
          </p:cNvPr>
          <p:cNvCxnSpPr/>
          <p:nvPr/>
        </p:nvCxnSpPr>
        <p:spPr>
          <a:xfrm>
            <a:off x="7015737" y="5978884"/>
            <a:ext cx="253084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50D3AC-FDB3-C958-283A-688DD6533D6B}"/>
              </a:ext>
            </a:extLst>
          </p:cNvPr>
          <p:cNvCxnSpPr/>
          <p:nvPr/>
        </p:nvCxnSpPr>
        <p:spPr>
          <a:xfrm>
            <a:off x="7338632" y="5258804"/>
            <a:ext cx="0" cy="7360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10BFA9-D7CD-4CFB-8A68-D2751D6891AD}"/>
              </a:ext>
            </a:extLst>
          </p:cNvPr>
          <p:cNvCxnSpPr/>
          <p:nvPr/>
        </p:nvCxnSpPr>
        <p:spPr>
          <a:xfrm>
            <a:off x="6977868" y="5258804"/>
            <a:ext cx="0" cy="7360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D5FFFF-B1F2-D090-406B-BDBE5A5E6EAD}"/>
              </a:ext>
            </a:extLst>
          </p:cNvPr>
          <p:cNvSpPr/>
          <p:nvPr/>
        </p:nvSpPr>
        <p:spPr>
          <a:xfrm>
            <a:off x="6330520" y="6175163"/>
            <a:ext cx="1569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</a:rPr>
              <a:t>margin-right:30px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80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B392E7-9342-5DFE-5DBC-5652AB2B0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외부 스타일 시트</a:t>
            </a:r>
            <a:endParaRPr lang="en-US" altLang="ko-KR" dirty="0"/>
          </a:p>
          <a:p>
            <a:pPr lvl="1"/>
            <a:r>
              <a:rPr lang="ko-KR" altLang="en-US" dirty="0"/>
              <a:t>확장자가 </a:t>
            </a:r>
            <a:r>
              <a:rPr lang="en-US" altLang="ko-KR" dirty="0"/>
              <a:t>.</a:t>
            </a:r>
            <a:r>
              <a:rPr lang="en-US" altLang="ko-KR" dirty="0" err="1"/>
              <a:t>css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파일에 스타일 시트 저장</a:t>
            </a:r>
            <a:endParaRPr lang="en-US" altLang="ko-KR" dirty="0"/>
          </a:p>
          <a:p>
            <a:pPr lvl="1"/>
            <a:r>
              <a:rPr lang="ko-KR" altLang="en-US" dirty="0"/>
              <a:t>웹 페이지에서 </a:t>
            </a:r>
            <a:r>
              <a:rPr lang="en-US" altLang="ko-KR" dirty="0"/>
              <a:t>CSS3 </a:t>
            </a:r>
            <a:r>
              <a:rPr lang="ko-KR" altLang="en-US" dirty="0"/>
              <a:t>스타일 시트 파일을 불러서 사용</a:t>
            </a:r>
            <a:endParaRPr lang="en-US" altLang="ko-KR" dirty="0"/>
          </a:p>
          <a:p>
            <a:pPr lvl="2"/>
            <a:r>
              <a:rPr lang="ko-KR" altLang="en-US" dirty="0"/>
              <a:t>동일한 스타일 시트를 웹 페이지마다 중복 작성 해소</a:t>
            </a:r>
            <a:endParaRPr lang="en-US" altLang="ko-KR" dirty="0"/>
          </a:p>
          <a:p>
            <a:pPr lvl="2"/>
            <a:r>
              <a:rPr lang="ko-KR" altLang="en-US" dirty="0"/>
              <a:t>웹 사이트의 전체 웹 페이지 모양의 일관성 확보</a:t>
            </a:r>
            <a:endParaRPr lang="en-US" altLang="ko-KR" dirty="0"/>
          </a:p>
          <a:p>
            <a:pPr lvl="2"/>
            <a:r>
              <a:rPr lang="en-US" altLang="ko-KR" dirty="0"/>
              <a:t>&lt;style&gt; </a:t>
            </a:r>
            <a:r>
              <a:rPr lang="ko-KR" altLang="en-US" dirty="0"/>
              <a:t>태그를 사용하지 않음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165754-A6AA-7958-AB2D-AB3CC446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스타일 시트</a:t>
            </a:r>
            <a:r>
              <a:rPr lang="en-US" altLang="ko-KR" dirty="0"/>
              <a:t>(External style sheet)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CAC85-6F15-1BB3-DED5-E50B457C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DAC845-D401-1478-8803-CEBD59B194F7}"/>
              </a:ext>
            </a:extLst>
          </p:cNvPr>
          <p:cNvSpPr/>
          <p:nvPr/>
        </p:nvSpPr>
        <p:spPr>
          <a:xfrm>
            <a:off x="983848" y="3565003"/>
            <a:ext cx="7332568" cy="2752847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sng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&lt;style&gt;</a:t>
            </a:r>
            <a:r>
              <a:rPr kumimoji="0" lang="en-US" altLang="ko-KR" sz="1500" b="0" i="0" u="non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/* mystyle.css */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body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kumimoji="0" lang="en-US" altLang="ko-KR" sz="15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background-color:linen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kumimoji="0" lang="en-US" altLang="ko-KR" sz="15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color:blueviolet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margin-left:30px;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margin-right:30px;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h3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kumimoji="0" lang="en-US" altLang="ko-KR" sz="15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text-align:center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kumimoji="0" lang="en-US" altLang="ko-KR" sz="15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color:darkred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sng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76951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FC6069-DC5B-4B78-F0EC-4CA2D138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CSS3 </a:t>
            </a:r>
            <a:r>
              <a:rPr lang="ko-KR" altLang="en-US" dirty="0"/>
              <a:t>스타일 시트 파일을 불러오는 방법</a:t>
            </a:r>
            <a:r>
              <a:rPr lang="en-US" altLang="ko-KR" dirty="0"/>
              <a:t>(1)</a:t>
            </a:r>
          </a:p>
          <a:p>
            <a:pPr lvl="1"/>
            <a:r>
              <a:rPr lang="en-US" altLang="ko-KR" dirty="0"/>
              <a:t>&lt;link&gt; </a:t>
            </a:r>
            <a:r>
              <a:rPr lang="ko-KR" altLang="en-US" dirty="0"/>
              <a:t>태그 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href</a:t>
            </a:r>
            <a:endParaRPr lang="en-US" altLang="ko-KR" dirty="0"/>
          </a:p>
          <a:p>
            <a:pPr lvl="2"/>
            <a:r>
              <a:rPr lang="en-US" altLang="ko-KR" dirty="0"/>
              <a:t>“mystyle.css” </a:t>
            </a:r>
            <a:r>
              <a:rPr lang="ko-KR" altLang="en-US" dirty="0"/>
              <a:t>파일을 불러올 것을 지시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type=“text/</a:t>
            </a:r>
            <a:r>
              <a:rPr lang="en-US" altLang="ko-KR" dirty="0" err="1"/>
              <a:t>css</a:t>
            </a:r>
            <a:r>
              <a:rPr lang="en-US" altLang="ko-KR" dirty="0"/>
              <a:t>”</a:t>
            </a:r>
          </a:p>
          <a:p>
            <a:pPr lvl="2"/>
            <a:r>
              <a:rPr lang="ko-KR" altLang="en-US" dirty="0"/>
              <a:t>불러오는 파일이 </a:t>
            </a:r>
            <a:r>
              <a:rPr lang="en-US" altLang="ko-KR" dirty="0"/>
              <a:t>CSS </a:t>
            </a:r>
            <a:r>
              <a:rPr lang="ko-KR" altLang="en-US" dirty="0"/>
              <a:t>언어로 작성된 텍스트 파일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rel</a:t>
            </a:r>
            <a:r>
              <a:rPr lang="en-US" altLang="ko-KR" dirty="0"/>
              <a:t>=“stylesheet”</a:t>
            </a:r>
          </a:p>
          <a:p>
            <a:pPr lvl="2"/>
            <a:r>
              <a:rPr lang="ko-KR" altLang="en-US" dirty="0"/>
              <a:t>스타일 시트를 삽입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8A3D3F-8353-CE57-0F02-D4350928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스타일 시트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B93362-B70E-467B-1FF8-1A7328CF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D782AA-FDF6-1E85-8CC9-C17778530B92}"/>
              </a:ext>
            </a:extLst>
          </p:cNvPr>
          <p:cNvSpPr/>
          <p:nvPr/>
        </p:nvSpPr>
        <p:spPr>
          <a:xfrm>
            <a:off x="1250066" y="2056664"/>
            <a:ext cx="663430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indent="-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&lt;head&gt;</a:t>
            </a:r>
          </a:p>
          <a:p>
            <a:pPr marL="190500" indent="-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&lt;link 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="mystyle.css" type="text/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css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rel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="stylesheet"&gt;</a:t>
            </a:r>
          </a:p>
          <a:p>
            <a:pPr marL="190500" indent="-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&lt;/head&gt;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585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A479F9D-41A3-2B7A-CF17-DC7B1FF4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&lt;link&gt; </a:t>
            </a:r>
            <a:r>
              <a:rPr lang="ko-KR" altLang="en-US" dirty="0"/>
              <a:t>태그로 </a:t>
            </a:r>
            <a:r>
              <a:rPr lang="en-US" altLang="ko-KR" dirty="0"/>
              <a:t>CSS3 </a:t>
            </a:r>
            <a:r>
              <a:rPr lang="ko-KR" altLang="en-US" dirty="0"/>
              <a:t>파일 불러오기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1BFA4B-BCB9-60EA-4E2F-D9927D2D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7589C1-F7B9-2E4B-F3DB-86206FFFCF97}"/>
              </a:ext>
            </a:extLst>
          </p:cNvPr>
          <p:cNvSpPr/>
          <p:nvPr/>
        </p:nvSpPr>
        <p:spPr>
          <a:xfrm>
            <a:off x="827584" y="3513920"/>
            <a:ext cx="7488832" cy="259228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&lt;head&gt;&lt;title&gt;&amp;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lt;link&amp;gt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태그로 스타일 파일 불러오기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&lt;/title&gt;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&lt;link type="text/</a:t>
            </a:r>
            <a:r>
              <a:rPr kumimoji="0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css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" </a:t>
            </a:r>
            <a:r>
              <a:rPr kumimoji="0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rel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="</a:t>
            </a:r>
            <a:r>
              <a:rPr kumimoji="0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stylesheet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" </a:t>
            </a:r>
            <a:r>
              <a:rPr kumimoji="0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href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="mystyle.css"&gt;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&lt;/head&gt; 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&lt;body&gt;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&lt;h3&gt;CSS&lt;/h3&gt;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&lt;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&lt;p&gt;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CSS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는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HTML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문서의 색이나 모양 등 외관을 꾸미는 언어입니다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1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    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CSS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로 작성된 코드를 스타일 시트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(style sheet)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라고 부릅니다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&lt;/p&gt; 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&lt;/body&gt;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33E1A0-97D0-03A1-EE8F-78CD0220E709}"/>
              </a:ext>
            </a:extLst>
          </p:cNvPr>
          <p:cNvSpPr/>
          <p:nvPr/>
        </p:nvSpPr>
        <p:spPr>
          <a:xfrm>
            <a:off x="3932241" y="3018882"/>
            <a:ext cx="1279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 fontAlgn="base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mystyle.css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18895-5D54-8681-C42E-04BAFF74F157}"/>
              </a:ext>
            </a:extLst>
          </p:cNvPr>
          <p:cNvSpPr/>
          <p:nvPr/>
        </p:nvSpPr>
        <p:spPr bwMode="auto">
          <a:xfrm>
            <a:off x="827718" y="1281672"/>
            <a:ext cx="7488697" cy="1806123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1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body { </a:t>
            </a:r>
          </a:p>
          <a:p>
            <a:pPr marL="0" marR="0" lvl="1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			background-color : linen; color :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blueviolet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 </a:t>
            </a:r>
          </a:p>
          <a:p>
            <a:pPr marL="0" marR="0" lvl="1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	  		margin-left : 30px; margin-right : 30px; </a:t>
            </a:r>
          </a:p>
          <a:p>
            <a:pPr marL="0" marR="0" lvl="1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}</a:t>
            </a:r>
          </a:p>
          <a:p>
            <a:pPr marL="0" marR="0" lvl="1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h3 { </a:t>
            </a:r>
          </a:p>
          <a:p>
            <a:pPr marL="0" marR="0" lvl="1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			text-align : center; color :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darkred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 </a:t>
            </a:r>
          </a:p>
          <a:p>
            <a:pPr marL="0" marR="0" lvl="1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347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58125" y="663624"/>
            <a:ext cx="4011185" cy="689337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/>
            <a:r>
              <a:rPr lang="en-US" sz="4000" b="1" kern="0" spc="-133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en-US" sz="1067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461B11-C5ED-4DC8-98E1-DE7486681E9A}"/>
              </a:ext>
            </a:extLst>
          </p:cNvPr>
          <p:cNvSpPr/>
          <p:nvPr/>
        </p:nvSpPr>
        <p:spPr>
          <a:xfrm>
            <a:off x="0" y="673100"/>
            <a:ext cx="255922" cy="5511800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ko-KR" altLang="en-US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16D1010-93B7-45B0-BDB6-F4E6960DDC83}"/>
              </a:ext>
            </a:extLst>
          </p:cNvPr>
          <p:cNvGrpSpPr/>
          <p:nvPr/>
        </p:nvGrpSpPr>
        <p:grpSpPr>
          <a:xfrm>
            <a:off x="640989" y="1701800"/>
            <a:ext cx="2390814" cy="553998"/>
            <a:chOff x="5943600" y="4000500"/>
            <a:chExt cx="3586227" cy="8309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76773-8FD2-4A31-9EB0-D0FD284F7ADF}"/>
                </a:ext>
              </a:extLst>
            </p:cNvPr>
            <p:cNvSpPr txBox="1"/>
            <p:nvPr/>
          </p:nvSpPr>
          <p:spPr>
            <a:xfrm>
              <a:off x="5943600" y="4000500"/>
              <a:ext cx="9021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en-US" altLang="ko-KR" sz="3000" b="1" dirty="0">
                  <a:solidFill>
                    <a:prstClr val="black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01</a:t>
              </a:r>
              <a:endParaRPr lang="ko-KR" altLang="en-US" sz="3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A28A6A-5354-4F26-B088-E79059DBD8DC}"/>
                </a:ext>
              </a:extLst>
            </p:cNvPr>
            <p:cNvSpPr txBox="1"/>
            <p:nvPr/>
          </p:nvSpPr>
          <p:spPr>
            <a:xfrm>
              <a:off x="6776184" y="4224635"/>
              <a:ext cx="275364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CSS3 </a:t>
              </a:r>
              <a:r>
                <a:rPr lang="ko-KR" alt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스타일 시트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478A1E-CC6B-4CF5-B46E-7156C75ED8A6}"/>
              </a:ext>
            </a:extLst>
          </p:cNvPr>
          <p:cNvGrpSpPr/>
          <p:nvPr/>
        </p:nvGrpSpPr>
        <p:grpSpPr>
          <a:xfrm>
            <a:off x="640989" y="2446147"/>
            <a:ext cx="2873318" cy="553998"/>
            <a:chOff x="5943600" y="4000500"/>
            <a:chExt cx="4309979" cy="83099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85E0873-9A13-4594-848A-EA23916DB56D}"/>
                </a:ext>
              </a:extLst>
            </p:cNvPr>
            <p:cNvSpPr txBox="1"/>
            <p:nvPr/>
          </p:nvSpPr>
          <p:spPr>
            <a:xfrm>
              <a:off x="5943600" y="4000500"/>
              <a:ext cx="9021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en-US" altLang="ko-KR" sz="3000" b="1" dirty="0">
                  <a:solidFill>
                    <a:prstClr val="black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02</a:t>
              </a:r>
              <a:endParaRPr lang="ko-KR" altLang="en-US" sz="3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8E40D2-6CA0-4BBA-8CB6-9635646E607F}"/>
                </a:ext>
              </a:extLst>
            </p:cNvPr>
            <p:cNvSpPr txBox="1"/>
            <p:nvPr/>
          </p:nvSpPr>
          <p:spPr>
            <a:xfrm>
              <a:off x="6776183" y="4224635"/>
              <a:ext cx="347739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CSS3 </a:t>
              </a:r>
              <a:r>
                <a:rPr lang="ko-KR" alt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스타일 시트 적용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39B029-CE2D-4E52-B4B6-C76487F73B58}"/>
              </a:ext>
            </a:extLst>
          </p:cNvPr>
          <p:cNvSpPr/>
          <p:nvPr/>
        </p:nvSpPr>
        <p:spPr>
          <a:xfrm>
            <a:off x="5792400" y="0"/>
            <a:ext cx="3351600" cy="6858000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ADCEBE1-8C15-56F3-1B24-83492862A698}"/>
              </a:ext>
            </a:extLst>
          </p:cNvPr>
          <p:cNvGrpSpPr/>
          <p:nvPr/>
        </p:nvGrpSpPr>
        <p:grpSpPr>
          <a:xfrm>
            <a:off x="640989" y="3190493"/>
            <a:ext cx="2730651" cy="553998"/>
            <a:chOff x="5943600" y="4000500"/>
            <a:chExt cx="4095979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6769FA-5F0E-BFAB-5D64-2F62D1DDDE98}"/>
                </a:ext>
              </a:extLst>
            </p:cNvPr>
            <p:cNvSpPr txBox="1"/>
            <p:nvPr/>
          </p:nvSpPr>
          <p:spPr>
            <a:xfrm>
              <a:off x="5943600" y="4000500"/>
              <a:ext cx="9021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en-US" altLang="ko-KR" sz="3000" b="1" dirty="0">
                  <a:solidFill>
                    <a:prstClr val="black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03</a:t>
              </a:r>
              <a:endParaRPr lang="ko-KR" altLang="en-US" sz="3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6A8DA3-3F61-8E56-0456-FB7B1809F924}"/>
                </a:ext>
              </a:extLst>
            </p:cNvPr>
            <p:cNvSpPr txBox="1"/>
            <p:nvPr/>
          </p:nvSpPr>
          <p:spPr>
            <a:xfrm>
              <a:off x="6776183" y="4224635"/>
              <a:ext cx="326339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ko-KR" alt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스타일 시트 우선순위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9D796C-2A14-019C-5599-E1CFC794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B0D486-7CB1-3CE3-C636-20772DAD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&lt;link&gt; </a:t>
            </a:r>
            <a:r>
              <a:rPr lang="ko-KR" altLang="en-US" dirty="0"/>
              <a:t>태그로 </a:t>
            </a:r>
            <a:r>
              <a:rPr lang="en-US" altLang="ko-KR" dirty="0"/>
              <a:t>CSS3 </a:t>
            </a:r>
            <a:r>
              <a:rPr lang="ko-KR" altLang="en-US" dirty="0"/>
              <a:t>파일 불러오기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E2461-6B39-8E0A-8716-E52B9D3F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6A04BAA-5805-1874-D6A1-65DB506E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64" y="2011323"/>
            <a:ext cx="4978673" cy="41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34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B96CE5-0A8D-5FED-D701-7672EE1CD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CSS3 </a:t>
            </a:r>
            <a:r>
              <a:rPr lang="ko-KR" altLang="en-US" dirty="0"/>
              <a:t>스타일 시트 파일을 불러오는 방법</a:t>
            </a:r>
            <a:r>
              <a:rPr lang="en-US" altLang="ko-KR" dirty="0"/>
              <a:t>(2)</a:t>
            </a:r>
          </a:p>
          <a:p>
            <a:pPr lvl="1"/>
            <a:r>
              <a:rPr lang="en-US" altLang="ko-KR" dirty="0"/>
              <a:t>@import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506F29E-5AAC-CBAB-DE72-74820D0E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스타일 시트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332F2-74DA-D9AD-94BD-5E709F1E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D6AD2F-9518-239C-1765-0E3FA27561B3}"/>
              </a:ext>
            </a:extLst>
          </p:cNvPr>
          <p:cNvSpPr/>
          <p:nvPr/>
        </p:nvSpPr>
        <p:spPr bwMode="auto">
          <a:xfrm>
            <a:off x="1322623" y="2092991"/>
            <a:ext cx="6624736" cy="1562689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190500" marR="0" lvl="0" indent="-190500" defTabSz="1800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&lt;style&gt;</a:t>
            </a:r>
          </a:p>
          <a:p>
            <a:pPr marL="190500" marR="0" lvl="0" indent="-190500" defTabSz="1800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@import </a:t>
            </a:r>
            <a:r>
              <a:rPr kumimoji="0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url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(mystyle.css);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</a:p>
          <a:p>
            <a:pPr marL="190500" marR="0" lvl="2" indent="-190500" defTabSz="1800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/* @import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url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(‘mystyle.css’);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로 해도 됨 *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/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90500" marR="0" lvl="2" indent="-190500" defTabSz="1800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/* @import “mystyle.css”;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로 해도 됨 *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/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90500" marR="0" lvl="0" indent="-190500" defTabSz="1800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97900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870FAFA-9580-8C30-7B38-D6C2D876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@import</a:t>
            </a:r>
            <a:r>
              <a:rPr lang="ko-KR" altLang="en-US" dirty="0"/>
              <a:t>로 </a:t>
            </a:r>
            <a:r>
              <a:rPr lang="en-US" altLang="ko-KR" dirty="0"/>
              <a:t>CSS3 </a:t>
            </a:r>
            <a:r>
              <a:rPr lang="ko-KR" altLang="en-US" dirty="0"/>
              <a:t>파일 불러오기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9F68A-5351-51A7-C22C-C3F21921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B633A0-36BA-1CAD-8938-3CF7494973C2}"/>
              </a:ext>
            </a:extLst>
          </p:cNvPr>
          <p:cNvSpPr/>
          <p:nvPr/>
        </p:nvSpPr>
        <p:spPr>
          <a:xfrm>
            <a:off x="827584" y="3444470"/>
            <a:ext cx="7488832" cy="28803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&lt;head&gt;&lt;title&gt;&amp;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lt;link&amp;gt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태그로 스타일 파일 불러오기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&lt;/title&gt;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&lt;style&gt;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@import </a:t>
            </a:r>
            <a:r>
              <a:rPr kumimoji="0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url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(mystyle.css);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&lt;/style&gt;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&lt;/head&gt; 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&lt;body&gt;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&lt;h3&gt;CSS&lt;/h3&gt;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&lt;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&lt;p&gt;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CSS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는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HTML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문서의 색이나 모양 등 외관을 꾸미는 언어입니다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1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CSS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로 작성된 코드를 스타일 시트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(style sheet)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라고 부릅니다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&lt;/p&gt; 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&lt;/body&gt;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19B536-201F-5CE2-EC67-C5C921F64257}"/>
              </a:ext>
            </a:extLst>
          </p:cNvPr>
          <p:cNvSpPr/>
          <p:nvPr/>
        </p:nvSpPr>
        <p:spPr>
          <a:xfrm>
            <a:off x="3932241" y="3033908"/>
            <a:ext cx="1279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 fontAlgn="base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mystyle.css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89FB36-B901-88BC-5692-E9E61AEBCDEA}"/>
              </a:ext>
            </a:extLst>
          </p:cNvPr>
          <p:cNvSpPr/>
          <p:nvPr/>
        </p:nvSpPr>
        <p:spPr bwMode="auto">
          <a:xfrm>
            <a:off x="827718" y="1212222"/>
            <a:ext cx="7488697" cy="1806123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1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body { </a:t>
            </a:r>
          </a:p>
          <a:p>
            <a:pPr marL="0" marR="0" lvl="1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			background-color : linen; color :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blueviolet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 </a:t>
            </a:r>
          </a:p>
          <a:p>
            <a:pPr marL="0" marR="0" lvl="1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	  		margin-left : 30px; margin-right : 30px; </a:t>
            </a:r>
          </a:p>
          <a:p>
            <a:pPr marL="0" marR="0" lvl="1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}</a:t>
            </a:r>
          </a:p>
          <a:p>
            <a:pPr marL="0" marR="0" lvl="1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h3 { </a:t>
            </a:r>
          </a:p>
          <a:p>
            <a:pPr marL="0" marR="0" lvl="1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			text-align : center; color :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darkred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 </a:t>
            </a:r>
          </a:p>
          <a:p>
            <a:pPr marL="0" marR="0" lvl="1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416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17AE09-9664-B561-F033-89A576F4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E26AC8-B56B-5E3D-6D95-FB37ED5E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@import</a:t>
            </a:r>
            <a:r>
              <a:rPr lang="ko-KR" altLang="en-US" dirty="0"/>
              <a:t>로 </a:t>
            </a:r>
            <a:r>
              <a:rPr lang="en-US" altLang="ko-KR" dirty="0"/>
              <a:t>CSS3 </a:t>
            </a:r>
            <a:r>
              <a:rPr lang="ko-KR" altLang="en-US" dirty="0"/>
              <a:t>파일 불러오기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AE480-D29D-C147-782A-0CD7E085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EBE4D5A-4FBB-D267-6699-A0527ECE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656" y="1866782"/>
            <a:ext cx="5122689" cy="428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26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461B11-C5ED-4DC8-98E1-DE7486681E9A}"/>
              </a:ext>
            </a:extLst>
          </p:cNvPr>
          <p:cNvSpPr/>
          <p:nvPr/>
        </p:nvSpPr>
        <p:spPr>
          <a:xfrm>
            <a:off x="1983865" y="0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0B1289-56AA-4586-9519-3AC9A4493A9B}"/>
              </a:ext>
            </a:extLst>
          </p:cNvPr>
          <p:cNvSpPr/>
          <p:nvPr/>
        </p:nvSpPr>
        <p:spPr>
          <a:xfrm>
            <a:off x="1983866" y="4349931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8910104-EE56-4F13-BC5E-73E4381D744A}"/>
              </a:ext>
            </a:extLst>
          </p:cNvPr>
          <p:cNvSpPr/>
          <p:nvPr/>
        </p:nvSpPr>
        <p:spPr>
          <a:xfrm>
            <a:off x="931817" y="2353492"/>
            <a:ext cx="2151017" cy="215101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03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4E33D1CA-23B0-46EB-8B4A-56B34A9825F3}"/>
              </a:ext>
            </a:extLst>
          </p:cNvPr>
          <p:cNvSpPr txBox="1"/>
          <p:nvPr/>
        </p:nvSpPr>
        <p:spPr>
          <a:xfrm>
            <a:off x="3477524" y="3061179"/>
            <a:ext cx="5550729" cy="689337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/>
            <a:r>
              <a:rPr lang="ko-KR" altLang="en-US" sz="4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스타일 시트 우선순위</a:t>
            </a:r>
          </a:p>
        </p:txBody>
      </p:sp>
    </p:spTree>
    <p:extLst>
      <p:ext uri="{BB962C8B-B14F-4D97-AF65-F5344CB8AC3E}">
        <p14:creationId xmlns:p14="http://schemas.microsoft.com/office/powerpoint/2010/main" val="4005598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607329-21A2-15B8-47FD-36EE1966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 CSS3 </a:t>
            </a:r>
            <a:r>
              <a:rPr lang="ko-KR" altLang="en-US" dirty="0"/>
              <a:t>스타일은 부모 태그로부터 상속</a:t>
            </a:r>
            <a:endParaRPr lang="en-US" altLang="ko-KR" dirty="0"/>
          </a:p>
          <a:p>
            <a:pPr lvl="1"/>
            <a:r>
              <a:rPr lang="ko-KR" altLang="en-US" dirty="0"/>
              <a:t>부모 태그</a:t>
            </a:r>
            <a:r>
              <a:rPr lang="en-US" altLang="ko-KR" dirty="0"/>
              <a:t>(</a:t>
            </a:r>
            <a:r>
              <a:rPr lang="ko-KR" altLang="en-US" dirty="0"/>
              <a:t>부모 요소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자신을 둘러싸는 태그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&lt;p&gt; </a:t>
            </a:r>
            <a:r>
              <a:rPr lang="ko-KR" altLang="en-US" dirty="0"/>
              <a:t>태그는 </a:t>
            </a:r>
            <a:r>
              <a:rPr lang="en-US" altLang="ko-KR" dirty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의 부모 태그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 </a:t>
            </a:r>
            <a:r>
              <a:rPr lang="ko-KR" altLang="en-US" dirty="0"/>
              <a:t>태그의 출력</a:t>
            </a:r>
            <a:endParaRPr lang="en-US" altLang="ko-KR" dirty="0"/>
          </a:p>
          <a:p>
            <a:pPr lvl="3"/>
            <a:r>
              <a:rPr lang="ko-KR" altLang="en-US" dirty="0"/>
              <a:t>글자 크기는 </a:t>
            </a:r>
            <a:r>
              <a:rPr lang="en-US" altLang="ko-KR" dirty="0"/>
              <a:t>25px</a:t>
            </a:r>
          </a:p>
          <a:p>
            <a:pPr lvl="3"/>
            <a:r>
              <a:rPr lang="ko-KR" altLang="en-US" dirty="0"/>
              <a:t>글자 색은 부모 </a:t>
            </a:r>
            <a:r>
              <a:rPr lang="en-US" altLang="ko-KR" dirty="0"/>
              <a:t>&lt;p&gt; </a:t>
            </a:r>
            <a:r>
              <a:rPr lang="ko-KR" altLang="en-US" dirty="0"/>
              <a:t>태그를 상속받아 </a:t>
            </a:r>
            <a:r>
              <a:rPr lang="en-US" altLang="ko-KR" dirty="0"/>
              <a:t>green</a:t>
            </a:r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FCE546-48EB-5444-B02D-723BC18D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시트 우선순위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AD022-A27A-5F00-AF81-C8EBB8BE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8F16E0-2B51-0A40-C9B7-B37EC5E0241A}"/>
              </a:ext>
            </a:extLst>
          </p:cNvPr>
          <p:cNvSpPr/>
          <p:nvPr/>
        </p:nvSpPr>
        <p:spPr>
          <a:xfrm>
            <a:off x="1763688" y="2752658"/>
            <a:ext cx="58640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indent="-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&lt;p style="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color:green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안녕하세요 </a:t>
            </a:r>
          </a:p>
          <a:p>
            <a:pPr marL="190500" indent="-190500" defTabSz="1800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em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 style=“font-size:25px”&gt;</a:t>
            </a:r>
            <a:r>
              <a:rPr lang="ko-KR" altLang="en-US" sz="1600" b="1" kern="0" dirty="0">
                <a:solidFill>
                  <a:srgbClr val="000000"/>
                </a:solidFill>
                <a:latin typeface="+mj-ea"/>
                <a:ea typeface="+mj-ea"/>
              </a:rPr>
              <a:t>자식입니다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em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indent="-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1632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2688170-301A-E78F-4921-7A831BB5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부모 스타일 상속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4AB190-AA0A-13D1-4C86-310B8EA7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AAB7FC-732E-F9BE-B724-4536A9362ED3}"/>
              </a:ext>
            </a:extLst>
          </p:cNvPr>
          <p:cNvSpPr/>
          <p:nvPr/>
        </p:nvSpPr>
        <p:spPr bwMode="auto">
          <a:xfrm>
            <a:off x="647564" y="1458411"/>
            <a:ext cx="7848872" cy="2766349"/>
          </a:xfrm>
          <a:prstGeom prst="rect">
            <a:avLst/>
          </a:prstGeom>
          <a:noFill/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80000"/>
            <a:r>
              <a:rPr lang="en-US" altLang="ko-KR" sz="1800" dirty="0">
                <a:latin typeface="Arial" panose="020B0604020202020204" pitchFamily="34" charset="0"/>
              </a:rPr>
              <a:t>&lt;head&gt;&lt;title&gt;</a:t>
            </a:r>
            <a:r>
              <a:rPr lang="ko-KR" altLang="en-US" sz="1800" dirty="0">
                <a:latin typeface="Arial" panose="020B0604020202020204" pitchFamily="34" charset="0"/>
              </a:rPr>
              <a:t>부모 스타일 상속</a:t>
            </a:r>
            <a:r>
              <a:rPr lang="en-US" altLang="ko-KR" sz="1800" dirty="0">
                <a:latin typeface="Arial" panose="020B0604020202020204" pitchFamily="34" charset="0"/>
              </a:rPr>
              <a:t>&lt;/title&gt;&lt;/head&gt;</a:t>
            </a:r>
          </a:p>
          <a:p>
            <a:pPr defTabSz="180000"/>
            <a:r>
              <a:rPr lang="en-US" altLang="ko-KR" sz="1800" dirty="0">
                <a:latin typeface="Arial" panose="020B0604020202020204" pitchFamily="34" charset="0"/>
              </a:rPr>
              <a:t>&lt;body&gt;</a:t>
            </a:r>
          </a:p>
          <a:p>
            <a:pPr defTabSz="180000"/>
            <a:r>
              <a:rPr lang="en-US" altLang="ko-KR" sz="1800" dirty="0">
                <a:latin typeface="Arial" panose="020B0604020202020204" pitchFamily="34" charset="0"/>
              </a:rPr>
              <a:t>	&lt;h3&gt;</a:t>
            </a:r>
            <a:r>
              <a:rPr lang="ko-KR" altLang="en-US" sz="1800" dirty="0">
                <a:latin typeface="Arial" panose="020B0604020202020204" pitchFamily="34" charset="0"/>
              </a:rPr>
              <a:t>부모 스타일 상속</a:t>
            </a:r>
            <a:r>
              <a:rPr lang="en-US" altLang="ko-KR" sz="1800" dirty="0">
                <a:latin typeface="Arial" panose="020B0604020202020204" pitchFamily="34" charset="0"/>
              </a:rPr>
              <a:t>&lt;/h3&gt;</a:t>
            </a:r>
          </a:p>
          <a:p>
            <a:pPr defTabSz="180000"/>
            <a:r>
              <a:rPr lang="en-US" altLang="ko-KR" sz="1800" dirty="0">
                <a:latin typeface="Arial" panose="020B0604020202020204" pitchFamily="34" charset="0"/>
              </a:rPr>
              <a:t>	&lt;</a:t>
            </a:r>
            <a:r>
              <a:rPr lang="en-US" altLang="ko-KR" sz="1800" dirty="0" err="1">
                <a:latin typeface="Arial" panose="020B0604020202020204" pitchFamily="34" charset="0"/>
              </a:rPr>
              <a:t>hr</a:t>
            </a:r>
            <a:r>
              <a:rPr lang="en-US" altLang="ko-KR" sz="1800" dirty="0">
                <a:latin typeface="Arial" panose="020B0604020202020204" pitchFamily="34" charset="0"/>
              </a:rPr>
              <a:t>&gt;</a:t>
            </a:r>
          </a:p>
          <a:p>
            <a:pPr defTabSz="180000"/>
            <a:r>
              <a:rPr lang="en-US" altLang="ko-KR" sz="1800" b="1" dirty="0">
                <a:latin typeface="Arial" panose="020B0604020202020204" pitchFamily="34" charset="0"/>
              </a:rPr>
              <a:t>	&lt;p style="</a:t>
            </a:r>
            <a:r>
              <a:rPr lang="en-US" altLang="ko-KR" sz="1800" b="1" dirty="0" err="1">
                <a:latin typeface="Arial" panose="020B0604020202020204" pitchFamily="34" charset="0"/>
              </a:rPr>
              <a:t>color:green</a:t>
            </a:r>
            <a:r>
              <a:rPr lang="en-US" altLang="ko-KR" sz="1800" b="1" dirty="0">
                <a:latin typeface="Arial" panose="020B0604020202020204" pitchFamily="34" charset="0"/>
              </a:rPr>
              <a:t>"&gt;</a:t>
            </a:r>
            <a:r>
              <a:rPr lang="ko-KR" altLang="en-US" sz="1800" b="1" dirty="0">
                <a:latin typeface="Arial" panose="020B0604020202020204" pitchFamily="34" charset="0"/>
              </a:rPr>
              <a:t>자식 태그는 부모의 스타일을</a:t>
            </a:r>
          </a:p>
          <a:p>
            <a:pPr defTabSz="180000"/>
            <a:r>
              <a:rPr lang="en-US" altLang="ko-KR" sz="1800" b="1" dirty="0">
                <a:latin typeface="Arial" panose="020B0604020202020204" pitchFamily="34" charset="0"/>
              </a:rPr>
              <a:t>		</a:t>
            </a:r>
            <a:r>
              <a:rPr lang="en-US" altLang="ko-KR" sz="1800" b="1" dirty="0">
                <a:solidFill>
                  <a:srgbClr val="FF0000"/>
                </a:solidFill>
                <a:latin typeface="Arial" panose="020B0604020202020204" pitchFamily="34" charset="0"/>
              </a:rPr>
              <a:t>&lt;</a:t>
            </a:r>
            <a:r>
              <a:rPr lang="en-US" altLang="ko-KR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em</a:t>
            </a:r>
            <a:r>
              <a:rPr lang="en-US" altLang="ko-KR" sz="1800" b="1" dirty="0">
                <a:solidFill>
                  <a:srgbClr val="FF0000"/>
                </a:solidFill>
                <a:latin typeface="Arial" panose="020B0604020202020204" pitchFamily="34" charset="0"/>
              </a:rPr>
              <a:t> style="font-size:25px"&gt;</a:t>
            </a:r>
            <a:r>
              <a:rPr lang="ko-KR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상속</a:t>
            </a:r>
            <a:r>
              <a:rPr lang="en-US" altLang="ko-KR" sz="1800" b="1" dirty="0">
                <a:solidFill>
                  <a:srgbClr val="FF0000"/>
                </a:solidFill>
                <a:latin typeface="Arial" panose="020B0604020202020204" pitchFamily="34" charset="0"/>
              </a:rPr>
              <a:t>&lt;/</a:t>
            </a:r>
            <a:r>
              <a:rPr lang="en-US" altLang="ko-KR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em</a:t>
            </a:r>
            <a:r>
              <a:rPr lang="en-US" altLang="ko-KR" sz="1800" b="1" dirty="0">
                <a:solidFill>
                  <a:srgbClr val="FF0000"/>
                </a:solidFill>
                <a:latin typeface="Arial" panose="020B0604020202020204" pitchFamily="34" charset="0"/>
              </a:rPr>
              <a:t>&gt;</a:t>
            </a:r>
            <a:r>
              <a:rPr lang="ko-KR" altLang="en-US" sz="1800" b="1" dirty="0">
                <a:latin typeface="Arial" panose="020B0604020202020204" pitchFamily="34" charset="0"/>
              </a:rPr>
              <a:t>받는다</a:t>
            </a:r>
            <a:r>
              <a:rPr lang="en-US" altLang="ko-KR" sz="1800" b="1" dirty="0">
                <a:latin typeface="Arial" panose="020B0604020202020204" pitchFamily="34" charset="0"/>
              </a:rPr>
              <a:t>.</a:t>
            </a:r>
          </a:p>
          <a:p>
            <a:pPr defTabSz="180000"/>
            <a:r>
              <a:rPr lang="en-US" altLang="ko-KR" sz="1800" b="1" dirty="0">
                <a:latin typeface="Arial" panose="020B0604020202020204" pitchFamily="34" charset="0"/>
              </a:rPr>
              <a:t>	&lt;/p&gt;</a:t>
            </a:r>
          </a:p>
          <a:p>
            <a:pPr defTabSz="180000"/>
            <a:r>
              <a:rPr lang="en-US" altLang="ko-KR" sz="1800" dirty="0">
                <a:latin typeface="Arial" panose="020B0604020202020204" pitchFamily="34" charset="0"/>
              </a:rPr>
              <a:t>&lt;/body&gt;</a:t>
            </a:r>
            <a:endParaRPr lang="en-US" altLang="ko-KR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118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5B7543-9530-03C1-B236-DF8648B4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CCD0C8D-6DBC-A8FB-7A6F-3EDDD363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부모 스타일 상속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DD9BA3-1474-DD1A-ACD7-A4820DB6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5F1737-10C3-BE3F-0AE9-0BDB785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58" y="2059708"/>
            <a:ext cx="3474136" cy="33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97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82375A-19D1-B791-A51A-0F0467A2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태그에 적용 가능한 스타일</a:t>
            </a:r>
            <a:endParaRPr lang="en-US" altLang="ko-KR" dirty="0"/>
          </a:p>
          <a:p>
            <a:pPr lvl="1"/>
            <a:r>
              <a:rPr lang="ko-KR" altLang="en-US" dirty="0"/>
              <a:t>브라우저의 디폴트 스타일</a:t>
            </a:r>
            <a:endParaRPr lang="en-US" altLang="ko-KR" dirty="0"/>
          </a:p>
          <a:p>
            <a:pPr lvl="1"/>
            <a:r>
              <a:rPr lang="ko-KR" altLang="en-US" dirty="0"/>
              <a:t>스타일 시트 파일에 선언된 스타일</a:t>
            </a:r>
            <a:endParaRPr lang="en-US" altLang="ko-KR" dirty="0"/>
          </a:p>
          <a:p>
            <a:pPr lvl="1"/>
            <a:r>
              <a:rPr lang="en-US" altLang="ko-KR" dirty="0"/>
              <a:t>&lt;style&gt;&lt;/style&gt; </a:t>
            </a:r>
            <a:r>
              <a:rPr lang="ko-KR" altLang="en-US" dirty="0"/>
              <a:t>태그에</a:t>
            </a:r>
            <a:r>
              <a:rPr lang="en-US" altLang="ko-KR" dirty="0"/>
              <a:t> </a:t>
            </a:r>
            <a:r>
              <a:rPr lang="ko-KR" altLang="en-US" dirty="0"/>
              <a:t>선언된 스타일</a:t>
            </a:r>
            <a:endParaRPr lang="en-US" altLang="ko-KR" dirty="0"/>
          </a:p>
          <a:p>
            <a:pPr lvl="1"/>
            <a:r>
              <a:rPr lang="en-US" altLang="ko-KR" dirty="0"/>
              <a:t>style </a:t>
            </a:r>
            <a:r>
              <a:rPr lang="ko-KR" altLang="en-US" dirty="0"/>
              <a:t>속성에 선언된 스타일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스타일 합치기</a:t>
            </a:r>
            <a:r>
              <a:rPr lang="en-US" altLang="ko-KR" dirty="0"/>
              <a:t>(cascading)</a:t>
            </a:r>
          </a:p>
          <a:p>
            <a:pPr lvl="1"/>
            <a:r>
              <a:rPr lang="ko-KR" altLang="en-US" dirty="0"/>
              <a:t>위의 </a:t>
            </a:r>
            <a:r>
              <a:rPr lang="en-US" altLang="ko-KR" dirty="0"/>
              <a:t>4</a:t>
            </a:r>
            <a:r>
              <a:rPr lang="ko-KR" altLang="en-US" dirty="0"/>
              <a:t>가지 스타일 시트가 태그에 동시 적용될 때</a:t>
            </a:r>
            <a:r>
              <a:rPr lang="en-US" altLang="ko-KR" dirty="0"/>
              <a:t>, </a:t>
            </a:r>
            <a:r>
              <a:rPr lang="ko-KR" altLang="en-US" dirty="0"/>
              <a:t>스타일이 합쳐져서 적용됨을 의미함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(overriding)</a:t>
            </a:r>
          </a:p>
          <a:p>
            <a:pPr lvl="1"/>
            <a:r>
              <a:rPr lang="ko-KR" altLang="en-US" dirty="0"/>
              <a:t>동일한 스타일은 순위가 높은 스타일이 우선 적용되는 규칙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82CFE7-3F74-EF7F-A4C8-F7DA5DB4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시트 우선순위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5177CB-2ABA-54B0-BCFF-84CAF4C4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70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A8BCCA-143F-448F-1B2C-AD1B1F03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시트 우선순위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6DEE5-5851-EA6F-DA52-2457476F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2DE3D0-D254-A47F-9374-D06A4DECAFB0}"/>
              </a:ext>
            </a:extLst>
          </p:cNvPr>
          <p:cNvGrpSpPr/>
          <p:nvPr/>
        </p:nvGrpSpPr>
        <p:grpSpPr>
          <a:xfrm>
            <a:off x="863588" y="1776711"/>
            <a:ext cx="7416824" cy="3744416"/>
            <a:chOff x="1259632" y="2852936"/>
            <a:chExt cx="7416824" cy="3744416"/>
          </a:xfrm>
        </p:grpSpPr>
        <p:sp>
          <p:nvSpPr>
            <p:cNvPr id="6" name="아래쪽 화살표 5">
              <a:extLst>
                <a:ext uri="{FF2B5EF4-FFF2-40B4-BE49-F238E27FC236}">
                  <a16:creationId xmlns:a16="http://schemas.microsoft.com/office/drawing/2014/main" id="{24E3D011-F004-2D67-3A90-12B52AB7A330}"/>
                </a:ext>
              </a:extLst>
            </p:cNvPr>
            <p:cNvSpPr/>
            <p:nvPr/>
          </p:nvSpPr>
          <p:spPr>
            <a:xfrm>
              <a:off x="5112094" y="3203003"/>
              <a:ext cx="189637" cy="3044282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CFFDE9-6403-CCE0-F9DF-95DDCBCF2C33}"/>
                </a:ext>
              </a:extLst>
            </p:cNvPr>
            <p:cNvSpPr/>
            <p:nvPr/>
          </p:nvSpPr>
          <p:spPr>
            <a:xfrm>
              <a:off x="2653317" y="4654877"/>
              <a:ext cx="3142819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200" dirty="0">
                  <a:latin typeface="Arial" panose="020B0604020202020204" pitchFamily="34" charset="0"/>
                </a:rPr>
                <a:t>&lt;style&gt;</a:t>
              </a:r>
              <a:endParaRPr lang="ko-KR" altLang="en-US" sz="1200" dirty="0">
                <a:latin typeface="Arial" panose="020B0604020202020204" pitchFamily="34" charset="0"/>
              </a:endParaRPr>
            </a:p>
            <a:p>
              <a:pPr defTabSz="180000" fontAlgn="base" latinLnBrk="0"/>
              <a:r>
                <a:rPr lang="en-US" altLang="ko-KR" sz="1200" b="1" dirty="0">
                  <a:latin typeface="Arial" panose="020B0604020202020204" pitchFamily="34" charset="0"/>
                </a:rPr>
                <a:t>p</a:t>
              </a:r>
              <a:r>
                <a:rPr lang="ko-KR" altLang="en-US" sz="1200" b="1" dirty="0">
                  <a:latin typeface="Arial" panose="020B0604020202020204" pitchFamily="34" charset="0"/>
                </a:rPr>
                <a:t> </a:t>
              </a:r>
              <a:r>
                <a:rPr lang="en-US" altLang="ko-KR" sz="1200" b="1" dirty="0">
                  <a:latin typeface="Arial" panose="020B0604020202020204" pitchFamily="34" charset="0"/>
                </a:rPr>
                <a:t>{ color : blue;  </a:t>
              </a:r>
              <a:r>
                <a:rPr lang="en-US" altLang="ko-KR" sz="12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font-size : 12px;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ko-KR" sz="1200" b="1" dirty="0">
                  <a:latin typeface="Arial" panose="020B0604020202020204" pitchFamily="34" charset="0"/>
                </a:rPr>
                <a:t>}</a:t>
              </a:r>
            </a:p>
            <a:p>
              <a:pPr defTabSz="180000" fontAlgn="base" latinLnBrk="0"/>
              <a:r>
                <a:rPr lang="en-US" altLang="ko-KR" sz="1200" dirty="0">
                  <a:latin typeface="Arial" panose="020B0604020202020204" pitchFamily="34" charset="0"/>
                </a:rPr>
                <a:t>&lt;/style&gt;</a:t>
              </a:r>
              <a:endParaRPr lang="ko-KR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66050B69-6611-0675-F7BD-BA9AFDEDEBBF}"/>
                </a:ext>
              </a:extLst>
            </p:cNvPr>
            <p:cNvSpPr/>
            <p:nvPr/>
          </p:nvSpPr>
          <p:spPr>
            <a:xfrm>
              <a:off x="3088635" y="3331974"/>
              <a:ext cx="2707501" cy="3064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200" b="1" dirty="0">
                  <a:latin typeface="Arial" panose="020B0604020202020204" pitchFamily="34" charset="0"/>
                </a:rPr>
                <a:t>p { </a:t>
              </a:r>
              <a:r>
                <a:rPr lang="en-US" altLang="ko-KR" sz="12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color : black;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   </a:t>
              </a:r>
              <a:r>
                <a:rPr lang="en-US" altLang="ko-KR" sz="12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font-size : 16px;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ko-KR" sz="1200" b="1" dirty="0">
                  <a:latin typeface="Arial" panose="020B0604020202020204" pitchFamily="34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41B72A-2D98-8B9F-01BC-564DBA4B23E7}"/>
                </a:ext>
              </a:extLst>
            </p:cNvPr>
            <p:cNvSpPr txBox="1"/>
            <p:nvPr/>
          </p:nvSpPr>
          <p:spPr>
            <a:xfrm>
              <a:off x="1336971" y="3331974"/>
              <a:ext cx="1713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rial" panose="020B0604020202020204" pitchFamily="34" charset="0"/>
                </a:rPr>
                <a:t>브라우저 디폴트 스타일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606A12-EAAA-0067-51C0-11D9C07BA835}"/>
                </a:ext>
              </a:extLst>
            </p:cNvPr>
            <p:cNvSpPr/>
            <p:nvPr/>
          </p:nvSpPr>
          <p:spPr>
            <a:xfrm>
              <a:off x="2882203" y="4016097"/>
              <a:ext cx="2913933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atin typeface="Arial" panose="020B0604020202020204" pitchFamily="34" charset="0"/>
                </a:rPr>
                <a:t>p</a:t>
              </a:r>
              <a:r>
                <a:rPr lang="en-US" altLang="ko-KR" sz="1200" dirty="0">
                  <a:latin typeface="Arial" panose="020B0604020202020204" pitchFamily="34" charset="0"/>
                </a:rPr>
                <a:t> { </a:t>
              </a:r>
              <a:r>
                <a:rPr lang="en-US" altLang="ko-KR" sz="1200" b="1" dirty="0">
                  <a:latin typeface="Arial" panose="020B0604020202020204" pitchFamily="34" charset="0"/>
                </a:rPr>
                <a:t>background : </a:t>
              </a:r>
              <a:r>
                <a:rPr lang="en-US" altLang="ko-KR" sz="1200" b="1" dirty="0" err="1">
                  <a:latin typeface="Arial" panose="020B0604020202020204" pitchFamily="34" charset="0"/>
                </a:rPr>
                <a:t>mistyrose</a:t>
              </a:r>
              <a:r>
                <a:rPr lang="en-US" altLang="ko-KR" sz="1200" b="1" dirty="0">
                  <a:latin typeface="Arial" panose="020B0604020202020204" pitchFamily="34" charset="0"/>
                </a:rPr>
                <a:t>; </a:t>
              </a:r>
              <a:r>
                <a:rPr lang="en-US" altLang="ko-KR" sz="1200" dirty="0">
                  <a:latin typeface="Arial" panose="020B0604020202020204" pitchFamily="34" charset="0"/>
                </a:rPr>
                <a:t>}</a:t>
              </a:r>
              <a:endParaRPr lang="ko-KR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230969-A209-5E16-9C16-B85608A8F1F8}"/>
                </a:ext>
              </a:extLst>
            </p:cNvPr>
            <p:cNvSpPr/>
            <p:nvPr/>
          </p:nvSpPr>
          <p:spPr>
            <a:xfrm>
              <a:off x="1336971" y="4015175"/>
              <a:ext cx="10038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</a:rPr>
                <a:t>external.css</a:t>
              </a:r>
              <a:endParaRPr lang="ko-KR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2E6DB0-0495-57DF-D4D3-6C6A1EBA036A}"/>
                </a:ext>
              </a:extLst>
            </p:cNvPr>
            <p:cNvSpPr/>
            <p:nvPr/>
          </p:nvSpPr>
          <p:spPr>
            <a:xfrm>
              <a:off x="2231504" y="5693347"/>
              <a:ext cx="356463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200" b="1" dirty="0">
                  <a:latin typeface="Arial" panose="020B0604020202020204" pitchFamily="34" charset="0"/>
                </a:rPr>
                <a:t>&lt;p style="font-size: 25px"</a:t>
              </a:r>
              <a:r>
                <a:rPr lang="en-US" altLang="ko-KR" sz="1200" dirty="0">
                  <a:latin typeface="Arial" panose="020B0604020202020204" pitchFamily="34" charset="0"/>
                </a:rPr>
                <a:t>&gt;</a:t>
              </a:r>
              <a:r>
                <a:rPr lang="ko-KR" altLang="en-US" sz="1200" dirty="0">
                  <a:latin typeface="Arial" panose="020B0604020202020204" pitchFamily="34" charset="0"/>
                </a:rPr>
                <a:t>안녕하세요</a:t>
              </a:r>
              <a:r>
                <a:rPr lang="en-US" altLang="ko-KR" sz="1200" b="1" dirty="0">
                  <a:latin typeface="Arial" panose="020B0604020202020204" pitchFamily="34" charset="0"/>
                </a:rPr>
                <a:t>&lt;/p&gt;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649944-3894-AF6A-CC95-756F8E2BD3A0}"/>
                </a:ext>
              </a:extLst>
            </p:cNvPr>
            <p:cNvSpPr/>
            <p:nvPr/>
          </p:nvSpPr>
          <p:spPr>
            <a:xfrm>
              <a:off x="1336971" y="4839542"/>
              <a:ext cx="679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</a:rPr>
                <a:t>&lt;style&gt;</a:t>
              </a:r>
              <a:endParaRPr lang="ko-KR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993E9E-9FCA-3AEB-6548-A7BB1E75055F}"/>
                </a:ext>
              </a:extLst>
            </p:cNvPr>
            <p:cNvSpPr/>
            <p:nvPr/>
          </p:nvSpPr>
          <p:spPr>
            <a:xfrm>
              <a:off x="1336971" y="5645872"/>
              <a:ext cx="832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</a:rPr>
                <a:t>style </a:t>
              </a:r>
              <a:r>
                <a:rPr lang="ko-KR" altLang="en-US" sz="1200" dirty="0">
                  <a:latin typeface="Arial" panose="020B0604020202020204" pitchFamily="34" charset="0"/>
                </a:rPr>
                <a:t>속성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77B34-F62E-6931-172B-0504B94BAE0E}"/>
                </a:ext>
              </a:extLst>
            </p:cNvPr>
            <p:cNvSpPr txBox="1"/>
            <p:nvPr/>
          </p:nvSpPr>
          <p:spPr>
            <a:xfrm>
              <a:off x="4968284" y="6265729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00B050"/>
                  </a:solidFill>
                  <a:latin typeface="Arial" panose="020B0604020202020204" pitchFamily="34" charset="0"/>
                </a:rPr>
                <a:t>우선</a:t>
              </a:r>
              <a:r>
                <a:rPr lang="en-US" altLang="ko-KR" sz="1000" dirty="0">
                  <a:solidFill>
                    <a:srgbClr val="00B050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1000" dirty="0">
                  <a:solidFill>
                    <a:srgbClr val="00B050"/>
                  </a:solidFill>
                  <a:latin typeface="Arial" panose="020B0604020202020204" pitchFamily="34" charset="0"/>
                </a:rPr>
                <a:t>순위 높음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0AF9DE-E076-C3D4-F52A-82772CAD04D1}"/>
                </a:ext>
              </a:extLst>
            </p:cNvPr>
            <p:cNvSpPr txBox="1"/>
            <p:nvPr/>
          </p:nvSpPr>
          <p:spPr>
            <a:xfrm>
              <a:off x="4931529" y="2918759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00B050"/>
                  </a:solidFill>
                  <a:latin typeface="Arial" panose="020B0604020202020204" pitchFamily="34" charset="0"/>
                </a:rPr>
                <a:t>우선</a:t>
              </a:r>
              <a:r>
                <a:rPr lang="en-US" altLang="ko-KR" sz="1000" dirty="0">
                  <a:solidFill>
                    <a:srgbClr val="00B050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1000" dirty="0">
                  <a:solidFill>
                    <a:srgbClr val="00B050"/>
                  </a:solidFill>
                  <a:latin typeface="Arial" panose="020B0604020202020204" pitchFamily="34" charset="0"/>
                </a:rPr>
                <a:t>순위 낮음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A71ECEF-06AA-CFE0-E5A9-50F6E007F8D1}"/>
                </a:ext>
              </a:extLst>
            </p:cNvPr>
            <p:cNvSpPr/>
            <p:nvPr/>
          </p:nvSpPr>
          <p:spPr>
            <a:xfrm>
              <a:off x="3088635" y="5693346"/>
              <a:ext cx="1094543" cy="276999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F722DBB-AB23-1C55-B3DE-975026589F3F}"/>
                </a:ext>
              </a:extLst>
            </p:cNvPr>
            <p:cNvSpPr/>
            <p:nvPr/>
          </p:nvSpPr>
          <p:spPr>
            <a:xfrm>
              <a:off x="2987825" y="4835088"/>
              <a:ext cx="864096" cy="276999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BDB51B6-2B84-3148-30F5-A6F071497CD2}"/>
                </a:ext>
              </a:extLst>
            </p:cNvPr>
            <p:cNvSpPr/>
            <p:nvPr/>
          </p:nvSpPr>
          <p:spPr>
            <a:xfrm>
              <a:off x="3220075" y="4015174"/>
              <a:ext cx="2204933" cy="276999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48A8B996-290F-0B58-37DF-2613C4D74AE6}"/>
                </a:ext>
              </a:extLst>
            </p:cNvPr>
            <p:cNvSpPr/>
            <p:nvPr/>
          </p:nvSpPr>
          <p:spPr>
            <a:xfrm>
              <a:off x="1259632" y="2852936"/>
              <a:ext cx="4824536" cy="3744416"/>
            </a:xfrm>
            <a:prstGeom prst="roundRect">
              <a:avLst>
                <a:gd name="adj" fmla="val 3175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" name="오른쪽 화살표 20">
              <a:extLst>
                <a:ext uri="{FF2B5EF4-FFF2-40B4-BE49-F238E27FC236}">
                  <a16:creationId xmlns:a16="http://schemas.microsoft.com/office/drawing/2014/main" id="{C303BC1C-FC27-03DD-1CC9-364A037F7BE6}"/>
                </a:ext>
              </a:extLst>
            </p:cNvPr>
            <p:cNvSpPr/>
            <p:nvPr/>
          </p:nvSpPr>
          <p:spPr>
            <a:xfrm>
              <a:off x="6129996" y="4571773"/>
              <a:ext cx="531300" cy="21961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D4BCBF6F-98D3-CB57-B7E9-6B0902BDB65F}"/>
                </a:ext>
              </a:extLst>
            </p:cNvPr>
            <p:cNvSpPr/>
            <p:nvPr/>
          </p:nvSpPr>
          <p:spPr>
            <a:xfrm>
              <a:off x="2753990" y="3534122"/>
              <a:ext cx="703957" cy="1390650"/>
            </a:xfrm>
            <a:custGeom>
              <a:avLst/>
              <a:gdLst>
                <a:gd name="connsiteX0" fmla="*/ 265807 w 703957"/>
                <a:gd name="connsiteY0" fmla="*/ 1390650 h 1390650"/>
                <a:gd name="connsiteX1" fmla="*/ 18157 w 703957"/>
                <a:gd name="connsiteY1" fmla="*/ 657225 h 1390650"/>
                <a:gd name="connsiteX2" fmla="*/ 703957 w 703957"/>
                <a:gd name="connsiteY2" fmla="*/ 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3957" h="1390650">
                  <a:moveTo>
                    <a:pt x="265807" y="1390650"/>
                  </a:moveTo>
                  <a:cubicBezTo>
                    <a:pt x="105469" y="1139825"/>
                    <a:pt x="-54868" y="889000"/>
                    <a:pt x="18157" y="657225"/>
                  </a:cubicBezTo>
                  <a:cubicBezTo>
                    <a:pt x="91182" y="425450"/>
                    <a:pt x="397569" y="212725"/>
                    <a:pt x="703957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90F01CBB-4095-94FC-DABC-8313302ACF4C}"/>
                </a:ext>
              </a:extLst>
            </p:cNvPr>
            <p:cNvSpPr/>
            <p:nvPr/>
          </p:nvSpPr>
          <p:spPr>
            <a:xfrm>
              <a:off x="3991347" y="5010497"/>
              <a:ext cx="750657" cy="723900"/>
            </a:xfrm>
            <a:custGeom>
              <a:avLst/>
              <a:gdLst>
                <a:gd name="connsiteX0" fmla="*/ 0 w 750657"/>
                <a:gd name="connsiteY0" fmla="*/ 723900 h 723900"/>
                <a:gd name="connsiteX1" fmla="*/ 714375 w 750657"/>
                <a:gd name="connsiteY1" fmla="*/ 266700 h 723900"/>
                <a:gd name="connsiteX2" fmla="*/ 581025 w 750657"/>
                <a:gd name="connsiteY2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657" h="723900">
                  <a:moveTo>
                    <a:pt x="0" y="723900"/>
                  </a:moveTo>
                  <a:cubicBezTo>
                    <a:pt x="308769" y="555625"/>
                    <a:pt x="617538" y="387350"/>
                    <a:pt x="714375" y="266700"/>
                  </a:cubicBezTo>
                  <a:cubicBezTo>
                    <a:pt x="811212" y="146050"/>
                    <a:pt x="696118" y="73025"/>
                    <a:pt x="581025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EEBF06E9-50A8-797D-9E19-55345BCFED22}"/>
                </a:ext>
              </a:extLst>
            </p:cNvPr>
            <p:cNvSpPr/>
            <p:nvPr/>
          </p:nvSpPr>
          <p:spPr>
            <a:xfrm>
              <a:off x="4562847" y="3543647"/>
              <a:ext cx="1199077" cy="1419225"/>
            </a:xfrm>
            <a:custGeom>
              <a:avLst/>
              <a:gdLst>
                <a:gd name="connsiteX0" fmla="*/ 0 w 1199077"/>
                <a:gd name="connsiteY0" fmla="*/ 1419225 h 1419225"/>
                <a:gd name="connsiteX1" fmla="*/ 1190625 w 1199077"/>
                <a:gd name="connsiteY1" fmla="*/ 742950 h 1419225"/>
                <a:gd name="connsiteX2" fmla="*/ 438150 w 1199077"/>
                <a:gd name="connsiteY2" fmla="*/ 0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9077" h="1419225">
                  <a:moveTo>
                    <a:pt x="0" y="1419225"/>
                  </a:moveTo>
                  <a:cubicBezTo>
                    <a:pt x="558800" y="1199356"/>
                    <a:pt x="1117600" y="979487"/>
                    <a:pt x="1190625" y="742950"/>
                  </a:cubicBezTo>
                  <a:cubicBezTo>
                    <a:pt x="1263650" y="506412"/>
                    <a:pt x="850900" y="253206"/>
                    <a:pt x="438150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226BA69-C472-D237-7749-D8E55F743DBB}"/>
                </a:ext>
              </a:extLst>
            </p:cNvPr>
            <p:cNvSpPr/>
            <p:nvPr/>
          </p:nvSpPr>
          <p:spPr>
            <a:xfrm>
              <a:off x="6729611" y="4383527"/>
              <a:ext cx="1872208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>
                  <a:latin typeface="Arial" panose="020B0604020202020204" pitchFamily="34" charset="0"/>
                </a:rPr>
                <a:t>background: </a:t>
              </a:r>
              <a:r>
                <a:rPr lang="en-US" altLang="ko-KR" sz="1200" dirty="0" err="1">
                  <a:latin typeface="Arial" panose="020B0604020202020204" pitchFamily="34" charset="0"/>
                </a:rPr>
                <a:t>mistyrose</a:t>
              </a:r>
              <a:r>
                <a:rPr lang="en-US" altLang="ko-KR" sz="1200" dirty="0">
                  <a:latin typeface="Arial" panose="020B0604020202020204" pitchFamily="34" charset="0"/>
                </a:rPr>
                <a:t>;</a:t>
              </a:r>
            </a:p>
            <a:p>
              <a:pPr defTabSz="180000"/>
              <a:r>
                <a:rPr lang="en-US" altLang="ko-KR" sz="1200" dirty="0">
                  <a:latin typeface="Arial" panose="020B0604020202020204" pitchFamily="34" charset="0"/>
                </a:rPr>
                <a:t>color : blue;</a:t>
              </a:r>
            </a:p>
            <a:p>
              <a:pPr defTabSz="180000"/>
              <a:r>
                <a:rPr lang="en-US" altLang="ko-KR" sz="1200" dirty="0">
                  <a:latin typeface="Arial" panose="020B0604020202020204" pitchFamily="34" charset="0"/>
                </a:rPr>
                <a:t>font-size : 25px;</a:t>
              </a:r>
              <a:endParaRPr lang="ko-KR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989550E-76C4-94A5-4D05-602C8E03D4C5}"/>
                </a:ext>
              </a:extLst>
            </p:cNvPr>
            <p:cNvSpPr/>
            <p:nvPr/>
          </p:nvSpPr>
          <p:spPr>
            <a:xfrm>
              <a:off x="6732240" y="3861048"/>
              <a:ext cx="19442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200" dirty="0">
                  <a:solidFill>
                    <a:srgbClr val="FF0000"/>
                  </a:solidFill>
                  <a:latin typeface="Arial" panose="020B0604020202020204" pitchFamily="34" charset="0"/>
                </a:rPr>
                <a:t>&lt;p&gt;</a:t>
              </a:r>
              <a:r>
                <a:rPr lang="ko-KR" altLang="en-US" sz="1200" dirty="0">
                  <a:solidFill>
                    <a:srgbClr val="FF0000"/>
                  </a:solidFill>
                  <a:latin typeface="Arial" panose="020B0604020202020204" pitchFamily="34" charset="0"/>
                </a:rPr>
                <a:t>안녕하세요</a:t>
              </a:r>
              <a:r>
                <a:rPr lang="en-US" altLang="ko-KR" sz="1200" dirty="0">
                  <a:solidFill>
                    <a:srgbClr val="FF0000"/>
                  </a:solidFill>
                  <a:latin typeface="Arial" panose="020B0604020202020204" pitchFamily="34" charset="0"/>
                </a:rPr>
                <a:t>&lt;/p&gt;</a:t>
              </a:r>
              <a:r>
                <a:rPr lang="ko-KR" altLang="en-US" sz="1200" dirty="0">
                  <a:solidFill>
                    <a:srgbClr val="FF0000"/>
                  </a:solidFill>
                  <a:latin typeface="Arial" panose="020B0604020202020204" pitchFamily="34" charset="0"/>
                </a:rPr>
                <a:t>의</a:t>
              </a:r>
              <a:endPara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defTabSz="180000" fontAlgn="base" latinLnBrk="0"/>
              <a:r>
                <a:rPr lang="ko-KR" altLang="en-US" sz="1200" dirty="0">
                  <a:solidFill>
                    <a:srgbClr val="FF0000"/>
                  </a:solidFill>
                  <a:latin typeface="Arial" panose="020B0604020202020204" pitchFamily="34" charset="0"/>
                </a:rPr>
                <a:t>    최종 스타일 시트</a:t>
              </a:r>
              <a:endPara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46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461B11-C5ED-4DC8-98E1-DE7486681E9A}"/>
              </a:ext>
            </a:extLst>
          </p:cNvPr>
          <p:cNvSpPr/>
          <p:nvPr/>
        </p:nvSpPr>
        <p:spPr>
          <a:xfrm>
            <a:off x="1983865" y="0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0B1289-56AA-4586-9519-3AC9A4493A9B}"/>
              </a:ext>
            </a:extLst>
          </p:cNvPr>
          <p:cNvSpPr/>
          <p:nvPr/>
        </p:nvSpPr>
        <p:spPr>
          <a:xfrm>
            <a:off x="1983866" y="4349931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8910104-EE56-4F13-BC5E-73E4381D744A}"/>
              </a:ext>
            </a:extLst>
          </p:cNvPr>
          <p:cNvSpPr/>
          <p:nvPr/>
        </p:nvSpPr>
        <p:spPr>
          <a:xfrm>
            <a:off x="931817" y="2353492"/>
            <a:ext cx="2151017" cy="215101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01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4E33D1CA-23B0-46EB-8B4A-56B34A9825F3}"/>
              </a:ext>
            </a:extLst>
          </p:cNvPr>
          <p:cNvSpPr txBox="1"/>
          <p:nvPr/>
        </p:nvSpPr>
        <p:spPr>
          <a:xfrm>
            <a:off x="3477524" y="3084331"/>
            <a:ext cx="5458131" cy="689337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/>
            <a:r>
              <a:rPr lang="en-US" altLang="ko-KR" sz="4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CSS3 </a:t>
            </a:r>
            <a:r>
              <a:rPr lang="ko-KR" altLang="en-US" sz="4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스타일 시트</a:t>
            </a:r>
          </a:p>
        </p:txBody>
      </p:sp>
    </p:spTree>
    <p:extLst>
      <p:ext uri="{BB962C8B-B14F-4D97-AF65-F5344CB8AC3E}">
        <p14:creationId xmlns:p14="http://schemas.microsoft.com/office/powerpoint/2010/main" val="34671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8AA9055-0990-17C9-3AFC-C917385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스타일 시트 우선순위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C8C3A5-BF47-1288-32B5-EDF78813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46FB2E7-7F13-4478-F658-AB7BF21A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652" y="1029360"/>
            <a:ext cx="6492696" cy="54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73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02F5C2E-1731-4000-8C5A-A9A2C557E8EE}"/>
              </a:ext>
            </a:extLst>
          </p:cNvPr>
          <p:cNvGrpSpPr/>
          <p:nvPr/>
        </p:nvGrpSpPr>
        <p:grpSpPr>
          <a:xfrm>
            <a:off x="1828800" y="2870270"/>
            <a:ext cx="5486400" cy="1117460"/>
            <a:chOff x="5257800" y="6362700"/>
            <a:chExt cx="8229600" cy="1676190"/>
          </a:xfrm>
        </p:grpSpPr>
        <p:pic>
          <p:nvPicPr>
            <p:cNvPr id="5" name="Object 1">
              <a:extLst>
                <a:ext uri="{FF2B5EF4-FFF2-40B4-BE49-F238E27FC236}">
                  <a16:creationId xmlns:a16="http://schemas.microsoft.com/office/drawing/2014/main" id="{009E3CB4-9268-4275-8D1A-F397DFF9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800" y="6362700"/>
              <a:ext cx="4600000" cy="1676190"/>
            </a:xfrm>
            <a:prstGeom prst="rect">
              <a:avLst/>
            </a:prstGeom>
          </p:spPr>
        </p:pic>
        <p:pic>
          <p:nvPicPr>
            <p:cNvPr id="6" name="Object 18">
              <a:extLst>
                <a:ext uri="{FF2B5EF4-FFF2-40B4-BE49-F238E27FC236}">
                  <a16:creationId xmlns:a16="http://schemas.microsoft.com/office/drawing/2014/main" id="{A95D689A-FA8B-442C-B249-5617CB91B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44543" y="6362700"/>
              <a:ext cx="3142857" cy="1676190"/>
            </a:xfrm>
            <a:prstGeom prst="rect">
              <a:avLst/>
            </a:prstGeom>
          </p:spPr>
        </p:pic>
        <p:grpSp>
          <p:nvGrpSpPr>
            <p:cNvPr id="7" name="그룹 1006">
              <a:extLst>
                <a:ext uri="{FF2B5EF4-FFF2-40B4-BE49-F238E27FC236}">
                  <a16:creationId xmlns:a16="http://schemas.microsoft.com/office/drawing/2014/main" id="{6CBF4EF8-8466-4F67-8F75-44A6A9ECD7A0}"/>
                </a:ext>
              </a:extLst>
            </p:cNvPr>
            <p:cNvGrpSpPr/>
            <p:nvPr/>
          </p:nvGrpSpPr>
          <p:grpSpPr>
            <a:xfrm>
              <a:off x="9570327" y="6521202"/>
              <a:ext cx="953748" cy="953748"/>
              <a:chOff x="5204267" y="4489307"/>
              <a:chExt cx="953748" cy="953748"/>
            </a:xfrm>
          </p:grpSpPr>
          <p:pic>
            <p:nvPicPr>
              <p:cNvPr id="8" name="Object 20">
                <a:extLst>
                  <a:ext uri="{FF2B5EF4-FFF2-40B4-BE49-F238E27FC236}">
                    <a16:creationId xmlns:a16="http://schemas.microsoft.com/office/drawing/2014/main" id="{8AD14DE7-D150-48CF-9687-4716D39D1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204267" y="4489307"/>
                <a:ext cx="953748" cy="9537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6954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AE8FD9-472A-80B1-32F9-116D4AC53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76" y="1252025"/>
            <a:ext cx="8262485" cy="4924938"/>
          </a:xfrm>
        </p:spPr>
        <p:txBody>
          <a:bodyPr>
            <a:normAutofit/>
          </a:bodyPr>
          <a:lstStyle/>
          <a:p>
            <a:r>
              <a:rPr lang="en-US" altLang="ko-KR" dirty="0"/>
              <a:t> CSS(Cascading Style Sheet)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문서의 색이나 모양 등 외관을 꾸미는 언어</a:t>
            </a:r>
          </a:p>
          <a:p>
            <a:pPr lvl="1"/>
            <a:r>
              <a:rPr lang="en-US" altLang="ko-KR" dirty="0"/>
              <a:t>CSS</a:t>
            </a:r>
            <a:r>
              <a:rPr lang="ko-KR" altLang="en-US" dirty="0"/>
              <a:t>로 작성된 코드를 스타일 시트</a:t>
            </a:r>
            <a:r>
              <a:rPr lang="en-US" altLang="ko-KR" dirty="0"/>
              <a:t>(style sheet)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CSS3 : CSS level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CSS1 -&gt; CSS2 -&gt; CSS3</a:t>
            </a:r>
            <a:endParaRPr lang="ko-KR" altLang="en-US" dirty="0"/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의 기능</a:t>
            </a:r>
            <a:endParaRPr lang="en-US" altLang="ko-KR" dirty="0"/>
          </a:p>
          <a:p>
            <a:pPr lvl="2"/>
            <a:r>
              <a:rPr lang="ko-KR" altLang="en-US" dirty="0"/>
              <a:t>색상과 배경</a:t>
            </a:r>
          </a:p>
          <a:p>
            <a:pPr lvl="2"/>
            <a:r>
              <a:rPr lang="ko-KR" altLang="en-US" dirty="0"/>
              <a:t>텍스트</a:t>
            </a:r>
          </a:p>
          <a:p>
            <a:pPr lvl="2"/>
            <a:r>
              <a:rPr lang="ko-KR" altLang="en-US" dirty="0"/>
              <a:t>폰트</a:t>
            </a:r>
          </a:p>
          <a:p>
            <a:pPr lvl="2"/>
            <a:r>
              <a:rPr lang="ko-KR" altLang="en-US" dirty="0"/>
              <a:t>박스 모델</a:t>
            </a:r>
            <a:r>
              <a:rPr lang="en-US" altLang="ko-KR" dirty="0"/>
              <a:t>(Box Model)</a:t>
            </a:r>
            <a:endParaRPr lang="ko-KR" altLang="en-US" dirty="0"/>
          </a:p>
          <a:p>
            <a:pPr lvl="2"/>
            <a:r>
              <a:rPr lang="ko-KR" altLang="en-US" dirty="0"/>
              <a:t>비주얼 포맷 및 효과</a:t>
            </a:r>
          </a:p>
          <a:p>
            <a:pPr lvl="2"/>
            <a:r>
              <a:rPr lang="ko-KR" altLang="en-US" dirty="0"/>
              <a:t>리스트</a:t>
            </a:r>
          </a:p>
          <a:p>
            <a:pPr lvl="2"/>
            <a:r>
              <a:rPr lang="ko-KR" altLang="en-US" dirty="0"/>
              <a:t>테이블</a:t>
            </a:r>
          </a:p>
          <a:p>
            <a:pPr lvl="2"/>
            <a:r>
              <a:rPr lang="ko-KR" altLang="en-US" dirty="0"/>
              <a:t>사용자 인터페이스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34A182-554B-4B95-F182-3F0807C0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스타일 시트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1DF0D3-4E29-4B0E-234B-23EA5523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5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60883C-1AD0-46B4-1B7B-ED471D1D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실행 결과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B477A1-836B-EE45-7E24-64527020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HTML </a:t>
            </a:r>
            <a:r>
              <a:rPr lang="ko-KR" altLang="en-US" dirty="0"/>
              <a:t>태그로만 작성한 웹 페이지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9B009-8D2B-D63A-2795-B707807D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0D5E43-E919-8EDC-5725-E16C0DF838A7}"/>
              </a:ext>
            </a:extLst>
          </p:cNvPr>
          <p:cNvSpPr/>
          <p:nvPr/>
        </p:nvSpPr>
        <p:spPr bwMode="auto">
          <a:xfrm>
            <a:off x="647564" y="1390964"/>
            <a:ext cx="7848872" cy="161845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80000"/>
            <a:r>
              <a:rPr lang="en-US" altLang="ko-KR" sz="1800" dirty="0">
                <a:latin typeface="Arial" panose="020B0604020202020204" pitchFamily="34" charset="0"/>
              </a:rPr>
              <a:t>&lt;body&gt;</a:t>
            </a:r>
          </a:p>
          <a:p>
            <a:r>
              <a:rPr lang="en-US" altLang="ko-KR" sz="1800" dirty="0">
                <a:latin typeface="Arial" panose="020B0604020202020204" pitchFamily="34" charset="0"/>
              </a:rPr>
              <a:t>   &lt;h3&gt;CSS </a:t>
            </a:r>
            <a:r>
              <a:rPr lang="ko-KR" altLang="en-US" sz="1800" dirty="0">
                <a:latin typeface="Arial" panose="020B0604020202020204" pitchFamily="34" charset="0"/>
              </a:rPr>
              <a:t>스타일 맛보기</a:t>
            </a:r>
            <a:r>
              <a:rPr lang="en-US" altLang="ko-KR" sz="1800" dirty="0">
                <a:latin typeface="Arial" panose="020B0604020202020204" pitchFamily="34" charset="0"/>
              </a:rPr>
              <a:t>&lt;/h3&gt;</a:t>
            </a:r>
          </a:p>
          <a:p>
            <a:r>
              <a:rPr lang="en-US" altLang="ko-KR" sz="1800" dirty="0">
                <a:latin typeface="Arial" panose="020B0604020202020204" pitchFamily="34" charset="0"/>
              </a:rPr>
              <a:t>   &lt;</a:t>
            </a:r>
            <a:r>
              <a:rPr lang="en-US" altLang="ko-KR" sz="1800" dirty="0" err="1">
                <a:latin typeface="Arial" panose="020B0604020202020204" pitchFamily="34" charset="0"/>
              </a:rPr>
              <a:t>hr</a:t>
            </a:r>
            <a:r>
              <a:rPr lang="en-US" altLang="ko-KR" sz="1800" dirty="0">
                <a:latin typeface="Arial" panose="020B0604020202020204" pitchFamily="34" charset="0"/>
              </a:rPr>
              <a:t>&gt;</a:t>
            </a:r>
          </a:p>
          <a:p>
            <a:r>
              <a:rPr lang="en-US" altLang="ko-KR" sz="1800" dirty="0">
                <a:latin typeface="Arial" panose="020B0604020202020204" pitchFamily="34" charset="0"/>
              </a:rPr>
              <a:t>   &lt;p&gt;</a:t>
            </a:r>
            <a:r>
              <a:rPr lang="ko-KR" altLang="en-US" sz="1800" dirty="0">
                <a:latin typeface="Arial" panose="020B0604020202020204" pitchFamily="34" charset="0"/>
              </a:rPr>
              <a:t>나는 </a:t>
            </a:r>
            <a:r>
              <a:rPr lang="en-US" altLang="ko-KR" sz="1800" dirty="0">
                <a:latin typeface="Arial" panose="020B0604020202020204" pitchFamily="34" charset="0"/>
              </a:rPr>
              <a:t>&lt;span&gt;</a:t>
            </a:r>
            <a:r>
              <a:rPr lang="ko-KR" altLang="en-US" sz="1800" dirty="0">
                <a:latin typeface="Arial" panose="020B0604020202020204" pitchFamily="34" charset="0"/>
              </a:rPr>
              <a:t>웹 프로그래밍</a:t>
            </a:r>
            <a:r>
              <a:rPr lang="en-US" altLang="ko-KR" sz="1800" dirty="0">
                <a:latin typeface="Arial" panose="020B0604020202020204" pitchFamily="34" charset="0"/>
              </a:rPr>
              <a:t>&lt;/span&gt;</a:t>
            </a:r>
            <a:r>
              <a:rPr lang="ko-KR" altLang="en-US" sz="1800" dirty="0">
                <a:latin typeface="Arial" panose="020B0604020202020204" pitchFamily="34" charset="0"/>
              </a:rPr>
              <a:t>을 좋아합니다</a:t>
            </a:r>
            <a:r>
              <a:rPr lang="en-US" altLang="ko-KR" sz="1800" dirty="0">
                <a:latin typeface="Arial" panose="020B0604020202020204" pitchFamily="34" charset="0"/>
              </a:rPr>
              <a:t>.&lt;/p&gt;</a:t>
            </a:r>
          </a:p>
          <a:p>
            <a:pPr defTabSz="180000"/>
            <a:r>
              <a:rPr lang="en-US" altLang="ko-KR" sz="1800" dirty="0">
                <a:latin typeface="Arial" panose="020B0604020202020204" pitchFamily="34" charset="0"/>
              </a:rPr>
              <a:t>&lt;/body&gt;</a:t>
            </a:r>
            <a:endParaRPr lang="en-US" altLang="ko-KR" sz="1800" kern="0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3B415A-9DAB-8999-60BC-54216D3F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96" y="3533175"/>
            <a:ext cx="3073407" cy="27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2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94F58D-FC6B-1513-FF5C-0E39BEA6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&lt;span&gt;</a:t>
            </a:r>
            <a:r>
              <a:rPr lang="ko-KR" altLang="en-US" dirty="0"/>
              <a:t>을 </a:t>
            </a:r>
            <a:r>
              <a:rPr lang="en-US" altLang="ko-KR" dirty="0"/>
              <a:t>20px</a:t>
            </a:r>
            <a:r>
              <a:rPr lang="ko-KR" altLang="en-US" dirty="0"/>
              <a:t> </a:t>
            </a:r>
            <a:r>
              <a:rPr lang="en-US" altLang="ko-KR" dirty="0"/>
              <a:t>blue</a:t>
            </a:r>
            <a:r>
              <a:rPr lang="ko-KR" altLang="en-US" dirty="0"/>
              <a:t>로 출력하는 </a:t>
            </a:r>
            <a:r>
              <a:rPr lang="en-US" altLang="ko-KR" dirty="0"/>
              <a:t>CSS3 </a:t>
            </a:r>
            <a:r>
              <a:rPr lang="ko-KR" altLang="en-US" dirty="0"/>
              <a:t>스타일시트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대소문자 구분 없음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3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5C050A-001D-43A4-8D2C-033AF758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스타일 시트 구성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A9DBC-C86C-D08E-B67B-245BC136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FCDECE-09BA-84C1-1135-2DFD82A0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18" y="1726518"/>
            <a:ext cx="7035165" cy="1331595"/>
          </a:xfrm>
          <a:prstGeom prst="rect">
            <a:avLst/>
          </a:prstGeom>
          <a:ln>
            <a:noFill/>
          </a:ln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E9F082F-94DD-B060-9C04-EFAF59B3A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30465"/>
              </p:ext>
            </p:extLst>
          </p:nvPr>
        </p:nvGraphicFramePr>
        <p:xfrm>
          <a:off x="1226916" y="3410989"/>
          <a:ext cx="6862667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6669">
                  <a:extLst>
                    <a:ext uri="{9D8B030D-6E8A-4147-A177-3AD203B41FA5}">
                      <a16:colId xmlns:a16="http://schemas.microsoft.com/office/drawing/2014/main" val="2453706941"/>
                    </a:ext>
                  </a:extLst>
                </a:gridCol>
                <a:gridCol w="1208125">
                  <a:extLst>
                    <a:ext uri="{9D8B030D-6E8A-4147-A177-3AD203B41FA5}">
                      <a16:colId xmlns:a16="http://schemas.microsoft.com/office/drawing/2014/main" val="821725701"/>
                    </a:ext>
                  </a:extLst>
                </a:gridCol>
                <a:gridCol w="5237873">
                  <a:extLst>
                    <a:ext uri="{9D8B030D-6E8A-4147-A177-3AD203B41FA5}">
                      <a16:colId xmlns:a16="http://schemas.microsoft.com/office/drawing/2014/main" val="122517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Arial" panose="020B0604020202020204" pitchFamily="34" charset="0"/>
                        </a:rPr>
                        <a:t>셀렉터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" panose="020B0604020202020204" pitchFamily="34" charset="0"/>
                        </a:rPr>
                        <a:t>CSS3 </a:t>
                      </a:r>
                      <a:r>
                        <a:rPr lang="ko-KR" altLang="en-US" sz="1600" dirty="0"/>
                        <a:t>스타일 시트를 </a:t>
                      </a:r>
                      <a:r>
                        <a:rPr lang="en-US" altLang="ko-KR" sz="1600" dirty="0"/>
                        <a:t>HTML </a:t>
                      </a:r>
                      <a:r>
                        <a:rPr lang="ko-KR" altLang="en-US" sz="1600" dirty="0"/>
                        <a:t>페이지에 적용하도록 만든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04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" panose="020B0604020202020204" pitchFamily="34" charset="0"/>
                        </a:rPr>
                        <a:t>프로퍼티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" panose="020B0604020202020204" pitchFamily="34" charset="0"/>
                        </a:rPr>
                        <a:t>스타일 속성 이름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약 </a:t>
                      </a:r>
                      <a:r>
                        <a:rPr lang="en-US" altLang="ko-KR" sz="1600" dirty="0"/>
                        <a:t>200</a:t>
                      </a:r>
                      <a:r>
                        <a:rPr lang="ko-KR" altLang="en-US" sz="1600" dirty="0"/>
                        <a:t>개 정도의 프로퍼티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4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" panose="020B0604020202020204" pitchFamily="34" charset="0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" panose="020B0604020202020204" pitchFamily="34" charset="0"/>
                        </a:rPr>
                        <a:t>프로퍼티의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94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Arial" panose="020B0604020202020204" pitchFamily="34" charset="0"/>
                        </a:rPr>
                        <a:t>주석문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" panose="020B0604020202020204" pitchFamily="34" charset="0"/>
                        </a:rPr>
                        <a:t>/* ... */  </a:t>
                      </a:r>
                      <a:r>
                        <a:rPr lang="ko-KR" altLang="en-US" sz="1600" dirty="0"/>
                        <a:t>아무 위치에나 사용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786851"/>
                  </a:ext>
                </a:extLst>
              </a:tr>
            </a:tbl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:a16="http://schemas.microsoft.com/office/drawing/2014/main" id="{9632B0F8-D12B-6EF8-C3E5-E69C1D132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565" y="5457825"/>
            <a:ext cx="3569549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26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773DCE-2B76-615E-71F2-A7215720564F}"/>
              </a:ext>
            </a:extLst>
          </p:cNvPr>
          <p:cNvSpPr/>
          <p:nvPr/>
        </p:nvSpPr>
        <p:spPr bwMode="auto">
          <a:xfrm>
            <a:off x="844279" y="1834584"/>
            <a:ext cx="4155984" cy="1950338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1C545B-FD59-8527-70A1-86529927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CSS3 </a:t>
            </a:r>
            <a:r>
              <a:rPr lang="ko-KR" altLang="en-US" dirty="0"/>
              <a:t>스타일 시트로 꾸민 웹 페이지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7B943-6827-63EA-370D-C1A6406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42B849-695F-71C0-AD08-3AA0723130E3}"/>
              </a:ext>
            </a:extLst>
          </p:cNvPr>
          <p:cNvSpPr/>
          <p:nvPr/>
        </p:nvSpPr>
        <p:spPr bwMode="auto">
          <a:xfrm>
            <a:off x="647564" y="1390964"/>
            <a:ext cx="7848872" cy="4199608"/>
          </a:xfrm>
          <a:prstGeom prst="rect">
            <a:avLst/>
          </a:prstGeom>
          <a:noFill/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80000"/>
            <a:r>
              <a:rPr lang="en-US" altLang="ko-KR" sz="1800" dirty="0">
                <a:latin typeface="Arial" panose="020B0604020202020204" pitchFamily="34" charset="0"/>
              </a:rPr>
              <a:t>&lt;head&gt;&lt;title&gt;</a:t>
            </a:r>
            <a:r>
              <a:rPr lang="ko-KR" altLang="en-US" sz="1800" dirty="0">
                <a:latin typeface="Arial" panose="020B0604020202020204" pitchFamily="34" charset="0"/>
              </a:rPr>
              <a:t>스타일을 가진 웹 페이지</a:t>
            </a:r>
            <a:r>
              <a:rPr lang="en-US" altLang="ko-KR" sz="1800" dirty="0">
                <a:latin typeface="Arial" panose="020B0604020202020204" pitchFamily="34" charset="0"/>
              </a:rPr>
              <a:t>&lt;/title&gt;</a:t>
            </a:r>
          </a:p>
          <a:p>
            <a:pPr defTabSz="180000"/>
            <a:r>
              <a:rPr lang="en-US" altLang="ko-KR" sz="1800" b="1" dirty="0">
                <a:latin typeface="Arial" panose="020B0604020202020204" pitchFamily="34" charset="0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&lt;style&gt;</a:t>
            </a:r>
          </a:p>
          <a:p>
            <a:pPr defTabSz="180000"/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		/* CSS 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스타일 시트 작성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*/</a:t>
            </a:r>
          </a:p>
          <a:p>
            <a:pPr defTabSz="180000"/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		body { background-color :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mistyrose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; } </a:t>
            </a:r>
          </a:p>
          <a:p>
            <a:pPr defTabSz="180000"/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		h3 { color : purple; }</a:t>
            </a:r>
          </a:p>
          <a:p>
            <a:pPr defTabSz="180000"/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hr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{ border : 5px solid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yellowgreen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; }</a:t>
            </a:r>
          </a:p>
          <a:p>
            <a:pPr defTabSz="180000"/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		span { color : blue; font-size : 20px; }</a:t>
            </a:r>
          </a:p>
          <a:p>
            <a:pPr defTabSz="180000"/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	&lt;/style&gt;</a:t>
            </a:r>
          </a:p>
          <a:p>
            <a:pPr defTabSz="180000"/>
            <a:r>
              <a:rPr lang="en-US" altLang="ko-KR" sz="1800" dirty="0">
                <a:latin typeface="Arial" panose="020B0604020202020204" pitchFamily="34" charset="0"/>
              </a:rPr>
              <a:t>&lt;/head&gt;</a:t>
            </a:r>
          </a:p>
          <a:p>
            <a:pPr defTabSz="180000"/>
            <a:r>
              <a:rPr lang="en-US" altLang="ko-KR" sz="1800" dirty="0">
                <a:latin typeface="Arial" panose="020B0604020202020204" pitchFamily="34" charset="0"/>
              </a:rPr>
              <a:t>&lt;body&gt;</a:t>
            </a:r>
          </a:p>
          <a:p>
            <a:pPr defTabSz="180000"/>
            <a:r>
              <a:rPr lang="en-US" altLang="ko-KR" sz="1800" dirty="0">
                <a:latin typeface="Arial" panose="020B0604020202020204" pitchFamily="34" charset="0"/>
              </a:rPr>
              <a:t>	&lt;h3&gt;CSS </a:t>
            </a:r>
            <a:r>
              <a:rPr lang="ko-KR" altLang="en-US" sz="1800" dirty="0">
                <a:latin typeface="Arial" panose="020B0604020202020204" pitchFamily="34" charset="0"/>
              </a:rPr>
              <a:t>스타일 맛보기</a:t>
            </a:r>
            <a:r>
              <a:rPr lang="en-US" altLang="ko-KR" sz="1800" dirty="0">
                <a:latin typeface="Arial" panose="020B0604020202020204" pitchFamily="34" charset="0"/>
              </a:rPr>
              <a:t>&lt;/h3&gt;</a:t>
            </a:r>
          </a:p>
          <a:p>
            <a:pPr defTabSz="180000"/>
            <a:r>
              <a:rPr lang="en-US" altLang="ko-KR" sz="1800" dirty="0">
                <a:latin typeface="Arial" panose="020B0604020202020204" pitchFamily="34" charset="0"/>
              </a:rPr>
              <a:t>	&lt;</a:t>
            </a:r>
            <a:r>
              <a:rPr lang="en-US" altLang="ko-KR" sz="1800" dirty="0" err="1">
                <a:latin typeface="Arial" panose="020B0604020202020204" pitchFamily="34" charset="0"/>
              </a:rPr>
              <a:t>hr</a:t>
            </a:r>
            <a:r>
              <a:rPr lang="en-US" altLang="ko-KR" sz="1800" dirty="0">
                <a:latin typeface="Arial" panose="020B0604020202020204" pitchFamily="34" charset="0"/>
              </a:rPr>
              <a:t>&gt;</a:t>
            </a:r>
          </a:p>
          <a:p>
            <a:pPr defTabSz="180000"/>
            <a:r>
              <a:rPr lang="en-US" altLang="ko-KR" sz="1800" dirty="0">
                <a:latin typeface="Arial" panose="020B0604020202020204" pitchFamily="34" charset="0"/>
              </a:rPr>
              <a:t>	&lt;p&gt;</a:t>
            </a:r>
            <a:r>
              <a:rPr lang="ko-KR" altLang="en-US" sz="1800" dirty="0">
                <a:latin typeface="Arial" panose="020B0604020202020204" pitchFamily="34" charset="0"/>
              </a:rPr>
              <a:t>나는 </a:t>
            </a:r>
            <a:r>
              <a:rPr lang="en-US" altLang="ko-KR" sz="1800" dirty="0">
                <a:latin typeface="Arial" panose="020B0604020202020204" pitchFamily="34" charset="0"/>
              </a:rPr>
              <a:t>&lt;span&gt;</a:t>
            </a:r>
            <a:r>
              <a:rPr lang="ko-KR" altLang="en-US" sz="1800" dirty="0">
                <a:latin typeface="Arial" panose="020B0604020202020204" pitchFamily="34" charset="0"/>
              </a:rPr>
              <a:t>웹 프로그래밍</a:t>
            </a:r>
            <a:r>
              <a:rPr lang="en-US" altLang="ko-KR" sz="1800" dirty="0">
                <a:latin typeface="Arial" panose="020B0604020202020204" pitchFamily="34" charset="0"/>
              </a:rPr>
              <a:t>&lt;/span&gt;</a:t>
            </a:r>
            <a:r>
              <a:rPr lang="ko-KR" altLang="en-US" sz="1800" dirty="0">
                <a:latin typeface="Arial" panose="020B0604020202020204" pitchFamily="34" charset="0"/>
              </a:rPr>
              <a:t>을 좋아합니다</a:t>
            </a:r>
            <a:r>
              <a:rPr lang="en-US" altLang="ko-KR" sz="1800" dirty="0">
                <a:latin typeface="Arial" panose="020B0604020202020204" pitchFamily="34" charset="0"/>
              </a:rPr>
              <a:t>.&lt;/p&gt;</a:t>
            </a:r>
          </a:p>
          <a:p>
            <a:pPr defTabSz="180000"/>
            <a:r>
              <a:rPr lang="en-US" altLang="ko-KR" sz="1800" dirty="0">
                <a:latin typeface="Arial" panose="020B0604020202020204" pitchFamily="34" charset="0"/>
              </a:rPr>
              <a:t>&lt;/body&gt;</a:t>
            </a:r>
            <a:endParaRPr lang="en-US" altLang="ko-KR" sz="18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270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8CEE2B-EBAC-F6F9-E869-7A74C1F8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D00DE74-5538-FFEB-8457-F449C328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CSS3 </a:t>
            </a:r>
            <a:r>
              <a:rPr lang="ko-KR" altLang="en-US" dirty="0"/>
              <a:t>스타일 시트로 꾸민 웹 페이지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5E6B0-8094-889D-4F23-E444C5F0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D396D2-0A63-7E9D-7CC0-6C8AA264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944" y="1934815"/>
            <a:ext cx="3619500" cy="349567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1E2F34E-E0AF-5FD7-7978-423349E75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1" y="2373933"/>
            <a:ext cx="2376263" cy="29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자유형 7">
            <a:extLst>
              <a:ext uri="{FF2B5EF4-FFF2-40B4-BE49-F238E27FC236}">
                <a16:creationId xmlns:a16="http://schemas.microsoft.com/office/drawing/2014/main" id="{81BFA0F4-C203-4FF2-FB2B-E0C557C9FC81}"/>
              </a:ext>
            </a:extLst>
          </p:cNvPr>
          <p:cNvSpPr/>
          <p:nvPr/>
        </p:nvSpPr>
        <p:spPr>
          <a:xfrm>
            <a:off x="2359882" y="2681572"/>
            <a:ext cx="601133" cy="988505"/>
          </a:xfrm>
          <a:custGeom>
            <a:avLst/>
            <a:gdLst>
              <a:gd name="connsiteX0" fmla="*/ 0 w 601133"/>
              <a:gd name="connsiteY0" fmla="*/ 0 h 770467"/>
              <a:gd name="connsiteX1" fmla="*/ 152400 w 601133"/>
              <a:gd name="connsiteY1" fmla="*/ 601134 h 770467"/>
              <a:gd name="connsiteX2" fmla="*/ 601133 w 601133"/>
              <a:gd name="connsiteY2" fmla="*/ 770467 h 77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133" h="770467">
                <a:moveTo>
                  <a:pt x="0" y="0"/>
                </a:moveTo>
                <a:cubicBezTo>
                  <a:pt x="26105" y="236361"/>
                  <a:pt x="52211" y="472723"/>
                  <a:pt x="152400" y="601134"/>
                </a:cubicBezTo>
                <a:cubicBezTo>
                  <a:pt x="252589" y="729545"/>
                  <a:pt x="426861" y="750006"/>
                  <a:pt x="601133" y="770467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4651A88-CE1E-F574-6E25-2B3BA13F2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59" y="5829346"/>
            <a:ext cx="2700554" cy="347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자유형 10">
            <a:extLst>
              <a:ext uri="{FF2B5EF4-FFF2-40B4-BE49-F238E27FC236}">
                <a16:creationId xmlns:a16="http://schemas.microsoft.com/office/drawing/2014/main" id="{D79EDB83-200F-74FD-E1D9-5172457CF943}"/>
              </a:ext>
            </a:extLst>
          </p:cNvPr>
          <p:cNvSpPr/>
          <p:nvPr/>
        </p:nvSpPr>
        <p:spPr>
          <a:xfrm>
            <a:off x="4533295" y="4822205"/>
            <a:ext cx="979000" cy="864096"/>
          </a:xfrm>
          <a:custGeom>
            <a:avLst/>
            <a:gdLst>
              <a:gd name="connsiteX0" fmla="*/ 795867 w 796180"/>
              <a:gd name="connsiteY0" fmla="*/ 270933 h 270933"/>
              <a:gd name="connsiteX1" fmla="*/ 685800 w 796180"/>
              <a:gd name="connsiteY1" fmla="*/ 152400 h 270933"/>
              <a:gd name="connsiteX2" fmla="*/ 118534 w 796180"/>
              <a:gd name="connsiteY2" fmla="*/ 76200 h 270933"/>
              <a:gd name="connsiteX3" fmla="*/ 0 w 796180"/>
              <a:gd name="connsiteY3" fmla="*/ 0 h 27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180" h="270933">
                <a:moveTo>
                  <a:pt x="795867" y="270933"/>
                </a:moveTo>
                <a:cubicBezTo>
                  <a:pt x="797278" y="227894"/>
                  <a:pt x="798689" y="184856"/>
                  <a:pt x="685800" y="152400"/>
                </a:cubicBezTo>
                <a:cubicBezTo>
                  <a:pt x="572911" y="119944"/>
                  <a:pt x="232834" y="101600"/>
                  <a:pt x="118534" y="76200"/>
                </a:cubicBezTo>
                <a:cubicBezTo>
                  <a:pt x="4234" y="50800"/>
                  <a:pt x="2117" y="25400"/>
                  <a:pt x="0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461B11-C5ED-4DC8-98E1-DE7486681E9A}"/>
              </a:ext>
            </a:extLst>
          </p:cNvPr>
          <p:cNvSpPr/>
          <p:nvPr/>
        </p:nvSpPr>
        <p:spPr>
          <a:xfrm>
            <a:off x="1983865" y="0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0B1289-56AA-4586-9519-3AC9A4493A9B}"/>
              </a:ext>
            </a:extLst>
          </p:cNvPr>
          <p:cNvSpPr/>
          <p:nvPr/>
        </p:nvSpPr>
        <p:spPr>
          <a:xfrm>
            <a:off x="1983866" y="4349931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8910104-EE56-4F13-BC5E-73E4381D744A}"/>
              </a:ext>
            </a:extLst>
          </p:cNvPr>
          <p:cNvSpPr/>
          <p:nvPr/>
        </p:nvSpPr>
        <p:spPr>
          <a:xfrm>
            <a:off x="931817" y="2353492"/>
            <a:ext cx="2151017" cy="215101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02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4E33D1CA-23B0-46EB-8B4A-56B34A9825F3}"/>
              </a:ext>
            </a:extLst>
          </p:cNvPr>
          <p:cNvSpPr txBox="1"/>
          <p:nvPr/>
        </p:nvSpPr>
        <p:spPr>
          <a:xfrm>
            <a:off x="3477524" y="3061179"/>
            <a:ext cx="5550729" cy="689337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/>
            <a:r>
              <a:rPr lang="en-US" altLang="ko-KR" sz="4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CSS3 </a:t>
            </a:r>
            <a:r>
              <a:rPr lang="ko-KR" altLang="en-US" sz="4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스타일 시트 적용</a:t>
            </a:r>
          </a:p>
        </p:txBody>
      </p:sp>
    </p:spTree>
    <p:extLst>
      <p:ext uri="{BB962C8B-B14F-4D97-AF65-F5344CB8AC3E}">
        <p14:creationId xmlns:p14="http://schemas.microsoft.com/office/powerpoint/2010/main" val="309296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D2Coding"/>
        <a:ea typeface="나눔고딕"/>
        <a:cs typeface=""/>
      </a:majorFont>
      <a:minorFont>
        <a:latin typeface="D2Coding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3714</TotalTime>
  <Words>1696</Words>
  <Application>Microsoft Office PowerPoint</Application>
  <PresentationFormat>화면 슬라이드 쇼(4:3)</PresentationFormat>
  <Paragraphs>356</Paragraphs>
  <Slides>31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나눔고딕</vt:lpstr>
      <vt:lpstr>맑은 고딕</vt:lpstr>
      <vt:lpstr>휴먼모음T</vt:lpstr>
      <vt:lpstr>Arial</vt:lpstr>
      <vt:lpstr>Calibri</vt:lpstr>
      <vt:lpstr>Wingdings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CSS3 스타일 시트</vt:lpstr>
      <vt:lpstr>[실습] HTML 태그로만 작성한 웹 페이지</vt:lpstr>
      <vt:lpstr>CSS3 스타일 시트 구성</vt:lpstr>
      <vt:lpstr>[실습] CSS3 스타일 시트로 꾸민 웹 페이지</vt:lpstr>
      <vt:lpstr>[실습] CSS3 스타일 시트로 꾸민 웹 페이지</vt:lpstr>
      <vt:lpstr>PowerPoint 프레젠테이션</vt:lpstr>
      <vt:lpstr>HTML문서에 CSS3 스타일 시트 적용</vt:lpstr>
      <vt:lpstr>인라인 스타일(Inline style)</vt:lpstr>
      <vt:lpstr>[실습] 인라인 스타일</vt:lpstr>
      <vt:lpstr>[실습] 인라인 스타일</vt:lpstr>
      <vt:lpstr>내부 스타일 시트(Internal style sheet)</vt:lpstr>
      <vt:lpstr>[실습] 내부 스타일 시트</vt:lpstr>
      <vt:lpstr>[실습] 내부 스타일 시트</vt:lpstr>
      <vt:lpstr>외부 스타일 시트(External style sheet)</vt:lpstr>
      <vt:lpstr>외부 스타일 시트</vt:lpstr>
      <vt:lpstr>[실습] &lt;link&gt; 태그로 CSS3 파일 불러오기</vt:lpstr>
      <vt:lpstr>[실습] &lt;link&gt; 태그로 CSS3 파일 불러오기</vt:lpstr>
      <vt:lpstr>외부 스타일 시트</vt:lpstr>
      <vt:lpstr>[실습] @import로 CSS3 파일 불러오기</vt:lpstr>
      <vt:lpstr>[실습] @import로 CSS3 파일 불러오기</vt:lpstr>
      <vt:lpstr>PowerPoint 프레젠테이션</vt:lpstr>
      <vt:lpstr>스타일 시트 우선순위</vt:lpstr>
      <vt:lpstr>[실습] 부모 스타일 상속</vt:lpstr>
      <vt:lpstr>[실습] 부모 스타일 상속</vt:lpstr>
      <vt:lpstr>스타일 시트 우선순위</vt:lpstr>
      <vt:lpstr>스타일 시트 우선순위</vt:lpstr>
      <vt:lpstr>[실습] 스타일 시트 우선순위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sophia</dc:creator>
  <cp:lastModifiedBy>Jung Sooa</cp:lastModifiedBy>
  <cp:revision>1370</cp:revision>
  <dcterms:created xsi:type="dcterms:W3CDTF">2020-09-04T02:13:07Z</dcterms:created>
  <dcterms:modified xsi:type="dcterms:W3CDTF">2022-09-23T04:04:56Z</dcterms:modified>
</cp:coreProperties>
</file>