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44C49-B035-4A40-B3D0-93A37DC45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20986E-ED74-7347-8617-7914491A9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AC83D8-460D-464B-B088-5B67ED0D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A07-571E-F343-90A0-9BB027F0B226}" type="datetimeFigureOut">
              <a:rPr kumimoji="1" lang="zh-CN" altLang="en-US" smtClean="0"/>
              <a:t>2020/2/11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5A8B7B-E19E-2943-A680-1B1C6A588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9D54A8-07B9-694C-9A08-165D78665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96FF4-D28A-2249-A3AD-815E29FF0F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576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FAA86-98E2-4F45-A213-36BC64621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B8FEB7-E339-FB44-9D10-5456DE08C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5557D3-632A-BC4F-A9AD-78FD4039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A07-571E-F343-90A0-9BB027F0B226}" type="datetimeFigureOut">
              <a:rPr kumimoji="1" lang="zh-CN" altLang="en-US" smtClean="0"/>
              <a:t>2020/2/11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85D2DA-2663-CC4A-8FF3-A4D9C9EAF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43C377-EED7-A348-95B8-CAB0ECCF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96FF4-D28A-2249-A3AD-815E29FF0F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552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675B47-3F4B-3F4E-8DA6-9E2132B14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DF2428-E195-0E4E-BB61-9E496BDF3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8B9241-520B-DC45-A9EC-D78CF912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A07-571E-F343-90A0-9BB027F0B226}" type="datetimeFigureOut">
              <a:rPr kumimoji="1" lang="zh-CN" altLang="en-US" smtClean="0"/>
              <a:t>2020/2/11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515119-A517-2143-AFFE-1EB077FA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465D5A-2FAC-DB43-9367-426727A9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96FF4-D28A-2249-A3AD-815E29FF0F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77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46EE9-0BB6-9F4E-8547-B4E8AE95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7AEF43-D932-B24B-87E5-B2455E3F1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AA46B-2BE3-0740-B5BE-294A1A88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A07-571E-F343-90A0-9BB027F0B226}" type="datetimeFigureOut">
              <a:rPr kumimoji="1" lang="zh-CN" altLang="en-US" smtClean="0"/>
              <a:t>2020/2/11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62584A-1174-474D-AFE1-774AE450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DBC8D-B856-2C48-A9C5-524C1BDC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96FF4-D28A-2249-A3AD-815E29FF0F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322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3035E-929E-C64C-8C86-18174A59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032A81-C143-8945-8737-0FCA2579A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F638A-F2B5-7E4E-91E8-BC87011F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A07-571E-F343-90A0-9BB027F0B226}" type="datetimeFigureOut">
              <a:rPr kumimoji="1" lang="zh-CN" altLang="en-US" smtClean="0"/>
              <a:t>2020/2/11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ED200E-8FD4-8340-BA4E-B7CCE868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8A63F-D866-0B49-9D85-A0B6BEA7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96FF4-D28A-2249-A3AD-815E29FF0F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19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21DAF-51DC-7141-A115-CCF69561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6D5FB-FD6F-8B4F-A159-D510C7250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647E9D-49D4-6849-AFD5-D93E270BE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A87AA8-045D-3D41-96DD-0BB8D9E5C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A07-571E-F343-90A0-9BB027F0B226}" type="datetimeFigureOut">
              <a:rPr kumimoji="1" lang="zh-CN" altLang="en-US" smtClean="0"/>
              <a:t>2020/2/11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86ACA0-FA06-6C47-8E73-74F724151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3D6417-0369-1445-82A4-15F2F7A5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96FF4-D28A-2249-A3AD-815E29FF0F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353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63596-095F-6544-9FEC-181CA132F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9A75F7-AC38-7C47-BD14-8F26E4927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14D9BC-C589-4B45-9101-D72384E03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A98460-E016-1A4D-A794-C20F2A2BD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40317B-3954-CE44-A0A5-4574A8884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CBBEE6-3DA2-E84F-8D8E-C74FABCA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A07-571E-F343-90A0-9BB027F0B226}" type="datetimeFigureOut">
              <a:rPr kumimoji="1" lang="zh-CN" altLang="en-US" smtClean="0"/>
              <a:t>2020/2/11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E09E0E-CF9D-824A-8546-EE9348D1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11CAC0-9608-5F41-9FE3-B2B29AE4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96FF4-D28A-2249-A3AD-815E29FF0F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1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78EE1-62C9-554F-BB99-6865CBD2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67B16F-82E2-D54A-BC11-36872CA2E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A07-571E-F343-90A0-9BB027F0B226}" type="datetimeFigureOut">
              <a:rPr kumimoji="1" lang="zh-CN" altLang="en-US" smtClean="0"/>
              <a:t>2020/2/11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723EA4-CD7B-7940-BCFC-41166D687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7CB9CC-7FA6-DA4C-BA27-5792B3D8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96FF4-D28A-2249-A3AD-815E29FF0F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533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8BD442-70BB-EF48-8BAA-33015C1B5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A07-571E-F343-90A0-9BB027F0B226}" type="datetimeFigureOut">
              <a:rPr kumimoji="1" lang="zh-CN" altLang="en-US" smtClean="0"/>
              <a:t>2020/2/11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588F7E-3988-7144-A773-FCBC27A2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C851D3-BD7C-E34C-ACF5-EC2A3D67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96FF4-D28A-2249-A3AD-815E29FF0F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802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CD527-7FA0-A940-A66E-421D470A4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A5C26C-B3BA-B24A-B8C4-9979B5ED8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3FEE6A-A36A-894C-A1C7-035B09414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B117C4-18CE-2446-BBA0-3FA77790B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A07-571E-F343-90A0-9BB027F0B226}" type="datetimeFigureOut">
              <a:rPr kumimoji="1" lang="zh-CN" altLang="en-US" smtClean="0"/>
              <a:t>2020/2/11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636357-AB74-4942-8010-ED5253CE3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7070FC-9B3A-F848-B6B6-F2F414D3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96FF4-D28A-2249-A3AD-815E29FF0F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43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97037-4295-CF44-AA4F-0E885278A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5A311F-C10B-3442-8227-5A8F79447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60DE02-B2B3-5146-AA01-ED5EFFB5C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7F6A68-C3A2-1E40-95C1-F3746A1BC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65A07-571E-F343-90A0-9BB027F0B226}" type="datetimeFigureOut">
              <a:rPr kumimoji="1" lang="zh-CN" altLang="en-US" smtClean="0"/>
              <a:t>2020/2/11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AC4C46-795C-3E44-B50F-F05B1BEB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388673-E620-134E-9B98-259E32E6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96FF4-D28A-2249-A3AD-815E29FF0F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773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E7BE76-3357-1641-B269-105F5BAFD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9C9B96-9BB2-A84E-B027-7866DB20C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66B81-AFCC-B744-8BD8-B5C06599DE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65A07-571E-F343-90A0-9BB027F0B226}" type="datetimeFigureOut">
              <a:rPr kumimoji="1" lang="zh-CN" altLang="en-US" smtClean="0"/>
              <a:t>2020/2/11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A22B66-9F23-4349-96DC-DD3337F13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45FA5F-3B10-E142-A1DB-C04565FCD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96FF4-D28A-2249-A3AD-815E29FF0F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304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6B132-E88A-EB43-9CB3-3C5E49C32E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7AC86-1A74-9148-8FCF-F5D2E8CDB8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9364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C45A55C-3ECE-BD4B-9637-1D2025D970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51435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b="1"/>
              <a:t>与或图</a:t>
            </a:r>
            <a:r>
              <a:rPr lang="en-US" altLang="zh-CN" b="1"/>
              <a:t>: </a:t>
            </a:r>
            <a:r>
              <a:rPr lang="zh-CN" altLang="en-US" b="1"/>
              <a:t>对局部图的评价</a:t>
            </a:r>
          </a:p>
        </p:txBody>
      </p:sp>
      <p:sp>
        <p:nvSpPr>
          <p:cNvPr id="10243" name="Oval 3">
            <a:extLst>
              <a:ext uri="{FF2B5EF4-FFF2-40B4-BE49-F238E27FC236}">
                <a16:creationId xmlns:a16="http://schemas.microsoft.com/office/drawing/2014/main" id="{06E9B3A4-35F2-6C4A-96E4-6E39401CD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8350" y="15621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4" name="Oval 4">
            <a:extLst>
              <a:ext uri="{FF2B5EF4-FFF2-40B4-BE49-F238E27FC236}">
                <a16:creationId xmlns:a16="http://schemas.microsoft.com/office/drawing/2014/main" id="{DBE562EB-52B0-BD49-A5DD-43025FF5C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850" y="22479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5" name="Oval 5">
            <a:extLst>
              <a:ext uri="{FF2B5EF4-FFF2-40B4-BE49-F238E27FC236}">
                <a16:creationId xmlns:a16="http://schemas.microsoft.com/office/drawing/2014/main" id="{3E7435DA-68DD-1A49-908B-AD879B915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0" y="28194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6" name="Oval 6">
            <a:extLst>
              <a:ext uri="{FF2B5EF4-FFF2-40B4-BE49-F238E27FC236}">
                <a16:creationId xmlns:a16="http://schemas.microsoft.com/office/drawing/2014/main" id="{C270929A-904F-F546-B7EB-A21A108A8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550" y="36195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7" name="Oval 7">
            <a:extLst>
              <a:ext uri="{FF2B5EF4-FFF2-40B4-BE49-F238E27FC236}">
                <a16:creationId xmlns:a16="http://schemas.microsoft.com/office/drawing/2014/main" id="{505AD394-02C4-7448-A505-3AAA1B740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6650" y="27051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8" name="Oval 8">
            <a:extLst>
              <a:ext uri="{FF2B5EF4-FFF2-40B4-BE49-F238E27FC236}">
                <a16:creationId xmlns:a16="http://schemas.microsoft.com/office/drawing/2014/main" id="{D4184771-005B-5C4A-B67D-CAA2F1B73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38100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9" name="Oval 9">
            <a:extLst>
              <a:ext uri="{FF2B5EF4-FFF2-40B4-BE49-F238E27FC236}">
                <a16:creationId xmlns:a16="http://schemas.microsoft.com/office/drawing/2014/main" id="{3C17CA9B-A137-C942-8B90-CB101CDED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93395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50" name="Oval 10">
            <a:extLst>
              <a:ext uri="{FF2B5EF4-FFF2-40B4-BE49-F238E27FC236}">
                <a16:creationId xmlns:a16="http://schemas.microsoft.com/office/drawing/2014/main" id="{C1CE10D5-CCE6-F64C-8EEB-78538FD1C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6650" y="493395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51" name="Oval 11">
            <a:extLst>
              <a:ext uri="{FF2B5EF4-FFF2-40B4-BE49-F238E27FC236}">
                <a16:creationId xmlns:a16="http://schemas.microsoft.com/office/drawing/2014/main" id="{E5F9DC5E-A6CC-034D-93DE-87974E064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58293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52" name="Line 12">
            <a:extLst>
              <a:ext uri="{FF2B5EF4-FFF2-40B4-BE49-F238E27FC236}">
                <a16:creationId xmlns:a16="http://schemas.microsoft.com/office/drawing/2014/main" id="{5A156D22-1CE1-BE4A-906E-8B7130EAD5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10100" y="1714500"/>
            <a:ext cx="13335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3" name="Line 13">
            <a:extLst>
              <a:ext uri="{FF2B5EF4-FFF2-40B4-BE49-F238E27FC236}">
                <a16:creationId xmlns:a16="http://schemas.microsoft.com/office/drawing/2014/main" id="{73112707-8F42-2941-AD0B-E93956EE64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733550"/>
            <a:ext cx="76200" cy="18859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4" name="Line 14">
            <a:extLst>
              <a:ext uri="{FF2B5EF4-FFF2-40B4-BE49-F238E27FC236}">
                <a16:creationId xmlns:a16="http://schemas.microsoft.com/office/drawing/2014/main" id="{06C298FC-8F03-4B45-91A3-C08FCD1FAF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733550"/>
            <a:ext cx="1562100" cy="990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5" name="Line 15">
            <a:extLst>
              <a:ext uri="{FF2B5EF4-FFF2-40B4-BE49-F238E27FC236}">
                <a16:creationId xmlns:a16="http://schemas.microsoft.com/office/drawing/2014/main" id="{B5826965-345C-9B4F-9840-B9E7826F43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8550" y="2400300"/>
            <a:ext cx="914400" cy="14097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6" name="Line 16">
            <a:extLst>
              <a:ext uri="{FF2B5EF4-FFF2-40B4-BE49-F238E27FC236}">
                <a16:creationId xmlns:a16="http://schemas.microsoft.com/office/drawing/2014/main" id="{B5DA712C-8BB8-D340-B464-C2B4D948A4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1050" y="2400300"/>
            <a:ext cx="6858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7" name="Line 17">
            <a:extLst>
              <a:ext uri="{FF2B5EF4-FFF2-40B4-BE49-F238E27FC236}">
                <a16:creationId xmlns:a16="http://schemas.microsoft.com/office/drawing/2014/main" id="{9D9EE082-5B0E-B34E-9910-B2B842A106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2100" y="2971800"/>
            <a:ext cx="628650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8" name="Line 18">
            <a:extLst>
              <a:ext uri="{FF2B5EF4-FFF2-40B4-BE49-F238E27FC236}">
                <a16:creationId xmlns:a16="http://schemas.microsoft.com/office/drawing/2014/main" id="{B88FCB68-9CD1-E64D-AD65-A2E2A752B0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29250" y="2800350"/>
            <a:ext cx="2057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9" name="Line 19">
            <a:extLst>
              <a:ext uri="{FF2B5EF4-FFF2-40B4-BE49-F238E27FC236}">
                <a16:creationId xmlns:a16="http://schemas.microsoft.com/office/drawing/2014/main" id="{4303FA59-0AD8-174E-A4A7-1018FF2301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5700" y="3733800"/>
            <a:ext cx="2266950" cy="133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0" name="Line 20">
            <a:extLst>
              <a:ext uri="{FF2B5EF4-FFF2-40B4-BE49-F238E27FC236}">
                <a16:creationId xmlns:a16="http://schemas.microsoft.com/office/drawing/2014/main" id="{7B2F9B03-70A4-884B-93BA-F23F60D3D6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19500" y="3962400"/>
            <a:ext cx="19050" cy="97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1" name="Line 21">
            <a:extLst>
              <a:ext uri="{FF2B5EF4-FFF2-40B4-BE49-F238E27FC236}">
                <a16:creationId xmlns:a16="http://schemas.microsoft.com/office/drawing/2014/main" id="{1D87FBE2-4784-5243-94A9-98AB8C56F3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2857500"/>
            <a:ext cx="144780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2" name="Line 22">
            <a:extLst>
              <a:ext uri="{FF2B5EF4-FFF2-40B4-BE49-F238E27FC236}">
                <a16:creationId xmlns:a16="http://schemas.microsoft.com/office/drawing/2014/main" id="{89FEC3E7-D3AC-7F41-9C91-36523CFAB26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857500"/>
            <a:ext cx="1905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3" name="Line 23">
            <a:extLst>
              <a:ext uri="{FF2B5EF4-FFF2-40B4-BE49-F238E27FC236}">
                <a16:creationId xmlns:a16="http://schemas.microsoft.com/office/drawing/2014/main" id="{8BD70AC1-24A2-E844-B51A-A84894F973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3752850"/>
            <a:ext cx="2305050" cy="12001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4" name="Line 24">
            <a:extLst>
              <a:ext uri="{FF2B5EF4-FFF2-40B4-BE49-F238E27FC236}">
                <a16:creationId xmlns:a16="http://schemas.microsoft.com/office/drawing/2014/main" id="{58343956-2F80-E549-8F8D-52B3E44245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3771900"/>
            <a:ext cx="230505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5" name="Line 25">
            <a:extLst>
              <a:ext uri="{FF2B5EF4-FFF2-40B4-BE49-F238E27FC236}">
                <a16:creationId xmlns:a16="http://schemas.microsoft.com/office/drawing/2014/main" id="{060F3AFB-F84E-2C45-8E18-A96FEF5CEA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7900" y="3771900"/>
            <a:ext cx="1428750" cy="1181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6" name="Line 26">
            <a:extLst>
              <a:ext uri="{FF2B5EF4-FFF2-40B4-BE49-F238E27FC236}">
                <a16:creationId xmlns:a16="http://schemas.microsoft.com/office/drawing/2014/main" id="{E0A7578A-25DD-604D-A803-0CE670C5F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029200"/>
            <a:ext cx="3829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7" name="Line 27">
            <a:extLst>
              <a:ext uri="{FF2B5EF4-FFF2-40B4-BE49-F238E27FC236}">
                <a16:creationId xmlns:a16="http://schemas.microsoft.com/office/drawing/2014/main" id="{70E4DF68-B886-4948-80C0-5999855708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9500" y="5048250"/>
            <a:ext cx="1905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8" name="Arc 28">
            <a:extLst>
              <a:ext uri="{FF2B5EF4-FFF2-40B4-BE49-F238E27FC236}">
                <a16:creationId xmlns:a16="http://schemas.microsoft.com/office/drawing/2014/main" id="{DDB506EC-E03D-614C-8550-13BA503DA3AD}"/>
              </a:ext>
            </a:extLst>
          </p:cNvPr>
          <p:cNvSpPr>
            <a:spLocks/>
          </p:cNvSpPr>
          <p:nvPr/>
        </p:nvSpPr>
        <p:spPr bwMode="auto">
          <a:xfrm flipV="1">
            <a:off x="5962650" y="1885950"/>
            <a:ext cx="209550" cy="114300"/>
          </a:xfrm>
          <a:custGeom>
            <a:avLst/>
            <a:gdLst>
              <a:gd name="T0" fmla="*/ 0 w 21600"/>
              <a:gd name="T1" fmla="*/ 0 h 21600"/>
              <a:gd name="T2" fmla="*/ 209550 w 21600"/>
              <a:gd name="T3" fmla="*/ 114300 h 21600"/>
              <a:gd name="T4" fmla="*/ 0 w 21600"/>
              <a:gd name="T5" fmla="*/ 1143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69" name="Arc 29">
            <a:extLst>
              <a:ext uri="{FF2B5EF4-FFF2-40B4-BE49-F238E27FC236}">
                <a16:creationId xmlns:a16="http://schemas.microsoft.com/office/drawing/2014/main" id="{24CC4BF1-C102-FE4A-A771-D3CE16EF0CE7}"/>
              </a:ext>
            </a:extLst>
          </p:cNvPr>
          <p:cNvSpPr>
            <a:spLocks/>
          </p:cNvSpPr>
          <p:nvPr/>
        </p:nvSpPr>
        <p:spPr bwMode="auto">
          <a:xfrm flipV="1">
            <a:off x="5543550" y="2876550"/>
            <a:ext cx="76200" cy="247650"/>
          </a:xfrm>
          <a:custGeom>
            <a:avLst/>
            <a:gdLst>
              <a:gd name="T0" fmla="*/ 0 w 21600"/>
              <a:gd name="T1" fmla="*/ 0 h 21600"/>
              <a:gd name="T2" fmla="*/ 76200 w 21600"/>
              <a:gd name="T3" fmla="*/ 247650 h 21600"/>
              <a:gd name="T4" fmla="*/ 0 w 21600"/>
              <a:gd name="T5" fmla="*/ 2476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70" name="Freeform 30">
            <a:extLst>
              <a:ext uri="{FF2B5EF4-FFF2-40B4-BE49-F238E27FC236}">
                <a16:creationId xmlns:a16="http://schemas.microsoft.com/office/drawing/2014/main" id="{AE061583-35AA-0E46-99F9-96877FA0AEE7}"/>
              </a:ext>
            </a:extLst>
          </p:cNvPr>
          <p:cNvSpPr>
            <a:spLocks/>
          </p:cNvSpPr>
          <p:nvPr/>
        </p:nvSpPr>
        <p:spPr bwMode="auto">
          <a:xfrm>
            <a:off x="5753100" y="3943350"/>
            <a:ext cx="476250" cy="114300"/>
          </a:xfrm>
          <a:custGeom>
            <a:avLst/>
            <a:gdLst>
              <a:gd name="T0" fmla="*/ 0 w 300"/>
              <a:gd name="T1" fmla="*/ 12 h 72"/>
              <a:gd name="T2" fmla="*/ 132 w 300"/>
              <a:gd name="T3" fmla="*/ 72 h 72"/>
              <a:gd name="T4" fmla="*/ 216 w 300"/>
              <a:gd name="T5" fmla="*/ 60 h 72"/>
              <a:gd name="T6" fmla="*/ 300 w 300"/>
              <a:gd name="T7" fmla="*/ 0 h 72"/>
              <a:gd name="T8" fmla="*/ 0 60000 65536"/>
              <a:gd name="T9" fmla="*/ 0 60000 65536"/>
              <a:gd name="T10" fmla="*/ 0 60000 65536"/>
              <a:gd name="T11" fmla="*/ 0 60000 65536"/>
              <a:gd name="T12" fmla="*/ 0 w 300"/>
              <a:gd name="T13" fmla="*/ 0 h 72"/>
              <a:gd name="T14" fmla="*/ 300 w 300"/>
              <a:gd name="T15" fmla="*/ 72 h 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0" h="72">
                <a:moveTo>
                  <a:pt x="0" y="12"/>
                </a:moveTo>
                <a:lnTo>
                  <a:pt x="132" y="72"/>
                </a:lnTo>
                <a:lnTo>
                  <a:pt x="216" y="60"/>
                </a:lnTo>
                <a:lnTo>
                  <a:pt x="30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71" name="Arc 31">
            <a:extLst>
              <a:ext uri="{FF2B5EF4-FFF2-40B4-BE49-F238E27FC236}">
                <a16:creationId xmlns:a16="http://schemas.microsoft.com/office/drawing/2014/main" id="{97D5951B-820E-CA40-932A-B230DACF6798}"/>
              </a:ext>
            </a:extLst>
          </p:cNvPr>
          <p:cNvSpPr>
            <a:spLocks/>
          </p:cNvSpPr>
          <p:nvPr/>
        </p:nvSpPr>
        <p:spPr bwMode="auto">
          <a:xfrm flipV="1">
            <a:off x="3638550" y="3867150"/>
            <a:ext cx="400050" cy="266700"/>
          </a:xfrm>
          <a:custGeom>
            <a:avLst/>
            <a:gdLst>
              <a:gd name="T0" fmla="*/ 0 w 21600"/>
              <a:gd name="T1" fmla="*/ 0 h 21600"/>
              <a:gd name="T2" fmla="*/ 400050 w 21600"/>
              <a:gd name="T3" fmla="*/ 266700 h 21600"/>
              <a:gd name="T4" fmla="*/ 0 w 21600"/>
              <a:gd name="T5" fmla="*/ 2667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72" name="Arc 32">
            <a:extLst>
              <a:ext uri="{FF2B5EF4-FFF2-40B4-BE49-F238E27FC236}">
                <a16:creationId xmlns:a16="http://schemas.microsoft.com/office/drawing/2014/main" id="{012AFC10-BEAA-B245-823C-FCE0A680F049}"/>
              </a:ext>
            </a:extLst>
          </p:cNvPr>
          <p:cNvSpPr>
            <a:spLocks/>
          </p:cNvSpPr>
          <p:nvPr/>
        </p:nvSpPr>
        <p:spPr bwMode="auto">
          <a:xfrm flipV="1">
            <a:off x="3619500" y="5029200"/>
            <a:ext cx="342900" cy="285750"/>
          </a:xfrm>
          <a:custGeom>
            <a:avLst/>
            <a:gdLst>
              <a:gd name="T0" fmla="*/ 0 w 21600"/>
              <a:gd name="T1" fmla="*/ 0 h 21600"/>
              <a:gd name="T2" fmla="*/ 342900 w 21600"/>
              <a:gd name="T3" fmla="*/ 285750 h 21600"/>
              <a:gd name="T4" fmla="*/ 0 w 21600"/>
              <a:gd name="T5" fmla="*/ 2857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73" name="Line 33">
            <a:extLst>
              <a:ext uri="{FF2B5EF4-FFF2-40B4-BE49-F238E27FC236}">
                <a16:creationId xmlns:a16="http://schemas.microsoft.com/office/drawing/2014/main" id="{1324608B-C36A-884D-BCE0-4774EEF5FB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14750" y="2971800"/>
            <a:ext cx="160020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4" name="Text Box 34">
            <a:extLst>
              <a:ext uri="{FF2B5EF4-FFF2-40B4-BE49-F238E27FC236}">
                <a16:creationId xmlns:a16="http://schemas.microsoft.com/office/drawing/2014/main" id="{901C1DEB-BC6C-174A-B683-8C94217ED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1225" y="605790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目标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275" name="Text Box 35">
            <a:extLst>
              <a:ext uri="{FF2B5EF4-FFF2-40B4-BE49-F238E27FC236}">
                <a16:creationId xmlns:a16="http://schemas.microsoft.com/office/drawing/2014/main" id="{87AE7449-92AA-874A-A713-917BD3A58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525" y="518160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目标</a:t>
            </a:r>
          </a:p>
        </p:txBody>
      </p:sp>
      <p:sp>
        <p:nvSpPr>
          <p:cNvPr id="10276" name="Text Box 36">
            <a:extLst>
              <a:ext uri="{FF2B5EF4-FFF2-40B4-BE49-F238E27FC236}">
                <a16:creationId xmlns:a16="http://schemas.microsoft.com/office/drawing/2014/main" id="{99131430-BBA3-DA41-AA7B-CE506DBDD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975" y="1333500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初始节点</a:t>
            </a:r>
          </a:p>
        </p:txBody>
      </p:sp>
      <p:sp>
        <p:nvSpPr>
          <p:cNvPr id="10277" name="Text Box 37">
            <a:extLst>
              <a:ext uri="{FF2B5EF4-FFF2-40B4-BE49-F238E27FC236}">
                <a16:creationId xmlns:a16="http://schemas.microsoft.com/office/drawing/2014/main" id="{BA453AA8-27C8-4744-89B9-31B8BC4AA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3657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0278" name="Text Box 38">
            <a:extLst>
              <a:ext uri="{FF2B5EF4-FFF2-40B4-BE49-F238E27FC236}">
                <a16:creationId xmlns:a16="http://schemas.microsoft.com/office/drawing/2014/main" id="{F6C9BB7D-A99A-BB40-961D-0E48EA7AD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4724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0279" name="Text Box 39">
            <a:extLst>
              <a:ext uri="{FF2B5EF4-FFF2-40B4-BE49-F238E27FC236}">
                <a16:creationId xmlns:a16="http://schemas.microsoft.com/office/drawing/2014/main" id="{84807177-A032-C741-B07F-27DE27214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4300" y="2514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74055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033F8BA-8F92-0946-BFA5-CBFDA9A5A3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4384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与或图搜索</a:t>
            </a:r>
            <a:r>
              <a:rPr lang="en-US" altLang="zh-CN" b="1">
                <a:latin typeface="宋体" panose="02010600030101010101" pitchFamily="2" charset="-122"/>
              </a:rPr>
              <a:t>:AO*</a:t>
            </a:r>
            <a:r>
              <a:rPr lang="zh-CN" altLang="en-US" b="1">
                <a:latin typeface="宋体" panose="02010600030101010101" pitchFamily="2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2992489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C412D3E-5A63-9140-835F-4F1065A9B2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b="1"/>
              <a:t>两个过程</a:t>
            </a:r>
            <a:endParaRPr lang="zh-CN" altLang="en-US" b="1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CC1D409-E13B-F144-9382-813C0C51D4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ea typeface="楷体_GB2312" pitchFamily="49" charset="-122"/>
              </a:rPr>
              <a:t>图生成过程，即扩展节点</a:t>
            </a:r>
          </a:p>
          <a:p>
            <a:pPr lvl="1" eaLnBrk="1" hangingPunct="1">
              <a:buFontTx/>
              <a:buNone/>
            </a:pPr>
            <a:r>
              <a:rPr lang="zh-CN" altLang="en-US" b="1">
                <a:ea typeface="楷体_GB2312" pitchFamily="49" charset="-122"/>
              </a:rPr>
              <a:t>   自顶向下</a:t>
            </a:r>
            <a:r>
              <a:rPr lang="en-US" altLang="zh-CN" b="1">
                <a:ea typeface="楷体_GB2312" pitchFamily="49" charset="-122"/>
              </a:rPr>
              <a:t>, </a:t>
            </a:r>
            <a:r>
              <a:rPr lang="zh-CN" altLang="en-US" b="1">
                <a:ea typeface="楷体_GB2312" pitchFamily="49" charset="-122"/>
              </a:rPr>
              <a:t>从最优的局部途中选择一个节点扩展</a:t>
            </a:r>
          </a:p>
          <a:p>
            <a:pPr eaLnBrk="1" hangingPunct="1"/>
            <a:r>
              <a:rPr lang="zh-CN" altLang="en-US" b="1">
                <a:ea typeface="楷体_GB2312" pitchFamily="49" charset="-122"/>
              </a:rPr>
              <a:t>计算耗散值的过程</a:t>
            </a:r>
          </a:p>
          <a:p>
            <a:pPr lvl="1" eaLnBrk="1" hangingPunct="1">
              <a:buFontTx/>
              <a:buNone/>
            </a:pPr>
            <a:r>
              <a:rPr lang="zh-CN" altLang="en-US" b="1">
                <a:ea typeface="楷体_GB2312" pitchFamily="49" charset="-122"/>
              </a:rPr>
              <a:t>  自下向顶</a:t>
            </a:r>
            <a:r>
              <a:rPr lang="en-US" altLang="zh-CN" b="1">
                <a:ea typeface="楷体_GB2312" pitchFamily="49" charset="-122"/>
              </a:rPr>
              <a:t>, </a:t>
            </a:r>
            <a:r>
              <a:rPr lang="zh-CN" altLang="en-US" b="1">
                <a:ea typeface="楷体_GB2312" pitchFamily="49" charset="-122"/>
              </a:rPr>
              <a:t>对当前的局部图重新计算耗散值</a:t>
            </a:r>
          </a:p>
        </p:txBody>
      </p:sp>
    </p:spTree>
    <p:extLst>
      <p:ext uri="{BB962C8B-B14F-4D97-AF65-F5344CB8AC3E}">
        <p14:creationId xmlns:p14="http://schemas.microsoft.com/office/powerpoint/2010/main" val="3354941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064ADB8-5B23-BD44-90F6-14B091F88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38150"/>
            <a:ext cx="7772400" cy="819150"/>
          </a:xfrm>
        </p:spPr>
        <p:txBody>
          <a:bodyPr/>
          <a:lstStyle/>
          <a:p>
            <a:pPr algn="l" eaLnBrk="1" hangingPunct="1"/>
            <a:r>
              <a:rPr lang="en-US" altLang="zh-CN" sz="3600" b="1"/>
              <a:t>AO*</a:t>
            </a:r>
            <a:r>
              <a:rPr lang="zh-CN" altLang="en-US" sz="3600" b="1"/>
              <a:t>算法搜索例子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9195654-BB65-8043-B53C-855EDEFBFA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6667500"/>
            <a:ext cx="7772400" cy="190500"/>
          </a:xfrm>
        </p:spPr>
        <p:txBody>
          <a:bodyPr>
            <a:normAutofit fontScale="25000" lnSpcReduction="20000"/>
          </a:bodyPr>
          <a:lstStyle/>
          <a:p>
            <a:pPr eaLnBrk="1" hangingPunct="1">
              <a:lnSpc>
                <a:spcPct val="90000"/>
              </a:lnSpc>
            </a:pPr>
            <a:endParaRPr lang="zh-CN" altLang="zh-CN"/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1820FC00-0701-0342-BED0-6B11D5AFE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579564"/>
            <a:ext cx="257810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其中：</a:t>
            </a:r>
          </a:p>
          <a:p>
            <a:pPr eaLnBrk="1" hangingPunct="1"/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h(n</a:t>
            </a:r>
            <a:r>
              <a:rPr kumimoji="1" lang="en-US" altLang="zh-CN" sz="2000" b="1" baseline="-25000"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)=3</a:t>
            </a:r>
          </a:p>
          <a:p>
            <a:pPr eaLnBrk="1" hangingPunct="1"/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    h(n</a:t>
            </a:r>
            <a:r>
              <a:rPr kumimoji="1" lang="en-US" altLang="zh-CN" sz="2000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)=2</a:t>
            </a:r>
          </a:p>
          <a:p>
            <a:pPr eaLnBrk="1" hangingPunct="1"/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    h(n</a:t>
            </a:r>
            <a:r>
              <a:rPr kumimoji="1" lang="en-US" altLang="zh-CN" sz="2000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)=4</a:t>
            </a:r>
          </a:p>
          <a:p>
            <a:pPr eaLnBrk="1" hangingPunct="1"/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    h(n</a:t>
            </a:r>
            <a:r>
              <a:rPr kumimoji="1" lang="en-US" altLang="zh-CN" sz="2000" b="1" baseline="-25000"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)=4</a:t>
            </a:r>
          </a:p>
          <a:p>
            <a:pPr eaLnBrk="1" hangingPunct="1"/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    h(n</a:t>
            </a:r>
            <a:r>
              <a:rPr kumimoji="1" lang="en-US" altLang="zh-CN" sz="2000" b="1" baseline="-25000"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)=1</a:t>
            </a:r>
          </a:p>
          <a:p>
            <a:pPr eaLnBrk="1" hangingPunct="1"/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    h(n</a:t>
            </a:r>
            <a:r>
              <a:rPr kumimoji="1" lang="en-US" altLang="zh-CN" sz="2000" b="1" baseline="-25000"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)=1</a:t>
            </a:r>
          </a:p>
          <a:p>
            <a:pPr eaLnBrk="1" hangingPunct="1"/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    h(n</a:t>
            </a:r>
            <a:r>
              <a:rPr kumimoji="1" lang="en-US" altLang="zh-CN" sz="2000" b="1" baseline="-25000">
                <a:latin typeface="楷体_GB2312" pitchFamily="49" charset="-122"/>
                <a:ea typeface="楷体_GB2312" pitchFamily="49" charset="-122"/>
              </a:rPr>
              <a:t>6</a:t>
            </a: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)=2</a:t>
            </a:r>
          </a:p>
          <a:p>
            <a:pPr eaLnBrk="1" hangingPunct="1"/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    h(n</a:t>
            </a:r>
            <a:r>
              <a:rPr kumimoji="1" lang="en-US" altLang="zh-CN" sz="2000" b="1" baseline="-25000">
                <a:latin typeface="楷体_GB2312" pitchFamily="49" charset="-122"/>
                <a:ea typeface="楷体_GB2312" pitchFamily="49" charset="-122"/>
              </a:rPr>
              <a:t>7</a:t>
            </a: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)=0</a:t>
            </a:r>
          </a:p>
          <a:p>
            <a:pPr eaLnBrk="1" hangingPunct="1"/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    h(n</a:t>
            </a:r>
            <a:r>
              <a:rPr kumimoji="1" lang="en-US" altLang="zh-CN" sz="2000" b="1" baseline="-25000">
                <a:latin typeface="楷体_GB2312" pitchFamily="49" charset="-122"/>
                <a:ea typeface="楷体_GB2312" pitchFamily="49" charset="-122"/>
              </a:rPr>
              <a:t>8</a:t>
            </a: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)=0</a:t>
            </a:r>
          </a:p>
          <a:p>
            <a:pPr eaLnBrk="1" hangingPunct="1"/>
            <a:endParaRPr kumimoji="1" lang="en-US" altLang="zh-CN" sz="20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设：</a:t>
            </a: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K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连接符</a:t>
            </a:r>
          </a:p>
          <a:p>
            <a:pPr eaLnBrk="1" hangingPunct="1"/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的耗散值为</a:t>
            </a: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K</a:t>
            </a:r>
          </a:p>
          <a:p>
            <a:pPr eaLnBrk="1" hangingPunct="1">
              <a:spcBef>
                <a:spcPct val="50000"/>
              </a:spcBef>
            </a:pPr>
            <a:endParaRPr kumimoji="1" lang="en-US" altLang="zh-CN" sz="20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317" name="Oval 5">
            <a:extLst>
              <a:ext uri="{FF2B5EF4-FFF2-40B4-BE49-F238E27FC236}">
                <a16:creationId xmlns:a16="http://schemas.microsoft.com/office/drawing/2014/main" id="{29BCCDB0-ACB8-334E-B995-A04600B42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5938" y="1493839"/>
            <a:ext cx="120650" cy="1492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8" name="Oval 6">
            <a:extLst>
              <a:ext uri="{FF2B5EF4-FFF2-40B4-BE49-F238E27FC236}">
                <a16:creationId xmlns:a16="http://schemas.microsoft.com/office/drawing/2014/main" id="{0AEC7D68-3430-2F4F-8D9A-5BC076F73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314" y="2166939"/>
            <a:ext cx="122237" cy="1492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9" name="Oval 7">
            <a:extLst>
              <a:ext uri="{FF2B5EF4-FFF2-40B4-BE49-F238E27FC236}">
                <a16:creationId xmlns:a16="http://schemas.microsoft.com/office/drawing/2014/main" id="{6D25D3DD-2D2E-5A48-8A49-E5166EB80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0163" y="2727326"/>
            <a:ext cx="120650" cy="1508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0" name="Oval 8">
            <a:extLst>
              <a:ext uri="{FF2B5EF4-FFF2-40B4-BE49-F238E27FC236}">
                <a16:creationId xmlns:a16="http://schemas.microsoft.com/office/drawing/2014/main" id="{B499629B-95C9-2C48-ACC4-CE1593D7E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263" y="3513138"/>
            <a:ext cx="120650" cy="1508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1" name="Oval 9">
            <a:extLst>
              <a:ext uri="{FF2B5EF4-FFF2-40B4-BE49-F238E27FC236}">
                <a16:creationId xmlns:a16="http://schemas.microsoft.com/office/drawing/2014/main" id="{5C4E55C6-8906-0C4C-B399-A28A171F8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864" y="2616201"/>
            <a:ext cx="122237" cy="1492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2" name="Oval 10">
            <a:extLst>
              <a:ext uri="{FF2B5EF4-FFF2-40B4-BE49-F238E27FC236}">
                <a16:creationId xmlns:a16="http://schemas.microsoft.com/office/drawing/2014/main" id="{FAB3429A-5BBE-0A40-8F33-23CC0304A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7614" y="3700463"/>
            <a:ext cx="122237" cy="15081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3" name="Oval 11">
            <a:extLst>
              <a:ext uri="{FF2B5EF4-FFF2-40B4-BE49-F238E27FC236}">
                <a16:creationId xmlns:a16="http://schemas.microsoft.com/office/drawing/2014/main" id="{53C24779-4111-9145-830E-627A793E1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4805364"/>
            <a:ext cx="122238" cy="1492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4" name="Oval 12">
            <a:extLst>
              <a:ext uri="{FF2B5EF4-FFF2-40B4-BE49-F238E27FC236}">
                <a16:creationId xmlns:a16="http://schemas.microsoft.com/office/drawing/2014/main" id="{A778BCC5-F19C-9042-BBB6-7C62ADE02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864" y="4805364"/>
            <a:ext cx="122237" cy="1492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5" name="Oval 13">
            <a:extLst>
              <a:ext uri="{FF2B5EF4-FFF2-40B4-BE49-F238E27FC236}">
                <a16:creationId xmlns:a16="http://schemas.microsoft.com/office/drawing/2014/main" id="{DD8A89E8-B65A-044E-91A8-3EAF38A00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7614" y="5683251"/>
            <a:ext cx="122237" cy="1508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6" name="Line 14">
            <a:extLst>
              <a:ext uri="{FF2B5EF4-FFF2-40B4-BE49-F238E27FC236}">
                <a16:creationId xmlns:a16="http://schemas.microsoft.com/office/drawing/2014/main" id="{A49A91CD-C973-3D4A-BD07-8CAEF50690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8514" y="1643064"/>
            <a:ext cx="1062037" cy="523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7" name="Line 15">
            <a:extLst>
              <a:ext uri="{FF2B5EF4-FFF2-40B4-BE49-F238E27FC236}">
                <a16:creationId xmlns:a16="http://schemas.microsoft.com/office/drawing/2014/main" id="{84B286D8-B144-FA43-86CB-6928AACE1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0551" y="1662114"/>
            <a:ext cx="61913" cy="1851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8" name="Line 16">
            <a:extLst>
              <a:ext uri="{FF2B5EF4-FFF2-40B4-BE49-F238E27FC236}">
                <a16:creationId xmlns:a16="http://schemas.microsoft.com/office/drawing/2014/main" id="{4663BCDD-60E2-5840-8018-075EA10E1C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0550" y="1662114"/>
            <a:ext cx="1246188" cy="973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9" name="Line 17">
            <a:extLst>
              <a:ext uri="{FF2B5EF4-FFF2-40B4-BE49-F238E27FC236}">
                <a16:creationId xmlns:a16="http://schemas.microsoft.com/office/drawing/2014/main" id="{E77127EA-0840-794F-860C-EBE3BAFB6C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3813" y="2316163"/>
            <a:ext cx="728662" cy="1384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0" name="Line 18">
            <a:extLst>
              <a:ext uri="{FF2B5EF4-FFF2-40B4-BE49-F238E27FC236}">
                <a16:creationId xmlns:a16="http://schemas.microsoft.com/office/drawing/2014/main" id="{BEB89A93-78AF-B541-840A-453E9599AD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2639" y="2316163"/>
            <a:ext cx="547687" cy="411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1" name="Line 19">
            <a:extLst>
              <a:ext uri="{FF2B5EF4-FFF2-40B4-BE49-F238E27FC236}">
                <a16:creationId xmlns:a16="http://schemas.microsoft.com/office/drawing/2014/main" id="{EA7AAEE7-9157-294D-B545-28C35D47C6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6526" y="2878139"/>
            <a:ext cx="500063" cy="617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2" name="Line 20">
            <a:extLst>
              <a:ext uri="{FF2B5EF4-FFF2-40B4-BE49-F238E27FC236}">
                <a16:creationId xmlns:a16="http://schemas.microsoft.com/office/drawing/2014/main" id="{9AB6FE9C-1E89-0A4F-8C39-8855EE7C24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90975" y="2709863"/>
            <a:ext cx="1639888" cy="74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3" name="Line 21">
            <a:extLst>
              <a:ext uri="{FF2B5EF4-FFF2-40B4-BE49-F238E27FC236}">
                <a16:creationId xmlns:a16="http://schemas.microsoft.com/office/drawing/2014/main" id="{656CF8F7-E08B-9941-A57A-A8D8038088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09851" y="3625851"/>
            <a:ext cx="1806575" cy="131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4" name="Line 22">
            <a:extLst>
              <a:ext uri="{FF2B5EF4-FFF2-40B4-BE49-F238E27FC236}">
                <a16:creationId xmlns:a16="http://schemas.microsoft.com/office/drawing/2014/main" id="{6A4F8BE2-A512-D243-B1B5-0E93056696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9525" y="3851275"/>
            <a:ext cx="14288" cy="954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5" name="Line 23">
            <a:extLst>
              <a:ext uri="{FF2B5EF4-FFF2-40B4-BE49-F238E27FC236}">
                <a16:creationId xmlns:a16="http://schemas.microsoft.com/office/drawing/2014/main" id="{6A1FB636-8B26-6A4F-A899-091A44BC45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22788" y="2765426"/>
            <a:ext cx="1154112" cy="7858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6" name="Line 24">
            <a:extLst>
              <a:ext uri="{FF2B5EF4-FFF2-40B4-BE49-F238E27FC236}">
                <a16:creationId xmlns:a16="http://schemas.microsoft.com/office/drawing/2014/main" id="{92D2FC12-65E3-BD4B-B66E-0AFBF342B4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6900" y="2765425"/>
            <a:ext cx="14288" cy="2020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7" name="Line 25">
            <a:extLst>
              <a:ext uri="{FF2B5EF4-FFF2-40B4-BE49-F238E27FC236}">
                <a16:creationId xmlns:a16="http://schemas.microsoft.com/office/drawing/2014/main" id="{11DDC821-234A-7149-BC06-EBC35E4A6B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79689" y="3644901"/>
            <a:ext cx="1836737" cy="1177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8" name="Line 26">
            <a:extLst>
              <a:ext uri="{FF2B5EF4-FFF2-40B4-BE49-F238E27FC236}">
                <a16:creationId xmlns:a16="http://schemas.microsoft.com/office/drawing/2014/main" id="{9356DC84-63F6-3D42-A679-201D682A17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79689" y="3663950"/>
            <a:ext cx="1836737" cy="2019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9" name="Line 27">
            <a:extLst>
              <a:ext uri="{FF2B5EF4-FFF2-40B4-BE49-F238E27FC236}">
                <a16:creationId xmlns:a16="http://schemas.microsoft.com/office/drawing/2014/main" id="{BE0E69A1-E3B1-2A49-8E52-3116CA0586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2625" y="3663951"/>
            <a:ext cx="1138238" cy="1158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0" name="Line 28">
            <a:extLst>
              <a:ext uri="{FF2B5EF4-FFF2-40B4-BE49-F238E27FC236}">
                <a16:creationId xmlns:a16="http://schemas.microsoft.com/office/drawing/2014/main" id="{1CABF69C-872B-0A47-8018-156A97687D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9689" y="4899025"/>
            <a:ext cx="30511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1" name="Line 29">
            <a:extLst>
              <a:ext uri="{FF2B5EF4-FFF2-40B4-BE49-F238E27FC236}">
                <a16:creationId xmlns:a16="http://schemas.microsoft.com/office/drawing/2014/main" id="{AA194073-5307-5345-B9FF-BF083D5D8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9525" y="4916488"/>
            <a:ext cx="14288" cy="785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2" name="Arc 30">
            <a:extLst>
              <a:ext uri="{FF2B5EF4-FFF2-40B4-BE49-F238E27FC236}">
                <a16:creationId xmlns:a16="http://schemas.microsoft.com/office/drawing/2014/main" id="{C944D6AF-AE01-B942-888B-37B8538F6252}"/>
              </a:ext>
            </a:extLst>
          </p:cNvPr>
          <p:cNvSpPr>
            <a:spLocks/>
          </p:cNvSpPr>
          <p:nvPr/>
        </p:nvSpPr>
        <p:spPr bwMode="auto">
          <a:xfrm flipV="1">
            <a:off x="4416425" y="1811338"/>
            <a:ext cx="166688" cy="112712"/>
          </a:xfrm>
          <a:custGeom>
            <a:avLst/>
            <a:gdLst>
              <a:gd name="T0" fmla="*/ 0 w 21600"/>
              <a:gd name="T1" fmla="*/ 0 h 21600"/>
              <a:gd name="T2" fmla="*/ 166688 w 21600"/>
              <a:gd name="T3" fmla="*/ 112712 h 21600"/>
              <a:gd name="T4" fmla="*/ 0 w 21600"/>
              <a:gd name="T5" fmla="*/ 112712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43" name="Arc 31">
            <a:extLst>
              <a:ext uri="{FF2B5EF4-FFF2-40B4-BE49-F238E27FC236}">
                <a16:creationId xmlns:a16="http://schemas.microsoft.com/office/drawing/2014/main" id="{91C4C623-C2D5-3D48-8C87-C3AEDC6DA9D3}"/>
              </a:ext>
            </a:extLst>
          </p:cNvPr>
          <p:cNvSpPr>
            <a:spLocks/>
          </p:cNvSpPr>
          <p:nvPr/>
        </p:nvSpPr>
        <p:spPr bwMode="auto">
          <a:xfrm flipV="1">
            <a:off x="4083051" y="2784475"/>
            <a:ext cx="60325" cy="242888"/>
          </a:xfrm>
          <a:custGeom>
            <a:avLst/>
            <a:gdLst>
              <a:gd name="T0" fmla="*/ 0 w 21600"/>
              <a:gd name="T1" fmla="*/ 0 h 21600"/>
              <a:gd name="T2" fmla="*/ 60325 w 21600"/>
              <a:gd name="T3" fmla="*/ 242888 h 21600"/>
              <a:gd name="T4" fmla="*/ 0 w 21600"/>
              <a:gd name="T5" fmla="*/ 242888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44" name="Freeform 32">
            <a:extLst>
              <a:ext uri="{FF2B5EF4-FFF2-40B4-BE49-F238E27FC236}">
                <a16:creationId xmlns:a16="http://schemas.microsoft.com/office/drawing/2014/main" id="{D7B3B8A8-FC59-844B-A0C3-A2C4F4405A2A}"/>
              </a:ext>
            </a:extLst>
          </p:cNvPr>
          <p:cNvSpPr>
            <a:spLocks/>
          </p:cNvSpPr>
          <p:nvPr/>
        </p:nvSpPr>
        <p:spPr bwMode="auto">
          <a:xfrm>
            <a:off x="4249738" y="3832226"/>
            <a:ext cx="379412" cy="111125"/>
          </a:xfrm>
          <a:custGeom>
            <a:avLst/>
            <a:gdLst>
              <a:gd name="T0" fmla="*/ 0 w 300"/>
              <a:gd name="T1" fmla="*/ 12 h 72"/>
              <a:gd name="T2" fmla="*/ 132 w 300"/>
              <a:gd name="T3" fmla="*/ 72 h 72"/>
              <a:gd name="T4" fmla="*/ 216 w 300"/>
              <a:gd name="T5" fmla="*/ 60 h 72"/>
              <a:gd name="T6" fmla="*/ 300 w 300"/>
              <a:gd name="T7" fmla="*/ 0 h 72"/>
              <a:gd name="T8" fmla="*/ 0 60000 65536"/>
              <a:gd name="T9" fmla="*/ 0 60000 65536"/>
              <a:gd name="T10" fmla="*/ 0 60000 65536"/>
              <a:gd name="T11" fmla="*/ 0 60000 65536"/>
              <a:gd name="T12" fmla="*/ 0 w 300"/>
              <a:gd name="T13" fmla="*/ 0 h 72"/>
              <a:gd name="T14" fmla="*/ 300 w 300"/>
              <a:gd name="T15" fmla="*/ 72 h 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0" h="72">
                <a:moveTo>
                  <a:pt x="0" y="12"/>
                </a:moveTo>
                <a:lnTo>
                  <a:pt x="132" y="72"/>
                </a:lnTo>
                <a:lnTo>
                  <a:pt x="216" y="60"/>
                </a:lnTo>
                <a:lnTo>
                  <a:pt x="30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45" name="Arc 33">
            <a:extLst>
              <a:ext uri="{FF2B5EF4-FFF2-40B4-BE49-F238E27FC236}">
                <a16:creationId xmlns:a16="http://schemas.microsoft.com/office/drawing/2014/main" id="{7ACEFC03-F68F-6347-A6F7-E6E153EDC3B0}"/>
              </a:ext>
            </a:extLst>
          </p:cNvPr>
          <p:cNvSpPr>
            <a:spLocks/>
          </p:cNvSpPr>
          <p:nvPr/>
        </p:nvSpPr>
        <p:spPr bwMode="auto">
          <a:xfrm flipV="1">
            <a:off x="2563814" y="3757614"/>
            <a:ext cx="319087" cy="261937"/>
          </a:xfrm>
          <a:custGeom>
            <a:avLst/>
            <a:gdLst>
              <a:gd name="T0" fmla="*/ 0 w 21600"/>
              <a:gd name="T1" fmla="*/ 0 h 21600"/>
              <a:gd name="T2" fmla="*/ 319087 w 21600"/>
              <a:gd name="T3" fmla="*/ 261937 h 21600"/>
              <a:gd name="T4" fmla="*/ 0 w 21600"/>
              <a:gd name="T5" fmla="*/ 26193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46" name="Arc 34">
            <a:extLst>
              <a:ext uri="{FF2B5EF4-FFF2-40B4-BE49-F238E27FC236}">
                <a16:creationId xmlns:a16="http://schemas.microsoft.com/office/drawing/2014/main" id="{CACE677D-8DCF-EB42-AEF3-7B960D2853E4}"/>
              </a:ext>
            </a:extLst>
          </p:cNvPr>
          <p:cNvSpPr>
            <a:spLocks/>
          </p:cNvSpPr>
          <p:nvPr/>
        </p:nvSpPr>
        <p:spPr bwMode="auto">
          <a:xfrm flipV="1">
            <a:off x="2549525" y="4899025"/>
            <a:ext cx="273050" cy="279400"/>
          </a:xfrm>
          <a:custGeom>
            <a:avLst/>
            <a:gdLst>
              <a:gd name="T0" fmla="*/ 0 w 21600"/>
              <a:gd name="T1" fmla="*/ 0 h 21600"/>
              <a:gd name="T2" fmla="*/ 273050 w 21600"/>
              <a:gd name="T3" fmla="*/ 279400 h 21600"/>
              <a:gd name="T4" fmla="*/ 0 w 21600"/>
              <a:gd name="T5" fmla="*/ 2794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47" name="Line 35">
            <a:extLst>
              <a:ext uri="{FF2B5EF4-FFF2-40B4-BE49-F238E27FC236}">
                <a16:creationId xmlns:a16="http://schemas.microsoft.com/office/drawing/2014/main" id="{5A710EC7-1175-3D4E-B5F2-174E9C508D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24138" y="2878139"/>
            <a:ext cx="1276350" cy="841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8" name="Text Box 36">
            <a:extLst>
              <a:ext uri="{FF2B5EF4-FFF2-40B4-BE49-F238E27FC236}">
                <a16:creationId xmlns:a16="http://schemas.microsoft.com/office/drawing/2014/main" id="{B3825A3D-9A1C-F147-8B1A-C5DDE9A5F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426" y="5934076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目标</a:t>
            </a:r>
          </a:p>
        </p:txBody>
      </p:sp>
      <p:sp>
        <p:nvSpPr>
          <p:cNvPr id="13349" name="Text Box 37">
            <a:extLst>
              <a:ext uri="{FF2B5EF4-FFF2-40B4-BE49-F238E27FC236}">
                <a16:creationId xmlns:a16="http://schemas.microsoft.com/office/drawing/2014/main" id="{4877415C-ED70-9C4F-A629-C45CED8CD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4" y="5073651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目标</a:t>
            </a:r>
          </a:p>
        </p:txBody>
      </p:sp>
      <p:sp>
        <p:nvSpPr>
          <p:cNvPr id="13350" name="Text Box 38">
            <a:extLst>
              <a:ext uri="{FF2B5EF4-FFF2-40B4-BE49-F238E27FC236}">
                <a16:creationId xmlns:a16="http://schemas.microsoft.com/office/drawing/2014/main" id="{68462F18-1740-F64A-9AD1-A1687F44E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295401"/>
            <a:ext cx="1208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初始节点</a:t>
            </a:r>
          </a:p>
        </p:txBody>
      </p:sp>
      <p:sp>
        <p:nvSpPr>
          <p:cNvPr id="13351" name="Text Box 39">
            <a:extLst>
              <a:ext uri="{FF2B5EF4-FFF2-40B4-BE49-F238E27FC236}">
                <a16:creationId xmlns:a16="http://schemas.microsoft.com/office/drawing/2014/main" id="{16E43699-AFAD-574F-A024-AD9AABEBE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050" y="1300163"/>
            <a:ext cx="37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n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3352" name="Text Box 40">
            <a:extLst>
              <a:ext uri="{FF2B5EF4-FFF2-40B4-BE49-F238E27FC236}">
                <a16:creationId xmlns:a16="http://schemas.microsoft.com/office/drawing/2014/main" id="{59E91797-D73C-0D4A-8D94-90F34B277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2263" y="2047876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n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3353" name="Text Box 41">
            <a:extLst>
              <a:ext uri="{FF2B5EF4-FFF2-40B4-BE49-F238E27FC236}">
                <a16:creationId xmlns:a16="http://schemas.microsoft.com/office/drawing/2014/main" id="{6DB85EAC-53A3-614D-9D9F-CC1E611EE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2366963"/>
            <a:ext cx="37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n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354" name="Text Box 42">
            <a:extLst>
              <a:ext uri="{FF2B5EF4-FFF2-40B4-BE49-F238E27FC236}">
                <a16:creationId xmlns:a16="http://schemas.microsoft.com/office/drawing/2014/main" id="{C5117D5A-5A33-4B41-BB74-D946D5E23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3528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n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355" name="Text Box 43">
            <a:extLst>
              <a:ext uri="{FF2B5EF4-FFF2-40B4-BE49-F238E27FC236}">
                <a16:creationId xmlns:a16="http://schemas.microsoft.com/office/drawing/2014/main" id="{2213A02B-B872-FE4D-A823-BFC2E4283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2788" y="2535238"/>
            <a:ext cx="37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n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356" name="Text Box 44">
            <a:extLst>
              <a:ext uri="{FF2B5EF4-FFF2-40B4-BE49-F238E27FC236}">
                <a16:creationId xmlns:a16="http://schemas.microsoft.com/office/drawing/2014/main" id="{165479C8-E1CB-E54C-AE6D-8927AA6A3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8188" y="3470276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n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357" name="Text Box 45">
            <a:extLst>
              <a:ext uri="{FF2B5EF4-FFF2-40B4-BE49-F238E27FC236}">
                <a16:creationId xmlns:a16="http://schemas.microsoft.com/office/drawing/2014/main" id="{F129DF39-A478-A946-A8F2-FFEE3C5F4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630738"/>
            <a:ext cx="37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n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358" name="Text Box 46">
            <a:extLst>
              <a:ext uri="{FF2B5EF4-FFF2-40B4-BE49-F238E27FC236}">
                <a16:creationId xmlns:a16="http://schemas.microsoft.com/office/drawing/2014/main" id="{39C693D2-A6F3-A541-A2E8-5A8C84F4E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475" y="5864226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n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3359" name="Text Box 47">
            <a:extLst>
              <a:ext uri="{FF2B5EF4-FFF2-40B4-BE49-F238E27FC236}">
                <a16:creationId xmlns:a16="http://schemas.microsoft.com/office/drawing/2014/main" id="{DD5EC4B0-ECD5-7241-8DA4-A6EBAAAB8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2788" y="470535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n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66912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966EDD1-CB71-CE45-B047-4EADB1234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7772400" cy="819150"/>
          </a:xfrm>
        </p:spPr>
        <p:txBody>
          <a:bodyPr/>
          <a:lstStyle/>
          <a:p>
            <a:pPr algn="l" eaLnBrk="1" hangingPunct="1"/>
            <a:r>
              <a:rPr lang="en-US" altLang="zh-CN" sz="2800" b="1"/>
              <a:t>AO*</a:t>
            </a:r>
            <a:r>
              <a:rPr lang="zh-CN" altLang="en-US" sz="2800" b="1"/>
              <a:t>算法搜索例子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4FEA8ED-45F1-7444-85CC-03B1A27C2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6667500"/>
            <a:ext cx="7772400" cy="190500"/>
          </a:xfrm>
        </p:spPr>
        <p:txBody>
          <a:bodyPr>
            <a:normAutofit fontScale="25000" lnSpcReduction="20000"/>
          </a:bodyPr>
          <a:lstStyle/>
          <a:p>
            <a:pPr eaLnBrk="1" hangingPunct="1">
              <a:lnSpc>
                <a:spcPct val="90000"/>
              </a:lnSpc>
            </a:pPr>
            <a:endParaRPr lang="zh-CN" altLang="zh-CN"/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D00FC51F-CBD4-0F42-8D37-D1F50A32E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86246"/>
            <a:ext cx="5257800" cy="6463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中只有一个结点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n0</a:t>
            </a:r>
          </a:p>
          <a:p>
            <a:pPr eaLnBrk="1" hangingPunct="1"/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第一个大循环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扩展结点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),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直到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n0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是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SOLVED:</a:t>
            </a:r>
          </a:p>
          <a:p>
            <a:pPr eaLnBrk="1" hangingPunct="1">
              <a:buFontTx/>
              <a:buAutoNum type="arabicPeriod"/>
            </a:pP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找到待扩展的局部图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’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{n0}</a:t>
            </a:r>
          </a:p>
          <a:p>
            <a:pPr eaLnBrk="1" hangingPunct="1">
              <a:buFontTx/>
              <a:buAutoNum type="arabicPeriod"/>
            </a:pP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n=G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’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中任意结点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此时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n=n0</a:t>
            </a:r>
          </a:p>
          <a:p>
            <a:pPr eaLnBrk="1" hangingPunct="1">
              <a:buFontTx/>
              <a:buAutoNum type="arabicPeriod"/>
            </a:pP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扩展结点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n=n0, 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生成后继结点集合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{n1,n4,n5}, q(n4)=1, q(n5)=1, q(n1)=2, 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都不是终结点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把结点加到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中</a:t>
            </a:r>
          </a:p>
          <a:p>
            <a:pPr eaLnBrk="1" hangingPunct="1">
              <a:buFontTx/>
              <a:buAutoNum type="arabicPeriod"/>
            </a:pP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小循环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修改结点耗散值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),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直到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为空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eaLnBrk="1" hangingPunct="1"/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    a. S={n=n0}</a:t>
            </a:r>
          </a:p>
          <a:p>
            <a:pPr eaLnBrk="1" hangingPunct="1"/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    b. 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保证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的后代不在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中</a:t>
            </a:r>
          </a:p>
          <a:p>
            <a:pPr eaLnBrk="1" hangingPunct="1"/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c. m=n0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的连接符有两条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</a:p>
          <a:p>
            <a:pPr eaLnBrk="1" hangingPunct="1"/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计算</a:t>
            </a:r>
            <a:r>
              <a:rPr kumimoji="1" lang="en-US" altLang="zh-CN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q1(m)=1+q(n1)=1+2=3</a:t>
            </a:r>
          </a:p>
          <a:p>
            <a:pPr eaLnBrk="1" hangingPunct="1"/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           </a:t>
            </a:r>
            <a:r>
              <a:rPr kumimoji="1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q2(m)=2+q(n5)+q(n4)=2+1+1=4</a:t>
            </a:r>
          </a:p>
          <a:p>
            <a:pPr eaLnBrk="1" hangingPunct="1"/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令</a:t>
            </a:r>
            <a:r>
              <a:rPr kumimoji="1" lang="en-US" altLang="zh-CN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q(m)=q(n0)=min(q1,q2)=3</a:t>
            </a:r>
          </a:p>
          <a:p>
            <a:pPr eaLnBrk="1" hangingPunct="1"/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    d.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修改指针到</a:t>
            </a:r>
            <a:r>
              <a:rPr kumimoji="1" lang="en-US" altLang="zh-CN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q1</a:t>
            </a:r>
            <a:r>
              <a:rPr kumimoji="1" lang="zh-CN" altLang="en-US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对应的连结符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上去</a:t>
            </a:r>
          </a:p>
          <a:p>
            <a:pPr eaLnBrk="1" hangingPunct="1"/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e.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n1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为非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SOLVED,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则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m=n0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也为非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SOLVED</a:t>
            </a:r>
          </a:p>
          <a:p>
            <a:pPr eaLnBrk="1" hangingPunct="1"/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    f.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m=n0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SOLVED,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或者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q(m)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被修改过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则需要也对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的父结点进行修改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即将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的父结点加到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中</a:t>
            </a:r>
          </a:p>
          <a:p>
            <a:pPr eaLnBrk="1" hangingPunct="1"/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g.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小循环结束</a:t>
            </a:r>
          </a:p>
          <a:p>
            <a:pPr eaLnBrk="1" hangingPunct="1"/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5.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大循环结束</a:t>
            </a:r>
          </a:p>
          <a:p>
            <a:pPr eaLnBrk="1" hangingPunct="1"/>
            <a:endParaRPr kumimoji="1"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37" name="Oval 5">
            <a:extLst>
              <a:ext uri="{FF2B5EF4-FFF2-40B4-BE49-F238E27FC236}">
                <a16:creationId xmlns:a16="http://schemas.microsoft.com/office/drawing/2014/main" id="{CB3A1203-9158-8E41-A937-57C13BA8B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588" y="1279526"/>
            <a:ext cx="120650" cy="1492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A811C33B-A9F4-C449-8140-C6DA75610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914401"/>
            <a:ext cx="1208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初始节点</a:t>
            </a:r>
          </a:p>
        </p:txBody>
      </p:sp>
      <p:sp>
        <p:nvSpPr>
          <p:cNvPr id="14343" name="Text Box 7">
            <a:extLst>
              <a:ext uri="{FF2B5EF4-FFF2-40B4-BE49-F238E27FC236}">
                <a16:creationId xmlns:a16="http://schemas.microsoft.com/office/drawing/2014/main" id="{32A2C421-9DB5-0348-AE07-A03831206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0" y="995363"/>
            <a:ext cx="37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n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0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26D8B92D-BCAC-9E45-8E12-DACF89631CE2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828801"/>
            <a:ext cx="508000" cy="366713"/>
            <a:chOff x="288" y="1152"/>
            <a:chExt cx="320" cy="231"/>
          </a:xfrm>
        </p:grpSpPr>
        <p:sp>
          <p:nvSpPr>
            <p:cNvPr id="14361" name="Oval 9">
              <a:extLst>
                <a:ext uri="{FF2B5EF4-FFF2-40B4-BE49-F238E27FC236}">
                  <a16:creationId xmlns:a16="http://schemas.microsoft.com/office/drawing/2014/main" id="{3D6B6D3A-6C28-BD46-B968-03AEB262A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" y="1230"/>
              <a:ext cx="77" cy="9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2" name="Text Box 10">
              <a:extLst>
                <a:ext uri="{FF2B5EF4-FFF2-40B4-BE49-F238E27FC236}">
                  <a16:creationId xmlns:a16="http://schemas.microsoft.com/office/drawing/2014/main" id="{3BA7F6A5-D1BD-5742-97C5-5BC62AE1D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152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</a:rPr>
                <a:t>n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3" name="Group 11">
            <a:extLst>
              <a:ext uri="{FF2B5EF4-FFF2-40B4-BE49-F238E27FC236}">
                <a16:creationId xmlns:a16="http://schemas.microsoft.com/office/drawing/2014/main" id="{B31942D5-949A-494F-8100-565A7D8167A9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286001"/>
            <a:ext cx="603250" cy="366713"/>
            <a:chOff x="2064" y="1440"/>
            <a:chExt cx="380" cy="231"/>
          </a:xfrm>
        </p:grpSpPr>
        <p:sp>
          <p:nvSpPr>
            <p:cNvPr id="14359" name="Oval 12">
              <a:extLst>
                <a:ext uri="{FF2B5EF4-FFF2-40B4-BE49-F238E27FC236}">
                  <a16:creationId xmlns:a16="http://schemas.microsoft.com/office/drawing/2014/main" id="{B62376AB-4657-8646-941D-0AE5D78D8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488"/>
              <a:ext cx="77" cy="9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0" name="Text Box 13">
              <a:extLst>
                <a:ext uri="{FF2B5EF4-FFF2-40B4-BE49-F238E27FC236}">
                  <a16:creationId xmlns:a16="http://schemas.microsoft.com/office/drawing/2014/main" id="{9D061104-E0F4-D645-BE4C-13D3DB5EA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44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</a:rPr>
                <a:t>n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4" name="Group 14">
            <a:extLst>
              <a:ext uri="{FF2B5EF4-FFF2-40B4-BE49-F238E27FC236}">
                <a16:creationId xmlns:a16="http://schemas.microsoft.com/office/drawing/2014/main" id="{D78333E3-E553-D046-8316-64F0151AA599}"/>
              </a:ext>
            </a:extLst>
          </p:cNvPr>
          <p:cNvGrpSpPr>
            <a:grpSpLocks/>
          </p:cNvGrpSpPr>
          <p:nvPr/>
        </p:nvGrpSpPr>
        <p:grpSpPr bwMode="auto">
          <a:xfrm>
            <a:off x="3490914" y="3255963"/>
            <a:ext cx="536575" cy="366712"/>
            <a:chOff x="1239" y="2051"/>
            <a:chExt cx="338" cy="231"/>
          </a:xfrm>
        </p:grpSpPr>
        <p:sp>
          <p:nvSpPr>
            <p:cNvPr id="14357" name="Oval 15">
              <a:extLst>
                <a:ext uri="{FF2B5EF4-FFF2-40B4-BE49-F238E27FC236}">
                  <a16:creationId xmlns:a16="http://schemas.microsoft.com/office/drawing/2014/main" id="{FC9D5122-A72D-E34C-9B4E-18A5E6EB8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" y="2078"/>
              <a:ext cx="76" cy="9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8" name="Text Box 16">
              <a:extLst>
                <a:ext uri="{FF2B5EF4-FFF2-40B4-BE49-F238E27FC236}">
                  <a16:creationId xmlns:a16="http://schemas.microsoft.com/office/drawing/2014/main" id="{AA0F89A5-8C4D-794D-B7FD-370129FED3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" y="2051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</a:rPr>
                <a:t>n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5" name="Group 17">
            <a:extLst>
              <a:ext uri="{FF2B5EF4-FFF2-40B4-BE49-F238E27FC236}">
                <a16:creationId xmlns:a16="http://schemas.microsoft.com/office/drawing/2014/main" id="{87967E5C-49CA-2640-ADB7-EFAD6CED5B04}"/>
              </a:ext>
            </a:extLst>
          </p:cNvPr>
          <p:cNvGrpSpPr>
            <a:grpSpLocks/>
          </p:cNvGrpSpPr>
          <p:nvPr/>
        </p:nvGrpSpPr>
        <p:grpSpPr bwMode="auto">
          <a:xfrm>
            <a:off x="2457450" y="1385888"/>
            <a:ext cx="985838" cy="671512"/>
            <a:chOff x="588" y="873"/>
            <a:chExt cx="621" cy="423"/>
          </a:xfrm>
        </p:grpSpPr>
        <p:sp>
          <p:nvSpPr>
            <p:cNvPr id="14355" name="Line 18">
              <a:extLst>
                <a:ext uri="{FF2B5EF4-FFF2-40B4-BE49-F238E27FC236}">
                  <a16:creationId xmlns:a16="http://schemas.microsoft.com/office/drawing/2014/main" id="{A58BCAA1-BB9F-AB4A-B1DB-E72AE151DA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8" y="873"/>
              <a:ext cx="621" cy="384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6" name="Text Box 19">
              <a:extLst>
                <a:ext uri="{FF2B5EF4-FFF2-40B4-BE49-F238E27FC236}">
                  <a16:creationId xmlns:a16="http://schemas.microsoft.com/office/drawing/2014/main" id="{85E11DC9-B592-364F-9E5E-7B6529CC2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104"/>
              <a:ext cx="5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400" b="1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连接符</a:t>
              </a:r>
              <a:r>
                <a:rPr kumimoji="1" lang="en-US" altLang="zh-CN" sz="1400" b="1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</p:grpSp>
      <p:grpSp>
        <p:nvGrpSpPr>
          <p:cNvPr id="6" name="Group 20">
            <a:extLst>
              <a:ext uri="{FF2B5EF4-FFF2-40B4-BE49-F238E27FC236}">
                <a16:creationId xmlns:a16="http://schemas.microsoft.com/office/drawing/2014/main" id="{BC4867DD-EDCD-AE43-B4B5-1159640724C8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371601"/>
            <a:ext cx="1322388" cy="1927225"/>
            <a:chOff x="1248" y="864"/>
            <a:chExt cx="833" cy="1214"/>
          </a:xfrm>
        </p:grpSpPr>
        <p:sp>
          <p:nvSpPr>
            <p:cNvPr id="14351" name="Line 21">
              <a:extLst>
                <a:ext uri="{FF2B5EF4-FFF2-40B4-BE49-F238E27FC236}">
                  <a16:creationId xmlns:a16="http://schemas.microsoft.com/office/drawing/2014/main" id="{61E5876E-35FB-0245-9A3A-04F8A540F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912"/>
              <a:ext cx="39" cy="116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2" name="Line 22">
              <a:extLst>
                <a:ext uri="{FF2B5EF4-FFF2-40B4-BE49-F238E27FC236}">
                  <a16:creationId xmlns:a16="http://schemas.microsoft.com/office/drawing/2014/main" id="{C558CF0A-C8CE-3F4F-9BFA-260C49D21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864"/>
              <a:ext cx="785" cy="6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3" name="Arc 23">
              <a:extLst>
                <a:ext uri="{FF2B5EF4-FFF2-40B4-BE49-F238E27FC236}">
                  <a16:creationId xmlns:a16="http://schemas.microsoft.com/office/drawing/2014/main" id="{906178DD-FE10-8B40-BB87-9F22560BE36A}"/>
                </a:ext>
              </a:extLst>
            </p:cNvPr>
            <p:cNvSpPr>
              <a:spLocks/>
            </p:cNvSpPr>
            <p:nvPr/>
          </p:nvSpPr>
          <p:spPr bwMode="auto">
            <a:xfrm rot="8616939">
              <a:off x="1248" y="1104"/>
              <a:ext cx="288" cy="48"/>
            </a:xfrm>
            <a:custGeom>
              <a:avLst/>
              <a:gdLst>
                <a:gd name="T0" fmla="*/ 0 w 21600"/>
                <a:gd name="T1" fmla="*/ 0 h 22669"/>
                <a:gd name="T2" fmla="*/ 288 w 21600"/>
                <a:gd name="T3" fmla="*/ 48 h 22669"/>
                <a:gd name="T4" fmla="*/ 0 w 21600"/>
                <a:gd name="T5" fmla="*/ 46 h 2266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669"/>
                <a:gd name="T11" fmla="*/ 21600 w 21600"/>
                <a:gd name="T12" fmla="*/ 22669 h 226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66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956"/>
                    <a:pt x="21591" y="22312"/>
                    <a:pt x="21573" y="22668"/>
                  </a:cubicBezTo>
                </a:path>
                <a:path w="21600" h="2266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956"/>
                    <a:pt x="21591" y="22312"/>
                    <a:pt x="21573" y="2266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4" name="Text Box 24">
              <a:extLst>
                <a:ext uri="{FF2B5EF4-FFF2-40B4-BE49-F238E27FC236}">
                  <a16:creationId xmlns:a16="http://schemas.microsoft.com/office/drawing/2014/main" id="{DF331621-10F3-8140-B9E4-0B39C7559A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200"/>
              <a:ext cx="5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6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连接符</a:t>
              </a:r>
              <a:r>
                <a:rPr kumimoji="1" lang="en-US" altLang="zh-CN" sz="16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</p:txBody>
        </p:sp>
      </p:grpSp>
      <p:sp>
        <p:nvSpPr>
          <p:cNvPr id="18457" name="Arc 25">
            <a:extLst>
              <a:ext uri="{FF2B5EF4-FFF2-40B4-BE49-F238E27FC236}">
                <a16:creationId xmlns:a16="http://schemas.microsoft.com/office/drawing/2014/main" id="{525CC215-8F36-C744-8858-B718DA6BDA48}"/>
              </a:ext>
            </a:extLst>
          </p:cNvPr>
          <p:cNvSpPr>
            <a:spLocks/>
          </p:cNvSpPr>
          <p:nvPr/>
        </p:nvSpPr>
        <p:spPr bwMode="auto">
          <a:xfrm flipH="1">
            <a:off x="2438400" y="1295400"/>
            <a:ext cx="762000" cy="533400"/>
          </a:xfrm>
          <a:custGeom>
            <a:avLst/>
            <a:gdLst>
              <a:gd name="T0" fmla="*/ 0 w 21600"/>
              <a:gd name="T1" fmla="*/ 0 h 21600"/>
              <a:gd name="T2" fmla="*/ 762000 w 21600"/>
              <a:gd name="T3" fmla="*/ 533400 h 21600"/>
              <a:gd name="T4" fmla="*/ 0 w 21600"/>
              <a:gd name="T5" fmla="*/ 5334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58" name="Text Box 26">
            <a:extLst>
              <a:ext uri="{FF2B5EF4-FFF2-40B4-BE49-F238E27FC236}">
                <a16:creationId xmlns:a16="http://schemas.microsoft.com/office/drawing/2014/main" id="{6A0A34A1-DDB1-B946-A694-1AFD6D3F8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838201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</a:rPr>
              <a:t>q=3</a:t>
            </a:r>
            <a:endParaRPr kumimoji="1" lang="en-US" altLang="zh-CN" b="1" baseline="-25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04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4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8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84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84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84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843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843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8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nimBg="1"/>
      <p:bldP spid="18457" grpId="0" animBg="1"/>
      <p:bldP spid="18458" grpId="0" build="allAtOnce"/>
      <p:bldP spid="18458" grpId="1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D696B1B-BED8-6145-AEFE-B9ED32361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7772400" cy="819150"/>
          </a:xfrm>
        </p:spPr>
        <p:txBody>
          <a:bodyPr/>
          <a:lstStyle/>
          <a:p>
            <a:pPr algn="l" eaLnBrk="1" hangingPunct="1"/>
            <a:r>
              <a:rPr lang="en-US" altLang="zh-CN" sz="2800" b="1"/>
              <a:t>AO*</a:t>
            </a:r>
            <a:r>
              <a:rPr lang="zh-CN" altLang="en-US" sz="2800" b="1"/>
              <a:t>算法搜索例子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F85BF3A-EA1B-F644-A3A5-97E8D86D19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6667500"/>
            <a:ext cx="7772400" cy="190500"/>
          </a:xfrm>
        </p:spPr>
        <p:txBody>
          <a:bodyPr>
            <a:normAutofit fontScale="25000" lnSpcReduction="20000"/>
          </a:bodyPr>
          <a:lstStyle/>
          <a:p>
            <a:pPr eaLnBrk="1" hangingPunct="1">
              <a:lnSpc>
                <a:spcPct val="90000"/>
              </a:lnSpc>
            </a:pPr>
            <a:endParaRPr lang="zh-CN" altLang="zh-CN"/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4A5B3042-BB4D-6546-A6BE-0B99897EF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87376"/>
            <a:ext cx="5257800" cy="585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G={n0,n1,n4,n5}</a:t>
            </a:r>
          </a:p>
          <a:p>
            <a:pPr eaLnBrk="1" hangingPunct="1"/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第二个大循环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扩展结点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),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直到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n0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是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SOLVED:</a:t>
            </a:r>
          </a:p>
          <a:p>
            <a:pPr eaLnBrk="1" hangingPunct="1">
              <a:buFontTx/>
              <a:buAutoNum type="arabicPeriod"/>
            </a:pP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找到待扩展的局部图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’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{n0,n1}</a:t>
            </a:r>
          </a:p>
          <a:p>
            <a:pPr eaLnBrk="1" hangingPunct="1">
              <a:buFontTx/>
              <a:buAutoNum type="arabicPeriod"/>
            </a:pP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n=G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’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中非终结点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此时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n=n1</a:t>
            </a:r>
          </a:p>
          <a:p>
            <a:pPr eaLnBrk="1" hangingPunct="1">
              <a:buFontTx/>
              <a:buAutoNum type="arabicPeriod"/>
            </a:pP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扩展结点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n=n1, 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生成后继结点集合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{n2,n3}, q(n2)=4, q(n3)=4, 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都不是终结点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把结点加到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中</a:t>
            </a:r>
          </a:p>
          <a:p>
            <a:pPr eaLnBrk="1" hangingPunct="1">
              <a:buFontTx/>
              <a:buAutoNum type="arabicPeriod"/>
            </a:pP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小循环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修改结点耗散值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),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直到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为空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eaLnBrk="1" hangingPunct="1"/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    a. S={n=n1}</a:t>
            </a:r>
          </a:p>
          <a:p>
            <a:pPr eaLnBrk="1" hangingPunct="1"/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    b. 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保证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的后代不在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中</a:t>
            </a:r>
          </a:p>
          <a:p>
            <a:pPr eaLnBrk="1" hangingPunct="1"/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c. m=n1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的连接符有两条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</a:p>
          <a:p>
            <a:pPr eaLnBrk="1" hangingPunct="1"/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计算</a:t>
            </a:r>
            <a:r>
              <a:rPr kumimoji="1" lang="en-US" altLang="zh-CN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q1(m)=1+q(n3)=1+4=5</a:t>
            </a:r>
          </a:p>
          <a:p>
            <a:pPr eaLnBrk="1" hangingPunct="1"/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           </a:t>
            </a:r>
            <a:r>
              <a:rPr kumimoji="1" lang="en-US" altLang="zh-CN" b="1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q2(m)=1+q(n2)=1+4=5</a:t>
            </a:r>
          </a:p>
          <a:p>
            <a:pPr eaLnBrk="1" hangingPunct="1"/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令</a:t>
            </a:r>
            <a:r>
              <a:rPr kumimoji="1" lang="en-US" altLang="zh-CN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q(m)=q(n0)=min(q1,q2)=5</a:t>
            </a:r>
          </a:p>
          <a:p>
            <a:pPr eaLnBrk="1" hangingPunct="1"/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    d.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修改指针到</a:t>
            </a:r>
            <a:r>
              <a:rPr kumimoji="1" lang="en-US" altLang="zh-CN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q1</a:t>
            </a:r>
            <a:r>
              <a:rPr kumimoji="1" lang="zh-CN" altLang="en-US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对应的连结符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上去</a:t>
            </a:r>
          </a:p>
          <a:p>
            <a:pPr eaLnBrk="1" hangingPunct="1"/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e.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n3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非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SOLVED,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则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m=n1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也为非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SOLVED</a:t>
            </a:r>
          </a:p>
          <a:p>
            <a:pPr eaLnBrk="1" hangingPunct="1"/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    f. q(m=n1)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被修改过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则需要也对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的父结点进行修改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即将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m=n1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的父结点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n0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加到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中</a:t>
            </a:r>
          </a:p>
          <a:p>
            <a:pPr eaLnBrk="1" hangingPunct="1"/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g.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小循环结束</a:t>
            </a:r>
          </a:p>
          <a:p>
            <a:pPr eaLnBrk="1" hangingPunct="1"/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5.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大循环结束</a:t>
            </a:r>
          </a:p>
          <a:p>
            <a:pPr eaLnBrk="1" hangingPunct="1"/>
            <a:endParaRPr kumimoji="1"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365" name="Oval 5">
            <a:extLst>
              <a:ext uri="{FF2B5EF4-FFF2-40B4-BE49-F238E27FC236}">
                <a16:creationId xmlns:a16="http://schemas.microsoft.com/office/drawing/2014/main" id="{0D27B0C2-44AD-C94B-B978-79DD56C94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588" y="1279526"/>
            <a:ext cx="120650" cy="1492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DB05534B-4EDD-724C-9517-2257F30D9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914401"/>
            <a:ext cx="1208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初始节点</a:t>
            </a:r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8588D2E4-089C-6749-9DF0-AE261687A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0" y="995363"/>
            <a:ext cx="37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n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9464" name="Oval 8">
            <a:extLst>
              <a:ext uri="{FF2B5EF4-FFF2-40B4-BE49-F238E27FC236}">
                <a16:creationId xmlns:a16="http://schemas.microsoft.com/office/drawing/2014/main" id="{7D926B8B-C7B8-7B4F-AFFB-3E9304526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964" y="1952626"/>
            <a:ext cx="122237" cy="1492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9" name="Text Box 9">
            <a:extLst>
              <a:ext uri="{FF2B5EF4-FFF2-40B4-BE49-F238E27FC236}">
                <a16:creationId xmlns:a16="http://schemas.microsoft.com/office/drawing/2014/main" id="{BFB6414D-FF30-FB49-B209-079B3A05A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8288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n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1</a:t>
            </a:r>
          </a:p>
        </p:txBody>
      </p:sp>
      <p:grpSp>
        <p:nvGrpSpPr>
          <p:cNvPr id="15370" name="Group 10">
            <a:extLst>
              <a:ext uri="{FF2B5EF4-FFF2-40B4-BE49-F238E27FC236}">
                <a16:creationId xmlns:a16="http://schemas.microsoft.com/office/drawing/2014/main" id="{BEB99F8B-7D14-2442-AABD-C0AE0A6873E4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286001"/>
            <a:ext cx="603250" cy="366713"/>
            <a:chOff x="2064" y="1440"/>
            <a:chExt cx="380" cy="231"/>
          </a:xfrm>
        </p:grpSpPr>
        <p:sp>
          <p:nvSpPr>
            <p:cNvPr id="15395" name="Oval 11">
              <a:extLst>
                <a:ext uri="{FF2B5EF4-FFF2-40B4-BE49-F238E27FC236}">
                  <a16:creationId xmlns:a16="http://schemas.microsoft.com/office/drawing/2014/main" id="{64963943-FD3C-1E48-A406-93BA032DB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488"/>
              <a:ext cx="77" cy="9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6" name="Text Box 12">
              <a:extLst>
                <a:ext uri="{FF2B5EF4-FFF2-40B4-BE49-F238E27FC236}">
                  <a16:creationId xmlns:a16="http://schemas.microsoft.com/office/drawing/2014/main" id="{00B97ECB-E5D2-3246-BFFF-EB6EB7F6C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44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</a:rPr>
                <a:t>n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15371" name="Group 13">
            <a:extLst>
              <a:ext uri="{FF2B5EF4-FFF2-40B4-BE49-F238E27FC236}">
                <a16:creationId xmlns:a16="http://schemas.microsoft.com/office/drawing/2014/main" id="{7DFFDCA1-2A69-954D-B1A9-46D35E70652C}"/>
              </a:ext>
            </a:extLst>
          </p:cNvPr>
          <p:cNvGrpSpPr>
            <a:grpSpLocks/>
          </p:cNvGrpSpPr>
          <p:nvPr/>
        </p:nvGrpSpPr>
        <p:grpSpPr bwMode="auto">
          <a:xfrm>
            <a:off x="3490914" y="3255963"/>
            <a:ext cx="536575" cy="366712"/>
            <a:chOff x="1239" y="2051"/>
            <a:chExt cx="338" cy="231"/>
          </a:xfrm>
        </p:grpSpPr>
        <p:sp>
          <p:nvSpPr>
            <p:cNvPr id="15393" name="Oval 14">
              <a:extLst>
                <a:ext uri="{FF2B5EF4-FFF2-40B4-BE49-F238E27FC236}">
                  <a16:creationId xmlns:a16="http://schemas.microsoft.com/office/drawing/2014/main" id="{2F4BC821-6109-824F-A614-FD7F9C754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" y="2078"/>
              <a:ext cx="76" cy="9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4" name="Text Box 15">
              <a:extLst>
                <a:ext uri="{FF2B5EF4-FFF2-40B4-BE49-F238E27FC236}">
                  <a16:creationId xmlns:a16="http://schemas.microsoft.com/office/drawing/2014/main" id="{0AC74661-32AF-0F41-AF03-D58120F85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" y="2051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</a:rPr>
                <a:t>n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5372" name="Group 16">
            <a:extLst>
              <a:ext uri="{FF2B5EF4-FFF2-40B4-BE49-F238E27FC236}">
                <a16:creationId xmlns:a16="http://schemas.microsoft.com/office/drawing/2014/main" id="{4C8E1350-D864-924D-B1FF-82B0C0F857B8}"/>
              </a:ext>
            </a:extLst>
          </p:cNvPr>
          <p:cNvGrpSpPr>
            <a:grpSpLocks/>
          </p:cNvGrpSpPr>
          <p:nvPr/>
        </p:nvGrpSpPr>
        <p:grpSpPr bwMode="auto">
          <a:xfrm>
            <a:off x="2457450" y="1385888"/>
            <a:ext cx="985838" cy="671512"/>
            <a:chOff x="588" y="873"/>
            <a:chExt cx="621" cy="423"/>
          </a:xfrm>
        </p:grpSpPr>
        <p:sp>
          <p:nvSpPr>
            <p:cNvPr id="15391" name="Line 17">
              <a:extLst>
                <a:ext uri="{FF2B5EF4-FFF2-40B4-BE49-F238E27FC236}">
                  <a16:creationId xmlns:a16="http://schemas.microsoft.com/office/drawing/2014/main" id="{EF56CA45-6863-6644-88AC-5BFBDCCEC5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8" y="873"/>
              <a:ext cx="621" cy="384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2" name="Text Box 18">
              <a:extLst>
                <a:ext uri="{FF2B5EF4-FFF2-40B4-BE49-F238E27FC236}">
                  <a16:creationId xmlns:a16="http://schemas.microsoft.com/office/drawing/2014/main" id="{D568DB28-2831-6642-902F-61D6E8C3C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104"/>
              <a:ext cx="5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400" b="1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连接符</a:t>
              </a:r>
              <a:r>
                <a:rPr kumimoji="1" lang="en-US" altLang="zh-CN" sz="1400" b="1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</p:grpSp>
      <p:grpSp>
        <p:nvGrpSpPr>
          <p:cNvPr id="15373" name="Group 19">
            <a:extLst>
              <a:ext uri="{FF2B5EF4-FFF2-40B4-BE49-F238E27FC236}">
                <a16:creationId xmlns:a16="http://schemas.microsoft.com/office/drawing/2014/main" id="{0C64DD36-01BE-AE45-B34A-CF264A2B633D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371601"/>
            <a:ext cx="1322388" cy="1927225"/>
            <a:chOff x="1248" y="864"/>
            <a:chExt cx="833" cy="1214"/>
          </a:xfrm>
        </p:grpSpPr>
        <p:sp>
          <p:nvSpPr>
            <p:cNvPr id="15387" name="Line 20">
              <a:extLst>
                <a:ext uri="{FF2B5EF4-FFF2-40B4-BE49-F238E27FC236}">
                  <a16:creationId xmlns:a16="http://schemas.microsoft.com/office/drawing/2014/main" id="{231E70D6-CBDD-2B4A-AAA7-83A93EFCFC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912"/>
              <a:ext cx="39" cy="116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8" name="Line 21">
              <a:extLst>
                <a:ext uri="{FF2B5EF4-FFF2-40B4-BE49-F238E27FC236}">
                  <a16:creationId xmlns:a16="http://schemas.microsoft.com/office/drawing/2014/main" id="{98D611EE-F4C1-384B-9754-081608AB67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864"/>
              <a:ext cx="785" cy="6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9" name="Arc 22">
              <a:extLst>
                <a:ext uri="{FF2B5EF4-FFF2-40B4-BE49-F238E27FC236}">
                  <a16:creationId xmlns:a16="http://schemas.microsoft.com/office/drawing/2014/main" id="{61ABA30A-56F9-E54B-B598-2A7F78E27CDB}"/>
                </a:ext>
              </a:extLst>
            </p:cNvPr>
            <p:cNvSpPr>
              <a:spLocks/>
            </p:cNvSpPr>
            <p:nvPr/>
          </p:nvSpPr>
          <p:spPr bwMode="auto">
            <a:xfrm rot="8616939">
              <a:off x="1248" y="1104"/>
              <a:ext cx="288" cy="48"/>
            </a:xfrm>
            <a:custGeom>
              <a:avLst/>
              <a:gdLst>
                <a:gd name="T0" fmla="*/ 0 w 21600"/>
                <a:gd name="T1" fmla="*/ 0 h 22669"/>
                <a:gd name="T2" fmla="*/ 288 w 21600"/>
                <a:gd name="T3" fmla="*/ 48 h 22669"/>
                <a:gd name="T4" fmla="*/ 0 w 21600"/>
                <a:gd name="T5" fmla="*/ 46 h 2266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669"/>
                <a:gd name="T11" fmla="*/ 21600 w 21600"/>
                <a:gd name="T12" fmla="*/ 22669 h 226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66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956"/>
                    <a:pt x="21591" y="22312"/>
                    <a:pt x="21573" y="22668"/>
                  </a:cubicBezTo>
                </a:path>
                <a:path w="21600" h="2266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956"/>
                    <a:pt x="21591" y="22312"/>
                    <a:pt x="21573" y="2266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0" name="Text Box 23">
              <a:extLst>
                <a:ext uri="{FF2B5EF4-FFF2-40B4-BE49-F238E27FC236}">
                  <a16:creationId xmlns:a16="http://schemas.microsoft.com/office/drawing/2014/main" id="{10D83ACB-17FA-154D-A252-8A83C9D4B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200"/>
              <a:ext cx="5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6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连接符</a:t>
              </a:r>
              <a:r>
                <a:rPr kumimoji="1" lang="en-US" altLang="zh-CN" sz="16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</p:txBody>
        </p:sp>
      </p:grpSp>
      <p:sp>
        <p:nvSpPr>
          <p:cNvPr id="19480" name="Arc 24">
            <a:extLst>
              <a:ext uri="{FF2B5EF4-FFF2-40B4-BE49-F238E27FC236}">
                <a16:creationId xmlns:a16="http://schemas.microsoft.com/office/drawing/2014/main" id="{2766C510-A531-694B-867E-912DBA6C2ED8}"/>
              </a:ext>
            </a:extLst>
          </p:cNvPr>
          <p:cNvSpPr>
            <a:spLocks/>
          </p:cNvSpPr>
          <p:nvPr/>
        </p:nvSpPr>
        <p:spPr bwMode="auto">
          <a:xfrm flipH="1">
            <a:off x="2514600" y="1219200"/>
            <a:ext cx="762000" cy="533400"/>
          </a:xfrm>
          <a:custGeom>
            <a:avLst/>
            <a:gdLst>
              <a:gd name="T0" fmla="*/ 0 w 21600"/>
              <a:gd name="T1" fmla="*/ 0 h 21600"/>
              <a:gd name="T2" fmla="*/ 762000 w 21600"/>
              <a:gd name="T3" fmla="*/ 533400 h 21600"/>
              <a:gd name="T4" fmla="*/ 0 w 21600"/>
              <a:gd name="T5" fmla="*/ 5334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81" name="Oval 25">
            <a:extLst>
              <a:ext uri="{FF2B5EF4-FFF2-40B4-BE49-F238E27FC236}">
                <a16:creationId xmlns:a16="http://schemas.microsoft.com/office/drawing/2014/main" id="{B15F557D-4933-6F44-BEBB-331FF41B3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581401"/>
            <a:ext cx="122238" cy="1508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82" name="Line 26">
            <a:extLst>
              <a:ext uri="{FF2B5EF4-FFF2-40B4-BE49-F238E27FC236}">
                <a16:creationId xmlns:a16="http://schemas.microsoft.com/office/drawing/2014/main" id="{3645A226-6573-664F-A792-ECAD4E80E5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2133600"/>
            <a:ext cx="609600" cy="14605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3" name="Oval 27">
            <a:extLst>
              <a:ext uri="{FF2B5EF4-FFF2-40B4-BE49-F238E27FC236}">
                <a16:creationId xmlns:a16="http://schemas.microsoft.com/office/drawing/2014/main" id="{038166B5-C6E6-9D41-B424-920E4297B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438401"/>
            <a:ext cx="120650" cy="1508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84" name="Line 28">
            <a:extLst>
              <a:ext uri="{FF2B5EF4-FFF2-40B4-BE49-F238E27FC236}">
                <a16:creationId xmlns:a16="http://schemas.microsoft.com/office/drawing/2014/main" id="{1189DE08-36C0-6845-A7AB-2F37A68EE3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057401"/>
            <a:ext cx="547688" cy="411163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5" name="Text Box 29">
            <a:extLst>
              <a:ext uri="{FF2B5EF4-FFF2-40B4-BE49-F238E27FC236}">
                <a16:creationId xmlns:a16="http://schemas.microsoft.com/office/drawing/2014/main" id="{7956CE93-F19A-2642-935E-1301BE2B0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0574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n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9486" name="Text Box 30">
            <a:extLst>
              <a:ext uri="{FF2B5EF4-FFF2-40B4-BE49-F238E27FC236}">
                <a16:creationId xmlns:a16="http://schemas.microsoft.com/office/drawing/2014/main" id="{640E34FC-1082-C340-9171-FAAF35AF7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650" y="3048001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</a:rPr>
              <a:t>n</a:t>
            </a:r>
            <a:r>
              <a:rPr kumimoji="1" lang="en-US" altLang="zh-CN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9487" name="Text Box 31">
            <a:extLst>
              <a:ext uri="{FF2B5EF4-FFF2-40B4-BE49-F238E27FC236}">
                <a16:creationId xmlns:a16="http://schemas.microsoft.com/office/drawing/2014/main" id="{9CB9EE66-E1B5-4246-AB5D-D811BF7AC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447801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</a:rPr>
              <a:t>q=5</a:t>
            </a:r>
            <a:endParaRPr kumimoji="1" lang="en-US" altLang="zh-CN" b="1" baseline="-25000">
              <a:latin typeface="Times New Roman" panose="02020603050405020304" pitchFamily="18" charset="0"/>
            </a:endParaRPr>
          </a:p>
        </p:txBody>
      </p:sp>
      <p:sp>
        <p:nvSpPr>
          <p:cNvPr id="19488" name="Arc 32">
            <a:extLst>
              <a:ext uri="{FF2B5EF4-FFF2-40B4-BE49-F238E27FC236}">
                <a16:creationId xmlns:a16="http://schemas.microsoft.com/office/drawing/2014/main" id="{123FD254-EA47-2F4B-858B-E42A7270C316}"/>
              </a:ext>
            </a:extLst>
          </p:cNvPr>
          <p:cNvSpPr>
            <a:spLocks/>
          </p:cNvSpPr>
          <p:nvPr/>
        </p:nvSpPr>
        <p:spPr bwMode="auto">
          <a:xfrm rot="21401481" flipH="1">
            <a:off x="1676400" y="2133600"/>
            <a:ext cx="533400" cy="914400"/>
          </a:xfrm>
          <a:custGeom>
            <a:avLst/>
            <a:gdLst>
              <a:gd name="T0" fmla="*/ 0 w 21600"/>
              <a:gd name="T1" fmla="*/ 0 h 33093"/>
              <a:gd name="T2" fmla="*/ 451637 w 21600"/>
              <a:gd name="T3" fmla="*/ 914400 h 33093"/>
              <a:gd name="T4" fmla="*/ 0 w 21600"/>
              <a:gd name="T5" fmla="*/ 596834 h 33093"/>
              <a:gd name="T6" fmla="*/ 0 60000 65536"/>
              <a:gd name="T7" fmla="*/ 0 60000 65536"/>
              <a:gd name="T8" fmla="*/ 0 60000 65536"/>
              <a:gd name="T9" fmla="*/ 0 w 21600"/>
              <a:gd name="T10" fmla="*/ 0 h 33093"/>
              <a:gd name="T11" fmla="*/ 21600 w 21600"/>
              <a:gd name="T12" fmla="*/ 33093 h 330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309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5666"/>
                  <a:pt x="20452" y="29649"/>
                  <a:pt x="18288" y="33092"/>
                </a:cubicBezTo>
              </a:path>
              <a:path w="21600" h="3309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5666"/>
                  <a:pt x="20452" y="29649"/>
                  <a:pt x="18288" y="33092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89" name="Text Box 33">
            <a:extLst>
              <a:ext uri="{FF2B5EF4-FFF2-40B4-BE49-F238E27FC236}">
                <a16:creationId xmlns:a16="http://schemas.microsoft.com/office/drawing/2014/main" id="{7490F484-51FA-0243-AAD1-35FFDC90A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265614"/>
            <a:ext cx="37338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继续小循环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eaLnBrk="1" hangingPunct="1"/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/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    c. m=n0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的连接符有两条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计算</a:t>
            </a:r>
          </a:p>
          <a:p>
            <a:pPr eaLnBrk="1" hangingPunct="1"/>
            <a:r>
              <a:rPr kumimoji="1" lang="zh-CN" altLang="en-US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q1(m)=1+h(n1)=1+5=6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           </a:t>
            </a:r>
            <a:r>
              <a:rPr kumimoji="1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q2(m)=1+h(n5)+h(4)=4</a:t>
            </a:r>
          </a:p>
          <a:p>
            <a:pPr eaLnBrk="1" hangingPunct="1"/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令 </a:t>
            </a:r>
            <a:r>
              <a:rPr kumimoji="1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q(m)=q(n1)=min(q1,q2)=4</a:t>
            </a:r>
          </a:p>
          <a:p>
            <a:pPr eaLnBrk="1" hangingPunct="1"/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d.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修改指针到</a:t>
            </a:r>
            <a:r>
              <a:rPr kumimoji="1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q2</a:t>
            </a:r>
            <a:r>
              <a:rPr kumimoji="1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对应的连结符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上去</a:t>
            </a:r>
          </a:p>
          <a:p>
            <a:pPr eaLnBrk="1" hangingPunct="1"/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endParaRPr kumimoji="1"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490" name="Text Box 34">
            <a:extLst>
              <a:ext uri="{FF2B5EF4-FFF2-40B4-BE49-F238E27FC236}">
                <a16:creationId xmlns:a16="http://schemas.microsoft.com/office/drawing/2014/main" id="{5ED88B8F-5BC7-DC43-9030-4C593BE52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838201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q=4</a:t>
            </a:r>
            <a:endParaRPr kumimoji="1" lang="en-US" altLang="zh-CN" b="1" baseline="-25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91" name="Arc 35">
            <a:extLst>
              <a:ext uri="{FF2B5EF4-FFF2-40B4-BE49-F238E27FC236}">
                <a16:creationId xmlns:a16="http://schemas.microsoft.com/office/drawing/2014/main" id="{1F429E47-355E-D245-A576-1487BF5C7DDC}"/>
              </a:ext>
            </a:extLst>
          </p:cNvPr>
          <p:cNvSpPr>
            <a:spLocks/>
          </p:cNvSpPr>
          <p:nvPr/>
        </p:nvSpPr>
        <p:spPr bwMode="auto">
          <a:xfrm rot="21025546">
            <a:off x="3733800" y="1219200"/>
            <a:ext cx="762000" cy="800100"/>
          </a:xfrm>
          <a:custGeom>
            <a:avLst/>
            <a:gdLst>
              <a:gd name="T0" fmla="*/ 0 w 21600"/>
              <a:gd name="T1" fmla="*/ 0 h 21600"/>
              <a:gd name="T2" fmla="*/ 762000 w 21600"/>
              <a:gd name="T3" fmla="*/ 800100 h 21600"/>
              <a:gd name="T4" fmla="*/ 0 w 21600"/>
              <a:gd name="T5" fmla="*/ 8001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92" name="Text Box 36">
            <a:extLst>
              <a:ext uri="{FF2B5EF4-FFF2-40B4-BE49-F238E27FC236}">
                <a16:creationId xmlns:a16="http://schemas.microsoft.com/office/drawing/2014/main" id="{A3770DD2-4CCB-7744-9D15-BE84579B4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838201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</a:rPr>
              <a:t>q=3</a:t>
            </a:r>
            <a:endParaRPr kumimoji="1" lang="en-US" altLang="zh-CN" b="1" baseline="-25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51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9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94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94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94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9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9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9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9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94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94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5" dur="500"/>
                                        <p:tgtEl>
                                          <p:spTgt spid="1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9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94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1946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1946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0" grpId="0" animBg="1"/>
      <p:bldP spid="19481" grpId="0" animBg="1"/>
      <p:bldP spid="19483" grpId="0" animBg="1"/>
      <p:bldP spid="19485" grpId="0"/>
      <p:bldP spid="19486" grpId="0"/>
      <p:bldP spid="19487" grpId="0" build="allAtOnce"/>
      <p:bldP spid="19488" grpId="0" animBg="1"/>
      <p:bldP spid="19490" grpId="0" build="allAtOnce"/>
      <p:bldP spid="19491" grpId="0" animBg="1"/>
      <p:bldP spid="19492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A53FD53-F381-1A43-9131-E14FFD5C37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7772400" cy="819150"/>
          </a:xfrm>
        </p:spPr>
        <p:txBody>
          <a:bodyPr/>
          <a:lstStyle/>
          <a:p>
            <a:pPr algn="l" eaLnBrk="1" hangingPunct="1"/>
            <a:r>
              <a:rPr lang="en-US" altLang="zh-CN" sz="2800" b="1"/>
              <a:t>AO*</a:t>
            </a:r>
            <a:r>
              <a:rPr lang="zh-CN" altLang="en-US" sz="2800" b="1"/>
              <a:t>算法搜索例子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B55D6CA-0A31-6347-96BE-BCAC5D3CB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6667500"/>
            <a:ext cx="7772400" cy="190500"/>
          </a:xfrm>
        </p:spPr>
        <p:txBody>
          <a:bodyPr>
            <a:normAutofit fontScale="25000" lnSpcReduction="20000"/>
          </a:bodyPr>
          <a:lstStyle/>
          <a:p>
            <a:pPr eaLnBrk="1" hangingPunct="1">
              <a:lnSpc>
                <a:spcPct val="90000"/>
              </a:lnSpc>
            </a:pPr>
            <a:endParaRPr lang="zh-CN" altLang="zh-CN"/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EBDA35C3-8B0F-0A41-A121-E9C8E0E6B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33401"/>
            <a:ext cx="4953000" cy="585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G={n0,n1,n2,n3,n4,n5}</a:t>
            </a:r>
          </a:p>
          <a:p>
            <a:pPr eaLnBrk="1" hangingPunct="1"/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第三个大循环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扩展结点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),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直到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n0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是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SOLVED:</a:t>
            </a:r>
          </a:p>
          <a:p>
            <a:pPr eaLnBrk="1" hangingPunct="1">
              <a:buFontTx/>
              <a:buAutoNum type="arabicPeriod"/>
            </a:pP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找到待扩展的局部图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’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{n0,n4,n5}</a:t>
            </a:r>
          </a:p>
          <a:p>
            <a:pPr eaLnBrk="1" hangingPunct="1">
              <a:buFontTx/>
              <a:buAutoNum type="arabicPeriod"/>
            </a:pP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n=G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’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中非终结点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此时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n=n5</a:t>
            </a:r>
          </a:p>
          <a:p>
            <a:pPr eaLnBrk="1" hangingPunct="1">
              <a:buFontTx/>
              <a:buAutoNum type="arabicPeriod"/>
            </a:pP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扩展结点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n=n5, 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生成后继结点集合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{n6,n7,n8}, q(n6)=2, q(n7)=0, q(n8)=0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把结点加到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中</a:t>
            </a:r>
          </a:p>
          <a:p>
            <a:pPr eaLnBrk="1" hangingPunct="1">
              <a:buFontTx/>
              <a:buAutoNum type="arabicPeriod"/>
            </a:pP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小循环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修改结点耗散值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),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直到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为空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eaLnBrk="1" hangingPunct="1"/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    a. S={n=n5}</a:t>
            </a:r>
          </a:p>
          <a:p>
            <a:pPr eaLnBrk="1" hangingPunct="1"/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    b. 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保证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的后代不在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中</a:t>
            </a:r>
          </a:p>
          <a:p>
            <a:pPr eaLnBrk="1" hangingPunct="1"/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c. m=n5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的连接符有两条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</a:p>
          <a:p>
            <a:pPr eaLnBrk="1" hangingPunct="1"/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计算</a:t>
            </a:r>
            <a:r>
              <a:rPr kumimoji="1" lang="en-US" altLang="zh-CN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q1(m)=1+q(n6)=1+2=3</a:t>
            </a:r>
          </a:p>
          <a:p>
            <a:pPr eaLnBrk="1" hangingPunct="1"/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           </a:t>
            </a:r>
            <a:r>
              <a:rPr kumimoji="1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q2(m)=1+q(n7)+q(n8)=2+0+0=2</a:t>
            </a:r>
          </a:p>
          <a:p>
            <a:pPr eaLnBrk="1" hangingPunct="1"/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令</a:t>
            </a:r>
            <a:r>
              <a:rPr kumimoji="1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q(m)=q(n5)=min(q1,q2)=2</a:t>
            </a:r>
          </a:p>
          <a:p>
            <a:pPr eaLnBrk="1" hangingPunct="1"/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    d.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修改指针到</a:t>
            </a:r>
            <a:r>
              <a:rPr kumimoji="1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q2</a:t>
            </a:r>
            <a:r>
              <a:rPr kumimoji="1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对应的连结符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上去</a:t>
            </a:r>
          </a:p>
          <a:p>
            <a:pPr eaLnBrk="1" hangingPunct="1"/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e.n7,n8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SOLVED,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则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m=n5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也为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SOLVED</a:t>
            </a:r>
          </a:p>
          <a:p>
            <a:pPr eaLnBrk="1" hangingPunct="1"/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    f. q(m=n5)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被修改过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则需要也对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的父结点进行修改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即将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m=n5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的父结点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n0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加到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中</a:t>
            </a:r>
          </a:p>
          <a:p>
            <a:pPr eaLnBrk="1" hangingPunct="1"/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g.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小循环结束</a:t>
            </a:r>
          </a:p>
          <a:p>
            <a:pPr eaLnBrk="1" hangingPunct="1"/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5.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大循环结束</a:t>
            </a:r>
          </a:p>
          <a:p>
            <a:pPr eaLnBrk="1" hangingPunct="1"/>
            <a:endParaRPr kumimoji="1"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89" name="Oval 5">
            <a:extLst>
              <a:ext uri="{FF2B5EF4-FFF2-40B4-BE49-F238E27FC236}">
                <a16:creationId xmlns:a16="http://schemas.microsoft.com/office/drawing/2014/main" id="{50D01547-2F76-F846-A7AF-31FBDCE4C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588" y="1279526"/>
            <a:ext cx="120650" cy="1492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8049CAC2-3116-6040-9D25-7C38CB491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914401"/>
            <a:ext cx="1208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初始节点</a:t>
            </a: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FA8CE3F4-F3E9-F24A-914C-51D5AFD60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0" y="995363"/>
            <a:ext cx="37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n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6392" name="Oval 8">
            <a:extLst>
              <a:ext uri="{FF2B5EF4-FFF2-40B4-BE49-F238E27FC236}">
                <a16:creationId xmlns:a16="http://schemas.microsoft.com/office/drawing/2014/main" id="{94E3432F-D3FD-0946-B553-FCE11387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964" y="1952626"/>
            <a:ext cx="122237" cy="1492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3" name="Text Box 9">
            <a:extLst>
              <a:ext uri="{FF2B5EF4-FFF2-40B4-BE49-F238E27FC236}">
                <a16:creationId xmlns:a16="http://schemas.microsoft.com/office/drawing/2014/main" id="{AC62D6EC-DA2F-994A-A5CC-EA63B77CD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8288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n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1</a:t>
            </a:r>
          </a:p>
        </p:txBody>
      </p:sp>
      <p:grpSp>
        <p:nvGrpSpPr>
          <p:cNvPr id="16394" name="Group 10">
            <a:extLst>
              <a:ext uri="{FF2B5EF4-FFF2-40B4-BE49-F238E27FC236}">
                <a16:creationId xmlns:a16="http://schemas.microsoft.com/office/drawing/2014/main" id="{F65FFFF4-41AB-A84E-ADF8-11244512372D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286001"/>
            <a:ext cx="603250" cy="366713"/>
            <a:chOff x="2064" y="1440"/>
            <a:chExt cx="380" cy="231"/>
          </a:xfrm>
        </p:grpSpPr>
        <p:sp>
          <p:nvSpPr>
            <p:cNvPr id="16430" name="Oval 11">
              <a:extLst>
                <a:ext uri="{FF2B5EF4-FFF2-40B4-BE49-F238E27FC236}">
                  <a16:creationId xmlns:a16="http://schemas.microsoft.com/office/drawing/2014/main" id="{F392A0D2-C267-1246-B9E6-D45EE4038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488"/>
              <a:ext cx="77" cy="9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31" name="Text Box 12">
              <a:extLst>
                <a:ext uri="{FF2B5EF4-FFF2-40B4-BE49-F238E27FC236}">
                  <a16:creationId xmlns:a16="http://schemas.microsoft.com/office/drawing/2014/main" id="{37DC957E-7F7E-2F4E-8CD4-72D346A278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44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</a:rPr>
                <a:t>n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20493" name="Oval 13">
            <a:extLst>
              <a:ext uri="{FF2B5EF4-FFF2-40B4-BE49-F238E27FC236}">
                <a16:creationId xmlns:a16="http://schemas.microsoft.com/office/drawing/2014/main" id="{F889FAFB-0FD9-6F4E-9494-A80B885E3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4" y="3276600"/>
            <a:ext cx="166687" cy="1730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6" name="Text Box 14">
            <a:extLst>
              <a:ext uri="{FF2B5EF4-FFF2-40B4-BE49-F238E27FC236}">
                <a16:creationId xmlns:a16="http://schemas.microsoft.com/office/drawing/2014/main" id="{377B65E3-012C-0B49-8BB1-17A2681EC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2838" y="3255963"/>
            <a:ext cx="37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n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5</a:t>
            </a:r>
          </a:p>
        </p:txBody>
      </p:sp>
      <p:grpSp>
        <p:nvGrpSpPr>
          <p:cNvPr id="16397" name="Group 15">
            <a:extLst>
              <a:ext uri="{FF2B5EF4-FFF2-40B4-BE49-F238E27FC236}">
                <a16:creationId xmlns:a16="http://schemas.microsoft.com/office/drawing/2014/main" id="{FDA3D455-8C2E-AC45-99EE-59D2322289D3}"/>
              </a:ext>
            </a:extLst>
          </p:cNvPr>
          <p:cNvGrpSpPr>
            <a:grpSpLocks/>
          </p:cNvGrpSpPr>
          <p:nvPr/>
        </p:nvGrpSpPr>
        <p:grpSpPr bwMode="auto">
          <a:xfrm>
            <a:off x="2457450" y="1385888"/>
            <a:ext cx="985838" cy="671512"/>
            <a:chOff x="588" y="873"/>
            <a:chExt cx="621" cy="423"/>
          </a:xfrm>
        </p:grpSpPr>
        <p:sp>
          <p:nvSpPr>
            <p:cNvPr id="16428" name="Line 16">
              <a:extLst>
                <a:ext uri="{FF2B5EF4-FFF2-40B4-BE49-F238E27FC236}">
                  <a16:creationId xmlns:a16="http://schemas.microsoft.com/office/drawing/2014/main" id="{8C94AE85-B5F7-5B41-835F-8666ED7AE0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8" y="873"/>
              <a:ext cx="621" cy="384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9" name="Text Box 17">
              <a:extLst>
                <a:ext uri="{FF2B5EF4-FFF2-40B4-BE49-F238E27FC236}">
                  <a16:creationId xmlns:a16="http://schemas.microsoft.com/office/drawing/2014/main" id="{C6E3D682-51E3-2941-9F95-A82C28D23F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104"/>
              <a:ext cx="5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400" b="1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连接符</a:t>
              </a:r>
              <a:r>
                <a:rPr kumimoji="1" lang="en-US" altLang="zh-CN" sz="1400" b="1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</p:grpSp>
      <p:grpSp>
        <p:nvGrpSpPr>
          <p:cNvPr id="16398" name="Group 18">
            <a:extLst>
              <a:ext uri="{FF2B5EF4-FFF2-40B4-BE49-F238E27FC236}">
                <a16:creationId xmlns:a16="http://schemas.microsoft.com/office/drawing/2014/main" id="{1B047127-32FE-EE42-AF3C-020A0AF100A6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371601"/>
            <a:ext cx="1322388" cy="1927225"/>
            <a:chOff x="1248" y="864"/>
            <a:chExt cx="833" cy="1214"/>
          </a:xfrm>
        </p:grpSpPr>
        <p:sp>
          <p:nvSpPr>
            <p:cNvPr id="16424" name="Line 19">
              <a:extLst>
                <a:ext uri="{FF2B5EF4-FFF2-40B4-BE49-F238E27FC236}">
                  <a16:creationId xmlns:a16="http://schemas.microsoft.com/office/drawing/2014/main" id="{5DADD5EB-3C4A-E046-81FD-D8C986E7EC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912"/>
              <a:ext cx="39" cy="116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" name="Line 20">
              <a:extLst>
                <a:ext uri="{FF2B5EF4-FFF2-40B4-BE49-F238E27FC236}">
                  <a16:creationId xmlns:a16="http://schemas.microsoft.com/office/drawing/2014/main" id="{6CC074DD-18E2-9846-ABAF-62A19A90BF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864"/>
              <a:ext cx="785" cy="6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6" name="Arc 21">
              <a:extLst>
                <a:ext uri="{FF2B5EF4-FFF2-40B4-BE49-F238E27FC236}">
                  <a16:creationId xmlns:a16="http://schemas.microsoft.com/office/drawing/2014/main" id="{1BBD8ABA-BECD-EF43-B4BB-D607044B549A}"/>
                </a:ext>
              </a:extLst>
            </p:cNvPr>
            <p:cNvSpPr>
              <a:spLocks/>
            </p:cNvSpPr>
            <p:nvPr/>
          </p:nvSpPr>
          <p:spPr bwMode="auto">
            <a:xfrm rot="8616939">
              <a:off x="1248" y="1104"/>
              <a:ext cx="288" cy="48"/>
            </a:xfrm>
            <a:custGeom>
              <a:avLst/>
              <a:gdLst>
                <a:gd name="T0" fmla="*/ 0 w 21600"/>
                <a:gd name="T1" fmla="*/ 0 h 22669"/>
                <a:gd name="T2" fmla="*/ 288 w 21600"/>
                <a:gd name="T3" fmla="*/ 48 h 22669"/>
                <a:gd name="T4" fmla="*/ 0 w 21600"/>
                <a:gd name="T5" fmla="*/ 46 h 2266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669"/>
                <a:gd name="T11" fmla="*/ 21600 w 21600"/>
                <a:gd name="T12" fmla="*/ 22669 h 226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66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956"/>
                    <a:pt x="21591" y="22312"/>
                    <a:pt x="21573" y="22668"/>
                  </a:cubicBezTo>
                </a:path>
                <a:path w="21600" h="2266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956"/>
                    <a:pt x="21591" y="22312"/>
                    <a:pt x="21573" y="2266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27" name="Text Box 22">
              <a:extLst>
                <a:ext uri="{FF2B5EF4-FFF2-40B4-BE49-F238E27FC236}">
                  <a16:creationId xmlns:a16="http://schemas.microsoft.com/office/drawing/2014/main" id="{0EF758B6-0301-E240-8EB5-6302F2500B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200"/>
              <a:ext cx="5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6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连接符</a:t>
              </a:r>
              <a:r>
                <a:rPr kumimoji="1" lang="en-US" altLang="zh-CN" sz="16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</p:txBody>
        </p:sp>
      </p:grpSp>
      <p:sp>
        <p:nvSpPr>
          <p:cNvPr id="16399" name="Oval 23">
            <a:extLst>
              <a:ext uri="{FF2B5EF4-FFF2-40B4-BE49-F238E27FC236}">
                <a16:creationId xmlns:a16="http://schemas.microsoft.com/office/drawing/2014/main" id="{4BEFB46E-B9E1-DE43-8267-8FB4AE00F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581401"/>
            <a:ext cx="122238" cy="1508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400" name="Line 24">
            <a:extLst>
              <a:ext uri="{FF2B5EF4-FFF2-40B4-BE49-F238E27FC236}">
                <a16:creationId xmlns:a16="http://schemas.microsoft.com/office/drawing/2014/main" id="{BB67FCA7-A411-EF4A-9D52-EA5B9796EB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2133600"/>
            <a:ext cx="609600" cy="14605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1" name="Oval 25">
            <a:extLst>
              <a:ext uri="{FF2B5EF4-FFF2-40B4-BE49-F238E27FC236}">
                <a16:creationId xmlns:a16="http://schemas.microsoft.com/office/drawing/2014/main" id="{416E6B60-29BB-9A4E-AB56-02096B125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438401"/>
            <a:ext cx="120650" cy="1508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402" name="Line 26">
            <a:extLst>
              <a:ext uri="{FF2B5EF4-FFF2-40B4-BE49-F238E27FC236}">
                <a16:creationId xmlns:a16="http://schemas.microsoft.com/office/drawing/2014/main" id="{EDBB7B67-C0A9-E747-B854-90B5010A22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057401"/>
            <a:ext cx="547688" cy="411163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3" name="Text Box 27">
            <a:extLst>
              <a:ext uri="{FF2B5EF4-FFF2-40B4-BE49-F238E27FC236}">
                <a16:creationId xmlns:a16="http://schemas.microsoft.com/office/drawing/2014/main" id="{6B6DC5D3-D6D6-4D42-A896-22F16F678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0574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n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6404" name="Text Box 28">
            <a:extLst>
              <a:ext uri="{FF2B5EF4-FFF2-40B4-BE49-F238E27FC236}">
                <a16:creationId xmlns:a16="http://schemas.microsoft.com/office/drawing/2014/main" id="{8DE99F96-2816-F642-91D4-974A76FB8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650" y="3048001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</a:rPr>
              <a:t>n</a:t>
            </a:r>
            <a:r>
              <a:rPr kumimoji="1" lang="en-US" altLang="zh-CN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6405" name="Text Box 29">
            <a:extLst>
              <a:ext uri="{FF2B5EF4-FFF2-40B4-BE49-F238E27FC236}">
                <a16:creationId xmlns:a16="http://schemas.microsoft.com/office/drawing/2014/main" id="{F2B9812E-6359-FA41-8303-893FCC818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447801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</a:rPr>
              <a:t>q=5</a:t>
            </a:r>
            <a:endParaRPr kumimoji="1" lang="en-US" altLang="zh-CN" b="1" baseline="-25000">
              <a:latin typeface="Times New Roman" panose="02020603050405020304" pitchFamily="18" charset="0"/>
            </a:endParaRPr>
          </a:p>
        </p:txBody>
      </p:sp>
      <p:sp>
        <p:nvSpPr>
          <p:cNvPr id="16406" name="Arc 30">
            <a:extLst>
              <a:ext uri="{FF2B5EF4-FFF2-40B4-BE49-F238E27FC236}">
                <a16:creationId xmlns:a16="http://schemas.microsoft.com/office/drawing/2014/main" id="{4989A4D0-506A-E94A-A8F8-DB7F2BC427C1}"/>
              </a:ext>
            </a:extLst>
          </p:cNvPr>
          <p:cNvSpPr>
            <a:spLocks/>
          </p:cNvSpPr>
          <p:nvPr/>
        </p:nvSpPr>
        <p:spPr bwMode="auto">
          <a:xfrm rot="21401481" flipH="1">
            <a:off x="1676400" y="2133600"/>
            <a:ext cx="533400" cy="914400"/>
          </a:xfrm>
          <a:custGeom>
            <a:avLst/>
            <a:gdLst>
              <a:gd name="T0" fmla="*/ 0 w 21600"/>
              <a:gd name="T1" fmla="*/ 0 h 33093"/>
              <a:gd name="T2" fmla="*/ 451637 w 21600"/>
              <a:gd name="T3" fmla="*/ 914400 h 33093"/>
              <a:gd name="T4" fmla="*/ 0 w 21600"/>
              <a:gd name="T5" fmla="*/ 596834 h 33093"/>
              <a:gd name="T6" fmla="*/ 0 60000 65536"/>
              <a:gd name="T7" fmla="*/ 0 60000 65536"/>
              <a:gd name="T8" fmla="*/ 0 60000 65536"/>
              <a:gd name="T9" fmla="*/ 0 w 21600"/>
              <a:gd name="T10" fmla="*/ 0 h 33093"/>
              <a:gd name="T11" fmla="*/ 21600 w 21600"/>
              <a:gd name="T12" fmla="*/ 33093 h 330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309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5666"/>
                  <a:pt x="20452" y="29649"/>
                  <a:pt x="18288" y="33092"/>
                </a:cubicBezTo>
              </a:path>
              <a:path w="21600" h="3309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5666"/>
                  <a:pt x="20452" y="29649"/>
                  <a:pt x="18288" y="33092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11" name="Text Box 31">
            <a:extLst>
              <a:ext uri="{FF2B5EF4-FFF2-40B4-BE49-F238E27FC236}">
                <a16:creationId xmlns:a16="http://schemas.microsoft.com/office/drawing/2014/main" id="{011EB28D-0ECF-EC46-AF2E-22726596E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838201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q=4</a:t>
            </a:r>
            <a:endParaRPr kumimoji="1" lang="en-US" altLang="zh-CN" b="1" baseline="-25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08" name="Arc 32">
            <a:extLst>
              <a:ext uri="{FF2B5EF4-FFF2-40B4-BE49-F238E27FC236}">
                <a16:creationId xmlns:a16="http://schemas.microsoft.com/office/drawing/2014/main" id="{3207432D-FD6F-3246-B70A-7A095173FC67}"/>
              </a:ext>
            </a:extLst>
          </p:cNvPr>
          <p:cNvSpPr>
            <a:spLocks/>
          </p:cNvSpPr>
          <p:nvPr/>
        </p:nvSpPr>
        <p:spPr bwMode="auto">
          <a:xfrm rot="21025546">
            <a:off x="3733800" y="1219200"/>
            <a:ext cx="762000" cy="800100"/>
          </a:xfrm>
          <a:custGeom>
            <a:avLst/>
            <a:gdLst>
              <a:gd name="T0" fmla="*/ 0 w 21600"/>
              <a:gd name="T1" fmla="*/ 0 h 21600"/>
              <a:gd name="T2" fmla="*/ 762000 w 21600"/>
              <a:gd name="T3" fmla="*/ 800100 h 21600"/>
              <a:gd name="T4" fmla="*/ 0 w 21600"/>
              <a:gd name="T5" fmla="*/ 8001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" name="Group 33">
            <a:extLst>
              <a:ext uri="{FF2B5EF4-FFF2-40B4-BE49-F238E27FC236}">
                <a16:creationId xmlns:a16="http://schemas.microsoft.com/office/drawing/2014/main" id="{2CDA44EA-3B21-7D43-8B3D-AB3FD9B444E3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352801"/>
            <a:ext cx="3422650" cy="2195513"/>
            <a:chOff x="192" y="2112"/>
            <a:chExt cx="2156" cy="1383"/>
          </a:xfrm>
        </p:grpSpPr>
        <p:sp>
          <p:nvSpPr>
            <p:cNvPr id="16414" name="Oval 34">
              <a:extLst>
                <a:ext uri="{FF2B5EF4-FFF2-40B4-BE49-F238E27FC236}">
                  <a16:creationId xmlns:a16="http://schemas.microsoft.com/office/drawing/2014/main" id="{FD0AE38D-3AFC-0C46-BDDD-9BDD92F94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736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15" name="Oval 35">
              <a:extLst>
                <a:ext uri="{FF2B5EF4-FFF2-40B4-BE49-F238E27FC236}">
                  <a16:creationId xmlns:a16="http://schemas.microsoft.com/office/drawing/2014/main" id="{5CD6E2FE-ECBC-C245-9696-25A781A74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880"/>
              <a:ext cx="77" cy="9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16" name="Oval 36">
              <a:extLst>
                <a:ext uri="{FF2B5EF4-FFF2-40B4-BE49-F238E27FC236}">
                  <a16:creationId xmlns:a16="http://schemas.microsoft.com/office/drawing/2014/main" id="{E3DABC99-8188-C94F-9483-E761C2259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216"/>
              <a:ext cx="77" cy="9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17" name="Line 37">
              <a:extLst>
                <a:ext uri="{FF2B5EF4-FFF2-40B4-BE49-F238E27FC236}">
                  <a16:creationId xmlns:a16="http://schemas.microsoft.com/office/drawing/2014/main" id="{B187D631-9685-E94A-BC09-CCFB60E680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2112"/>
              <a:ext cx="864" cy="636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8" name="Line 38">
              <a:extLst>
                <a:ext uri="{FF2B5EF4-FFF2-40B4-BE49-F238E27FC236}">
                  <a16:creationId xmlns:a16="http://schemas.microsoft.com/office/drawing/2014/main" id="{4CF7543C-7070-394B-B30D-A5732064E3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2160"/>
              <a:ext cx="384" cy="11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9" name="Line 39">
              <a:extLst>
                <a:ext uri="{FF2B5EF4-FFF2-40B4-BE49-F238E27FC236}">
                  <a16:creationId xmlns:a16="http://schemas.microsoft.com/office/drawing/2014/main" id="{B6D9B33C-FFB3-704D-B638-493D23F83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160"/>
              <a:ext cx="768" cy="7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0" name="Text Box 40">
              <a:extLst>
                <a:ext uri="{FF2B5EF4-FFF2-40B4-BE49-F238E27FC236}">
                  <a16:creationId xmlns:a16="http://schemas.microsoft.com/office/drawing/2014/main" id="{CA9A11B9-BB15-7644-8B5A-DB8BF6295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88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</a:rPr>
                <a:t>n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6421" name="Text Box 41">
              <a:extLst>
                <a:ext uri="{FF2B5EF4-FFF2-40B4-BE49-F238E27FC236}">
                  <a16:creationId xmlns:a16="http://schemas.microsoft.com/office/drawing/2014/main" id="{07145CC5-A434-A241-A2B0-CE636C661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264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</a:rPr>
                <a:t>n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6422" name="Text Box 42">
              <a:extLst>
                <a:ext uri="{FF2B5EF4-FFF2-40B4-BE49-F238E27FC236}">
                  <a16:creationId xmlns:a16="http://schemas.microsoft.com/office/drawing/2014/main" id="{F68C9123-BF99-9944-B550-DC8ECFC0D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024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</a:rPr>
                <a:t>n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6423" name="Arc 43">
              <a:extLst>
                <a:ext uri="{FF2B5EF4-FFF2-40B4-BE49-F238E27FC236}">
                  <a16:creationId xmlns:a16="http://schemas.microsoft.com/office/drawing/2014/main" id="{3A6C2CE4-CD55-0C41-9775-660045CD15D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52" y="2352"/>
              <a:ext cx="432" cy="192"/>
            </a:xfrm>
            <a:custGeom>
              <a:avLst/>
              <a:gdLst>
                <a:gd name="T0" fmla="*/ 0 w 21600"/>
                <a:gd name="T1" fmla="*/ 0 h 21600"/>
                <a:gd name="T2" fmla="*/ 432 w 21600"/>
                <a:gd name="T3" fmla="*/ 192 h 21600"/>
                <a:gd name="T4" fmla="*/ 0 w 21600"/>
                <a:gd name="T5" fmla="*/ 19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0524" name="Text Box 44">
            <a:extLst>
              <a:ext uri="{FF2B5EF4-FFF2-40B4-BE49-F238E27FC236}">
                <a16:creationId xmlns:a16="http://schemas.microsoft.com/office/drawing/2014/main" id="{1D41DF2E-72E3-CC49-B0C8-0A19F71DB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895601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</a:rPr>
              <a:t>q=1</a:t>
            </a:r>
            <a:endParaRPr kumimoji="1" lang="en-US" altLang="zh-CN" b="1" baseline="-25000">
              <a:latin typeface="Times New Roman" panose="02020603050405020304" pitchFamily="18" charset="0"/>
            </a:endParaRPr>
          </a:p>
        </p:txBody>
      </p:sp>
      <p:sp>
        <p:nvSpPr>
          <p:cNvPr id="20525" name="Text Box 45">
            <a:extLst>
              <a:ext uri="{FF2B5EF4-FFF2-40B4-BE49-F238E27FC236}">
                <a16:creationId xmlns:a16="http://schemas.microsoft.com/office/drawing/2014/main" id="{42530DFC-820F-9349-8E9D-897D7359B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895601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q=2</a:t>
            </a:r>
            <a:endParaRPr kumimoji="1" lang="en-US" altLang="zh-CN" b="1" baseline="-25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26" name="Arc 46">
            <a:extLst>
              <a:ext uri="{FF2B5EF4-FFF2-40B4-BE49-F238E27FC236}">
                <a16:creationId xmlns:a16="http://schemas.microsoft.com/office/drawing/2014/main" id="{5EF6AE58-FBB0-B14B-BEC7-FBFFDCF9984F}"/>
              </a:ext>
            </a:extLst>
          </p:cNvPr>
          <p:cNvSpPr>
            <a:spLocks/>
          </p:cNvSpPr>
          <p:nvPr/>
        </p:nvSpPr>
        <p:spPr bwMode="auto">
          <a:xfrm rot="21025546">
            <a:off x="3886200" y="3276600"/>
            <a:ext cx="609600" cy="685800"/>
          </a:xfrm>
          <a:custGeom>
            <a:avLst/>
            <a:gdLst>
              <a:gd name="T0" fmla="*/ 0 w 21600"/>
              <a:gd name="T1" fmla="*/ 0 h 21600"/>
              <a:gd name="T2" fmla="*/ 609600 w 21600"/>
              <a:gd name="T3" fmla="*/ 685800 h 21600"/>
              <a:gd name="T4" fmla="*/ 0 w 21600"/>
              <a:gd name="T5" fmla="*/ 6858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27" name="Text Box 47">
            <a:extLst>
              <a:ext uri="{FF2B5EF4-FFF2-40B4-BE49-F238E27FC236}">
                <a16:creationId xmlns:a16="http://schemas.microsoft.com/office/drawing/2014/main" id="{979ECE6F-8091-8649-83FE-9EA24FC72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838201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q=5</a:t>
            </a:r>
            <a:endParaRPr kumimoji="1" lang="en-US" altLang="zh-CN" b="1" baseline="-25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72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4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04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4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04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20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4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048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048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20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048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1" grpId="0"/>
      <p:bldP spid="20524" grpId="0"/>
      <p:bldP spid="20525" grpId="0"/>
      <p:bldP spid="20526" grpId="0" animBg="1"/>
      <p:bldP spid="20527" grpId="0"/>
      <p:bldP spid="2052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3C625C3-534E-0149-8407-F71AE13EA5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7772400" cy="819150"/>
          </a:xfrm>
        </p:spPr>
        <p:txBody>
          <a:bodyPr/>
          <a:lstStyle/>
          <a:p>
            <a:pPr algn="l" eaLnBrk="1" hangingPunct="1"/>
            <a:r>
              <a:rPr lang="en-US" altLang="zh-CN" sz="2800" b="1"/>
              <a:t>AO*</a:t>
            </a:r>
            <a:r>
              <a:rPr lang="zh-CN" altLang="en-US" sz="2800" b="1"/>
              <a:t>算法搜索例子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5E5F9A7-683E-FB4E-8D61-728A760013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6667500"/>
            <a:ext cx="7772400" cy="190500"/>
          </a:xfrm>
        </p:spPr>
        <p:txBody>
          <a:bodyPr>
            <a:normAutofit fontScale="25000" lnSpcReduction="20000"/>
          </a:bodyPr>
          <a:lstStyle/>
          <a:p>
            <a:pPr eaLnBrk="1" hangingPunct="1">
              <a:lnSpc>
                <a:spcPct val="90000"/>
              </a:lnSpc>
            </a:pPr>
            <a:endParaRPr lang="zh-CN" altLang="zh-CN"/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7964C5DA-AC9D-2947-B243-100345E5E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07683"/>
            <a:ext cx="4953000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G={n0,n1,n2,n3,n4,n5,n6,n7,n8}</a:t>
            </a:r>
          </a:p>
          <a:p>
            <a:pPr eaLnBrk="1" hangingPunct="1"/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第四个大循环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扩展结点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),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直到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n0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是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SOLVED:</a:t>
            </a:r>
          </a:p>
          <a:p>
            <a:pPr eaLnBrk="1" hangingPunct="1">
              <a:buFontTx/>
              <a:buAutoNum type="arabicPeriod"/>
            </a:pP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找到待扩展的局部图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G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’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{n0,n4,n5,n7,n8}</a:t>
            </a:r>
          </a:p>
          <a:p>
            <a:pPr eaLnBrk="1" hangingPunct="1">
              <a:buFontTx/>
              <a:buAutoNum type="arabicPeriod"/>
            </a:pP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n=G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’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中非终结点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此时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n=n4</a:t>
            </a:r>
          </a:p>
          <a:p>
            <a:pPr eaLnBrk="1" hangingPunct="1">
              <a:buFontTx/>
              <a:buAutoNum type="arabicPeriod"/>
            </a:pP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扩展结点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n=n4, 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生成后继结点集合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{n5, n8}, q(n5)=2, q(n8)=0</a:t>
            </a:r>
          </a:p>
          <a:p>
            <a:pPr eaLnBrk="1" hangingPunct="1">
              <a:buFontTx/>
              <a:buAutoNum type="arabicPeriod"/>
            </a:pP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小循环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修改结点耗散值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),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直到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为空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eaLnBrk="1" hangingPunct="1"/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    a. S={n=n4}</a:t>
            </a:r>
          </a:p>
          <a:p>
            <a:pPr eaLnBrk="1" hangingPunct="1"/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    b. 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保证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的后代不在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中</a:t>
            </a:r>
          </a:p>
          <a:p>
            <a:pPr eaLnBrk="1" hangingPunct="1"/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c. m=n5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的连接符有两条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</a:p>
          <a:p>
            <a:pPr eaLnBrk="1" hangingPunct="1"/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计算</a:t>
            </a:r>
            <a:r>
              <a:rPr kumimoji="1" lang="en-US" altLang="zh-CN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q1(m)=1+q(n5)=1+2=3</a:t>
            </a:r>
          </a:p>
          <a:p>
            <a:pPr eaLnBrk="1" hangingPunct="1"/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           </a:t>
            </a:r>
            <a:r>
              <a:rPr kumimoji="1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q2(m)=1+q(n8)=1+0=1</a:t>
            </a:r>
          </a:p>
          <a:p>
            <a:pPr eaLnBrk="1" hangingPunct="1"/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令</a:t>
            </a:r>
            <a:r>
              <a:rPr kumimoji="1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q(m)=q(n4)=min(q1,q2)=1</a:t>
            </a:r>
          </a:p>
          <a:p>
            <a:pPr eaLnBrk="1" hangingPunct="1"/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    d.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修改指针到</a:t>
            </a:r>
            <a:r>
              <a:rPr kumimoji="1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q2</a:t>
            </a:r>
            <a:r>
              <a:rPr kumimoji="1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对应的连结符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上去</a:t>
            </a:r>
          </a:p>
          <a:p>
            <a:pPr eaLnBrk="1" hangingPunct="1"/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e. n8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SOLVED,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则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m=n4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也为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SOLVED</a:t>
            </a:r>
          </a:p>
          <a:p>
            <a:pPr eaLnBrk="1" hangingPunct="1"/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    f. m=n4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也为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SOLVED,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则需要也对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m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的父结点进行修改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即将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m=n1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的父结点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n0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加到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中</a:t>
            </a:r>
          </a:p>
          <a:p>
            <a:pPr eaLnBrk="1" hangingPunct="1"/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g.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小循环结束</a:t>
            </a:r>
          </a:p>
          <a:p>
            <a:pPr eaLnBrk="1" hangingPunct="1"/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5.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大循环结束</a:t>
            </a:r>
          </a:p>
          <a:p>
            <a:pPr eaLnBrk="1" hangingPunct="1"/>
            <a:endParaRPr kumimoji="1"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413" name="Oval 5">
            <a:extLst>
              <a:ext uri="{FF2B5EF4-FFF2-40B4-BE49-F238E27FC236}">
                <a16:creationId xmlns:a16="http://schemas.microsoft.com/office/drawing/2014/main" id="{470B8B6C-EEAB-084A-944A-03B93AF06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588" y="1279526"/>
            <a:ext cx="120650" cy="1492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D1FF75CB-16DE-CF49-A342-CBFE5C24C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914401"/>
            <a:ext cx="1208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</a:rPr>
              <a:t>初始节点</a:t>
            </a:r>
          </a:p>
        </p:txBody>
      </p:sp>
      <p:sp>
        <p:nvSpPr>
          <p:cNvPr id="17415" name="Text Box 7">
            <a:extLst>
              <a:ext uri="{FF2B5EF4-FFF2-40B4-BE49-F238E27FC236}">
                <a16:creationId xmlns:a16="http://schemas.microsoft.com/office/drawing/2014/main" id="{0F75ED9B-15D2-2F43-AB97-F868142E8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0" y="995363"/>
            <a:ext cx="37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n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7416" name="Oval 8">
            <a:extLst>
              <a:ext uri="{FF2B5EF4-FFF2-40B4-BE49-F238E27FC236}">
                <a16:creationId xmlns:a16="http://schemas.microsoft.com/office/drawing/2014/main" id="{7D622953-E89A-CA41-B783-6A0E3D2FC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964" y="1952626"/>
            <a:ext cx="122237" cy="1492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7" name="Text Box 9">
            <a:extLst>
              <a:ext uri="{FF2B5EF4-FFF2-40B4-BE49-F238E27FC236}">
                <a16:creationId xmlns:a16="http://schemas.microsoft.com/office/drawing/2014/main" id="{8AD66146-E3B7-A74A-AC41-63A6F50AD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8288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n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1514" name="Oval 10">
            <a:extLst>
              <a:ext uri="{FF2B5EF4-FFF2-40B4-BE49-F238E27FC236}">
                <a16:creationId xmlns:a16="http://schemas.microsoft.com/office/drawing/2014/main" id="{6A947FA8-06E7-D741-81CB-8AEB934FD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362201"/>
            <a:ext cx="122238" cy="1492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9" name="Text Box 11">
            <a:extLst>
              <a:ext uri="{FF2B5EF4-FFF2-40B4-BE49-F238E27FC236}">
                <a16:creationId xmlns:a16="http://schemas.microsoft.com/office/drawing/2014/main" id="{576A378C-1CC7-FD49-A135-36E1B961E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2860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n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7420" name="Oval 12">
            <a:extLst>
              <a:ext uri="{FF2B5EF4-FFF2-40B4-BE49-F238E27FC236}">
                <a16:creationId xmlns:a16="http://schemas.microsoft.com/office/drawing/2014/main" id="{661FFC44-7786-6A4E-888B-449EA5F72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4" y="3276600"/>
            <a:ext cx="166687" cy="173038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21" name="Text Box 13">
            <a:extLst>
              <a:ext uri="{FF2B5EF4-FFF2-40B4-BE49-F238E27FC236}">
                <a16:creationId xmlns:a16="http://schemas.microsoft.com/office/drawing/2014/main" id="{A7841F03-ADD7-6C42-95B9-06A607131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2838" y="3255963"/>
            <a:ext cx="37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n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5</a:t>
            </a:r>
          </a:p>
        </p:txBody>
      </p:sp>
      <p:grpSp>
        <p:nvGrpSpPr>
          <p:cNvPr id="17422" name="Group 14">
            <a:extLst>
              <a:ext uri="{FF2B5EF4-FFF2-40B4-BE49-F238E27FC236}">
                <a16:creationId xmlns:a16="http://schemas.microsoft.com/office/drawing/2014/main" id="{29E9E80A-5E84-5A44-A4DF-3261CD4CAF02}"/>
              </a:ext>
            </a:extLst>
          </p:cNvPr>
          <p:cNvGrpSpPr>
            <a:grpSpLocks/>
          </p:cNvGrpSpPr>
          <p:nvPr/>
        </p:nvGrpSpPr>
        <p:grpSpPr bwMode="auto">
          <a:xfrm>
            <a:off x="2457450" y="1385888"/>
            <a:ext cx="985838" cy="671512"/>
            <a:chOff x="588" y="873"/>
            <a:chExt cx="621" cy="423"/>
          </a:xfrm>
        </p:grpSpPr>
        <p:sp>
          <p:nvSpPr>
            <p:cNvPr id="17456" name="Line 15">
              <a:extLst>
                <a:ext uri="{FF2B5EF4-FFF2-40B4-BE49-F238E27FC236}">
                  <a16:creationId xmlns:a16="http://schemas.microsoft.com/office/drawing/2014/main" id="{FC976E11-C7FB-6D49-AF3F-410061D898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8" y="873"/>
              <a:ext cx="621" cy="384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7" name="Text Box 16">
              <a:extLst>
                <a:ext uri="{FF2B5EF4-FFF2-40B4-BE49-F238E27FC236}">
                  <a16:creationId xmlns:a16="http://schemas.microsoft.com/office/drawing/2014/main" id="{0F3A098B-09CD-214D-B1BB-3FFD2C5A3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104"/>
              <a:ext cx="5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400" b="1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连接符</a:t>
              </a:r>
              <a:r>
                <a:rPr kumimoji="1" lang="en-US" altLang="zh-CN" sz="1400" b="1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</p:grpSp>
      <p:grpSp>
        <p:nvGrpSpPr>
          <p:cNvPr id="17423" name="Group 17">
            <a:extLst>
              <a:ext uri="{FF2B5EF4-FFF2-40B4-BE49-F238E27FC236}">
                <a16:creationId xmlns:a16="http://schemas.microsoft.com/office/drawing/2014/main" id="{BE40BC3D-D656-CD41-A4EE-2E3BB6875968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371601"/>
            <a:ext cx="1322388" cy="1927225"/>
            <a:chOff x="1248" y="864"/>
            <a:chExt cx="833" cy="1214"/>
          </a:xfrm>
        </p:grpSpPr>
        <p:sp>
          <p:nvSpPr>
            <p:cNvPr id="17452" name="Line 18">
              <a:extLst>
                <a:ext uri="{FF2B5EF4-FFF2-40B4-BE49-F238E27FC236}">
                  <a16:creationId xmlns:a16="http://schemas.microsoft.com/office/drawing/2014/main" id="{77C8A131-C430-A54F-A4D3-5A70ADE50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912"/>
              <a:ext cx="39" cy="116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3" name="Line 19">
              <a:extLst>
                <a:ext uri="{FF2B5EF4-FFF2-40B4-BE49-F238E27FC236}">
                  <a16:creationId xmlns:a16="http://schemas.microsoft.com/office/drawing/2014/main" id="{B20683BC-A0FC-7148-93C2-FC096BE106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864"/>
              <a:ext cx="785" cy="6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4" name="Arc 20">
              <a:extLst>
                <a:ext uri="{FF2B5EF4-FFF2-40B4-BE49-F238E27FC236}">
                  <a16:creationId xmlns:a16="http://schemas.microsoft.com/office/drawing/2014/main" id="{0AE07370-7E00-C248-9D7F-DA7C1242FA7F}"/>
                </a:ext>
              </a:extLst>
            </p:cNvPr>
            <p:cNvSpPr>
              <a:spLocks/>
            </p:cNvSpPr>
            <p:nvPr/>
          </p:nvSpPr>
          <p:spPr bwMode="auto">
            <a:xfrm rot="8616939">
              <a:off x="1248" y="1104"/>
              <a:ext cx="288" cy="48"/>
            </a:xfrm>
            <a:custGeom>
              <a:avLst/>
              <a:gdLst>
                <a:gd name="T0" fmla="*/ 0 w 21600"/>
                <a:gd name="T1" fmla="*/ 0 h 22669"/>
                <a:gd name="T2" fmla="*/ 288 w 21600"/>
                <a:gd name="T3" fmla="*/ 48 h 22669"/>
                <a:gd name="T4" fmla="*/ 0 w 21600"/>
                <a:gd name="T5" fmla="*/ 46 h 2266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669"/>
                <a:gd name="T11" fmla="*/ 21600 w 21600"/>
                <a:gd name="T12" fmla="*/ 22669 h 226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66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956"/>
                    <a:pt x="21591" y="22312"/>
                    <a:pt x="21573" y="22668"/>
                  </a:cubicBezTo>
                </a:path>
                <a:path w="21600" h="2266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956"/>
                    <a:pt x="21591" y="22312"/>
                    <a:pt x="21573" y="2266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55" name="Text Box 21">
              <a:extLst>
                <a:ext uri="{FF2B5EF4-FFF2-40B4-BE49-F238E27FC236}">
                  <a16:creationId xmlns:a16="http://schemas.microsoft.com/office/drawing/2014/main" id="{807516D9-A756-064C-95DD-CA0720BD1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200"/>
              <a:ext cx="5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6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连接符</a:t>
              </a:r>
              <a:r>
                <a:rPr kumimoji="1" lang="en-US" altLang="zh-CN" sz="16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</p:txBody>
        </p:sp>
      </p:grpSp>
      <p:sp>
        <p:nvSpPr>
          <p:cNvPr id="17424" name="Oval 22">
            <a:extLst>
              <a:ext uri="{FF2B5EF4-FFF2-40B4-BE49-F238E27FC236}">
                <a16:creationId xmlns:a16="http://schemas.microsoft.com/office/drawing/2014/main" id="{F970BB4E-2B22-6146-9F20-470BECED3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581401"/>
            <a:ext cx="122238" cy="1508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25" name="Line 23">
            <a:extLst>
              <a:ext uri="{FF2B5EF4-FFF2-40B4-BE49-F238E27FC236}">
                <a16:creationId xmlns:a16="http://schemas.microsoft.com/office/drawing/2014/main" id="{2568D11A-ABE9-ED42-B7E3-12A38F27D5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2133600"/>
            <a:ext cx="609600" cy="14605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6" name="Oval 24">
            <a:extLst>
              <a:ext uri="{FF2B5EF4-FFF2-40B4-BE49-F238E27FC236}">
                <a16:creationId xmlns:a16="http://schemas.microsoft.com/office/drawing/2014/main" id="{8235DF19-CF71-5E45-AD40-D2CD31DDB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438401"/>
            <a:ext cx="120650" cy="15081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27" name="Line 25">
            <a:extLst>
              <a:ext uri="{FF2B5EF4-FFF2-40B4-BE49-F238E27FC236}">
                <a16:creationId xmlns:a16="http://schemas.microsoft.com/office/drawing/2014/main" id="{97674EF2-8BE2-4C48-921E-D46D0D96A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057401"/>
            <a:ext cx="547688" cy="411163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8" name="Text Box 26">
            <a:extLst>
              <a:ext uri="{FF2B5EF4-FFF2-40B4-BE49-F238E27FC236}">
                <a16:creationId xmlns:a16="http://schemas.microsoft.com/office/drawing/2014/main" id="{D2C48A1E-6DCF-9A40-8D78-F8C7E4981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0574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n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7429" name="Text Box 27">
            <a:extLst>
              <a:ext uri="{FF2B5EF4-FFF2-40B4-BE49-F238E27FC236}">
                <a16:creationId xmlns:a16="http://schemas.microsoft.com/office/drawing/2014/main" id="{4254AC2F-F559-7347-AA02-C4801ADA0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650" y="3048001"/>
            <a:ext cx="38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</a:rPr>
              <a:t>n</a:t>
            </a:r>
            <a:r>
              <a:rPr kumimoji="1" lang="en-US" altLang="zh-CN" b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7430" name="Text Box 28">
            <a:extLst>
              <a:ext uri="{FF2B5EF4-FFF2-40B4-BE49-F238E27FC236}">
                <a16:creationId xmlns:a16="http://schemas.microsoft.com/office/drawing/2014/main" id="{26D7104B-6AED-6C43-9C12-2D858BEA5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447801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</a:rPr>
              <a:t>q=5</a:t>
            </a:r>
            <a:endParaRPr kumimoji="1" lang="en-US" altLang="zh-CN" b="1" baseline="-25000">
              <a:latin typeface="Times New Roman" panose="02020603050405020304" pitchFamily="18" charset="0"/>
            </a:endParaRPr>
          </a:p>
        </p:txBody>
      </p:sp>
      <p:sp>
        <p:nvSpPr>
          <p:cNvPr id="17431" name="Arc 29">
            <a:extLst>
              <a:ext uri="{FF2B5EF4-FFF2-40B4-BE49-F238E27FC236}">
                <a16:creationId xmlns:a16="http://schemas.microsoft.com/office/drawing/2014/main" id="{D58EFB1D-3FAC-984C-A51B-EABC7BFBB33F}"/>
              </a:ext>
            </a:extLst>
          </p:cNvPr>
          <p:cNvSpPr>
            <a:spLocks/>
          </p:cNvSpPr>
          <p:nvPr/>
        </p:nvSpPr>
        <p:spPr bwMode="auto">
          <a:xfrm rot="21401481" flipH="1">
            <a:off x="1676400" y="2133600"/>
            <a:ext cx="533400" cy="914400"/>
          </a:xfrm>
          <a:custGeom>
            <a:avLst/>
            <a:gdLst>
              <a:gd name="T0" fmla="*/ 0 w 21600"/>
              <a:gd name="T1" fmla="*/ 0 h 33093"/>
              <a:gd name="T2" fmla="*/ 451637 w 21600"/>
              <a:gd name="T3" fmla="*/ 914400 h 33093"/>
              <a:gd name="T4" fmla="*/ 0 w 21600"/>
              <a:gd name="T5" fmla="*/ 596834 h 33093"/>
              <a:gd name="T6" fmla="*/ 0 60000 65536"/>
              <a:gd name="T7" fmla="*/ 0 60000 65536"/>
              <a:gd name="T8" fmla="*/ 0 60000 65536"/>
              <a:gd name="T9" fmla="*/ 0 w 21600"/>
              <a:gd name="T10" fmla="*/ 0 h 33093"/>
              <a:gd name="T11" fmla="*/ 21600 w 21600"/>
              <a:gd name="T12" fmla="*/ 33093 h 330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309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5666"/>
                  <a:pt x="20452" y="29649"/>
                  <a:pt x="18288" y="33092"/>
                </a:cubicBezTo>
              </a:path>
              <a:path w="21600" h="3309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5666"/>
                  <a:pt x="20452" y="29649"/>
                  <a:pt x="18288" y="33092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32" name="Arc 30">
            <a:extLst>
              <a:ext uri="{FF2B5EF4-FFF2-40B4-BE49-F238E27FC236}">
                <a16:creationId xmlns:a16="http://schemas.microsoft.com/office/drawing/2014/main" id="{AF5B5228-1869-A149-8DF2-57C8EB2B5BDC}"/>
              </a:ext>
            </a:extLst>
          </p:cNvPr>
          <p:cNvSpPr>
            <a:spLocks/>
          </p:cNvSpPr>
          <p:nvPr/>
        </p:nvSpPr>
        <p:spPr bwMode="auto">
          <a:xfrm rot="21025546">
            <a:off x="3733800" y="1219200"/>
            <a:ext cx="762000" cy="800100"/>
          </a:xfrm>
          <a:custGeom>
            <a:avLst/>
            <a:gdLst>
              <a:gd name="T0" fmla="*/ 0 w 21600"/>
              <a:gd name="T1" fmla="*/ 0 h 21600"/>
              <a:gd name="T2" fmla="*/ 762000 w 21600"/>
              <a:gd name="T3" fmla="*/ 800100 h 21600"/>
              <a:gd name="T4" fmla="*/ 0 w 21600"/>
              <a:gd name="T5" fmla="*/ 8001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7433" name="Group 31">
            <a:extLst>
              <a:ext uri="{FF2B5EF4-FFF2-40B4-BE49-F238E27FC236}">
                <a16:creationId xmlns:a16="http://schemas.microsoft.com/office/drawing/2014/main" id="{08099780-FEB1-0348-A5A0-5BFFAA05D3EA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352801"/>
            <a:ext cx="3422650" cy="2195513"/>
            <a:chOff x="192" y="2112"/>
            <a:chExt cx="2156" cy="1383"/>
          </a:xfrm>
        </p:grpSpPr>
        <p:sp>
          <p:nvSpPr>
            <p:cNvPr id="17442" name="Oval 32">
              <a:extLst>
                <a:ext uri="{FF2B5EF4-FFF2-40B4-BE49-F238E27FC236}">
                  <a16:creationId xmlns:a16="http://schemas.microsoft.com/office/drawing/2014/main" id="{D5A348A7-C10C-DC4A-9ADB-60419E54F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736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43" name="Oval 33">
              <a:extLst>
                <a:ext uri="{FF2B5EF4-FFF2-40B4-BE49-F238E27FC236}">
                  <a16:creationId xmlns:a16="http://schemas.microsoft.com/office/drawing/2014/main" id="{23393D62-2C52-7F4D-8AFE-2E0AEAE5E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880"/>
              <a:ext cx="77" cy="9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44" name="Oval 34">
              <a:extLst>
                <a:ext uri="{FF2B5EF4-FFF2-40B4-BE49-F238E27FC236}">
                  <a16:creationId xmlns:a16="http://schemas.microsoft.com/office/drawing/2014/main" id="{24D22FF0-0F2A-DF49-A241-B6BDAE92B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216"/>
              <a:ext cx="77" cy="9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45" name="Line 35">
              <a:extLst>
                <a:ext uri="{FF2B5EF4-FFF2-40B4-BE49-F238E27FC236}">
                  <a16:creationId xmlns:a16="http://schemas.microsoft.com/office/drawing/2014/main" id="{76AFE12E-CB6E-F745-B0F1-FA4A385168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2112"/>
              <a:ext cx="864" cy="636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6" name="Line 36">
              <a:extLst>
                <a:ext uri="{FF2B5EF4-FFF2-40B4-BE49-F238E27FC236}">
                  <a16:creationId xmlns:a16="http://schemas.microsoft.com/office/drawing/2014/main" id="{5B10DF45-C950-4044-AA0C-BBC477D429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2160"/>
              <a:ext cx="384" cy="11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7" name="Line 37">
              <a:extLst>
                <a:ext uri="{FF2B5EF4-FFF2-40B4-BE49-F238E27FC236}">
                  <a16:creationId xmlns:a16="http://schemas.microsoft.com/office/drawing/2014/main" id="{78AE456E-E34C-F841-915F-A6F83045C5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160"/>
              <a:ext cx="768" cy="7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8" name="Text Box 38">
              <a:extLst>
                <a:ext uri="{FF2B5EF4-FFF2-40B4-BE49-F238E27FC236}">
                  <a16:creationId xmlns:a16="http://schemas.microsoft.com/office/drawing/2014/main" id="{13D322FB-918F-F044-929C-A9A30264E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880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</a:rPr>
                <a:t>n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7449" name="Text Box 39">
              <a:extLst>
                <a:ext uri="{FF2B5EF4-FFF2-40B4-BE49-F238E27FC236}">
                  <a16:creationId xmlns:a16="http://schemas.microsoft.com/office/drawing/2014/main" id="{A027063E-5AF3-7D44-852E-8B6193E23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264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</a:rPr>
                <a:t>n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7450" name="Text Box 40">
              <a:extLst>
                <a:ext uri="{FF2B5EF4-FFF2-40B4-BE49-F238E27FC236}">
                  <a16:creationId xmlns:a16="http://schemas.microsoft.com/office/drawing/2014/main" id="{13C64611-B72D-5245-B475-B40E2438D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024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</a:rPr>
                <a:t>n</a:t>
              </a:r>
              <a:r>
                <a:rPr kumimoji="1" lang="en-US" altLang="zh-CN" baseline="-250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7451" name="Arc 41">
              <a:extLst>
                <a:ext uri="{FF2B5EF4-FFF2-40B4-BE49-F238E27FC236}">
                  <a16:creationId xmlns:a16="http://schemas.microsoft.com/office/drawing/2014/main" id="{FCA3DD6B-CE65-B944-9999-398A322B37D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52" y="2352"/>
              <a:ext cx="432" cy="192"/>
            </a:xfrm>
            <a:custGeom>
              <a:avLst/>
              <a:gdLst>
                <a:gd name="T0" fmla="*/ 0 w 21600"/>
                <a:gd name="T1" fmla="*/ 0 h 21600"/>
                <a:gd name="T2" fmla="*/ 432 w 21600"/>
                <a:gd name="T3" fmla="*/ 192 h 21600"/>
                <a:gd name="T4" fmla="*/ 0 w 21600"/>
                <a:gd name="T5" fmla="*/ 19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7434" name="Text Box 42">
            <a:extLst>
              <a:ext uri="{FF2B5EF4-FFF2-40B4-BE49-F238E27FC236}">
                <a16:creationId xmlns:a16="http://schemas.microsoft.com/office/drawing/2014/main" id="{671C61B1-A37E-684B-B108-C65FA4010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971801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q=2</a:t>
            </a:r>
            <a:endParaRPr kumimoji="1" lang="en-US" altLang="zh-CN" b="1" baseline="-25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35" name="Arc 43">
            <a:extLst>
              <a:ext uri="{FF2B5EF4-FFF2-40B4-BE49-F238E27FC236}">
                <a16:creationId xmlns:a16="http://schemas.microsoft.com/office/drawing/2014/main" id="{B9C85267-33F1-E547-9578-F7881CA7006A}"/>
              </a:ext>
            </a:extLst>
          </p:cNvPr>
          <p:cNvSpPr>
            <a:spLocks/>
          </p:cNvSpPr>
          <p:nvPr/>
        </p:nvSpPr>
        <p:spPr bwMode="auto">
          <a:xfrm rot="21025546">
            <a:off x="3886200" y="3276600"/>
            <a:ext cx="609600" cy="685800"/>
          </a:xfrm>
          <a:custGeom>
            <a:avLst/>
            <a:gdLst>
              <a:gd name="T0" fmla="*/ 0 w 21600"/>
              <a:gd name="T1" fmla="*/ 0 h 21600"/>
              <a:gd name="T2" fmla="*/ 609600 w 21600"/>
              <a:gd name="T3" fmla="*/ 685800 h 21600"/>
              <a:gd name="T4" fmla="*/ 0 w 21600"/>
              <a:gd name="T5" fmla="*/ 6858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36" name="Text Box 44">
            <a:extLst>
              <a:ext uri="{FF2B5EF4-FFF2-40B4-BE49-F238E27FC236}">
                <a16:creationId xmlns:a16="http://schemas.microsoft.com/office/drawing/2014/main" id="{ED2A1DCA-99CC-6F44-B964-14F8C8214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838201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q=5</a:t>
            </a:r>
            <a:endParaRPr kumimoji="1" lang="en-US" altLang="zh-CN" b="1" baseline="-25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49" name="Line 45">
            <a:extLst>
              <a:ext uri="{FF2B5EF4-FFF2-40B4-BE49-F238E27FC236}">
                <a16:creationId xmlns:a16="http://schemas.microsoft.com/office/drawing/2014/main" id="{4CD2DA78-61ED-1540-8735-0A823406EA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1" y="2514601"/>
            <a:ext cx="1154113" cy="785813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50" name="Line 46">
            <a:extLst>
              <a:ext uri="{FF2B5EF4-FFF2-40B4-BE49-F238E27FC236}">
                <a16:creationId xmlns:a16="http://schemas.microsoft.com/office/drawing/2014/main" id="{6EFCF5D2-A3A6-FA46-92CA-CE071213F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7914" y="2514600"/>
            <a:ext cx="14287" cy="20208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9" name="Text Box 47">
            <a:extLst>
              <a:ext uri="{FF2B5EF4-FFF2-40B4-BE49-F238E27FC236}">
                <a16:creationId xmlns:a16="http://schemas.microsoft.com/office/drawing/2014/main" id="{FDD3D156-1589-5746-AB79-7FB7BE1F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905001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</a:rPr>
              <a:t>q=1</a:t>
            </a:r>
            <a:endParaRPr kumimoji="1" lang="en-US" altLang="zh-CN" b="1" baseline="-25000">
              <a:latin typeface="Times New Roman" panose="02020603050405020304" pitchFamily="18" charset="0"/>
            </a:endParaRPr>
          </a:p>
        </p:txBody>
      </p:sp>
      <p:sp>
        <p:nvSpPr>
          <p:cNvPr id="21552" name="Arc 48">
            <a:extLst>
              <a:ext uri="{FF2B5EF4-FFF2-40B4-BE49-F238E27FC236}">
                <a16:creationId xmlns:a16="http://schemas.microsoft.com/office/drawing/2014/main" id="{35A1DC76-B730-3A40-9B37-4697F75BEE37}"/>
              </a:ext>
            </a:extLst>
          </p:cNvPr>
          <p:cNvSpPr>
            <a:spLocks/>
          </p:cNvSpPr>
          <p:nvPr/>
        </p:nvSpPr>
        <p:spPr bwMode="auto">
          <a:xfrm rot="2680562">
            <a:off x="4648200" y="2667000"/>
            <a:ext cx="762000" cy="800100"/>
          </a:xfrm>
          <a:custGeom>
            <a:avLst/>
            <a:gdLst>
              <a:gd name="T0" fmla="*/ 0 w 21600"/>
              <a:gd name="T1" fmla="*/ 0 h 21600"/>
              <a:gd name="T2" fmla="*/ 762000 w 21600"/>
              <a:gd name="T3" fmla="*/ 800100 h 21600"/>
              <a:gd name="T4" fmla="*/ 0 w 21600"/>
              <a:gd name="T5" fmla="*/ 8001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53" name="Text Box 49">
            <a:extLst>
              <a:ext uri="{FF2B5EF4-FFF2-40B4-BE49-F238E27FC236}">
                <a16:creationId xmlns:a16="http://schemas.microsoft.com/office/drawing/2014/main" id="{8F20319E-F09E-E948-B7A7-75808B6F0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481639"/>
            <a:ext cx="40386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1600" b="1">
                <a:latin typeface="楷体_GB2312" pitchFamily="49" charset="-122"/>
                <a:ea typeface="楷体_GB2312" pitchFamily="49" charset="-122"/>
              </a:rPr>
              <a:t>在重新计算</a:t>
            </a:r>
            <a:r>
              <a:rPr kumimoji="1" lang="en-US" altLang="zh-CN" sz="1600" b="1">
                <a:latin typeface="楷体_GB2312" pitchFamily="49" charset="-122"/>
                <a:ea typeface="楷体_GB2312" pitchFamily="49" charset="-122"/>
              </a:rPr>
              <a:t>n0</a:t>
            </a:r>
            <a:r>
              <a:rPr kumimoji="1" lang="zh-CN" altLang="en-US" sz="1600" b="1">
                <a:latin typeface="楷体_GB2312" pitchFamily="49" charset="-122"/>
                <a:ea typeface="楷体_GB2312" pitchFamily="49" charset="-122"/>
              </a:rPr>
              <a:t>耗散的小循环中</a:t>
            </a:r>
            <a:r>
              <a:rPr kumimoji="1" lang="en-US" altLang="zh-CN" sz="1600" b="1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eaLnBrk="1" hangingPunct="1"/>
            <a:r>
              <a:rPr kumimoji="1" lang="en-US" altLang="zh-CN" sz="16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1600" b="1"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1" lang="en-US" altLang="zh-CN" sz="1600" b="1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/>
            <a:r>
              <a:rPr kumimoji="1" lang="en-US" altLang="zh-CN" sz="16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1600" b="1">
                <a:latin typeface="楷体_GB2312" pitchFamily="49" charset="-122"/>
                <a:ea typeface="楷体_GB2312" pitchFamily="49" charset="-122"/>
              </a:rPr>
              <a:t>由于</a:t>
            </a:r>
            <a:r>
              <a:rPr kumimoji="1" lang="en-US" altLang="zh-CN" sz="1600" b="1">
                <a:latin typeface="楷体_GB2312" pitchFamily="49" charset="-122"/>
                <a:ea typeface="楷体_GB2312" pitchFamily="49" charset="-122"/>
              </a:rPr>
              <a:t>n4,n5</a:t>
            </a:r>
            <a:r>
              <a:rPr kumimoji="1" lang="zh-CN" altLang="en-US" sz="1600" b="1"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1" lang="en-US" altLang="zh-CN" sz="1600" b="1">
                <a:latin typeface="楷体_GB2312" pitchFamily="49" charset="-122"/>
                <a:ea typeface="楷体_GB2312" pitchFamily="49" charset="-122"/>
              </a:rPr>
              <a:t>SOLVED, </a:t>
            </a:r>
            <a:r>
              <a:rPr kumimoji="1" lang="zh-CN" altLang="en-US" sz="1600" b="1">
                <a:latin typeface="楷体_GB2312" pitchFamily="49" charset="-122"/>
                <a:ea typeface="楷体_GB2312" pitchFamily="49" charset="-122"/>
              </a:rPr>
              <a:t>则</a:t>
            </a:r>
            <a:r>
              <a:rPr kumimoji="1" lang="en-US" altLang="zh-CN" sz="1600" b="1">
                <a:latin typeface="楷体_GB2312" pitchFamily="49" charset="-122"/>
                <a:ea typeface="楷体_GB2312" pitchFamily="49" charset="-122"/>
              </a:rPr>
              <a:t>n0</a:t>
            </a:r>
            <a:r>
              <a:rPr kumimoji="1" lang="zh-CN" altLang="en-US" sz="1600" b="1"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1" lang="en-US" altLang="zh-CN" sz="1600" b="1">
                <a:latin typeface="楷体_GB2312" pitchFamily="49" charset="-122"/>
                <a:ea typeface="楷体_GB2312" pitchFamily="49" charset="-122"/>
              </a:rPr>
              <a:t>SOLVED</a:t>
            </a:r>
          </a:p>
          <a:p>
            <a:pPr eaLnBrk="1" hangingPunct="1"/>
            <a:r>
              <a:rPr kumimoji="1" lang="en-US" altLang="zh-CN" sz="1600" b="1">
                <a:latin typeface="楷体_GB2312" pitchFamily="49" charset="-122"/>
                <a:ea typeface="楷体_GB2312" pitchFamily="49" charset="-122"/>
              </a:rPr>
              <a:t>q(n0)=5, </a:t>
            </a:r>
            <a:r>
              <a:rPr kumimoji="1" lang="zh-CN" altLang="en-US" sz="1600" b="1">
                <a:latin typeface="楷体_GB2312" pitchFamily="49" charset="-122"/>
                <a:ea typeface="楷体_GB2312" pitchFamily="49" charset="-122"/>
              </a:rPr>
              <a:t>找到解</a:t>
            </a:r>
          </a:p>
          <a:p>
            <a:pPr eaLnBrk="1" hangingPunct="1"/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endParaRPr kumimoji="1"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130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1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5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15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15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15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150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1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1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1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15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150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150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4007FD-A8FF-604F-B050-3FB4140D43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62BA0BB4-56FF-6743-81BF-2A9CD0848A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1"/>
            <a:ext cx="83820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  AO*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算法的最优性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en-US" sz="2000" b="1"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 N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存在解图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h(n)≤h*(n),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且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h(n)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满足单调限制条件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AO*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一定能够找到最佳解图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AO*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具有可采纳性</a:t>
            </a:r>
          </a:p>
          <a:p>
            <a:pPr eaLnBrk="1" hangingPunct="1">
              <a:buFontTx/>
              <a:buNone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     单调限制条件指对于图中从结点到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en-US" sz="2000" b="1"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{n1,</a:t>
            </a:r>
            <a:r>
              <a:rPr lang="en-US" altLang="zh-CN" sz="2000" b="1">
                <a:ea typeface="楷体_GB2312" pitchFamily="49" charset="-122"/>
              </a:rPr>
              <a:t>…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,nk}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的每一个连接符都施加限制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h(n)≤C+ h(n1)+..+ h(nk),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如果同时有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h(ti)=0(ti∈N),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那么单调限制意味着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h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h*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的下界范围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即对所有的结点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h(n)≤h*(n)</a:t>
            </a:r>
          </a:p>
          <a:p>
            <a:pPr eaLnBrk="1" hangingPunct="1">
              <a:buFontTx/>
              <a:buNone/>
            </a:pPr>
            <a:endParaRPr lang="en-US" altLang="zh-CN" sz="2000" b="1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766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6">
            <a:extLst>
              <a:ext uri="{FF2B5EF4-FFF2-40B4-BE49-F238E27FC236}">
                <a16:creationId xmlns:a16="http://schemas.microsoft.com/office/drawing/2014/main" id="{FFDB2D5D-EA76-D948-8A14-DDBA29FF87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与或图搜索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155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>
            <a:extLst>
              <a:ext uri="{FF2B5EF4-FFF2-40B4-BE49-F238E27FC236}">
                <a16:creationId xmlns:a16="http://schemas.microsoft.com/office/drawing/2014/main" id="{E07043F7-5919-C143-9933-D2EE0F9C7D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24200" y="304800"/>
            <a:ext cx="6019800" cy="9144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chemeClr val="tx1"/>
                </a:solidFill>
              </a:rPr>
              <a:t>与或图表示</a:t>
            </a:r>
          </a:p>
        </p:txBody>
      </p:sp>
      <p:grpSp>
        <p:nvGrpSpPr>
          <p:cNvPr id="3075" name="Group 5">
            <a:extLst>
              <a:ext uri="{FF2B5EF4-FFF2-40B4-BE49-F238E27FC236}">
                <a16:creationId xmlns:a16="http://schemas.microsoft.com/office/drawing/2014/main" id="{AE88FB0B-8ACB-6141-B80B-E390B07C95D1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1447800"/>
            <a:ext cx="6096000" cy="3505200"/>
            <a:chOff x="528" y="1104"/>
            <a:chExt cx="4416" cy="2832"/>
          </a:xfrm>
        </p:grpSpPr>
        <p:sp>
          <p:nvSpPr>
            <p:cNvPr id="3090" name="Oval 6">
              <a:extLst>
                <a:ext uri="{FF2B5EF4-FFF2-40B4-BE49-F238E27FC236}">
                  <a16:creationId xmlns:a16="http://schemas.microsoft.com/office/drawing/2014/main" id="{620BD25C-8FD2-6E44-9486-F04EF0515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5" y="2275"/>
              <a:ext cx="354" cy="29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solidFill>
                    <a:srgbClr val="000EC2"/>
                  </a:solidFill>
                </a:rPr>
                <a:t>H</a:t>
              </a:r>
            </a:p>
          </p:txBody>
        </p:sp>
        <p:sp>
          <p:nvSpPr>
            <p:cNvPr id="3091" name="Oval 7">
              <a:extLst>
                <a:ext uri="{FF2B5EF4-FFF2-40B4-BE49-F238E27FC236}">
                  <a16:creationId xmlns:a16="http://schemas.microsoft.com/office/drawing/2014/main" id="{C9DD9ECC-B93E-0244-82CE-D78109E7A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" y="2304"/>
              <a:ext cx="354" cy="2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solidFill>
                    <a:srgbClr val="000EC2"/>
                  </a:solidFill>
                </a:rPr>
                <a:t>M</a:t>
              </a:r>
            </a:p>
          </p:txBody>
        </p:sp>
        <p:sp>
          <p:nvSpPr>
            <p:cNvPr id="3092" name="Oval 8">
              <a:extLst>
                <a:ext uri="{FF2B5EF4-FFF2-40B4-BE49-F238E27FC236}">
                  <a16:creationId xmlns:a16="http://schemas.microsoft.com/office/drawing/2014/main" id="{8DEB594C-F65A-804C-86D9-5CC4760E9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" y="3038"/>
              <a:ext cx="354" cy="2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solidFill>
                    <a:srgbClr val="000EC2"/>
                  </a:solidFill>
                </a:rPr>
                <a:t>B</a:t>
              </a:r>
            </a:p>
          </p:txBody>
        </p:sp>
        <p:sp>
          <p:nvSpPr>
            <p:cNvPr id="3093" name="Oval 9">
              <a:extLst>
                <a:ext uri="{FF2B5EF4-FFF2-40B4-BE49-F238E27FC236}">
                  <a16:creationId xmlns:a16="http://schemas.microsoft.com/office/drawing/2014/main" id="{112A91B4-A4C0-0E42-A92A-925FAADFC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5" y="2979"/>
              <a:ext cx="354" cy="2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solidFill>
                    <a:srgbClr val="000EC2"/>
                  </a:solidFill>
                </a:rPr>
                <a:t>C</a:t>
              </a:r>
            </a:p>
          </p:txBody>
        </p:sp>
        <p:sp>
          <p:nvSpPr>
            <p:cNvPr id="3094" name="Oval 10">
              <a:extLst>
                <a:ext uri="{FF2B5EF4-FFF2-40B4-BE49-F238E27FC236}">
                  <a16:creationId xmlns:a16="http://schemas.microsoft.com/office/drawing/2014/main" id="{C8CB5CCF-5EFA-5E44-8398-7DC636E5A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" y="3303"/>
              <a:ext cx="354" cy="29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solidFill>
                    <a:srgbClr val="000EC2"/>
                  </a:solidFill>
                </a:rPr>
                <a:t>D</a:t>
              </a:r>
            </a:p>
          </p:txBody>
        </p:sp>
        <p:sp>
          <p:nvSpPr>
            <p:cNvPr id="3095" name="Oval 11">
              <a:extLst>
                <a:ext uri="{FF2B5EF4-FFF2-40B4-BE49-F238E27FC236}">
                  <a16:creationId xmlns:a16="http://schemas.microsoft.com/office/drawing/2014/main" id="{0B7C6B88-F529-864E-8EDE-F0339A74E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" y="3273"/>
              <a:ext cx="354" cy="2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solidFill>
                    <a:srgbClr val="000EC2"/>
                  </a:solidFill>
                </a:rPr>
                <a:t>E</a:t>
              </a:r>
            </a:p>
          </p:txBody>
        </p:sp>
        <p:sp>
          <p:nvSpPr>
            <p:cNvPr id="3096" name="Oval 12">
              <a:extLst>
                <a:ext uri="{FF2B5EF4-FFF2-40B4-BE49-F238E27FC236}">
                  <a16:creationId xmlns:a16="http://schemas.microsoft.com/office/drawing/2014/main" id="{B6B98ED1-3D1E-3F4C-BEC5-134B0A1CA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3273"/>
              <a:ext cx="354" cy="2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solidFill>
                    <a:srgbClr val="000EC2"/>
                  </a:solidFill>
                </a:rPr>
                <a:t>F</a:t>
              </a:r>
            </a:p>
          </p:txBody>
        </p:sp>
        <p:sp>
          <p:nvSpPr>
            <p:cNvPr id="3097" name="Oval 13">
              <a:extLst>
                <a:ext uri="{FF2B5EF4-FFF2-40B4-BE49-F238E27FC236}">
                  <a16:creationId xmlns:a16="http://schemas.microsoft.com/office/drawing/2014/main" id="{95C10946-1AE0-9445-AD81-271780DDF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2" y="3273"/>
              <a:ext cx="354" cy="2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solidFill>
                    <a:srgbClr val="000EC2"/>
                  </a:solidFill>
                </a:rPr>
                <a:t>G</a:t>
              </a:r>
            </a:p>
          </p:txBody>
        </p:sp>
        <p:sp>
          <p:nvSpPr>
            <p:cNvPr id="3098" name="Line 14">
              <a:extLst>
                <a:ext uri="{FF2B5EF4-FFF2-40B4-BE49-F238E27FC236}">
                  <a16:creationId xmlns:a16="http://schemas.microsoft.com/office/drawing/2014/main" id="{4920FDC1-D4E8-DB49-BA68-3C71262C1F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47" y="2039"/>
              <a:ext cx="71" cy="29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" name="Line 15">
              <a:extLst>
                <a:ext uri="{FF2B5EF4-FFF2-40B4-BE49-F238E27FC236}">
                  <a16:creationId xmlns:a16="http://schemas.microsoft.com/office/drawing/2014/main" id="{5CFF058A-0193-5A47-B2E5-0C805C9E26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" y="2039"/>
              <a:ext cx="284" cy="26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" name="Line 16">
              <a:extLst>
                <a:ext uri="{FF2B5EF4-FFF2-40B4-BE49-F238E27FC236}">
                  <a16:creationId xmlns:a16="http://schemas.microsoft.com/office/drawing/2014/main" id="{C2BD2BB7-3515-2C43-9A04-4D6FA3C7B3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1" y="2010"/>
              <a:ext cx="461" cy="32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" name="Oval 17">
              <a:extLst>
                <a:ext uri="{FF2B5EF4-FFF2-40B4-BE49-F238E27FC236}">
                  <a16:creationId xmlns:a16="http://schemas.microsoft.com/office/drawing/2014/main" id="{880EC041-B47D-B449-94CC-9F4D85A6E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" y="1746"/>
              <a:ext cx="354" cy="29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solidFill>
                    <a:srgbClr val="000EC2"/>
                  </a:solidFill>
                </a:rPr>
                <a:t>A</a:t>
              </a:r>
            </a:p>
          </p:txBody>
        </p:sp>
        <p:sp>
          <p:nvSpPr>
            <p:cNvPr id="3102" name="Line 18">
              <a:extLst>
                <a:ext uri="{FF2B5EF4-FFF2-40B4-BE49-F238E27FC236}">
                  <a16:creationId xmlns:a16="http://schemas.microsoft.com/office/drawing/2014/main" id="{B64BF82F-EF9E-5942-8B4A-7D75808989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6" y="2598"/>
              <a:ext cx="778" cy="41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Line 19">
              <a:extLst>
                <a:ext uri="{FF2B5EF4-FFF2-40B4-BE49-F238E27FC236}">
                  <a16:creationId xmlns:a16="http://schemas.microsoft.com/office/drawing/2014/main" id="{0F3E69BB-1E47-1647-AED5-9D6E38128C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7" y="2598"/>
              <a:ext cx="248" cy="41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Line 20">
              <a:extLst>
                <a:ext uri="{FF2B5EF4-FFF2-40B4-BE49-F238E27FC236}">
                  <a16:creationId xmlns:a16="http://schemas.microsoft.com/office/drawing/2014/main" id="{E5BC3F79-D7A9-264B-8996-D586823E7C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7" y="2598"/>
              <a:ext cx="354" cy="70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5" name="Oval 21">
              <a:extLst>
                <a:ext uri="{FF2B5EF4-FFF2-40B4-BE49-F238E27FC236}">
                  <a16:creationId xmlns:a16="http://schemas.microsoft.com/office/drawing/2014/main" id="{62F882B5-F075-8F47-9DDE-9E1C83110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" y="2304"/>
              <a:ext cx="354" cy="2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>
                  <a:solidFill>
                    <a:srgbClr val="000EC2"/>
                  </a:solidFill>
                </a:rPr>
                <a:t>N</a:t>
              </a:r>
            </a:p>
          </p:txBody>
        </p:sp>
        <p:sp>
          <p:nvSpPr>
            <p:cNvPr id="3106" name="Line 22">
              <a:extLst>
                <a:ext uri="{FF2B5EF4-FFF2-40B4-BE49-F238E27FC236}">
                  <a16:creationId xmlns:a16="http://schemas.microsoft.com/office/drawing/2014/main" id="{449C92F6-1336-DA44-A899-E723A04C00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47" y="2598"/>
              <a:ext cx="0" cy="70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Line 23">
              <a:extLst>
                <a:ext uri="{FF2B5EF4-FFF2-40B4-BE49-F238E27FC236}">
                  <a16:creationId xmlns:a16="http://schemas.microsoft.com/office/drawing/2014/main" id="{310C2857-926F-FC40-9C57-9E8C255EA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2" y="2598"/>
              <a:ext cx="531" cy="70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8" name="Line 24">
              <a:extLst>
                <a:ext uri="{FF2B5EF4-FFF2-40B4-BE49-F238E27FC236}">
                  <a16:creationId xmlns:a16="http://schemas.microsoft.com/office/drawing/2014/main" id="{FBC36E5E-2C1A-3C44-9179-4DF8ECB302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8" y="2568"/>
              <a:ext cx="495" cy="70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9" name="Freeform 25">
              <a:extLst>
                <a:ext uri="{FF2B5EF4-FFF2-40B4-BE49-F238E27FC236}">
                  <a16:creationId xmlns:a16="http://schemas.microsoft.com/office/drawing/2014/main" id="{DFAAD8E5-8FC4-D740-937B-B3C7BDD23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7" y="2686"/>
              <a:ext cx="177" cy="56"/>
            </a:xfrm>
            <a:custGeom>
              <a:avLst/>
              <a:gdLst>
                <a:gd name="T0" fmla="*/ 0 w 528"/>
                <a:gd name="T1" fmla="*/ 0 h 140"/>
                <a:gd name="T2" fmla="*/ 144 w 528"/>
                <a:gd name="T3" fmla="*/ 107 h 140"/>
                <a:gd name="T4" fmla="*/ 266 w 528"/>
                <a:gd name="T5" fmla="*/ 140 h 140"/>
                <a:gd name="T6" fmla="*/ 388 w 528"/>
                <a:gd name="T7" fmla="*/ 118 h 140"/>
                <a:gd name="T8" fmla="*/ 528 w 528"/>
                <a:gd name="T9" fmla="*/ 48 h 1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40"/>
                <a:gd name="T17" fmla="*/ 528 w 528"/>
                <a:gd name="T18" fmla="*/ 140 h 1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40">
                  <a:moveTo>
                    <a:pt x="0" y="0"/>
                  </a:moveTo>
                  <a:lnTo>
                    <a:pt x="144" y="107"/>
                  </a:lnTo>
                  <a:lnTo>
                    <a:pt x="266" y="140"/>
                  </a:lnTo>
                  <a:lnTo>
                    <a:pt x="388" y="118"/>
                  </a:lnTo>
                  <a:lnTo>
                    <a:pt x="528" y="48"/>
                  </a:lnTo>
                </a:path>
              </a:pathLst>
            </a:custGeom>
            <a:noFill/>
            <a:ln w="635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10" name="AutoShape 26">
              <a:extLst>
                <a:ext uri="{FF2B5EF4-FFF2-40B4-BE49-F238E27FC236}">
                  <a16:creationId xmlns:a16="http://schemas.microsoft.com/office/drawing/2014/main" id="{5DFF4A97-E108-104B-8223-8AE3A553A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8" y="1104"/>
              <a:ext cx="1166" cy="529"/>
            </a:xfrm>
            <a:prstGeom prst="cloudCallout">
              <a:avLst>
                <a:gd name="adj1" fmla="val -76713"/>
                <a:gd name="adj2" fmla="val 84079"/>
              </a:avLst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>
                  <a:latin typeface="华文新魏" panose="02010800040101010101" pitchFamily="2" charset="-122"/>
                  <a:ea typeface="华文新魏" panose="02010800040101010101" pitchFamily="2" charset="-122"/>
                </a:rPr>
                <a:t>父节点</a:t>
              </a:r>
            </a:p>
          </p:txBody>
        </p:sp>
        <p:sp>
          <p:nvSpPr>
            <p:cNvPr id="3111" name="AutoShape 27">
              <a:extLst>
                <a:ext uri="{FF2B5EF4-FFF2-40B4-BE49-F238E27FC236}">
                  <a16:creationId xmlns:a16="http://schemas.microsoft.com/office/drawing/2014/main" id="{0C44BFFD-B57A-5C43-8AF2-6583FC171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" y="2388"/>
              <a:ext cx="1041" cy="415"/>
            </a:xfrm>
            <a:prstGeom prst="cloudCallout">
              <a:avLst>
                <a:gd name="adj1" fmla="val 57500"/>
                <a:gd name="adj2" fmla="val 123296"/>
              </a:avLst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>
                  <a:ea typeface="华文新魏" panose="02010800040101010101" pitchFamily="2" charset="-122"/>
                </a:rPr>
                <a:t>与节点</a:t>
              </a:r>
            </a:p>
          </p:txBody>
        </p:sp>
        <p:sp>
          <p:nvSpPr>
            <p:cNvPr id="3112" name="AutoShape 28">
              <a:extLst>
                <a:ext uri="{FF2B5EF4-FFF2-40B4-BE49-F238E27FC236}">
                  <a16:creationId xmlns:a16="http://schemas.microsoft.com/office/drawing/2014/main" id="{C048C65D-88EE-9A4D-88BF-E36D0831A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" y="1859"/>
              <a:ext cx="1041" cy="416"/>
            </a:xfrm>
            <a:prstGeom prst="cloudCallout">
              <a:avLst>
                <a:gd name="adj1" fmla="val 96333"/>
                <a:gd name="adj2" fmla="val 169509"/>
              </a:avLst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>
                  <a:ea typeface="华文新魏" panose="02010800040101010101" pitchFamily="2" charset="-122"/>
                </a:rPr>
                <a:t>弧线</a:t>
              </a:r>
            </a:p>
          </p:txBody>
        </p:sp>
        <p:sp>
          <p:nvSpPr>
            <p:cNvPr id="3113" name="AutoShape 29">
              <a:extLst>
                <a:ext uri="{FF2B5EF4-FFF2-40B4-BE49-F238E27FC236}">
                  <a16:creationId xmlns:a16="http://schemas.microsoft.com/office/drawing/2014/main" id="{FECF2C5D-89DA-5741-9CB1-1ACB03651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" y="1406"/>
              <a:ext cx="1041" cy="415"/>
            </a:xfrm>
            <a:prstGeom prst="cloudCallout">
              <a:avLst>
                <a:gd name="adj1" fmla="val 52000"/>
                <a:gd name="adj2" fmla="val 173676"/>
              </a:avLst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>
                  <a:ea typeface="华文新魏" panose="02010800040101010101" pitchFamily="2" charset="-122"/>
                </a:rPr>
                <a:t>或节点</a:t>
              </a:r>
            </a:p>
          </p:txBody>
        </p:sp>
        <p:sp>
          <p:nvSpPr>
            <p:cNvPr id="3114" name="AutoShape 30">
              <a:extLst>
                <a:ext uri="{FF2B5EF4-FFF2-40B4-BE49-F238E27FC236}">
                  <a16:creationId xmlns:a16="http://schemas.microsoft.com/office/drawing/2014/main" id="{B381967B-9254-394B-BA26-34C844B94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2" y="1784"/>
              <a:ext cx="1042" cy="415"/>
            </a:xfrm>
            <a:prstGeom prst="cloudCallout">
              <a:avLst>
                <a:gd name="adj1" fmla="val -57250"/>
                <a:gd name="adj2" fmla="val 84468"/>
              </a:avLst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>
                  <a:ea typeface="华文新魏" panose="02010800040101010101" pitchFamily="2" charset="-122"/>
                </a:rPr>
                <a:t>子节点</a:t>
              </a:r>
            </a:p>
          </p:txBody>
        </p:sp>
        <p:sp>
          <p:nvSpPr>
            <p:cNvPr id="3115" name="AutoShape 31">
              <a:extLst>
                <a:ext uri="{FF2B5EF4-FFF2-40B4-BE49-F238E27FC236}">
                  <a16:creationId xmlns:a16="http://schemas.microsoft.com/office/drawing/2014/main" id="{5D8261AF-1F1A-BF4F-8B1C-B922DED30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407"/>
              <a:ext cx="1166" cy="529"/>
            </a:xfrm>
            <a:prstGeom prst="cloudCallout">
              <a:avLst>
                <a:gd name="adj1" fmla="val 136384"/>
                <a:gd name="adj2" fmla="val -19194"/>
              </a:avLst>
            </a:prstGeom>
            <a:solidFill>
              <a:schemeClr val="bg1"/>
            </a:solidFill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>
                  <a:ea typeface="华文新魏" panose="02010800040101010101" pitchFamily="2" charset="-122"/>
                </a:rPr>
                <a:t>终结点</a:t>
              </a:r>
            </a:p>
          </p:txBody>
        </p:sp>
        <p:sp>
          <p:nvSpPr>
            <p:cNvPr id="3116" name="Freeform 32">
              <a:extLst>
                <a:ext uri="{FF2B5EF4-FFF2-40B4-BE49-F238E27FC236}">
                  <a16:creationId xmlns:a16="http://schemas.microsoft.com/office/drawing/2014/main" id="{7F1573A8-11FC-BF4C-B9FF-17BDDB59E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2784"/>
              <a:ext cx="288" cy="48"/>
            </a:xfrm>
            <a:custGeom>
              <a:avLst/>
              <a:gdLst>
                <a:gd name="T0" fmla="*/ 0 w 192"/>
                <a:gd name="T1" fmla="*/ 0 h 48"/>
                <a:gd name="T2" fmla="*/ 96 w 192"/>
                <a:gd name="T3" fmla="*/ 48 h 48"/>
                <a:gd name="T4" fmla="*/ 192 w 192"/>
                <a:gd name="T5" fmla="*/ 0 h 48"/>
                <a:gd name="T6" fmla="*/ 0 60000 65536"/>
                <a:gd name="T7" fmla="*/ 0 60000 65536"/>
                <a:gd name="T8" fmla="*/ 0 60000 65536"/>
                <a:gd name="T9" fmla="*/ 0 w 192"/>
                <a:gd name="T10" fmla="*/ 0 h 48"/>
                <a:gd name="T11" fmla="*/ 192 w 192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8">
                  <a:moveTo>
                    <a:pt x="0" y="0"/>
                  </a:moveTo>
                  <a:cubicBezTo>
                    <a:pt x="32" y="24"/>
                    <a:pt x="64" y="48"/>
                    <a:pt x="96" y="48"/>
                  </a:cubicBezTo>
                  <a:cubicBezTo>
                    <a:pt x="128" y="48"/>
                    <a:pt x="160" y="24"/>
                    <a:pt x="192" y="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201" name="Rectangle 33">
            <a:extLst>
              <a:ext uri="{FF2B5EF4-FFF2-40B4-BE49-F238E27FC236}">
                <a16:creationId xmlns:a16="http://schemas.microsoft.com/office/drawing/2014/main" id="{9201C4E1-369D-9C4A-8D14-D3D9AC9E3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81600"/>
            <a:ext cx="4495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与或图是一个超图，节点间通过连接符连接。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K-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连接符：</a:t>
            </a:r>
          </a:p>
          <a:p>
            <a:pPr eaLnBrk="1" hangingPunct="1">
              <a:spcBef>
                <a:spcPct val="20000"/>
              </a:spcBef>
            </a:pPr>
            <a:endParaRPr lang="en-US" altLang="zh-CN" sz="3200"/>
          </a:p>
        </p:txBody>
      </p:sp>
      <p:grpSp>
        <p:nvGrpSpPr>
          <p:cNvPr id="3" name="Group 34">
            <a:extLst>
              <a:ext uri="{FF2B5EF4-FFF2-40B4-BE49-F238E27FC236}">
                <a16:creationId xmlns:a16="http://schemas.microsoft.com/office/drawing/2014/main" id="{A5622157-0D1A-6540-A90D-7B666F36362E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4953000"/>
            <a:ext cx="1905000" cy="1716088"/>
            <a:chOff x="1824" y="2532"/>
            <a:chExt cx="1536" cy="1531"/>
          </a:xfrm>
        </p:grpSpPr>
        <p:grpSp>
          <p:nvGrpSpPr>
            <p:cNvPr id="3078" name="Group 35">
              <a:extLst>
                <a:ext uri="{FF2B5EF4-FFF2-40B4-BE49-F238E27FC236}">
                  <a16:creationId xmlns:a16="http://schemas.microsoft.com/office/drawing/2014/main" id="{EB48FBA4-D380-7B41-99F7-7CEF5E7CBB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2532"/>
              <a:ext cx="1536" cy="823"/>
              <a:chOff x="1824" y="2532"/>
              <a:chExt cx="1536" cy="823"/>
            </a:xfrm>
          </p:grpSpPr>
          <p:sp>
            <p:nvSpPr>
              <p:cNvPr id="3081" name="Oval 36">
                <a:extLst>
                  <a:ext uri="{FF2B5EF4-FFF2-40B4-BE49-F238E27FC236}">
                    <a16:creationId xmlns:a16="http://schemas.microsoft.com/office/drawing/2014/main" id="{60180B8D-FE54-B54B-A605-6B4056B54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4" y="2532"/>
                <a:ext cx="108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082" name="Oval 37">
                <a:extLst>
                  <a:ext uri="{FF2B5EF4-FFF2-40B4-BE49-F238E27FC236}">
                    <a16:creationId xmlns:a16="http://schemas.microsoft.com/office/drawing/2014/main" id="{9AD5D173-F9AC-EA43-BC19-95289EF757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144"/>
                <a:ext cx="108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083" name="Oval 38">
                <a:extLst>
                  <a:ext uri="{FF2B5EF4-FFF2-40B4-BE49-F238E27FC236}">
                    <a16:creationId xmlns:a16="http://schemas.microsoft.com/office/drawing/2014/main" id="{D35BA2FC-3F78-4943-809D-A3098F6D32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3144"/>
                <a:ext cx="108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084" name="Oval 39">
                <a:extLst>
                  <a:ext uri="{FF2B5EF4-FFF2-40B4-BE49-F238E27FC236}">
                    <a16:creationId xmlns:a16="http://schemas.microsoft.com/office/drawing/2014/main" id="{DD188919-9A11-7E43-8034-9CC71F72E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2" y="3108"/>
                <a:ext cx="108" cy="12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085" name="Text Box 40">
                <a:extLst>
                  <a:ext uri="{FF2B5EF4-FFF2-40B4-BE49-F238E27FC236}">
                    <a16:creationId xmlns:a16="http://schemas.microsoft.com/office/drawing/2014/main" id="{A99E541D-7C72-0B48-99BA-8F2D153CA8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86" y="2947"/>
                <a:ext cx="578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>
                    <a:latin typeface="Times New Roman" panose="02020603050405020304" pitchFamily="18" charset="0"/>
                  </a:rPr>
                  <a:t>…...</a:t>
                </a:r>
              </a:p>
            </p:txBody>
          </p:sp>
          <p:sp>
            <p:nvSpPr>
              <p:cNvPr id="3086" name="Line 41">
                <a:extLst>
                  <a:ext uri="{FF2B5EF4-FFF2-40B4-BE49-F238E27FC236}">
                    <a16:creationId xmlns:a16="http://schemas.microsoft.com/office/drawing/2014/main" id="{31211AB1-C9E0-6645-9BA1-E4B12CC6E7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84" y="2652"/>
                <a:ext cx="52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7" name="Line 42">
                <a:extLst>
                  <a:ext uri="{FF2B5EF4-FFF2-40B4-BE49-F238E27FC236}">
                    <a16:creationId xmlns:a16="http://schemas.microsoft.com/office/drawing/2014/main" id="{95B20367-1E1F-8946-A6AD-D02AC2189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64" y="2664"/>
                <a:ext cx="4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8" name="Line 43">
                <a:extLst>
                  <a:ext uri="{FF2B5EF4-FFF2-40B4-BE49-F238E27FC236}">
                    <a16:creationId xmlns:a16="http://schemas.microsoft.com/office/drawing/2014/main" id="{B10C827E-B90D-F448-8066-0581586880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2" y="2664"/>
                <a:ext cx="888" cy="4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9" name="Freeform 44">
                <a:extLst>
                  <a:ext uri="{FF2B5EF4-FFF2-40B4-BE49-F238E27FC236}">
                    <a16:creationId xmlns:a16="http://schemas.microsoft.com/office/drawing/2014/main" id="{520EAD78-4047-8D42-9D3B-16A3594CC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2" y="2772"/>
                <a:ext cx="396" cy="108"/>
              </a:xfrm>
              <a:custGeom>
                <a:avLst/>
                <a:gdLst>
                  <a:gd name="T0" fmla="*/ 0 w 396"/>
                  <a:gd name="T1" fmla="*/ 36 h 108"/>
                  <a:gd name="T2" fmla="*/ 84 w 396"/>
                  <a:gd name="T3" fmla="*/ 84 h 108"/>
                  <a:gd name="T4" fmla="*/ 168 w 396"/>
                  <a:gd name="T5" fmla="*/ 108 h 108"/>
                  <a:gd name="T6" fmla="*/ 276 w 396"/>
                  <a:gd name="T7" fmla="*/ 96 h 108"/>
                  <a:gd name="T8" fmla="*/ 348 w 396"/>
                  <a:gd name="T9" fmla="*/ 72 h 108"/>
                  <a:gd name="T10" fmla="*/ 396 w 396"/>
                  <a:gd name="T11" fmla="*/ 0 h 10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6"/>
                  <a:gd name="T19" fmla="*/ 0 h 108"/>
                  <a:gd name="T20" fmla="*/ 396 w 396"/>
                  <a:gd name="T21" fmla="*/ 108 h 10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6" h="108">
                    <a:moveTo>
                      <a:pt x="0" y="36"/>
                    </a:moveTo>
                    <a:lnTo>
                      <a:pt x="84" y="84"/>
                    </a:lnTo>
                    <a:lnTo>
                      <a:pt x="168" y="108"/>
                    </a:lnTo>
                    <a:lnTo>
                      <a:pt x="276" y="96"/>
                    </a:lnTo>
                    <a:lnTo>
                      <a:pt x="348" y="72"/>
                    </a:lnTo>
                    <a:lnTo>
                      <a:pt x="396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3079" name="AutoShape 45">
              <a:extLst>
                <a:ext uri="{FF2B5EF4-FFF2-40B4-BE49-F238E27FC236}">
                  <a16:creationId xmlns:a16="http://schemas.microsoft.com/office/drawing/2014/main" id="{8F2A2D65-C5A2-4346-B0D7-4E7506E171EB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472" y="2880"/>
              <a:ext cx="240" cy="1380"/>
            </a:xfrm>
            <a:prstGeom prst="leftBrace">
              <a:avLst>
                <a:gd name="adj1" fmla="val 4791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80" name="Text Box 46">
              <a:extLst>
                <a:ext uri="{FF2B5EF4-FFF2-40B4-BE49-F238E27FC236}">
                  <a16:creationId xmlns:a16="http://schemas.microsoft.com/office/drawing/2014/main" id="{FD91D038-E38B-EC49-92C9-D533A034E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3655"/>
              <a:ext cx="572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K</a:t>
              </a:r>
              <a:r>
                <a:rPr kumimoji="1" lang="zh-CN" altLang="zh-CN" sz="2400">
                  <a:latin typeface="Times New Roman" panose="02020603050405020304" pitchFamily="18" charset="0"/>
                </a:rPr>
                <a:t>个</a:t>
              </a: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250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7959C95-0D45-844B-8047-AFAEEA7F44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8362950" cy="857250"/>
          </a:xfrm>
        </p:spPr>
        <p:txBody>
          <a:bodyPr/>
          <a:lstStyle/>
          <a:p>
            <a:pPr eaLnBrk="1" hangingPunct="1"/>
            <a:r>
              <a:rPr lang="zh-CN" altLang="en-US" b="1"/>
              <a:t>与或图搜索问题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64C3484-7D27-374D-82F3-3B84CC55EB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6324600"/>
            <a:ext cx="7467600" cy="3810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endParaRPr lang="zh-CN" altLang="zh-CN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49D66AB2-F191-8242-A320-EC2BD01C7B2B}"/>
              </a:ext>
            </a:extLst>
          </p:cNvPr>
          <p:cNvGrpSpPr>
            <a:grpSpLocks/>
          </p:cNvGrpSpPr>
          <p:nvPr/>
        </p:nvGrpSpPr>
        <p:grpSpPr bwMode="auto">
          <a:xfrm>
            <a:off x="4191001" y="1828800"/>
            <a:ext cx="3451225" cy="3371850"/>
            <a:chOff x="1095" y="644"/>
            <a:chExt cx="3210" cy="3443"/>
          </a:xfrm>
        </p:grpSpPr>
        <p:grpSp>
          <p:nvGrpSpPr>
            <p:cNvPr id="4101" name="Group 5">
              <a:extLst>
                <a:ext uri="{FF2B5EF4-FFF2-40B4-BE49-F238E27FC236}">
                  <a16:creationId xmlns:a16="http://schemas.microsoft.com/office/drawing/2014/main" id="{99277B15-971C-9D4C-8C66-8F8791D638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5" y="644"/>
              <a:ext cx="3210" cy="3443"/>
              <a:chOff x="1095" y="644"/>
              <a:chExt cx="3210" cy="3443"/>
            </a:xfrm>
          </p:grpSpPr>
          <p:sp>
            <p:nvSpPr>
              <p:cNvPr id="4105" name="Oval 6">
                <a:extLst>
                  <a:ext uri="{FF2B5EF4-FFF2-40B4-BE49-F238E27FC236}">
                    <a16:creationId xmlns:a16="http://schemas.microsoft.com/office/drawing/2014/main" id="{8B003CB0-BB3E-B148-AA6E-829910265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4" y="876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6" name="Oval 7">
                <a:extLst>
                  <a:ext uri="{FF2B5EF4-FFF2-40B4-BE49-F238E27FC236}">
                    <a16:creationId xmlns:a16="http://schemas.microsoft.com/office/drawing/2014/main" id="{E2126C52-58CB-CC42-98FA-B6111A1DE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4" y="1308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7" name="Oval 8">
                <a:extLst>
                  <a:ext uri="{FF2B5EF4-FFF2-40B4-BE49-F238E27FC236}">
                    <a16:creationId xmlns:a16="http://schemas.microsoft.com/office/drawing/2014/main" id="{39F51124-1F8D-D545-8474-0DD62040C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0" y="1668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8" name="Oval 9">
                <a:extLst>
                  <a:ext uri="{FF2B5EF4-FFF2-40B4-BE49-F238E27FC236}">
                    <a16:creationId xmlns:a16="http://schemas.microsoft.com/office/drawing/2014/main" id="{054A99CF-1A71-6C46-99E7-EB3A16BF10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2" y="2172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9" name="Oval 10">
                <a:extLst>
                  <a:ext uri="{FF2B5EF4-FFF2-40B4-BE49-F238E27FC236}">
                    <a16:creationId xmlns:a16="http://schemas.microsoft.com/office/drawing/2014/main" id="{98DEE473-9392-A74C-8BD2-226F4032DE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6" y="1596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10" name="Oval 11">
                <a:extLst>
                  <a:ext uri="{FF2B5EF4-FFF2-40B4-BE49-F238E27FC236}">
                    <a16:creationId xmlns:a16="http://schemas.microsoft.com/office/drawing/2014/main" id="{F4B239FC-6287-234D-8E5F-B10ED1EB2E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2" y="2292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11" name="Oval 12">
                <a:extLst>
                  <a:ext uri="{FF2B5EF4-FFF2-40B4-BE49-F238E27FC236}">
                    <a16:creationId xmlns:a16="http://schemas.microsoft.com/office/drawing/2014/main" id="{0F9A6E20-729E-944C-BFCA-3A8910CE4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000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12" name="Oval 13">
                <a:extLst>
                  <a:ext uri="{FF2B5EF4-FFF2-40B4-BE49-F238E27FC236}">
                    <a16:creationId xmlns:a16="http://schemas.microsoft.com/office/drawing/2014/main" id="{4C58BFF6-60D9-184E-B3D1-67B7D2CAE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6" y="3000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13" name="Oval 14">
                <a:extLst>
                  <a:ext uri="{FF2B5EF4-FFF2-40B4-BE49-F238E27FC236}">
                    <a16:creationId xmlns:a16="http://schemas.microsoft.com/office/drawing/2014/main" id="{1F07787A-5E7B-AB40-959A-DBEC8B79B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2" y="3564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14" name="Line 15">
                <a:extLst>
                  <a:ext uri="{FF2B5EF4-FFF2-40B4-BE49-F238E27FC236}">
                    <a16:creationId xmlns:a16="http://schemas.microsoft.com/office/drawing/2014/main" id="{F64342DF-7F7A-8D41-A4BF-6A39004FB0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44" y="972"/>
                <a:ext cx="84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5" name="Line 16">
                <a:extLst>
                  <a:ext uri="{FF2B5EF4-FFF2-40B4-BE49-F238E27FC236}">
                    <a16:creationId xmlns:a16="http://schemas.microsoft.com/office/drawing/2014/main" id="{CCF6CEC9-238B-9248-A8FD-36DAFA6C7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984"/>
                <a:ext cx="48" cy="1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6" name="Line 17">
                <a:extLst>
                  <a:ext uri="{FF2B5EF4-FFF2-40B4-BE49-F238E27FC236}">
                    <a16:creationId xmlns:a16="http://schemas.microsoft.com/office/drawing/2014/main" id="{2D49EA91-CC88-9C4E-8954-41ADBBF2FE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984"/>
                <a:ext cx="984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7" name="Line 18">
                <a:extLst>
                  <a:ext uri="{FF2B5EF4-FFF2-40B4-BE49-F238E27FC236}">
                    <a16:creationId xmlns:a16="http://schemas.microsoft.com/office/drawing/2014/main" id="{37E8F893-81CB-D04F-8D20-F683043679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32" y="1404"/>
                <a:ext cx="576" cy="8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8" name="Line 19">
                <a:extLst>
                  <a:ext uri="{FF2B5EF4-FFF2-40B4-BE49-F238E27FC236}">
                    <a16:creationId xmlns:a16="http://schemas.microsoft.com/office/drawing/2014/main" id="{8B38A905-0948-A141-BD52-33389DBAFE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2" y="1404"/>
                <a:ext cx="432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19" name="Line 20">
                <a:extLst>
                  <a:ext uri="{FF2B5EF4-FFF2-40B4-BE49-F238E27FC236}">
                    <a16:creationId xmlns:a16="http://schemas.microsoft.com/office/drawing/2014/main" id="{5C525120-E442-764A-A23B-6344E081BD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4" y="1764"/>
                <a:ext cx="396" cy="3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0" name="Line 21">
                <a:extLst>
                  <a:ext uri="{FF2B5EF4-FFF2-40B4-BE49-F238E27FC236}">
                    <a16:creationId xmlns:a16="http://schemas.microsoft.com/office/drawing/2014/main" id="{9934CF35-79EB-3F4F-9226-6542F70FFC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60" y="1656"/>
                <a:ext cx="12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1" name="Line 22">
                <a:extLst>
                  <a:ext uri="{FF2B5EF4-FFF2-40B4-BE49-F238E27FC236}">
                    <a16:creationId xmlns:a16="http://schemas.microsoft.com/office/drawing/2014/main" id="{36B2F8D4-AA1A-3A49-94F1-115331CAD3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68" y="2244"/>
                <a:ext cx="1428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2" name="Line 23">
                <a:extLst>
                  <a:ext uri="{FF2B5EF4-FFF2-40B4-BE49-F238E27FC236}">
                    <a16:creationId xmlns:a16="http://schemas.microsoft.com/office/drawing/2014/main" id="{A9AE6E23-B91B-C448-89C6-689AB0147A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20" y="2388"/>
                <a:ext cx="12" cy="6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3" name="Line 24">
                <a:extLst>
                  <a:ext uri="{FF2B5EF4-FFF2-40B4-BE49-F238E27FC236}">
                    <a16:creationId xmlns:a16="http://schemas.microsoft.com/office/drawing/2014/main" id="{8F7A5528-8881-F745-B283-B32B07963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80" y="1692"/>
                <a:ext cx="912" cy="5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4" name="Line 25">
                <a:extLst>
                  <a:ext uri="{FF2B5EF4-FFF2-40B4-BE49-F238E27FC236}">
                    <a16:creationId xmlns:a16="http://schemas.microsoft.com/office/drawing/2014/main" id="{925D8372-B548-1D42-AA14-DD926C4AE3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1692"/>
                <a:ext cx="12" cy="1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5" name="Line 26">
                <a:extLst>
                  <a:ext uri="{FF2B5EF4-FFF2-40B4-BE49-F238E27FC236}">
                    <a16:creationId xmlns:a16="http://schemas.microsoft.com/office/drawing/2014/main" id="{9F11E1F0-3964-9844-87D3-AF9DDDEF0C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2256"/>
                <a:ext cx="1452" cy="7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6" name="Line 27">
                <a:extLst>
                  <a:ext uri="{FF2B5EF4-FFF2-40B4-BE49-F238E27FC236}">
                    <a16:creationId xmlns:a16="http://schemas.microsoft.com/office/drawing/2014/main" id="{3C914626-6830-E24F-A848-5BE1C26652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2268"/>
                <a:ext cx="1452" cy="1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7" name="Line 28">
                <a:extLst>
                  <a:ext uri="{FF2B5EF4-FFF2-40B4-BE49-F238E27FC236}">
                    <a16:creationId xmlns:a16="http://schemas.microsoft.com/office/drawing/2014/main" id="{B093190A-8E00-914C-A86B-6F82B93F94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6" y="2268"/>
                <a:ext cx="900" cy="7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8" name="Line 29">
                <a:extLst>
                  <a:ext uri="{FF2B5EF4-FFF2-40B4-BE49-F238E27FC236}">
                    <a16:creationId xmlns:a16="http://schemas.microsoft.com/office/drawing/2014/main" id="{63878D10-29AE-2A41-B553-B0F5886127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3060"/>
                <a:ext cx="24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9" name="Line 30">
                <a:extLst>
                  <a:ext uri="{FF2B5EF4-FFF2-40B4-BE49-F238E27FC236}">
                    <a16:creationId xmlns:a16="http://schemas.microsoft.com/office/drawing/2014/main" id="{C454715F-2360-744C-9787-42EFD601E4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0" y="3072"/>
                <a:ext cx="12" cy="5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0" name="Arc 31">
                <a:extLst>
                  <a:ext uri="{FF2B5EF4-FFF2-40B4-BE49-F238E27FC236}">
                    <a16:creationId xmlns:a16="http://schemas.microsoft.com/office/drawing/2014/main" id="{9042B39E-A9EC-F04E-8DF6-8FCB4216F3E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796" y="1080"/>
                <a:ext cx="132" cy="72"/>
              </a:xfrm>
              <a:custGeom>
                <a:avLst/>
                <a:gdLst>
                  <a:gd name="T0" fmla="*/ 0 w 21600"/>
                  <a:gd name="T1" fmla="*/ 0 h 21600"/>
                  <a:gd name="T2" fmla="*/ 132 w 21600"/>
                  <a:gd name="T3" fmla="*/ 72 h 21600"/>
                  <a:gd name="T4" fmla="*/ 0 w 21600"/>
                  <a:gd name="T5" fmla="*/ 7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31" name="Arc 32">
                <a:extLst>
                  <a:ext uri="{FF2B5EF4-FFF2-40B4-BE49-F238E27FC236}">
                    <a16:creationId xmlns:a16="http://schemas.microsoft.com/office/drawing/2014/main" id="{1E39DB27-C9BF-B04C-A914-3AA83EDB952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32" y="1704"/>
                <a:ext cx="48" cy="156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156 h 21600"/>
                  <a:gd name="T4" fmla="*/ 0 w 21600"/>
                  <a:gd name="T5" fmla="*/ 156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32" name="Freeform 33">
                <a:extLst>
                  <a:ext uri="{FF2B5EF4-FFF2-40B4-BE49-F238E27FC236}">
                    <a16:creationId xmlns:a16="http://schemas.microsoft.com/office/drawing/2014/main" id="{F88A6C6E-1824-A84E-A2AF-6446B01FD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4" y="2376"/>
                <a:ext cx="300" cy="72"/>
              </a:xfrm>
              <a:custGeom>
                <a:avLst/>
                <a:gdLst>
                  <a:gd name="T0" fmla="*/ 0 w 300"/>
                  <a:gd name="T1" fmla="*/ 12 h 72"/>
                  <a:gd name="T2" fmla="*/ 132 w 300"/>
                  <a:gd name="T3" fmla="*/ 72 h 72"/>
                  <a:gd name="T4" fmla="*/ 216 w 300"/>
                  <a:gd name="T5" fmla="*/ 60 h 72"/>
                  <a:gd name="T6" fmla="*/ 300 w 300"/>
                  <a:gd name="T7" fmla="*/ 0 h 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00"/>
                  <a:gd name="T13" fmla="*/ 0 h 72"/>
                  <a:gd name="T14" fmla="*/ 300 w 300"/>
                  <a:gd name="T15" fmla="*/ 72 h 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00" h="72">
                    <a:moveTo>
                      <a:pt x="0" y="12"/>
                    </a:moveTo>
                    <a:lnTo>
                      <a:pt x="132" y="72"/>
                    </a:lnTo>
                    <a:lnTo>
                      <a:pt x="216" y="60"/>
                    </a:lnTo>
                    <a:lnTo>
                      <a:pt x="30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33" name="Arc 34">
                <a:extLst>
                  <a:ext uri="{FF2B5EF4-FFF2-40B4-BE49-F238E27FC236}">
                    <a16:creationId xmlns:a16="http://schemas.microsoft.com/office/drawing/2014/main" id="{8AE52E78-342F-F448-9D18-18DC45E76E8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332" y="2328"/>
                <a:ext cx="252" cy="168"/>
              </a:xfrm>
              <a:custGeom>
                <a:avLst/>
                <a:gdLst>
                  <a:gd name="T0" fmla="*/ 0 w 21600"/>
                  <a:gd name="T1" fmla="*/ 0 h 21600"/>
                  <a:gd name="T2" fmla="*/ 252 w 21600"/>
                  <a:gd name="T3" fmla="*/ 168 h 21600"/>
                  <a:gd name="T4" fmla="*/ 0 w 21600"/>
                  <a:gd name="T5" fmla="*/ 168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34" name="Arc 35">
                <a:extLst>
                  <a:ext uri="{FF2B5EF4-FFF2-40B4-BE49-F238E27FC236}">
                    <a16:creationId xmlns:a16="http://schemas.microsoft.com/office/drawing/2014/main" id="{5352F7A7-D193-374F-8D10-F83E4AF10B34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320" y="3060"/>
                <a:ext cx="216" cy="180"/>
              </a:xfrm>
              <a:custGeom>
                <a:avLst/>
                <a:gdLst>
                  <a:gd name="T0" fmla="*/ 0 w 21600"/>
                  <a:gd name="T1" fmla="*/ 0 h 21600"/>
                  <a:gd name="T2" fmla="*/ 216 w 21600"/>
                  <a:gd name="T3" fmla="*/ 180 h 21600"/>
                  <a:gd name="T4" fmla="*/ 0 w 21600"/>
                  <a:gd name="T5" fmla="*/ 18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35" name="Line 36">
                <a:extLst>
                  <a:ext uri="{FF2B5EF4-FFF2-40B4-BE49-F238E27FC236}">
                    <a16:creationId xmlns:a16="http://schemas.microsoft.com/office/drawing/2014/main" id="{6B07AE14-5D7B-FA4C-94A4-D96B2B80FC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80" y="1764"/>
                <a:ext cx="1008" cy="5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6" name="Text Box 37">
                <a:extLst>
                  <a:ext uri="{FF2B5EF4-FFF2-40B4-BE49-F238E27FC236}">
                    <a16:creationId xmlns:a16="http://schemas.microsoft.com/office/drawing/2014/main" id="{463E7639-091C-D34D-AB70-82987A3B19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5" y="3620"/>
                <a:ext cx="738" cy="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目标</a:t>
                </a:r>
                <a:endParaRPr kumimoji="1"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37" name="Text Box 38">
                <a:extLst>
                  <a:ext uri="{FF2B5EF4-FFF2-40B4-BE49-F238E27FC236}">
                    <a16:creationId xmlns:a16="http://schemas.microsoft.com/office/drawing/2014/main" id="{61E5A268-AF66-664B-B2C5-587E5A4A62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7" y="3067"/>
                <a:ext cx="738" cy="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目标</a:t>
                </a:r>
              </a:p>
            </p:txBody>
          </p:sp>
          <p:sp>
            <p:nvSpPr>
              <p:cNvPr id="4138" name="Text Box 39">
                <a:extLst>
                  <a:ext uri="{FF2B5EF4-FFF2-40B4-BE49-F238E27FC236}">
                    <a16:creationId xmlns:a16="http://schemas.microsoft.com/office/drawing/2014/main" id="{3A961832-6015-8E40-9F8B-6D40B4273F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0" y="644"/>
                <a:ext cx="1416" cy="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初始节点</a:t>
                </a:r>
                <a:r>
                  <a:rPr kumimoji="1"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s</a:t>
                </a:r>
              </a:p>
            </p:txBody>
          </p:sp>
        </p:grpSp>
        <p:sp>
          <p:nvSpPr>
            <p:cNvPr id="4102" name="Text Box 40">
              <a:extLst>
                <a:ext uri="{FF2B5EF4-FFF2-40B4-BE49-F238E27FC236}">
                  <a16:creationId xmlns:a16="http://schemas.microsoft.com/office/drawing/2014/main" id="{FECBD152-1FB9-E948-8D1D-11106FBB7A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6" y="1119"/>
              <a:ext cx="297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103" name="Text Box 41">
              <a:extLst>
                <a:ext uri="{FF2B5EF4-FFF2-40B4-BE49-F238E27FC236}">
                  <a16:creationId xmlns:a16="http://schemas.microsoft.com/office/drawing/2014/main" id="{687A62A1-5DEE-0349-B11B-C66E912DB1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9" y="2138"/>
              <a:ext cx="313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104" name="Text Box 42">
              <a:extLst>
                <a:ext uri="{FF2B5EF4-FFF2-40B4-BE49-F238E27FC236}">
                  <a16:creationId xmlns:a16="http://schemas.microsoft.com/office/drawing/2014/main" id="{4E4F5571-BE52-A64B-AEC9-6C28AC74A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2" y="1501"/>
              <a:ext cx="297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211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EEA267B-54B9-2C4A-971F-C80C20F9BE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304801"/>
            <a:ext cx="8229600" cy="563563"/>
          </a:xfrm>
        </p:spPr>
        <p:txBody>
          <a:bodyPr/>
          <a:lstStyle/>
          <a:p>
            <a:pPr eaLnBrk="1" hangingPunct="1"/>
            <a:r>
              <a:rPr lang="en-US" altLang="zh-CN" sz="2800" b="1"/>
              <a:t>n0</a:t>
            </a:r>
            <a:r>
              <a:rPr lang="en-US" altLang="en-US" sz="2800" b="1"/>
              <a:t>→</a:t>
            </a:r>
            <a:r>
              <a:rPr lang="en-US" altLang="zh-CN" sz="2800" b="1"/>
              <a:t> {n7,n8}</a:t>
            </a:r>
            <a:r>
              <a:rPr lang="zh-CN" altLang="en-US" sz="2800" b="1"/>
              <a:t>的</a:t>
            </a:r>
            <a:r>
              <a:rPr lang="en-US" altLang="zh-CN" sz="2800" b="1"/>
              <a:t>3</a:t>
            </a:r>
            <a:r>
              <a:rPr lang="zh-CN" altLang="en-US" sz="2800" b="1"/>
              <a:t>个解图</a:t>
            </a:r>
          </a:p>
        </p:txBody>
      </p:sp>
      <p:grpSp>
        <p:nvGrpSpPr>
          <p:cNvPr id="5123" name="Group 3">
            <a:extLst>
              <a:ext uri="{FF2B5EF4-FFF2-40B4-BE49-F238E27FC236}">
                <a16:creationId xmlns:a16="http://schemas.microsoft.com/office/drawing/2014/main" id="{773915EB-DD7A-EB4A-BE48-A34215440B22}"/>
              </a:ext>
            </a:extLst>
          </p:cNvPr>
          <p:cNvGrpSpPr>
            <a:grpSpLocks/>
          </p:cNvGrpSpPr>
          <p:nvPr/>
        </p:nvGrpSpPr>
        <p:grpSpPr bwMode="auto">
          <a:xfrm>
            <a:off x="4343401" y="3308351"/>
            <a:ext cx="2747963" cy="3146425"/>
            <a:chOff x="950" y="630"/>
            <a:chExt cx="3504" cy="3405"/>
          </a:xfrm>
        </p:grpSpPr>
        <p:sp>
          <p:nvSpPr>
            <p:cNvPr id="5197" name="Oval 4">
              <a:extLst>
                <a:ext uri="{FF2B5EF4-FFF2-40B4-BE49-F238E27FC236}">
                  <a16:creationId xmlns:a16="http://schemas.microsoft.com/office/drawing/2014/main" id="{1E9BA88F-933E-C24B-AABE-10BEDEA8A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4" y="876"/>
              <a:ext cx="96" cy="96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98" name="Oval 5">
              <a:extLst>
                <a:ext uri="{FF2B5EF4-FFF2-40B4-BE49-F238E27FC236}">
                  <a16:creationId xmlns:a16="http://schemas.microsoft.com/office/drawing/2014/main" id="{AE9E8C07-59B8-2047-B20B-25558CE9A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" y="1308"/>
              <a:ext cx="96" cy="96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99" name="Oval 6">
              <a:extLst>
                <a:ext uri="{FF2B5EF4-FFF2-40B4-BE49-F238E27FC236}">
                  <a16:creationId xmlns:a16="http://schemas.microsoft.com/office/drawing/2014/main" id="{5832633E-EC7B-BF42-BE45-2A46E9E34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166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00" name="Oval 7">
              <a:extLst>
                <a:ext uri="{FF2B5EF4-FFF2-40B4-BE49-F238E27FC236}">
                  <a16:creationId xmlns:a16="http://schemas.microsoft.com/office/drawing/2014/main" id="{B731FE51-1461-9744-BEB3-F55E433DF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2" y="2172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01" name="Oval 8">
              <a:extLst>
                <a:ext uri="{FF2B5EF4-FFF2-40B4-BE49-F238E27FC236}">
                  <a16:creationId xmlns:a16="http://schemas.microsoft.com/office/drawing/2014/main" id="{4C13E0C0-5816-EC48-B459-178A7CB7C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6" y="1596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02" name="Oval 9">
              <a:extLst>
                <a:ext uri="{FF2B5EF4-FFF2-40B4-BE49-F238E27FC236}">
                  <a16:creationId xmlns:a16="http://schemas.microsoft.com/office/drawing/2014/main" id="{17A2CC52-589A-F849-AE0A-B5ABB8B3A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" y="2292"/>
              <a:ext cx="96" cy="96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03" name="Oval 10">
              <a:extLst>
                <a:ext uri="{FF2B5EF4-FFF2-40B4-BE49-F238E27FC236}">
                  <a16:creationId xmlns:a16="http://schemas.microsoft.com/office/drawing/2014/main" id="{3BB5875C-7497-6B40-90CD-4DC8ECAB8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000"/>
              <a:ext cx="96" cy="96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04" name="Oval 11">
              <a:extLst>
                <a:ext uri="{FF2B5EF4-FFF2-40B4-BE49-F238E27FC236}">
                  <a16:creationId xmlns:a16="http://schemas.microsoft.com/office/drawing/2014/main" id="{43C7292B-0B9E-C24A-86E3-3BDD68765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6" y="3000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05" name="Oval 12">
              <a:extLst>
                <a:ext uri="{FF2B5EF4-FFF2-40B4-BE49-F238E27FC236}">
                  <a16:creationId xmlns:a16="http://schemas.microsoft.com/office/drawing/2014/main" id="{28454C96-4F37-D845-8274-48B68F64D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" y="3564"/>
              <a:ext cx="96" cy="96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06" name="Line 13">
              <a:extLst>
                <a:ext uri="{FF2B5EF4-FFF2-40B4-BE49-F238E27FC236}">
                  <a16:creationId xmlns:a16="http://schemas.microsoft.com/office/drawing/2014/main" id="{C8722586-0BFB-1744-9EA1-6341892156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4" y="972"/>
              <a:ext cx="840" cy="3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7" name="Line 14">
              <a:extLst>
                <a:ext uri="{FF2B5EF4-FFF2-40B4-BE49-F238E27FC236}">
                  <a16:creationId xmlns:a16="http://schemas.microsoft.com/office/drawing/2014/main" id="{BBFEDCFD-B0DD-4D4C-BA62-CEBDC6FCE7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984"/>
              <a:ext cx="48" cy="11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8" name="Line 15">
              <a:extLst>
                <a:ext uri="{FF2B5EF4-FFF2-40B4-BE49-F238E27FC236}">
                  <a16:creationId xmlns:a16="http://schemas.microsoft.com/office/drawing/2014/main" id="{774C9B8F-E0F7-6E4D-B99D-92ECD7143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984"/>
              <a:ext cx="984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9" name="Line 16">
              <a:extLst>
                <a:ext uri="{FF2B5EF4-FFF2-40B4-BE49-F238E27FC236}">
                  <a16:creationId xmlns:a16="http://schemas.microsoft.com/office/drawing/2014/main" id="{AAC5B6A3-D9F4-1A41-8143-76D198D4E9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2" y="1404"/>
              <a:ext cx="576" cy="8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0" name="Line 17">
              <a:extLst>
                <a:ext uri="{FF2B5EF4-FFF2-40B4-BE49-F238E27FC236}">
                  <a16:creationId xmlns:a16="http://schemas.microsoft.com/office/drawing/2014/main" id="{299E0626-6B61-2A40-9630-14AC85637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1404"/>
              <a:ext cx="432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1" name="Line 18">
              <a:extLst>
                <a:ext uri="{FF2B5EF4-FFF2-40B4-BE49-F238E27FC236}">
                  <a16:creationId xmlns:a16="http://schemas.microsoft.com/office/drawing/2014/main" id="{B8FD6309-1070-2E4E-BDD6-27088BD17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4" y="1764"/>
              <a:ext cx="396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" name="Line 19">
              <a:extLst>
                <a:ext uri="{FF2B5EF4-FFF2-40B4-BE49-F238E27FC236}">
                  <a16:creationId xmlns:a16="http://schemas.microsoft.com/office/drawing/2014/main" id="{6FADDB05-016E-4F4B-BEDB-2004D4CA24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0" y="1656"/>
              <a:ext cx="12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3" name="Line 20">
              <a:extLst>
                <a:ext uri="{FF2B5EF4-FFF2-40B4-BE49-F238E27FC236}">
                  <a16:creationId xmlns:a16="http://schemas.microsoft.com/office/drawing/2014/main" id="{DC59FDEF-CC7A-C648-8CD0-A28594362D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68" y="2244"/>
              <a:ext cx="1428" cy="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4" name="Line 21">
              <a:extLst>
                <a:ext uri="{FF2B5EF4-FFF2-40B4-BE49-F238E27FC236}">
                  <a16:creationId xmlns:a16="http://schemas.microsoft.com/office/drawing/2014/main" id="{6505A10F-E7CA-9C40-B409-203D688CD9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20" y="2388"/>
              <a:ext cx="12" cy="61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5" name="Line 22">
              <a:extLst>
                <a:ext uri="{FF2B5EF4-FFF2-40B4-BE49-F238E27FC236}">
                  <a16:creationId xmlns:a16="http://schemas.microsoft.com/office/drawing/2014/main" id="{80A83DA8-687C-4540-9BA4-B87562CFED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1692"/>
              <a:ext cx="912" cy="504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6" name="Line 23">
              <a:extLst>
                <a:ext uri="{FF2B5EF4-FFF2-40B4-BE49-F238E27FC236}">
                  <a16:creationId xmlns:a16="http://schemas.microsoft.com/office/drawing/2014/main" id="{4CACAEC8-418C-2E48-B0A9-26589F422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692"/>
              <a:ext cx="12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7" name="Line 24">
              <a:extLst>
                <a:ext uri="{FF2B5EF4-FFF2-40B4-BE49-F238E27FC236}">
                  <a16:creationId xmlns:a16="http://schemas.microsoft.com/office/drawing/2014/main" id="{0806C2A0-8FD0-CB43-9882-F92779F5D1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2256"/>
              <a:ext cx="1452" cy="75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8" name="Line 25">
              <a:extLst>
                <a:ext uri="{FF2B5EF4-FFF2-40B4-BE49-F238E27FC236}">
                  <a16:creationId xmlns:a16="http://schemas.microsoft.com/office/drawing/2014/main" id="{EF105998-78EF-0E4E-A675-9CD79BA532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2268"/>
              <a:ext cx="1452" cy="12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9" name="Line 26">
              <a:extLst>
                <a:ext uri="{FF2B5EF4-FFF2-40B4-BE49-F238E27FC236}">
                  <a16:creationId xmlns:a16="http://schemas.microsoft.com/office/drawing/2014/main" id="{D51BA92D-4220-324C-84CF-CFEA67CF4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" y="2268"/>
              <a:ext cx="900" cy="7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0" name="Line 27">
              <a:extLst>
                <a:ext uri="{FF2B5EF4-FFF2-40B4-BE49-F238E27FC236}">
                  <a16:creationId xmlns:a16="http://schemas.microsoft.com/office/drawing/2014/main" id="{21A6AC91-0611-E846-951E-44570706C0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060"/>
              <a:ext cx="241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1" name="Line 28">
              <a:extLst>
                <a:ext uri="{FF2B5EF4-FFF2-40B4-BE49-F238E27FC236}">
                  <a16:creationId xmlns:a16="http://schemas.microsoft.com/office/drawing/2014/main" id="{1CA932FB-4974-B342-9513-7D5F209D00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0" y="3072"/>
              <a:ext cx="12" cy="50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2" name="Arc 29">
              <a:extLst>
                <a:ext uri="{FF2B5EF4-FFF2-40B4-BE49-F238E27FC236}">
                  <a16:creationId xmlns:a16="http://schemas.microsoft.com/office/drawing/2014/main" id="{0ED22C19-68B3-8348-A185-92FB6A6EFCB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96" y="1080"/>
              <a:ext cx="132" cy="72"/>
            </a:xfrm>
            <a:custGeom>
              <a:avLst/>
              <a:gdLst>
                <a:gd name="T0" fmla="*/ 0 w 21600"/>
                <a:gd name="T1" fmla="*/ 0 h 21600"/>
                <a:gd name="T2" fmla="*/ 132 w 21600"/>
                <a:gd name="T3" fmla="*/ 72 h 21600"/>
                <a:gd name="T4" fmla="*/ 0 w 21600"/>
                <a:gd name="T5" fmla="*/ 7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3" name="Arc 30">
              <a:extLst>
                <a:ext uri="{FF2B5EF4-FFF2-40B4-BE49-F238E27FC236}">
                  <a16:creationId xmlns:a16="http://schemas.microsoft.com/office/drawing/2014/main" id="{512F1C47-90B4-0C4E-B2EC-61F2E2A0584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32" y="1704"/>
              <a:ext cx="48" cy="156"/>
            </a:xfrm>
            <a:custGeom>
              <a:avLst/>
              <a:gdLst>
                <a:gd name="T0" fmla="*/ 0 w 21600"/>
                <a:gd name="T1" fmla="*/ 0 h 21600"/>
                <a:gd name="T2" fmla="*/ 48 w 21600"/>
                <a:gd name="T3" fmla="*/ 156 h 21600"/>
                <a:gd name="T4" fmla="*/ 0 w 21600"/>
                <a:gd name="T5" fmla="*/ 15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4" name="Freeform 31">
              <a:extLst>
                <a:ext uri="{FF2B5EF4-FFF2-40B4-BE49-F238E27FC236}">
                  <a16:creationId xmlns:a16="http://schemas.microsoft.com/office/drawing/2014/main" id="{6FB3E893-5858-374D-8F50-30301F1AD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4" y="2376"/>
              <a:ext cx="300" cy="72"/>
            </a:xfrm>
            <a:custGeom>
              <a:avLst/>
              <a:gdLst>
                <a:gd name="T0" fmla="*/ 0 w 300"/>
                <a:gd name="T1" fmla="*/ 12 h 72"/>
                <a:gd name="T2" fmla="*/ 132 w 300"/>
                <a:gd name="T3" fmla="*/ 72 h 72"/>
                <a:gd name="T4" fmla="*/ 216 w 300"/>
                <a:gd name="T5" fmla="*/ 60 h 72"/>
                <a:gd name="T6" fmla="*/ 300 w 300"/>
                <a:gd name="T7" fmla="*/ 0 h 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0"/>
                <a:gd name="T13" fmla="*/ 0 h 72"/>
                <a:gd name="T14" fmla="*/ 300 w 300"/>
                <a:gd name="T15" fmla="*/ 72 h 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0" h="72">
                  <a:moveTo>
                    <a:pt x="0" y="12"/>
                  </a:moveTo>
                  <a:lnTo>
                    <a:pt x="132" y="72"/>
                  </a:lnTo>
                  <a:lnTo>
                    <a:pt x="216" y="60"/>
                  </a:lnTo>
                  <a:lnTo>
                    <a:pt x="300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5" name="Arc 32">
              <a:extLst>
                <a:ext uri="{FF2B5EF4-FFF2-40B4-BE49-F238E27FC236}">
                  <a16:creationId xmlns:a16="http://schemas.microsoft.com/office/drawing/2014/main" id="{AC0EC039-1B00-B648-82EC-50806A7516D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32" y="2328"/>
              <a:ext cx="252" cy="168"/>
            </a:xfrm>
            <a:custGeom>
              <a:avLst/>
              <a:gdLst>
                <a:gd name="T0" fmla="*/ 0 w 21600"/>
                <a:gd name="T1" fmla="*/ 0 h 21600"/>
                <a:gd name="T2" fmla="*/ 252 w 21600"/>
                <a:gd name="T3" fmla="*/ 168 h 21600"/>
                <a:gd name="T4" fmla="*/ 0 w 21600"/>
                <a:gd name="T5" fmla="*/ 16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6" name="Arc 33">
              <a:extLst>
                <a:ext uri="{FF2B5EF4-FFF2-40B4-BE49-F238E27FC236}">
                  <a16:creationId xmlns:a16="http://schemas.microsoft.com/office/drawing/2014/main" id="{E22EFFCC-C0AA-8248-9D5C-21A3FA4445F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20" y="3060"/>
              <a:ext cx="216" cy="180"/>
            </a:xfrm>
            <a:custGeom>
              <a:avLst/>
              <a:gdLst>
                <a:gd name="T0" fmla="*/ 0 w 21600"/>
                <a:gd name="T1" fmla="*/ 0 h 21600"/>
                <a:gd name="T2" fmla="*/ 216 w 21600"/>
                <a:gd name="T3" fmla="*/ 180 h 21600"/>
                <a:gd name="T4" fmla="*/ 0 w 21600"/>
                <a:gd name="T5" fmla="*/ 18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7" name="Line 34">
              <a:extLst>
                <a:ext uri="{FF2B5EF4-FFF2-40B4-BE49-F238E27FC236}">
                  <a16:creationId xmlns:a16="http://schemas.microsoft.com/office/drawing/2014/main" id="{61769AC2-F1C2-C94C-9CAC-F6BDF680E9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0" y="1764"/>
              <a:ext cx="1008" cy="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8" name="Text Box 35">
              <a:extLst>
                <a:ext uri="{FF2B5EF4-FFF2-40B4-BE49-F238E27FC236}">
                  <a16:creationId xmlns:a16="http://schemas.microsoft.com/office/drawing/2014/main" id="{F699704F-6018-D54F-9644-CA39CA49A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0" y="3671"/>
              <a:ext cx="1030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600" b="1">
                  <a:latin typeface="Times New Roman" panose="02020603050405020304" pitchFamily="18" charset="0"/>
                  <a:ea typeface="楷体_GB2312" pitchFamily="49" charset="-122"/>
                </a:rPr>
                <a:t>目标</a:t>
              </a:r>
              <a:r>
                <a:rPr kumimoji="1" lang="en-US" altLang="zh-CN" sz="1600" b="1">
                  <a:latin typeface="Times New Roman" panose="02020603050405020304" pitchFamily="18" charset="0"/>
                  <a:ea typeface="楷体_GB2312" pitchFamily="49" charset="-122"/>
                </a:rPr>
                <a:t>n7</a:t>
              </a:r>
            </a:p>
          </p:txBody>
        </p:sp>
        <p:sp>
          <p:nvSpPr>
            <p:cNvPr id="5229" name="Text Box 36">
              <a:extLst>
                <a:ext uri="{FF2B5EF4-FFF2-40B4-BE49-F238E27FC236}">
                  <a16:creationId xmlns:a16="http://schemas.microsoft.com/office/drawing/2014/main" id="{0FBE9450-9CF2-A844-B449-FE034E771A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3" y="3119"/>
              <a:ext cx="1031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600" b="1">
                  <a:latin typeface="Times New Roman" panose="02020603050405020304" pitchFamily="18" charset="0"/>
                  <a:ea typeface="楷体_GB2312" pitchFamily="49" charset="-122"/>
                </a:rPr>
                <a:t>目标</a:t>
              </a:r>
              <a:r>
                <a:rPr kumimoji="1" lang="en-US" altLang="zh-CN" sz="1600" b="1">
                  <a:latin typeface="Times New Roman" panose="02020603050405020304" pitchFamily="18" charset="0"/>
                  <a:ea typeface="楷体_GB2312" pitchFamily="49" charset="-122"/>
                </a:rPr>
                <a:t>n8</a:t>
              </a:r>
            </a:p>
          </p:txBody>
        </p:sp>
        <p:sp>
          <p:nvSpPr>
            <p:cNvPr id="5230" name="Text Box 37">
              <a:extLst>
                <a:ext uri="{FF2B5EF4-FFF2-40B4-BE49-F238E27FC236}">
                  <a16:creationId xmlns:a16="http://schemas.microsoft.com/office/drawing/2014/main" id="{5A6B3898-CD03-8141-9DEE-E58211287D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630"/>
              <a:ext cx="880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200" b="1">
                  <a:latin typeface="Times New Roman" panose="02020603050405020304" pitchFamily="18" charset="0"/>
                  <a:ea typeface="楷体_GB2312" pitchFamily="49" charset="-122"/>
                </a:rPr>
                <a:t>初始节点</a:t>
              </a:r>
              <a:r>
                <a:rPr kumimoji="1" lang="en-US" altLang="zh-CN" sz="1200" b="1">
                  <a:latin typeface="Times New Roman" panose="02020603050405020304" pitchFamily="18" charset="0"/>
                  <a:ea typeface="楷体_GB2312" pitchFamily="49" charset="-122"/>
                </a:rPr>
                <a:t>n0</a:t>
              </a:r>
            </a:p>
          </p:txBody>
        </p:sp>
      </p:grpSp>
      <p:grpSp>
        <p:nvGrpSpPr>
          <p:cNvPr id="5124" name="Group 38">
            <a:extLst>
              <a:ext uri="{FF2B5EF4-FFF2-40B4-BE49-F238E27FC236}">
                <a16:creationId xmlns:a16="http://schemas.microsoft.com/office/drawing/2014/main" id="{75868E6F-F5B3-DC4D-B67F-9AF977D12C31}"/>
              </a:ext>
            </a:extLst>
          </p:cNvPr>
          <p:cNvGrpSpPr>
            <a:grpSpLocks/>
          </p:cNvGrpSpPr>
          <p:nvPr/>
        </p:nvGrpSpPr>
        <p:grpSpPr bwMode="auto">
          <a:xfrm>
            <a:off x="7086601" y="1250951"/>
            <a:ext cx="2747963" cy="3146425"/>
            <a:chOff x="950" y="630"/>
            <a:chExt cx="3504" cy="3405"/>
          </a:xfrm>
        </p:grpSpPr>
        <p:sp>
          <p:nvSpPr>
            <p:cNvPr id="5163" name="Oval 39">
              <a:extLst>
                <a:ext uri="{FF2B5EF4-FFF2-40B4-BE49-F238E27FC236}">
                  <a16:creationId xmlns:a16="http://schemas.microsoft.com/office/drawing/2014/main" id="{13C51240-C3A1-5147-8D99-A5C83790D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4" y="876"/>
              <a:ext cx="96" cy="96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64" name="Oval 40">
              <a:extLst>
                <a:ext uri="{FF2B5EF4-FFF2-40B4-BE49-F238E27FC236}">
                  <a16:creationId xmlns:a16="http://schemas.microsoft.com/office/drawing/2014/main" id="{D7191004-C863-B444-9434-F9949F55C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" y="1308"/>
              <a:ext cx="96" cy="96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65" name="Oval 41">
              <a:extLst>
                <a:ext uri="{FF2B5EF4-FFF2-40B4-BE49-F238E27FC236}">
                  <a16:creationId xmlns:a16="http://schemas.microsoft.com/office/drawing/2014/main" id="{56F628F9-28A1-E947-9870-690B85E37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166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66" name="Oval 42">
              <a:extLst>
                <a:ext uri="{FF2B5EF4-FFF2-40B4-BE49-F238E27FC236}">
                  <a16:creationId xmlns:a16="http://schemas.microsoft.com/office/drawing/2014/main" id="{D928442A-D9BC-7440-9CEC-AA7E9E18F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2" y="2172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67" name="Oval 43">
              <a:extLst>
                <a:ext uri="{FF2B5EF4-FFF2-40B4-BE49-F238E27FC236}">
                  <a16:creationId xmlns:a16="http://schemas.microsoft.com/office/drawing/2014/main" id="{5DFDD2F5-7698-1144-BA5B-374682A9C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6" y="1596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68" name="Oval 44">
              <a:extLst>
                <a:ext uri="{FF2B5EF4-FFF2-40B4-BE49-F238E27FC236}">
                  <a16:creationId xmlns:a16="http://schemas.microsoft.com/office/drawing/2014/main" id="{FCFC10E0-B199-0C49-92C9-100F6604D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" y="2292"/>
              <a:ext cx="96" cy="96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69" name="Oval 45">
              <a:extLst>
                <a:ext uri="{FF2B5EF4-FFF2-40B4-BE49-F238E27FC236}">
                  <a16:creationId xmlns:a16="http://schemas.microsoft.com/office/drawing/2014/main" id="{478B06EB-6C71-5841-A653-19A0BF05C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000"/>
              <a:ext cx="96" cy="96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70" name="Oval 46">
              <a:extLst>
                <a:ext uri="{FF2B5EF4-FFF2-40B4-BE49-F238E27FC236}">
                  <a16:creationId xmlns:a16="http://schemas.microsoft.com/office/drawing/2014/main" id="{CEB122C5-CCF7-1340-BC13-FB329B1EB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6" y="3000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71" name="Oval 47">
              <a:extLst>
                <a:ext uri="{FF2B5EF4-FFF2-40B4-BE49-F238E27FC236}">
                  <a16:creationId xmlns:a16="http://schemas.microsoft.com/office/drawing/2014/main" id="{9A8F9073-4264-BA40-93A5-8129B02AE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" y="3564"/>
              <a:ext cx="96" cy="96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72" name="Line 48">
              <a:extLst>
                <a:ext uri="{FF2B5EF4-FFF2-40B4-BE49-F238E27FC236}">
                  <a16:creationId xmlns:a16="http://schemas.microsoft.com/office/drawing/2014/main" id="{9A7D4B6C-7FED-7D40-896F-AB9D469855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4" y="972"/>
              <a:ext cx="840" cy="3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3" name="Line 49">
              <a:extLst>
                <a:ext uri="{FF2B5EF4-FFF2-40B4-BE49-F238E27FC236}">
                  <a16:creationId xmlns:a16="http://schemas.microsoft.com/office/drawing/2014/main" id="{FDDB3DDB-D62D-CC47-8625-384E52640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984"/>
              <a:ext cx="48" cy="11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4" name="Line 50">
              <a:extLst>
                <a:ext uri="{FF2B5EF4-FFF2-40B4-BE49-F238E27FC236}">
                  <a16:creationId xmlns:a16="http://schemas.microsoft.com/office/drawing/2014/main" id="{AA25D8B6-902F-0045-AD26-A980724AE7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984"/>
              <a:ext cx="984" cy="6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5" name="Line 51">
              <a:extLst>
                <a:ext uri="{FF2B5EF4-FFF2-40B4-BE49-F238E27FC236}">
                  <a16:creationId xmlns:a16="http://schemas.microsoft.com/office/drawing/2014/main" id="{D9287BF7-317D-7A4B-94C7-03E8D3564E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2" y="1404"/>
              <a:ext cx="576" cy="8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6" name="Line 52">
              <a:extLst>
                <a:ext uri="{FF2B5EF4-FFF2-40B4-BE49-F238E27FC236}">
                  <a16:creationId xmlns:a16="http://schemas.microsoft.com/office/drawing/2014/main" id="{2C9ED235-4807-0B45-939B-D3D932637F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1404"/>
              <a:ext cx="432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7" name="Line 53">
              <a:extLst>
                <a:ext uri="{FF2B5EF4-FFF2-40B4-BE49-F238E27FC236}">
                  <a16:creationId xmlns:a16="http://schemas.microsoft.com/office/drawing/2014/main" id="{AF92D1F4-81D2-5E42-AB9F-82BB49E7AA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4" y="1764"/>
              <a:ext cx="396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8" name="Line 54">
              <a:extLst>
                <a:ext uri="{FF2B5EF4-FFF2-40B4-BE49-F238E27FC236}">
                  <a16:creationId xmlns:a16="http://schemas.microsoft.com/office/drawing/2014/main" id="{CCF350C2-6E7E-0B49-90F1-520DCD489E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0" y="1656"/>
              <a:ext cx="12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9" name="Line 55">
              <a:extLst>
                <a:ext uri="{FF2B5EF4-FFF2-40B4-BE49-F238E27FC236}">
                  <a16:creationId xmlns:a16="http://schemas.microsoft.com/office/drawing/2014/main" id="{7B76B44C-7F3D-8046-8030-E150381E2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68" y="2244"/>
              <a:ext cx="1428" cy="8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0" name="Line 56">
              <a:extLst>
                <a:ext uri="{FF2B5EF4-FFF2-40B4-BE49-F238E27FC236}">
                  <a16:creationId xmlns:a16="http://schemas.microsoft.com/office/drawing/2014/main" id="{65940DE8-92E0-B240-8A93-50755CA36E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20" y="2388"/>
              <a:ext cx="12" cy="61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1" name="Line 57">
              <a:extLst>
                <a:ext uri="{FF2B5EF4-FFF2-40B4-BE49-F238E27FC236}">
                  <a16:creationId xmlns:a16="http://schemas.microsoft.com/office/drawing/2014/main" id="{D6255175-076B-104E-B7CF-CC5408E40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1692"/>
              <a:ext cx="912" cy="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2" name="Line 58">
              <a:extLst>
                <a:ext uri="{FF2B5EF4-FFF2-40B4-BE49-F238E27FC236}">
                  <a16:creationId xmlns:a16="http://schemas.microsoft.com/office/drawing/2014/main" id="{D0D5CF81-1EF2-AF43-AA50-A2DF1669CE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692"/>
              <a:ext cx="12" cy="12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3" name="Line 59">
              <a:extLst>
                <a:ext uri="{FF2B5EF4-FFF2-40B4-BE49-F238E27FC236}">
                  <a16:creationId xmlns:a16="http://schemas.microsoft.com/office/drawing/2014/main" id="{51FEF94A-3082-AB46-8A8F-06C680742F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2256"/>
              <a:ext cx="1452" cy="75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4" name="Line 60">
              <a:extLst>
                <a:ext uri="{FF2B5EF4-FFF2-40B4-BE49-F238E27FC236}">
                  <a16:creationId xmlns:a16="http://schemas.microsoft.com/office/drawing/2014/main" id="{2D51C8A3-60D3-E342-BE65-8C5C37BE4C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2268"/>
              <a:ext cx="1452" cy="12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5" name="Line 61">
              <a:extLst>
                <a:ext uri="{FF2B5EF4-FFF2-40B4-BE49-F238E27FC236}">
                  <a16:creationId xmlns:a16="http://schemas.microsoft.com/office/drawing/2014/main" id="{3CBD25BA-C032-9041-9A50-3E43138CDA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" y="2268"/>
              <a:ext cx="900" cy="7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6" name="Line 62">
              <a:extLst>
                <a:ext uri="{FF2B5EF4-FFF2-40B4-BE49-F238E27FC236}">
                  <a16:creationId xmlns:a16="http://schemas.microsoft.com/office/drawing/2014/main" id="{95990D0A-9C45-AB4C-B743-32B8711D23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060"/>
              <a:ext cx="241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7" name="Line 63">
              <a:extLst>
                <a:ext uri="{FF2B5EF4-FFF2-40B4-BE49-F238E27FC236}">
                  <a16:creationId xmlns:a16="http://schemas.microsoft.com/office/drawing/2014/main" id="{C5C838B5-9FA7-DE4A-8F91-A23DD23CB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0" y="3072"/>
              <a:ext cx="12" cy="50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8" name="Arc 64">
              <a:extLst>
                <a:ext uri="{FF2B5EF4-FFF2-40B4-BE49-F238E27FC236}">
                  <a16:creationId xmlns:a16="http://schemas.microsoft.com/office/drawing/2014/main" id="{54448E40-2FC7-624F-95FB-C925F798220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96" y="1080"/>
              <a:ext cx="132" cy="72"/>
            </a:xfrm>
            <a:custGeom>
              <a:avLst/>
              <a:gdLst>
                <a:gd name="T0" fmla="*/ 0 w 21600"/>
                <a:gd name="T1" fmla="*/ 0 h 21600"/>
                <a:gd name="T2" fmla="*/ 132 w 21600"/>
                <a:gd name="T3" fmla="*/ 72 h 21600"/>
                <a:gd name="T4" fmla="*/ 0 w 21600"/>
                <a:gd name="T5" fmla="*/ 7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89" name="Arc 65">
              <a:extLst>
                <a:ext uri="{FF2B5EF4-FFF2-40B4-BE49-F238E27FC236}">
                  <a16:creationId xmlns:a16="http://schemas.microsoft.com/office/drawing/2014/main" id="{964A78F5-0B77-FE46-9A73-F12E0F1CACB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32" y="1704"/>
              <a:ext cx="48" cy="156"/>
            </a:xfrm>
            <a:custGeom>
              <a:avLst/>
              <a:gdLst>
                <a:gd name="T0" fmla="*/ 0 w 21600"/>
                <a:gd name="T1" fmla="*/ 0 h 21600"/>
                <a:gd name="T2" fmla="*/ 48 w 21600"/>
                <a:gd name="T3" fmla="*/ 156 h 21600"/>
                <a:gd name="T4" fmla="*/ 0 w 21600"/>
                <a:gd name="T5" fmla="*/ 15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90" name="Freeform 66">
              <a:extLst>
                <a:ext uri="{FF2B5EF4-FFF2-40B4-BE49-F238E27FC236}">
                  <a16:creationId xmlns:a16="http://schemas.microsoft.com/office/drawing/2014/main" id="{1BC110FD-5CA1-6B48-B8F5-5793D4219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4" y="2376"/>
              <a:ext cx="300" cy="72"/>
            </a:xfrm>
            <a:custGeom>
              <a:avLst/>
              <a:gdLst>
                <a:gd name="T0" fmla="*/ 0 w 300"/>
                <a:gd name="T1" fmla="*/ 12 h 72"/>
                <a:gd name="T2" fmla="*/ 132 w 300"/>
                <a:gd name="T3" fmla="*/ 72 h 72"/>
                <a:gd name="T4" fmla="*/ 216 w 300"/>
                <a:gd name="T5" fmla="*/ 60 h 72"/>
                <a:gd name="T6" fmla="*/ 300 w 300"/>
                <a:gd name="T7" fmla="*/ 0 h 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0"/>
                <a:gd name="T13" fmla="*/ 0 h 72"/>
                <a:gd name="T14" fmla="*/ 300 w 300"/>
                <a:gd name="T15" fmla="*/ 72 h 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0" h="72">
                  <a:moveTo>
                    <a:pt x="0" y="12"/>
                  </a:moveTo>
                  <a:lnTo>
                    <a:pt x="132" y="72"/>
                  </a:lnTo>
                  <a:lnTo>
                    <a:pt x="216" y="60"/>
                  </a:lnTo>
                  <a:lnTo>
                    <a:pt x="300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91" name="Arc 67">
              <a:extLst>
                <a:ext uri="{FF2B5EF4-FFF2-40B4-BE49-F238E27FC236}">
                  <a16:creationId xmlns:a16="http://schemas.microsoft.com/office/drawing/2014/main" id="{53D0F2E1-151E-4945-844C-B613C7AB4DE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32" y="2328"/>
              <a:ext cx="252" cy="168"/>
            </a:xfrm>
            <a:custGeom>
              <a:avLst/>
              <a:gdLst>
                <a:gd name="T0" fmla="*/ 0 w 21600"/>
                <a:gd name="T1" fmla="*/ 0 h 21600"/>
                <a:gd name="T2" fmla="*/ 252 w 21600"/>
                <a:gd name="T3" fmla="*/ 168 h 21600"/>
                <a:gd name="T4" fmla="*/ 0 w 21600"/>
                <a:gd name="T5" fmla="*/ 16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92" name="Arc 68">
              <a:extLst>
                <a:ext uri="{FF2B5EF4-FFF2-40B4-BE49-F238E27FC236}">
                  <a16:creationId xmlns:a16="http://schemas.microsoft.com/office/drawing/2014/main" id="{5D8737FA-6E63-2C48-9DE7-06327F1E993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20" y="3060"/>
              <a:ext cx="216" cy="180"/>
            </a:xfrm>
            <a:custGeom>
              <a:avLst/>
              <a:gdLst>
                <a:gd name="T0" fmla="*/ 0 w 21600"/>
                <a:gd name="T1" fmla="*/ 0 h 21600"/>
                <a:gd name="T2" fmla="*/ 216 w 21600"/>
                <a:gd name="T3" fmla="*/ 180 h 21600"/>
                <a:gd name="T4" fmla="*/ 0 w 21600"/>
                <a:gd name="T5" fmla="*/ 18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93" name="Line 69">
              <a:extLst>
                <a:ext uri="{FF2B5EF4-FFF2-40B4-BE49-F238E27FC236}">
                  <a16:creationId xmlns:a16="http://schemas.microsoft.com/office/drawing/2014/main" id="{26F40631-883B-9A47-9254-FAC33155CA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0" y="1764"/>
              <a:ext cx="1008" cy="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4" name="Text Box 70">
              <a:extLst>
                <a:ext uri="{FF2B5EF4-FFF2-40B4-BE49-F238E27FC236}">
                  <a16:creationId xmlns:a16="http://schemas.microsoft.com/office/drawing/2014/main" id="{9C1E5CDC-045A-1F45-96BA-0A3C8F36A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0" y="3671"/>
              <a:ext cx="1030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600" b="1">
                  <a:latin typeface="Times New Roman" panose="02020603050405020304" pitchFamily="18" charset="0"/>
                  <a:ea typeface="楷体_GB2312" pitchFamily="49" charset="-122"/>
                </a:rPr>
                <a:t>目标</a:t>
              </a:r>
              <a:r>
                <a:rPr kumimoji="1" lang="en-US" altLang="zh-CN" sz="1600" b="1">
                  <a:latin typeface="Times New Roman" panose="02020603050405020304" pitchFamily="18" charset="0"/>
                  <a:ea typeface="楷体_GB2312" pitchFamily="49" charset="-122"/>
                </a:rPr>
                <a:t>n7</a:t>
              </a:r>
            </a:p>
          </p:txBody>
        </p:sp>
        <p:sp>
          <p:nvSpPr>
            <p:cNvPr id="5195" name="Text Box 71">
              <a:extLst>
                <a:ext uri="{FF2B5EF4-FFF2-40B4-BE49-F238E27FC236}">
                  <a16:creationId xmlns:a16="http://schemas.microsoft.com/office/drawing/2014/main" id="{2D76F97A-D9C0-EF43-AD0F-1C93851D9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3" y="3119"/>
              <a:ext cx="1031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600" b="1">
                  <a:latin typeface="Times New Roman" panose="02020603050405020304" pitchFamily="18" charset="0"/>
                  <a:ea typeface="楷体_GB2312" pitchFamily="49" charset="-122"/>
                </a:rPr>
                <a:t>目标</a:t>
              </a:r>
              <a:r>
                <a:rPr kumimoji="1" lang="en-US" altLang="zh-CN" sz="1600" b="1">
                  <a:latin typeface="Times New Roman" panose="02020603050405020304" pitchFamily="18" charset="0"/>
                  <a:ea typeface="楷体_GB2312" pitchFamily="49" charset="-122"/>
                </a:rPr>
                <a:t>n8</a:t>
              </a:r>
            </a:p>
          </p:txBody>
        </p:sp>
        <p:sp>
          <p:nvSpPr>
            <p:cNvPr id="5196" name="Text Box 72">
              <a:extLst>
                <a:ext uri="{FF2B5EF4-FFF2-40B4-BE49-F238E27FC236}">
                  <a16:creationId xmlns:a16="http://schemas.microsoft.com/office/drawing/2014/main" id="{89C0F599-170C-E043-A946-31528B12B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630"/>
              <a:ext cx="880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200" b="1">
                  <a:latin typeface="Times New Roman" panose="02020603050405020304" pitchFamily="18" charset="0"/>
                  <a:ea typeface="楷体_GB2312" pitchFamily="49" charset="-122"/>
                </a:rPr>
                <a:t>初始节点</a:t>
              </a:r>
              <a:r>
                <a:rPr kumimoji="1" lang="en-US" altLang="zh-CN" sz="1200" b="1">
                  <a:latin typeface="Times New Roman" panose="02020603050405020304" pitchFamily="18" charset="0"/>
                  <a:ea typeface="楷体_GB2312" pitchFamily="49" charset="-122"/>
                </a:rPr>
                <a:t>n0</a:t>
              </a:r>
            </a:p>
          </p:txBody>
        </p:sp>
      </p:grpSp>
      <p:grpSp>
        <p:nvGrpSpPr>
          <p:cNvPr id="5125" name="Group 73">
            <a:extLst>
              <a:ext uri="{FF2B5EF4-FFF2-40B4-BE49-F238E27FC236}">
                <a16:creationId xmlns:a16="http://schemas.microsoft.com/office/drawing/2014/main" id="{8F353118-AE0B-6943-8CF2-DC5E3338BB67}"/>
              </a:ext>
            </a:extLst>
          </p:cNvPr>
          <p:cNvGrpSpPr>
            <a:grpSpLocks/>
          </p:cNvGrpSpPr>
          <p:nvPr/>
        </p:nvGrpSpPr>
        <p:grpSpPr bwMode="auto">
          <a:xfrm>
            <a:off x="1905001" y="1403351"/>
            <a:ext cx="2747963" cy="3146425"/>
            <a:chOff x="950" y="630"/>
            <a:chExt cx="3504" cy="3405"/>
          </a:xfrm>
        </p:grpSpPr>
        <p:sp>
          <p:nvSpPr>
            <p:cNvPr id="5129" name="Oval 74">
              <a:extLst>
                <a:ext uri="{FF2B5EF4-FFF2-40B4-BE49-F238E27FC236}">
                  <a16:creationId xmlns:a16="http://schemas.microsoft.com/office/drawing/2014/main" id="{AB99F1C5-5BE8-2040-A762-541401A8D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4" y="876"/>
              <a:ext cx="96" cy="96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30" name="Oval 75">
              <a:extLst>
                <a:ext uri="{FF2B5EF4-FFF2-40B4-BE49-F238E27FC236}">
                  <a16:creationId xmlns:a16="http://schemas.microsoft.com/office/drawing/2014/main" id="{8B67E79C-E7F9-6046-A0C1-F6036EF57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" y="1308"/>
              <a:ext cx="96" cy="96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31" name="Oval 76">
              <a:extLst>
                <a:ext uri="{FF2B5EF4-FFF2-40B4-BE49-F238E27FC236}">
                  <a16:creationId xmlns:a16="http://schemas.microsoft.com/office/drawing/2014/main" id="{8E6BA786-E8AA-D14E-AF89-0D2DCABBA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1668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32" name="Oval 77">
              <a:extLst>
                <a:ext uri="{FF2B5EF4-FFF2-40B4-BE49-F238E27FC236}">
                  <a16:creationId xmlns:a16="http://schemas.microsoft.com/office/drawing/2014/main" id="{1280A005-AD3D-D140-A8F3-769E9C7EB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2" y="2172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33" name="Oval 78">
              <a:extLst>
                <a:ext uri="{FF2B5EF4-FFF2-40B4-BE49-F238E27FC236}">
                  <a16:creationId xmlns:a16="http://schemas.microsoft.com/office/drawing/2014/main" id="{264CA963-042A-BD49-82DC-68BDF4F40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6" y="1596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34" name="Oval 79">
              <a:extLst>
                <a:ext uri="{FF2B5EF4-FFF2-40B4-BE49-F238E27FC236}">
                  <a16:creationId xmlns:a16="http://schemas.microsoft.com/office/drawing/2014/main" id="{F356FF6B-B1A8-EC42-80F9-F6570AE97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" y="2292"/>
              <a:ext cx="96" cy="96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35" name="Oval 80">
              <a:extLst>
                <a:ext uri="{FF2B5EF4-FFF2-40B4-BE49-F238E27FC236}">
                  <a16:creationId xmlns:a16="http://schemas.microsoft.com/office/drawing/2014/main" id="{48B37270-9A96-F44C-93B3-47EAC37C7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000"/>
              <a:ext cx="96" cy="96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36" name="Oval 81">
              <a:extLst>
                <a:ext uri="{FF2B5EF4-FFF2-40B4-BE49-F238E27FC236}">
                  <a16:creationId xmlns:a16="http://schemas.microsoft.com/office/drawing/2014/main" id="{734437DB-9745-EE4C-83EF-D1D814081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6" y="3000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37" name="Oval 82">
              <a:extLst>
                <a:ext uri="{FF2B5EF4-FFF2-40B4-BE49-F238E27FC236}">
                  <a16:creationId xmlns:a16="http://schemas.microsoft.com/office/drawing/2014/main" id="{B6FF4079-7403-B74F-BE52-DF839D076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" y="3564"/>
              <a:ext cx="96" cy="96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38" name="Line 83">
              <a:extLst>
                <a:ext uri="{FF2B5EF4-FFF2-40B4-BE49-F238E27FC236}">
                  <a16:creationId xmlns:a16="http://schemas.microsoft.com/office/drawing/2014/main" id="{43804A40-19FB-4E4F-A889-B4937D7BF7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4" y="972"/>
              <a:ext cx="840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Line 84">
              <a:extLst>
                <a:ext uri="{FF2B5EF4-FFF2-40B4-BE49-F238E27FC236}">
                  <a16:creationId xmlns:a16="http://schemas.microsoft.com/office/drawing/2014/main" id="{5F73CB9D-5138-1847-8F45-3FFEDB806D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984"/>
              <a:ext cx="48" cy="1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Line 85">
              <a:extLst>
                <a:ext uri="{FF2B5EF4-FFF2-40B4-BE49-F238E27FC236}">
                  <a16:creationId xmlns:a16="http://schemas.microsoft.com/office/drawing/2014/main" id="{E9765357-7860-F640-BDA8-755531E3F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984"/>
              <a:ext cx="98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Line 86">
              <a:extLst>
                <a:ext uri="{FF2B5EF4-FFF2-40B4-BE49-F238E27FC236}">
                  <a16:creationId xmlns:a16="http://schemas.microsoft.com/office/drawing/2014/main" id="{E4011DAA-2CF6-944B-BE3D-223D3E55FA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2" y="1404"/>
              <a:ext cx="576" cy="8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Line 87">
              <a:extLst>
                <a:ext uri="{FF2B5EF4-FFF2-40B4-BE49-F238E27FC236}">
                  <a16:creationId xmlns:a16="http://schemas.microsoft.com/office/drawing/2014/main" id="{E1F5B6AE-A26A-2E4A-AA54-78A21B470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1404"/>
              <a:ext cx="432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Line 88">
              <a:extLst>
                <a:ext uri="{FF2B5EF4-FFF2-40B4-BE49-F238E27FC236}">
                  <a16:creationId xmlns:a16="http://schemas.microsoft.com/office/drawing/2014/main" id="{A81EFDBF-AE83-1C40-BC6D-498A22A98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4" y="1764"/>
              <a:ext cx="396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Line 89">
              <a:extLst>
                <a:ext uri="{FF2B5EF4-FFF2-40B4-BE49-F238E27FC236}">
                  <a16:creationId xmlns:a16="http://schemas.microsoft.com/office/drawing/2014/main" id="{7FA9349D-85AB-B043-9DEB-3CCE37CE64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0" y="1656"/>
              <a:ext cx="12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Line 90">
              <a:extLst>
                <a:ext uri="{FF2B5EF4-FFF2-40B4-BE49-F238E27FC236}">
                  <a16:creationId xmlns:a16="http://schemas.microsoft.com/office/drawing/2014/main" id="{AFE93629-AF42-E743-9828-40B3C6F8C8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68" y="2244"/>
              <a:ext cx="1428" cy="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Line 91">
              <a:extLst>
                <a:ext uri="{FF2B5EF4-FFF2-40B4-BE49-F238E27FC236}">
                  <a16:creationId xmlns:a16="http://schemas.microsoft.com/office/drawing/2014/main" id="{615AA075-B62D-1843-8BDE-195A29EB05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20" y="2388"/>
              <a:ext cx="12" cy="6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Line 92">
              <a:extLst>
                <a:ext uri="{FF2B5EF4-FFF2-40B4-BE49-F238E27FC236}">
                  <a16:creationId xmlns:a16="http://schemas.microsoft.com/office/drawing/2014/main" id="{EA2CA696-5F4E-BF40-90E3-BA844F20D7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1692"/>
              <a:ext cx="912" cy="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Line 93">
              <a:extLst>
                <a:ext uri="{FF2B5EF4-FFF2-40B4-BE49-F238E27FC236}">
                  <a16:creationId xmlns:a16="http://schemas.microsoft.com/office/drawing/2014/main" id="{72BC3409-5064-334B-9314-55A51E8C07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692"/>
              <a:ext cx="12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Line 94">
              <a:extLst>
                <a:ext uri="{FF2B5EF4-FFF2-40B4-BE49-F238E27FC236}">
                  <a16:creationId xmlns:a16="http://schemas.microsoft.com/office/drawing/2014/main" id="{4F114010-56DF-014B-8CC5-B23EA3352D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2256"/>
              <a:ext cx="1452" cy="75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Line 95">
              <a:extLst>
                <a:ext uri="{FF2B5EF4-FFF2-40B4-BE49-F238E27FC236}">
                  <a16:creationId xmlns:a16="http://schemas.microsoft.com/office/drawing/2014/main" id="{6260D1FB-469B-D647-ADF3-29D23BE48C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2268"/>
              <a:ext cx="1452" cy="12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Line 96">
              <a:extLst>
                <a:ext uri="{FF2B5EF4-FFF2-40B4-BE49-F238E27FC236}">
                  <a16:creationId xmlns:a16="http://schemas.microsoft.com/office/drawing/2014/main" id="{A1605B48-9FCD-CE47-8F52-EB34AB5BC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" y="2268"/>
              <a:ext cx="900" cy="7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Line 97">
              <a:extLst>
                <a:ext uri="{FF2B5EF4-FFF2-40B4-BE49-F238E27FC236}">
                  <a16:creationId xmlns:a16="http://schemas.microsoft.com/office/drawing/2014/main" id="{E42E5360-C5F1-504C-8ECD-CE1E76900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060"/>
              <a:ext cx="241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Line 98">
              <a:extLst>
                <a:ext uri="{FF2B5EF4-FFF2-40B4-BE49-F238E27FC236}">
                  <a16:creationId xmlns:a16="http://schemas.microsoft.com/office/drawing/2014/main" id="{06C03193-202F-BE4B-981F-D0E2C1DA7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0" y="3072"/>
              <a:ext cx="12" cy="50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Arc 99">
              <a:extLst>
                <a:ext uri="{FF2B5EF4-FFF2-40B4-BE49-F238E27FC236}">
                  <a16:creationId xmlns:a16="http://schemas.microsoft.com/office/drawing/2014/main" id="{4391776F-19CA-0C44-BE34-08DB2A42EEF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96" y="1080"/>
              <a:ext cx="132" cy="72"/>
            </a:xfrm>
            <a:custGeom>
              <a:avLst/>
              <a:gdLst>
                <a:gd name="T0" fmla="*/ 0 w 21600"/>
                <a:gd name="T1" fmla="*/ 0 h 21600"/>
                <a:gd name="T2" fmla="*/ 132 w 21600"/>
                <a:gd name="T3" fmla="*/ 72 h 21600"/>
                <a:gd name="T4" fmla="*/ 0 w 21600"/>
                <a:gd name="T5" fmla="*/ 72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55" name="Arc 100">
              <a:extLst>
                <a:ext uri="{FF2B5EF4-FFF2-40B4-BE49-F238E27FC236}">
                  <a16:creationId xmlns:a16="http://schemas.microsoft.com/office/drawing/2014/main" id="{53B92FBA-6B29-1844-BED2-375A61C7297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32" y="1704"/>
              <a:ext cx="48" cy="156"/>
            </a:xfrm>
            <a:custGeom>
              <a:avLst/>
              <a:gdLst>
                <a:gd name="T0" fmla="*/ 0 w 21600"/>
                <a:gd name="T1" fmla="*/ 0 h 21600"/>
                <a:gd name="T2" fmla="*/ 48 w 21600"/>
                <a:gd name="T3" fmla="*/ 156 h 21600"/>
                <a:gd name="T4" fmla="*/ 0 w 21600"/>
                <a:gd name="T5" fmla="*/ 15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56" name="Freeform 101">
              <a:extLst>
                <a:ext uri="{FF2B5EF4-FFF2-40B4-BE49-F238E27FC236}">
                  <a16:creationId xmlns:a16="http://schemas.microsoft.com/office/drawing/2014/main" id="{30B59C9F-4563-764C-9752-526DD158E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4" y="2376"/>
              <a:ext cx="300" cy="72"/>
            </a:xfrm>
            <a:custGeom>
              <a:avLst/>
              <a:gdLst>
                <a:gd name="T0" fmla="*/ 0 w 300"/>
                <a:gd name="T1" fmla="*/ 12 h 72"/>
                <a:gd name="T2" fmla="*/ 132 w 300"/>
                <a:gd name="T3" fmla="*/ 72 h 72"/>
                <a:gd name="T4" fmla="*/ 216 w 300"/>
                <a:gd name="T5" fmla="*/ 60 h 72"/>
                <a:gd name="T6" fmla="*/ 300 w 300"/>
                <a:gd name="T7" fmla="*/ 0 h 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0"/>
                <a:gd name="T13" fmla="*/ 0 h 72"/>
                <a:gd name="T14" fmla="*/ 300 w 300"/>
                <a:gd name="T15" fmla="*/ 72 h 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0" h="72">
                  <a:moveTo>
                    <a:pt x="0" y="12"/>
                  </a:moveTo>
                  <a:lnTo>
                    <a:pt x="132" y="72"/>
                  </a:lnTo>
                  <a:lnTo>
                    <a:pt x="216" y="60"/>
                  </a:lnTo>
                  <a:lnTo>
                    <a:pt x="30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57" name="Arc 102">
              <a:extLst>
                <a:ext uri="{FF2B5EF4-FFF2-40B4-BE49-F238E27FC236}">
                  <a16:creationId xmlns:a16="http://schemas.microsoft.com/office/drawing/2014/main" id="{81A53DB1-B688-1342-B2B3-9929EA98200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32" y="2328"/>
              <a:ext cx="252" cy="168"/>
            </a:xfrm>
            <a:custGeom>
              <a:avLst/>
              <a:gdLst>
                <a:gd name="T0" fmla="*/ 0 w 21600"/>
                <a:gd name="T1" fmla="*/ 0 h 21600"/>
                <a:gd name="T2" fmla="*/ 252 w 21600"/>
                <a:gd name="T3" fmla="*/ 168 h 21600"/>
                <a:gd name="T4" fmla="*/ 0 w 21600"/>
                <a:gd name="T5" fmla="*/ 16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58" name="Arc 103">
              <a:extLst>
                <a:ext uri="{FF2B5EF4-FFF2-40B4-BE49-F238E27FC236}">
                  <a16:creationId xmlns:a16="http://schemas.microsoft.com/office/drawing/2014/main" id="{DE000E75-2BA0-E741-B25D-111C5B4D974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320" y="3060"/>
              <a:ext cx="216" cy="180"/>
            </a:xfrm>
            <a:custGeom>
              <a:avLst/>
              <a:gdLst>
                <a:gd name="T0" fmla="*/ 0 w 21600"/>
                <a:gd name="T1" fmla="*/ 0 h 21600"/>
                <a:gd name="T2" fmla="*/ 216 w 21600"/>
                <a:gd name="T3" fmla="*/ 180 h 21600"/>
                <a:gd name="T4" fmla="*/ 0 w 21600"/>
                <a:gd name="T5" fmla="*/ 18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59" name="Line 104">
              <a:extLst>
                <a:ext uri="{FF2B5EF4-FFF2-40B4-BE49-F238E27FC236}">
                  <a16:creationId xmlns:a16="http://schemas.microsoft.com/office/drawing/2014/main" id="{E54875A0-7E70-F240-961D-4670B2F836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0" y="1764"/>
              <a:ext cx="1008" cy="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0" name="Text Box 105">
              <a:extLst>
                <a:ext uri="{FF2B5EF4-FFF2-40B4-BE49-F238E27FC236}">
                  <a16:creationId xmlns:a16="http://schemas.microsoft.com/office/drawing/2014/main" id="{CE2B885C-7F11-6F43-AB9C-3F7A7871B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0" y="3671"/>
              <a:ext cx="1030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600" b="1">
                  <a:latin typeface="Times New Roman" panose="02020603050405020304" pitchFamily="18" charset="0"/>
                  <a:ea typeface="楷体_GB2312" pitchFamily="49" charset="-122"/>
                </a:rPr>
                <a:t>目标</a:t>
              </a:r>
              <a:r>
                <a:rPr kumimoji="1" lang="en-US" altLang="zh-CN" sz="1600" b="1">
                  <a:latin typeface="Times New Roman" panose="02020603050405020304" pitchFamily="18" charset="0"/>
                  <a:ea typeface="楷体_GB2312" pitchFamily="49" charset="-122"/>
                </a:rPr>
                <a:t>n7</a:t>
              </a:r>
            </a:p>
          </p:txBody>
        </p:sp>
        <p:sp>
          <p:nvSpPr>
            <p:cNvPr id="5161" name="Text Box 106">
              <a:extLst>
                <a:ext uri="{FF2B5EF4-FFF2-40B4-BE49-F238E27FC236}">
                  <a16:creationId xmlns:a16="http://schemas.microsoft.com/office/drawing/2014/main" id="{EA028663-68D8-CA48-B719-802E038605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3" y="3119"/>
              <a:ext cx="1031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600" b="1">
                  <a:latin typeface="Times New Roman" panose="02020603050405020304" pitchFamily="18" charset="0"/>
                  <a:ea typeface="楷体_GB2312" pitchFamily="49" charset="-122"/>
                </a:rPr>
                <a:t>目标</a:t>
              </a:r>
              <a:r>
                <a:rPr kumimoji="1" lang="en-US" altLang="zh-CN" sz="1600" b="1">
                  <a:latin typeface="Times New Roman" panose="02020603050405020304" pitchFamily="18" charset="0"/>
                  <a:ea typeface="楷体_GB2312" pitchFamily="49" charset="-122"/>
                </a:rPr>
                <a:t>n8</a:t>
              </a:r>
            </a:p>
          </p:txBody>
        </p:sp>
        <p:sp>
          <p:nvSpPr>
            <p:cNvPr id="5162" name="Text Box 107">
              <a:extLst>
                <a:ext uri="{FF2B5EF4-FFF2-40B4-BE49-F238E27FC236}">
                  <a16:creationId xmlns:a16="http://schemas.microsoft.com/office/drawing/2014/main" id="{189D3059-CC1D-7248-B881-EF83B94DF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630"/>
              <a:ext cx="880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200" b="1">
                  <a:latin typeface="Times New Roman" panose="02020603050405020304" pitchFamily="18" charset="0"/>
                  <a:ea typeface="楷体_GB2312" pitchFamily="49" charset="-122"/>
                </a:rPr>
                <a:t>初始节点</a:t>
              </a:r>
              <a:r>
                <a:rPr kumimoji="1" lang="en-US" altLang="zh-CN" sz="1200" b="1">
                  <a:latin typeface="Times New Roman" panose="02020603050405020304" pitchFamily="18" charset="0"/>
                  <a:ea typeface="楷体_GB2312" pitchFamily="49" charset="-122"/>
                </a:rPr>
                <a:t>n0</a:t>
              </a:r>
            </a:p>
          </p:txBody>
        </p:sp>
      </p:grpSp>
      <p:sp>
        <p:nvSpPr>
          <p:cNvPr id="5126" name="Rectangle 108">
            <a:extLst>
              <a:ext uri="{FF2B5EF4-FFF2-40B4-BE49-F238E27FC236}">
                <a16:creationId xmlns:a16="http://schemas.microsoft.com/office/drawing/2014/main" id="{32C7B646-F4EA-B247-9DAB-B6A2A5B04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343401"/>
            <a:ext cx="7620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b="1"/>
              <a:t>(a)</a:t>
            </a:r>
          </a:p>
        </p:txBody>
      </p:sp>
      <p:sp>
        <p:nvSpPr>
          <p:cNvPr id="5127" name="Rectangle 109">
            <a:extLst>
              <a:ext uri="{FF2B5EF4-FFF2-40B4-BE49-F238E27FC236}">
                <a16:creationId xmlns:a16="http://schemas.microsoft.com/office/drawing/2014/main" id="{B5E9ED85-6C1D-D743-BC85-75BE6E983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324601"/>
            <a:ext cx="7620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b="1"/>
              <a:t>(b)</a:t>
            </a:r>
          </a:p>
        </p:txBody>
      </p:sp>
      <p:sp>
        <p:nvSpPr>
          <p:cNvPr id="5128" name="Rectangle 110">
            <a:extLst>
              <a:ext uri="{FF2B5EF4-FFF2-40B4-BE49-F238E27FC236}">
                <a16:creationId xmlns:a16="http://schemas.microsoft.com/office/drawing/2014/main" id="{4D3D61E7-A323-A346-976F-52C620305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267201"/>
            <a:ext cx="7620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b="1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2915649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Oval 2">
            <a:extLst>
              <a:ext uri="{FF2B5EF4-FFF2-40B4-BE49-F238E27FC236}">
                <a16:creationId xmlns:a16="http://schemas.microsoft.com/office/drawing/2014/main" id="{D801405D-C021-AD4A-B0E2-4DBD50B09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4113" y="725489"/>
            <a:ext cx="76200" cy="730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Oval 3">
            <a:extLst>
              <a:ext uri="{FF2B5EF4-FFF2-40B4-BE49-F238E27FC236}">
                <a16:creationId xmlns:a16="http://schemas.microsoft.com/office/drawing/2014/main" id="{8CDE5113-EE24-C747-83A8-809EA003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1306514"/>
            <a:ext cx="76200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8" name="Oval 4">
            <a:extLst>
              <a:ext uri="{FF2B5EF4-FFF2-40B4-BE49-F238E27FC236}">
                <a16:creationId xmlns:a16="http://schemas.microsoft.com/office/drawing/2014/main" id="{DF729B32-F431-2840-A996-16B7B2E0D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888" y="1958976"/>
            <a:ext cx="76200" cy="730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Line 5">
            <a:extLst>
              <a:ext uri="{FF2B5EF4-FFF2-40B4-BE49-F238E27FC236}">
                <a16:creationId xmlns:a16="http://schemas.microsoft.com/office/drawing/2014/main" id="{35A080F2-FF40-6542-B9B2-FA2CD9A77A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86101" y="798514"/>
            <a:ext cx="608013" cy="579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" name="Line 6">
            <a:extLst>
              <a:ext uri="{FF2B5EF4-FFF2-40B4-BE49-F238E27FC236}">
                <a16:creationId xmlns:a16="http://schemas.microsoft.com/office/drawing/2014/main" id="{477D3AD1-1F72-274F-B5AE-C2F4490B05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78088" y="1377951"/>
            <a:ext cx="608012" cy="581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1" name="Line 7">
            <a:extLst>
              <a:ext uri="{FF2B5EF4-FFF2-40B4-BE49-F238E27FC236}">
                <a16:creationId xmlns:a16="http://schemas.microsoft.com/office/drawing/2014/main" id="{46F04DA6-1CF4-694E-BCAD-55860991FA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2301" y="1377950"/>
            <a:ext cx="531813" cy="50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2" name="Oval 8">
            <a:extLst>
              <a:ext uri="{FF2B5EF4-FFF2-40B4-BE49-F238E27FC236}">
                <a16:creationId xmlns:a16="http://schemas.microsoft.com/office/drawing/2014/main" id="{D7DE5FD3-16DE-0844-B4CD-3F2376294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1" y="1885951"/>
            <a:ext cx="74613" cy="730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3" name="Oval 9">
            <a:extLst>
              <a:ext uri="{FF2B5EF4-FFF2-40B4-BE49-F238E27FC236}">
                <a16:creationId xmlns:a16="http://schemas.microsoft.com/office/drawing/2014/main" id="{518F3727-9DB4-3444-822C-8427D72F7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913" y="2540000"/>
            <a:ext cx="76200" cy="714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4" name="Oval 10">
            <a:extLst>
              <a:ext uri="{FF2B5EF4-FFF2-40B4-BE49-F238E27FC236}">
                <a16:creationId xmlns:a16="http://schemas.microsoft.com/office/drawing/2014/main" id="{887EFB72-83C7-574C-AE88-F4B1FDFDB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540001"/>
            <a:ext cx="76200" cy="730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5" name="Line 11">
            <a:extLst>
              <a:ext uri="{FF2B5EF4-FFF2-40B4-BE49-F238E27FC236}">
                <a16:creationId xmlns:a16="http://schemas.microsoft.com/office/drawing/2014/main" id="{032EE31E-653D-4B49-BE7E-9B2D901A5E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1888" y="2613025"/>
            <a:ext cx="608012" cy="579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6" name="Line 12">
            <a:extLst>
              <a:ext uri="{FF2B5EF4-FFF2-40B4-BE49-F238E27FC236}">
                <a16:creationId xmlns:a16="http://schemas.microsoft.com/office/drawing/2014/main" id="{1765214D-D304-2247-886D-4B796DA098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101" y="2613025"/>
            <a:ext cx="531813" cy="50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7" name="Oval 13">
            <a:extLst>
              <a:ext uri="{FF2B5EF4-FFF2-40B4-BE49-F238E27FC236}">
                <a16:creationId xmlns:a16="http://schemas.microsoft.com/office/drawing/2014/main" id="{AA16103D-5C16-0A4F-9276-74CF9EF15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913" y="3121025"/>
            <a:ext cx="76200" cy="714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8" name="Oval 14">
            <a:extLst>
              <a:ext uri="{FF2B5EF4-FFF2-40B4-BE49-F238E27FC236}">
                <a16:creationId xmlns:a16="http://schemas.microsoft.com/office/drawing/2014/main" id="{E5431DF9-0983-CC49-A59C-11896572B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688" y="3192464"/>
            <a:ext cx="76200" cy="73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9" name="Oval 15">
            <a:extLst>
              <a:ext uri="{FF2B5EF4-FFF2-40B4-BE49-F238E27FC236}">
                <a16:creationId xmlns:a16="http://schemas.microsoft.com/office/drawing/2014/main" id="{1B0D6F7C-33BD-034B-85E0-95A739C45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905001"/>
            <a:ext cx="76200" cy="73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60" name="Oval 16">
            <a:extLst>
              <a:ext uri="{FF2B5EF4-FFF2-40B4-BE49-F238E27FC236}">
                <a16:creationId xmlns:a16="http://schemas.microsoft.com/office/drawing/2014/main" id="{CFEF1331-E139-B447-A074-308131612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1" y="2540000"/>
            <a:ext cx="74613" cy="71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61" name="Line 17">
            <a:extLst>
              <a:ext uri="{FF2B5EF4-FFF2-40B4-BE49-F238E27FC236}">
                <a16:creationId xmlns:a16="http://schemas.microsoft.com/office/drawing/2014/main" id="{FA986916-5407-5540-A7B1-34A7E32419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4113" y="798513"/>
            <a:ext cx="533400" cy="50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2" name="Line 18">
            <a:extLst>
              <a:ext uri="{FF2B5EF4-FFF2-40B4-BE49-F238E27FC236}">
                <a16:creationId xmlns:a16="http://schemas.microsoft.com/office/drawing/2014/main" id="{E26D2A33-B2F0-2E4E-9472-604FFBA58F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7513" y="1377950"/>
            <a:ext cx="531812" cy="50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3" name="Line 19">
            <a:extLst>
              <a:ext uri="{FF2B5EF4-FFF2-40B4-BE49-F238E27FC236}">
                <a16:creationId xmlns:a16="http://schemas.microsoft.com/office/drawing/2014/main" id="{5499C8D8-DF68-634A-8295-62F756D0A1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9900" y="1958976"/>
            <a:ext cx="609600" cy="581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4" name="Line 20">
            <a:extLst>
              <a:ext uri="{FF2B5EF4-FFF2-40B4-BE49-F238E27FC236}">
                <a16:creationId xmlns:a16="http://schemas.microsoft.com/office/drawing/2014/main" id="{A23C6CAD-01DA-994D-8377-AFB012EDAA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1371600"/>
            <a:ext cx="762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5" name="Line 21">
            <a:extLst>
              <a:ext uri="{FF2B5EF4-FFF2-40B4-BE49-F238E27FC236}">
                <a16:creationId xmlns:a16="http://schemas.microsoft.com/office/drawing/2014/main" id="{AE33F016-E0A6-964C-9570-2018B93DDF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94114" y="1981200"/>
            <a:ext cx="344487" cy="55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6" name="Oval 22">
            <a:extLst>
              <a:ext uri="{FF2B5EF4-FFF2-40B4-BE49-F238E27FC236}">
                <a16:creationId xmlns:a16="http://schemas.microsoft.com/office/drawing/2014/main" id="{1B8DFAB4-2147-254E-A3C6-5F45205FA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25" y="1885951"/>
            <a:ext cx="76200" cy="730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67" name="Line 23">
            <a:extLst>
              <a:ext uri="{FF2B5EF4-FFF2-40B4-BE49-F238E27FC236}">
                <a16:creationId xmlns:a16="http://schemas.microsoft.com/office/drawing/2014/main" id="{3DA7A778-A492-EB4B-8BCB-18ADC36504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5113" y="1958976"/>
            <a:ext cx="608012" cy="581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8" name="Line 24">
            <a:extLst>
              <a:ext uri="{FF2B5EF4-FFF2-40B4-BE49-F238E27FC236}">
                <a16:creationId xmlns:a16="http://schemas.microsoft.com/office/drawing/2014/main" id="{2635A817-FA20-0946-AEB4-DEA75B648C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9325" y="1958975"/>
            <a:ext cx="533400" cy="50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9" name="Oval 25">
            <a:extLst>
              <a:ext uri="{FF2B5EF4-FFF2-40B4-BE49-F238E27FC236}">
                <a16:creationId xmlns:a16="http://schemas.microsoft.com/office/drawing/2014/main" id="{BD920C4A-34B9-2B44-9393-DEEE84059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2466976"/>
            <a:ext cx="76200" cy="730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70" name="Text Box 26">
            <a:extLst>
              <a:ext uri="{FF2B5EF4-FFF2-40B4-BE49-F238E27FC236}">
                <a16:creationId xmlns:a16="http://schemas.microsoft.com/office/drawing/2014/main" id="{5B7C9467-019F-A34A-9979-528B691CC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58976"/>
            <a:ext cx="268288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6171" name="Text Box 27">
            <a:extLst>
              <a:ext uri="{FF2B5EF4-FFF2-40B4-BE49-F238E27FC236}">
                <a16:creationId xmlns:a16="http://schemas.microsoft.com/office/drawing/2014/main" id="{C825A2C1-7775-714D-9563-E7D932A41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475" y="2540000"/>
            <a:ext cx="2696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6172" name="Text Box 28">
            <a:extLst>
              <a:ext uri="{FF2B5EF4-FFF2-40B4-BE49-F238E27FC236}">
                <a16:creationId xmlns:a16="http://schemas.microsoft.com/office/drawing/2014/main" id="{C034564D-12E4-E64A-B790-9BECBB402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450" y="3121026"/>
            <a:ext cx="268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6173" name="Text Box 29">
            <a:extLst>
              <a:ext uri="{FF2B5EF4-FFF2-40B4-BE49-F238E27FC236}">
                <a16:creationId xmlns:a16="http://schemas.microsoft.com/office/drawing/2014/main" id="{BCF3CA4C-E4A7-2441-8BB6-387C188D1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6525" y="2465389"/>
            <a:ext cx="268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6174" name="Oval 30">
            <a:extLst>
              <a:ext uri="{FF2B5EF4-FFF2-40B4-BE49-F238E27FC236}">
                <a16:creationId xmlns:a16="http://schemas.microsoft.com/office/drawing/2014/main" id="{DD4C1F6D-913A-454C-9742-03C72DE2D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350" y="725489"/>
            <a:ext cx="76200" cy="730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75" name="Oval 31">
            <a:extLst>
              <a:ext uri="{FF2B5EF4-FFF2-40B4-BE49-F238E27FC236}">
                <a16:creationId xmlns:a16="http://schemas.microsoft.com/office/drawing/2014/main" id="{8B444BE0-9F9E-254B-83CE-BB2FC5CED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338" y="1306514"/>
            <a:ext cx="74612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76" name="Oval 32">
            <a:extLst>
              <a:ext uri="{FF2B5EF4-FFF2-40B4-BE49-F238E27FC236}">
                <a16:creationId xmlns:a16="http://schemas.microsoft.com/office/drawing/2014/main" id="{5E99C470-505B-8F4F-9EA6-3952E106A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538" y="1958976"/>
            <a:ext cx="76200" cy="730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77" name="Line 33">
            <a:extLst>
              <a:ext uri="{FF2B5EF4-FFF2-40B4-BE49-F238E27FC236}">
                <a16:creationId xmlns:a16="http://schemas.microsoft.com/office/drawing/2014/main" id="{E37EC6F5-B09A-C641-B867-562E50A21D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0338" y="798514"/>
            <a:ext cx="608012" cy="579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8" name="Line 34">
            <a:extLst>
              <a:ext uri="{FF2B5EF4-FFF2-40B4-BE49-F238E27FC236}">
                <a16:creationId xmlns:a16="http://schemas.microsoft.com/office/drawing/2014/main" id="{DEF09E8C-CF9D-0D40-AB22-1335CD7C9F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0738" y="1377951"/>
            <a:ext cx="609600" cy="581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9" name="Oval 35">
            <a:extLst>
              <a:ext uri="{FF2B5EF4-FFF2-40B4-BE49-F238E27FC236}">
                <a16:creationId xmlns:a16="http://schemas.microsoft.com/office/drawing/2014/main" id="{6E23FF2A-6F87-0C4E-9D41-31A4DA510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863" y="1958976"/>
            <a:ext cx="76200" cy="730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80" name="Oval 36">
            <a:extLst>
              <a:ext uri="{FF2B5EF4-FFF2-40B4-BE49-F238E27FC236}">
                <a16:creationId xmlns:a16="http://schemas.microsoft.com/office/drawing/2014/main" id="{29E09EDC-3E77-EC48-B3E5-76B1CA02C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9075" y="2540000"/>
            <a:ext cx="76200" cy="714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81" name="Oval 37">
            <a:extLst>
              <a:ext uri="{FF2B5EF4-FFF2-40B4-BE49-F238E27FC236}">
                <a16:creationId xmlns:a16="http://schemas.microsoft.com/office/drawing/2014/main" id="{F904F33F-3D06-794B-B2E2-ECEF386C7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2150" y="2757489"/>
            <a:ext cx="76200" cy="730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82" name="Line 38">
            <a:extLst>
              <a:ext uri="{FF2B5EF4-FFF2-40B4-BE49-F238E27FC236}">
                <a16:creationId xmlns:a16="http://schemas.microsoft.com/office/drawing/2014/main" id="{274C07E3-5B7A-A441-9C18-75215E0A1E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65851" y="2032000"/>
            <a:ext cx="608013" cy="579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83" name="Oval 39">
            <a:extLst>
              <a:ext uri="{FF2B5EF4-FFF2-40B4-BE49-F238E27FC236}">
                <a16:creationId xmlns:a16="http://schemas.microsoft.com/office/drawing/2014/main" id="{0628FED4-92B1-1543-91AC-1D2B06D0A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650" y="2611439"/>
            <a:ext cx="76200" cy="73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84" name="Line 40">
            <a:extLst>
              <a:ext uri="{FF2B5EF4-FFF2-40B4-BE49-F238E27FC236}">
                <a16:creationId xmlns:a16="http://schemas.microsoft.com/office/drawing/2014/main" id="{97D4911D-9956-744B-A3D1-E502440358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54863" y="798513"/>
            <a:ext cx="495300" cy="50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85" name="Line 41">
            <a:extLst>
              <a:ext uri="{FF2B5EF4-FFF2-40B4-BE49-F238E27FC236}">
                <a16:creationId xmlns:a16="http://schemas.microsoft.com/office/drawing/2014/main" id="{9244E13A-5FC0-B34C-ADAD-1087FF6104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0163" y="1377950"/>
            <a:ext cx="533400" cy="50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86" name="Line 42">
            <a:extLst>
              <a:ext uri="{FF2B5EF4-FFF2-40B4-BE49-F238E27FC236}">
                <a16:creationId xmlns:a16="http://schemas.microsoft.com/office/drawing/2014/main" id="{04A8F114-73A8-F54E-ABE5-60FAD9FFE8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83463" y="1377951"/>
            <a:ext cx="190500" cy="581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87" name="Oval 43">
            <a:extLst>
              <a:ext uri="{FF2B5EF4-FFF2-40B4-BE49-F238E27FC236}">
                <a16:creationId xmlns:a16="http://schemas.microsoft.com/office/drawing/2014/main" id="{16AA8FBF-114F-8348-8595-1E38AF433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363" y="1885951"/>
            <a:ext cx="76200" cy="730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88" name="Line 44">
            <a:extLst>
              <a:ext uri="{FF2B5EF4-FFF2-40B4-BE49-F238E27FC236}">
                <a16:creationId xmlns:a16="http://schemas.microsoft.com/office/drawing/2014/main" id="{AC66276C-B5D5-9046-A5F8-64F1D9B1FE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15275" y="1958976"/>
            <a:ext cx="192088" cy="581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89" name="Line 45">
            <a:extLst>
              <a:ext uri="{FF2B5EF4-FFF2-40B4-BE49-F238E27FC236}">
                <a16:creationId xmlns:a16="http://schemas.microsoft.com/office/drawing/2014/main" id="{FC8C2101-FB0D-9E49-AEB3-A57895BBC9E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3563" y="1958975"/>
            <a:ext cx="531812" cy="50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90" name="Oval 46">
            <a:extLst>
              <a:ext uri="{FF2B5EF4-FFF2-40B4-BE49-F238E27FC236}">
                <a16:creationId xmlns:a16="http://schemas.microsoft.com/office/drawing/2014/main" id="{781ABDC1-9078-584B-8FD9-0C149081A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375" y="2466976"/>
            <a:ext cx="76200" cy="730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91" name="Text Box 47">
            <a:extLst>
              <a:ext uri="{FF2B5EF4-FFF2-40B4-BE49-F238E27FC236}">
                <a16:creationId xmlns:a16="http://schemas.microsoft.com/office/drawing/2014/main" id="{B7C945FC-821D-1741-937C-1488CFF29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9276" y="1958976"/>
            <a:ext cx="2698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6192" name="Text Box 48">
            <a:extLst>
              <a:ext uri="{FF2B5EF4-FFF2-40B4-BE49-F238E27FC236}">
                <a16:creationId xmlns:a16="http://schemas.microsoft.com/office/drawing/2014/main" id="{498CE89A-1AD0-C64A-96E5-3A26C33B2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6676" y="2540001"/>
            <a:ext cx="269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6193" name="Text Box 49">
            <a:extLst>
              <a:ext uri="{FF2B5EF4-FFF2-40B4-BE49-F238E27FC236}">
                <a16:creationId xmlns:a16="http://schemas.microsoft.com/office/drawing/2014/main" id="{C8E6DF37-40AF-2A45-AC49-247527EFB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3364" y="3338514"/>
            <a:ext cx="268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6194" name="Text Box 50">
            <a:extLst>
              <a:ext uri="{FF2B5EF4-FFF2-40B4-BE49-F238E27FC236}">
                <a16:creationId xmlns:a16="http://schemas.microsoft.com/office/drawing/2014/main" id="{AC61C9A4-BD2A-8144-A40E-364F5F470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6" y="2465389"/>
            <a:ext cx="269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6195" name="Line 51">
            <a:extLst>
              <a:ext uri="{FF2B5EF4-FFF2-40B4-BE49-F238E27FC236}">
                <a16:creationId xmlns:a16="http://schemas.microsoft.com/office/drawing/2014/main" id="{635B8FB3-D82A-B84F-9D69-F7C258E39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5263" y="1377951"/>
            <a:ext cx="304800" cy="581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96" name="Oval 52">
            <a:extLst>
              <a:ext uri="{FF2B5EF4-FFF2-40B4-BE49-F238E27FC236}">
                <a16:creationId xmlns:a16="http://schemas.microsoft.com/office/drawing/2014/main" id="{C047E404-7045-984E-A856-482321BDE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7263" y="1958976"/>
            <a:ext cx="76200" cy="730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97" name="Line 53">
            <a:extLst>
              <a:ext uri="{FF2B5EF4-FFF2-40B4-BE49-F238E27FC236}">
                <a16:creationId xmlns:a16="http://schemas.microsoft.com/office/drawing/2014/main" id="{3344967B-D34B-C047-A013-36C0328E02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0063" y="2032000"/>
            <a:ext cx="228600" cy="725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98" name="Line 54">
            <a:extLst>
              <a:ext uri="{FF2B5EF4-FFF2-40B4-BE49-F238E27FC236}">
                <a16:creationId xmlns:a16="http://schemas.microsoft.com/office/drawing/2014/main" id="{BB769C76-6C41-4E4E-A18B-123AB3F089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78663" y="2032000"/>
            <a:ext cx="228600" cy="725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99" name="Line 55">
            <a:extLst>
              <a:ext uri="{FF2B5EF4-FFF2-40B4-BE49-F238E27FC236}">
                <a16:creationId xmlns:a16="http://schemas.microsoft.com/office/drawing/2014/main" id="{EE481F93-B43C-3F4E-A083-0D70A2845A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73863" y="2830513"/>
            <a:ext cx="304800" cy="50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00" name="Line 56">
            <a:extLst>
              <a:ext uri="{FF2B5EF4-FFF2-40B4-BE49-F238E27FC236}">
                <a16:creationId xmlns:a16="http://schemas.microsoft.com/office/drawing/2014/main" id="{CEF023F5-D9FA-2742-9B2C-8BEBF9542E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8663" y="2830513"/>
            <a:ext cx="228600" cy="50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01" name="Oval 57">
            <a:extLst>
              <a:ext uri="{FF2B5EF4-FFF2-40B4-BE49-F238E27FC236}">
                <a16:creationId xmlns:a16="http://schemas.microsoft.com/office/drawing/2014/main" id="{C973D32B-032E-8949-908A-8D7E54454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1063" y="3338514"/>
            <a:ext cx="76200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02" name="Oval 58">
            <a:extLst>
              <a:ext uri="{FF2B5EF4-FFF2-40B4-BE49-F238E27FC236}">
                <a16:creationId xmlns:a16="http://schemas.microsoft.com/office/drawing/2014/main" id="{313F3334-A64E-F54D-93C8-10815AE21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7663" y="3338514"/>
            <a:ext cx="76200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03" name="Text Box 59">
            <a:extLst>
              <a:ext uri="{FF2B5EF4-FFF2-40B4-BE49-F238E27FC236}">
                <a16:creationId xmlns:a16="http://schemas.microsoft.com/office/drawing/2014/main" id="{377E51E6-5A4A-4B4D-990A-C86926D5F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9164" y="3338514"/>
            <a:ext cx="268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6204" name="Text Box 60">
            <a:extLst>
              <a:ext uri="{FF2B5EF4-FFF2-40B4-BE49-F238E27FC236}">
                <a16:creationId xmlns:a16="http://schemas.microsoft.com/office/drawing/2014/main" id="{3B76A6A1-55A2-B649-8EAE-AF61D36C8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8589" y="3305175"/>
            <a:ext cx="94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a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205" name="Text Box 61">
            <a:extLst>
              <a:ext uri="{FF2B5EF4-FFF2-40B4-BE49-F238E27FC236}">
                <a16:creationId xmlns:a16="http://schemas.microsoft.com/office/drawing/2014/main" id="{DAB08F9A-4211-BD4E-AA9D-D8F56279F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6489" y="3268663"/>
            <a:ext cx="966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b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206" name="Freeform 62">
            <a:extLst>
              <a:ext uri="{FF2B5EF4-FFF2-40B4-BE49-F238E27FC236}">
                <a16:creationId xmlns:a16="http://schemas.microsoft.com/office/drawing/2014/main" id="{DF68E150-BF05-B24A-98C3-D65C4FB50E2A}"/>
              </a:ext>
            </a:extLst>
          </p:cNvPr>
          <p:cNvSpPr>
            <a:spLocks/>
          </p:cNvSpPr>
          <p:nvPr/>
        </p:nvSpPr>
        <p:spPr bwMode="auto">
          <a:xfrm>
            <a:off x="4191000" y="1524001"/>
            <a:ext cx="158750" cy="34925"/>
          </a:xfrm>
          <a:custGeom>
            <a:avLst/>
            <a:gdLst>
              <a:gd name="T0" fmla="*/ 0 w 100"/>
              <a:gd name="T1" fmla="*/ 22 h 23"/>
              <a:gd name="T2" fmla="*/ 100 w 100"/>
              <a:gd name="T3" fmla="*/ 0 h 23"/>
              <a:gd name="T4" fmla="*/ 0 60000 65536"/>
              <a:gd name="T5" fmla="*/ 0 60000 65536"/>
              <a:gd name="T6" fmla="*/ 0 w 100"/>
              <a:gd name="T7" fmla="*/ 0 h 23"/>
              <a:gd name="T8" fmla="*/ 100 w 100"/>
              <a:gd name="T9" fmla="*/ 23 h 2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0" h="23">
                <a:moveTo>
                  <a:pt x="0" y="22"/>
                </a:moveTo>
                <a:cubicBezTo>
                  <a:pt x="86" y="10"/>
                  <a:pt x="55" y="23"/>
                  <a:pt x="10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07" name="Freeform 63">
            <a:extLst>
              <a:ext uri="{FF2B5EF4-FFF2-40B4-BE49-F238E27FC236}">
                <a16:creationId xmlns:a16="http://schemas.microsoft.com/office/drawing/2014/main" id="{3240742C-7EC0-B842-A697-D511A1F3558B}"/>
              </a:ext>
            </a:extLst>
          </p:cNvPr>
          <p:cNvSpPr>
            <a:spLocks/>
          </p:cNvSpPr>
          <p:nvPr/>
        </p:nvSpPr>
        <p:spPr bwMode="auto">
          <a:xfrm>
            <a:off x="6996113" y="2995614"/>
            <a:ext cx="158750" cy="71437"/>
          </a:xfrm>
          <a:custGeom>
            <a:avLst/>
            <a:gdLst>
              <a:gd name="T0" fmla="*/ 0 w 100"/>
              <a:gd name="T1" fmla="*/ 0 h 47"/>
              <a:gd name="T2" fmla="*/ 100 w 100"/>
              <a:gd name="T3" fmla="*/ 11 h 47"/>
              <a:gd name="T4" fmla="*/ 0 60000 65536"/>
              <a:gd name="T5" fmla="*/ 0 60000 65536"/>
              <a:gd name="T6" fmla="*/ 0 w 100"/>
              <a:gd name="T7" fmla="*/ 0 h 47"/>
              <a:gd name="T8" fmla="*/ 100 w 100"/>
              <a:gd name="T9" fmla="*/ 47 h 4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0" h="47">
                <a:moveTo>
                  <a:pt x="0" y="0"/>
                </a:moveTo>
                <a:cubicBezTo>
                  <a:pt x="31" y="33"/>
                  <a:pt x="64" y="47"/>
                  <a:pt x="100" y="1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08" name="Oval 64">
            <a:extLst>
              <a:ext uri="{FF2B5EF4-FFF2-40B4-BE49-F238E27FC236}">
                <a16:creationId xmlns:a16="http://schemas.microsoft.com/office/drawing/2014/main" id="{13266E7C-3E3B-434C-B800-B809FE643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0475" y="1306514"/>
            <a:ext cx="76200" cy="714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09" name="AutoShape 65">
            <a:extLst>
              <a:ext uri="{FF2B5EF4-FFF2-40B4-BE49-F238E27FC236}">
                <a16:creationId xmlns:a16="http://schemas.microsoft.com/office/drawing/2014/main" id="{574037F4-5B4E-F94C-BF04-15943ABB9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1" y="228600"/>
            <a:ext cx="2244725" cy="496888"/>
          </a:xfrm>
          <a:prstGeom prst="wedgeRoundRectCallout">
            <a:avLst>
              <a:gd name="adj1" fmla="val -37551"/>
              <a:gd name="adj2" fmla="val 265972"/>
              <a:gd name="adj3" fmla="val 16667"/>
            </a:avLst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ea typeface="楷体_GB2312" pitchFamily="49" charset="-122"/>
              </a:rPr>
              <a:t>有解节点</a:t>
            </a:r>
          </a:p>
        </p:txBody>
      </p:sp>
      <p:sp>
        <p:nvSpPr>
          <p:cNvPr id="6210" name="AutoShape 66">
            <a:extLst>
              <a:ext uri="{FF2B5EF4-FFF2-40B4-BE49-F238E27FC236}">
                <a16:creationId xmlns:a16="http://schemas.microsoft.com/office/drawing/2014/main" id="{78114DCF-060F-6942-8CFD-94C0EB901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28601"/>
            <a:ext cx="1976438" cy="434975"/>
          </a:xfrm>
          <a:prstGeom prst="wedgeRoundRectCallout">
            <a:avLst>
              <a:gd name="adj1" fmla="val -16667"/>
              <a:gd name="adj2" fmla="val 612773"/>
              <a:gd name="adj3" fmla="val 16667"/>
            </a:avLst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ea typeface="楷体_GB2312" pitchFamily="49" charset="-122"/>
              </a:rPr>
              <a:t>无解节点</a:t>
            </a:r>
          </a:p>
        </p:txBody>
      </p:sp>
      <p:sp>
        <p:nvSpPr>
          <p:cNvPr id="6211" name="AutoShape 67">
            <a:extLst>
              <a:ext uri="{FF2B5EF4-FFF2-40B4-BE49-F238E27FC236}">
                <a16:creationId xmlns:a16="http://schemas.microsoft.com/office/drawing/2014/main" id="{A6D15F49-359D-F846-898E-1D55A6993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143001"/>
            <a:ext cx="1976438" cy="434975"/>
          </a:xfrm>
          <a:prstGeom prst="wedgeRoundRectCallout">
            <a:avLst>
              <a:gd name="adj1" fmla="val -23093"/>
              <a:gd name="adj2" fmla="val 238685"/>
              <a:gd name="adj3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 b="1">
                <a:ea typeface="楷体_GB2312" pitchFamily="49" charset="-122"/>
              </a:rPr>
              <a:t>终结点</a:t>
            </a:r>
          </a:p>
        </p:txBody>
      </p:sp>
      <p:sp>
        <p:nvSpPr>
          <p:cNvPr id="6212" name="Freeform 68">
            <a:extLst>
              <a:ext uri="{FF2B5EF4-FFF2-40B4-BE49-F238E27FC236}">
                <a16:creationId xmlns:a16="http://schemas.microsoft.com/office/drawing/2014/main" id="{055D493F-DE9E-AC40-A0DF-38BE3363DA13}"/>
              </a:ext>
            </a:extLst>
          </p:cNvPr>
          <p:cNvSpPr>
            <a:spLocks/>
          </p:cNvSpPr>
          <p:nvPr/>
        </p:nvSpPr>
        <p:spPr bwMode="auto">
          <a:xfrm>
            <a:off x="2971800" y="1524000"/>
            <a:ext cx="304800" cy="76200"/>
          </a:xfrm>
          <a:custGeom>
            <a:avLst/>
            <a:gdLst>
              <a:gd name="T0" fmla="*/ 0 w 192"/>
              <a:gd name="T1" fmla="*/ 0 h 48"/>
              <a:gd name="T2" fmla="*/ 96 w 192"/>
              <a:gd name="T3" fmla="*/ 48 h 48"/>
              <a:gd name="T4" fmla="*/ 192 w 192"/>
              <a:gd name="T5" fmla="*/ 0 h 48"/>
              <a:gd name="T6" fmla="*/ 0 60000 65536"/>
              <a:gd name="T7" fmla="*/ 0 60000 65536"/>
              <a:gd name="T8" fmla="*/ 0 60000 65536"/>
              <a:gd name="T9" fmla="*/ 0 w 192"/>
              <a:gd name="T10" fmla="*/ 0 h 48"/>
              <a:gd name="T11" fmla="*/ 192 w 192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48">
                <a:moveTo>
                  <a:pt x="0" y="0"/>
                </a:moveTo>
                <a:cubicBezTo>
                  <a:pt x="32" y="24"/>
                  <a:pt x="64" y="48"/>
                  <a:pt x="96" y="48"/>
                </a:cubicBezTo>
                <a:cubicBezTo>
                  <a:pt x="128" y="48"/>
                  <a:pt x="184" y="8"/>
                  <a:pt x="192" y="0"/>
                </a:cubicBez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13" name="Freeform 69">
            <a:extLst>
              <a:ext uri="{FF2B5EF4-FFF2-40B4-BE49-F238E27FC236}">
                <a16:creationId xmlns:a16="http://schemas.microsoft.com/office/drawing/2014/main" id="{22F0CD94-5709-8149-960A-250C97F7C9B0}"/>
              </a:ext>
            </a:extLst>
          </p:cNvPr>
          <p:cNvSpPr>
            <a:spLocks/>
          </p:cNvSpPr>
          <p:nvPr/>
        </p:nvSpPr>
        <p:spPr bwMode="auto">
          <a:xfrm>
            <a:off x="4495800" y="2133600"/>
            <a:ext cx="457200" cy="152400"/>
          </a:xfrm>
          <a:custGeom>
            <a:avLst/>
            <a:gdLst>
              <a:gd name="T0" fmla="*/ 0 w 192"/>
              <a:gd name="T1" fmla="*/ 0 h 48"/>
              <a:gd name="T2" fmla="*/ 96 w 192"/>
              <a:gd name="T3" fmla="*/ 48 h 48"/>
              <a:gd name="T4" fmla="*/ 192 w 192"/>
              <a:gd name="T5" fmla="*/ 0 h 48"/>
              <a:gd name="T6" fmla="*/ 0 60000 65536"/>
              <a:gd name="T7" fmla="*/ 0 60000 65536"/>
              <a:gd name="T8" fmla="*/ 0 60000 65536"/>
              <a:gd name="T9" fmla="*/ 0 w 192"/>
              <a:gd name="T10" fmla="*/ 0 h 48"/>
              <a:gd name="T11" fmla="*/ 192 w 192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48">
                <a:moveTo>
                  <a:pt x="0" y="0"/>
                </a:moveTo>
                <a:cubicBezTo>
                  <a:pt x="32" y="24"/>
                  <a:pt x="64" y="48"/>
                  <a:pt x="96" y="48"/>
                </a:cubicBezTo>
                <a:cubicBezTo>
                  <a:pt x="128" y="48"/>
                  <a:pt x="160" y="24"/>
                  <a:pt x="192" y="0"/>
                </a:cubicBez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14" name="Freeform 70">
            <a:extLst>
              <a:ext uri="{FF2B5EF4-FFF2-40B4-BE49-F238E27FC236}">
                <a16:creationId xmlns:a16="http://schemas.microsoft.com/office/drawing/2014/main" id="{36B3AF75-5DC9-FD4E-8332-67C2C27CB736}"/>
              </a:ext>
            </a:extLst>
          </p:cNvPr>
          <p:cNvSpPr>
            <a:spLocks/>
          </p:cNvSpPr>
          <p:nvPr/>
        </p:nvSpPr>
        <p:spPr bwMode="auto">
          <a:xfrm>
            <a:off x="7010400" y="914400"/>
            <a:ext cx="304800" cy="76200"/>
          </a:xfrm>
          <a:custGeom>
            <a:avLst/>
            <a:gdLst>
              <a:gd name="T0" fmla="*/ 0 w 192"/>
              <a:gd name="T1" fmla="*/ 0 h 48"/>
              <a:gd name="T2" fmla="*/ 96 w 192"/>
              <a:gd name="T3" fmla="*/ 48 h 48"/>
              <a:gd name="T4" fmla="*/ 192 w 192"/>
              <a:gd name="T5" fmla="*/ 0 h 48"/>
              <a:gd name="T6" fmla="*/ 0 60000 65536"/>
              <a:gd name="T7" fmla="*/ 0 60000 65536"/>
              <a:gd name="T8" fmla="*/ 0 60000 65536"/>
              <a:gd name="T9" fmla="*/ 0 w 192"/>
              <a:gd name="T10" fmla="*/ 0 h 48"/>
              <a:gd name="T11" fmla="*/ 192 w 192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48">
                <a:moveTo>
                  <a:pt x="0" y="0"/>
                </a:moveTo>
                <a:cubicBezTo>
                  <a:pt x="32" y="24"/>
                  <a:pt x="64" y="48"/>
                  <a:pt x="96" y="48"/>
                </a:cubicBezTo>
                <a:cubicBezTo>
                  <a:pt x="128" y="48"/>
                  <a:pt x="160" y="24"/>
                  <a:pt x="192" y="0"/>
                </a:cubicBez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15" name="Freeform 71">
            <a:extLst>
              <a:ext uri="{FF2B5EF4-FFF2-40B4-BE49-F238E27FC236}">
                <a16:creationId xmlns:a16="http://schemas.microsoft.com/office/drawing/2014/main" id="{A5A2ADC1-3E8B-FE43-AF4A-1386BC1F5A2A}"/>
              </a:ext>
            </a:extLst>
          </p:cNvPr>
          <p:cNvSpPr>
            <a:spLocks/>
          </p:cNvSpPr>
          <p:nvPr/>
        </p:nvSpPr>
        <p:spPr bwMode="auto">
          <a:xfrm>
            <a:off x="8077201" y="2057400"/>
            <a:ext cx="200025" cy="114300"/>
          </a:xfrm>
          <a:custGeom>
            <a:avLst/>
            <a:gdLst>
              <a:gd name="T0" fmla="*/ 0 w 126"/>
              <a:gd name="T1" fmla="*/ 52 h 72"/>
              <a:gd name="T2" fmla="*/ 67 w 126"/>
              <a:gd name="T3" fmla="*/ 63 h 72"/>
              <a:gd name="T4" fmla="*/ 126 w 126"/>
              <a:gd name="T5" fmla="*/ 0 h 72"/>
              <a:gd name="T6" fmla="*/ 0 60000 65536"/>
              <a:gd name="T7" fmla="*/ 0 60000 65536"/>
              <a:gd name="T8" fmla="*/ 0 60000 65536"/>
              <a:gd name="T9" fmla="*/ 0 w 126"/>
              <a:gd name="T10" fmla="*/ 0 h 72"/>
              <a:gd name="T11" fmla="*/ 126 w 126"/>
              <a:gd name="T12" fmla="*/ 72 h 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6" h="72">
                <a:moveTo>
                  <a:pt x="0" y="52"/>
                </a:moveTo>
                <a:cubicBezTo>
                  <a:pt x="11" y="54"/>
                  <a:pt x="46" y="72"/>
                  <a:pt x="67" y="63"/>
                </a:cubicBezTo>
                <a:cubicBezTo>
                  <a:pt x="88" y="54"/>
                  <a:pt x="114" y="13"/>
                  <a:pt x="126" y="0"/>
                </a:cubicBez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16" name="Oval 74">
            <a:extLst>
              <a:ext uri="{FF2B5EF4-FFF2-40B4-BE49-F238E27FC236}">
                <a16:creationId xmlns:a16="http://schemas.microsoft.com/office/drawing/2014/main" id="{9887A468-9FD9-0448-A6EE-A524908F7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295401"/>
            <a:ext cx="76200" cy="73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15" name="Rectangle 75">
            <a:extLst>
              <a:ext uri="{FF2B5EF4-FFF2-40B4-BE49-F238E27FC236}">
                <a16:creationId xmlns:a16="http://schemas.microsoft.com/office/drawing/2014/main" id="{07035999-D6CA-144A-9D29-F186C863BF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3505200"/>
            <a:ext cx="8610600" cy="312420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>
                <a:ea typeface="楷体_GB2312" pitchFamily="49" charset="-122"/>
              </a:rPr>
              <a:t>能解节点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800" b="1">
                <a:ea typeface="楷体_GB2312" pitchFamily="49" charset="-122"/>
              </a:rPr>
              <a:t>终节点是能解节点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800" b="1">
                <a:ea typeface="楷体_GB2312" pitchFamily="49" charset="-122"/>
              </a:rPr>
              <a:t>若非终节点有“或”子节点时，当且仅当其子节点至少有一能解时，该非终节点才能解。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800" b="1">
                <a:ea typeface="楷体_GB2312" pitchFamily="49" charset="-122"/>
              </a:rPr>
              <a:t>若非终节点有“与”子节点时，当且仅当其子节点均能解时，该非终节点才能解。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>
                <a:ea typeface="楷体_GB2312" pitchFamily="49" charset="-122"/>
              </a:rPr>
              <a:t>不能解节点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800" b="1">
                <a:ea typeface="楷体_GB2312" pitchFamily="49" charset="-122"/>
              </a:rPr>
              <a:t>没有后裔的非终节点是不能解节点。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800" b="1">
                <a:ea typeface="楷体_GB2312" pitchFamily="49" charset="-122"/>
              </a:rPr>
              <a:t>若非终节点有“或”子节点，当且仅当所有子节点均不能解时，该非终节点才不能解。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1800" b="1">
                <a:ea typeface="楷体_GB2312" pitchFamily="49" charset="-122"/>
              </a:rPr>
              <a:t>若非终节点有“与”子节点时，当至少有一个子节点不能解时，该非终节点才不能解。</a:t>
            </a:r>
          </a:p>
          <a:p>
            <a:pPr eaLnBrk="1" hangingPunct="1">
              <a:lnSpc>
                <a:spcPct val="80000"/>
              </a:lnSpc>
            </a:pPr>
            <a:endParaRPr lang="en-US" altLang="zh-CN" sz="1800" b="1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388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006133F-95F7-F24A-96EE-881104FF83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耗散值的计算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0F7D0A7-2B7B-3241-A50B-6CB72376B1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的一个元素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k(n, N) =0</a:t>
            </a:r>
          </a:p>
          <a:p>
            <a:pPr eaLnBrk="1" hangingPunct="1">
              <a:buFontTx/>
              <a:buNone/>
            </a:pP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是一个外向连接符指向后继结点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{n1,..ni}</a:t>
            </a:r>
          </a:p>
          <a:p>
            <a:pPr algn="ctr" eaLnBrk="1" hangingPunct="1">
              <a:buFontTx/>
              <a:buNone/>
            </a:pP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k(n, N) = C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+k(n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, N)+</a:t>
            </a:r>
            <a:r>
              <a:rPr lang="en-US" altLang="zh-CN" sz="2000" b="1">
                <a:ea typeface="楷体_GB2312" pitchFamily="49" charset="-122"/>
              </a:rPr>
              <a:t>…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+k(n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, N)</a:t>
            </a:r>
          </a:p>
          <a:p>
            <a:pPr eaLnBrk="1" hangingPunct="1">
              <a:buFontTx/>
              <a:buNone/>
            </a:pP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其中：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为终节点集</a:t>
            </a:r>
          </a:p>
          <a:p>
            <a:pPr eaLnBrk="1" hangingPunct="1">
              <a:buFontTx/>
              <a:buNone/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               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000" b="1" baseline="-2500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为连接符的耗散值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2317A284-E405-CD45-986B-51DD32BB6034}"/>
              </a:ext>
            </a:extLst>
          </p:cNvPr>
          <p:cNvGrpSpPr>
            <a:grpSpLocks/>
          </p:cNvGrpSpPr>
          <p:nvPr/>
        </p:nvGrpSpPr>
        <p:grpSpPr bwMode="auto">
          <a:xfrm>
            <a:off x="4564064" y="3581401"/>
            <a:ext cx="2700337" cy="2670175"/>
            <a:chOff x="3397" y="1050"/>
            <a:chExt cx="1701" cy="1682"/>
          </a:xfrm>
        </p:grpSpPr>
        <p:grpSp>
          <p:nvGrpSpPr>
            <p:cNvPr id="7173" name="Group 5">
              <a:extLst>
                <a:ext uri="{FF2B5EF4-FFF2-40B4-BE49-F238E27FC236}">
                  <a16:creationId xmlns:a16="http://schemas.microsoft.com/office/drawing/2014/main" id="{D084FE08-B89B-E24F-859C-28ECEFD876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0" y="1260"/>
              <a:ext cx="1536" cy="1472"/>
              <a:chOff x="1824" y="2532"/>
              <a:chExt cx="1536" cy="1472"/>
            </a:xfrm>
          </p:grpSpPr>
          <p:grpSp>
            <p:nvGrpSpPr>
              <p:cNvPr id="7178" name="Group 6">
                <a:extLst>
                  <a:ext uri="{FF2B5EF4-FFF2-40B4-BE49-F238E27FC236}">
                    <a16:creationId xmlns:a16="http://schemas.microsoft.com/office/drawing/2014/main" id="{EFEC74DE-F32B-514E-93CB-7A7BE0646A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4" y="2532"/>
                <a:ext cx="1536" cy="762"/>
                <a:chOff x="1824" y="2532"/>
                <a:chExt cx="1536" cy="762"/>
              </a:xfrm>
            </p:grpSpPr>
            <p:sp>
              <p:nvSpPr>
                <p:cNvPr id="7181" name="Oval 7">
                  <a:extLst>
                    <a:ext uri="{FF2B5EF4-FFF2-40B4-BE49-F238E27FC236}">
                      <a16:creationId xmlns:a16="http://schemas.microsoft.com/office/drawing/2014/main" id="{C9E4E2B6-F70B-C643-95A4-C0B8F5117B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64" y="2532"/>
                  <a:ext cx="108" cy="12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182" name="Oval 8">
                  <a:extLst>
                    <a:ext uri="{FF2B5EF4-FFF2-40B4-BE49-F238E27FC236}">
                      <a16:creationId xmlns:a16="http://schemas.microsoft.com/office/drawing/2014/main" id="{82F101EF-F89E-C84F-AE48-9EE4264DBE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4" y="3144"/>
                  <a:ext cx="108" cy="12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183" name="Oval 9">
                  <a:extLst>
                    <a:ext uri="{FF2B5EF4-FFF2-40B4-BE49-F238E27FC236}">
                      <a16:creationId xmlns:a16="http://schemas.microsoft.com/office/drawing/2014/main" id="{495CE140-A0EC-B947-9995-AD556DFAE2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3144"/>
                  <a:ext cx="108" cy="12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184" name="Oval 10">
                  <a:extLst>
                    <a:ext uri="{FF2B5EF4-FFF2-40B4-BE49-F238E27FC236}">
                      <a16:creationId xmlns:a16="http://schemas.microsoft.com/office/drawing/2014/main" id="{BF496C16-8973-FE48-876B-CD781D7A65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52" y="3108"/>
                  <a:ext cx="108" cy="12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185" name="Text Box 11">
                  <a:extLst>
                    <a:ext uri="{FF2B5EF4-FFF2-40B4-BE49-F238E27FC236}">
                      <a16:creationId xmlns:a16="http://schemas.microsoft.com/office/drawing/2014/main" id="{395D3344-A312-154B-957A-82AC910E53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48" y="3006"/>
                  <a:ext cx="45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400" b="1">
                      <a:latin typeface="Times New Roman" panose="02020603050405020304" pitchFamily="18" charset="0"/>
                    </a:rPr>
                    <a:t>…...</a:t>
                  </a:r>
                </a:p>
              </p:txBody>
            </p:sp>
            <p:sp>
              <p:nvSpPr>
                <p:cNvPr id="7186" name="Line 12">
                  <a:extLst>
                    <a:ext uri="{FF2B5EF4-FFF2-40B4-BE49-F238E27FC236}">
                      <a16:creationId xmlns:a16="http://schemas.microsoft.com/office/drawing/2014/main" id="{A05EC4E7-00D4-2648-B5A2-F293ECA615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84" y="2652"/>
                  <a:ext cx="528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87" name="Line 13">
                  <a:extLst>
                    <a:ext uri="{FF2B5EF4-FFF2-40B4-BE49-F238E27FC236}">
                      <a16:creationId xmlns:a16="http://schemas.microsoft.com/office/drawing/2014/main" id="{3559B337-C4BA-514B-BE08-3A805B466B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4" y="2664"/>
                  <a:ext cx="48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88" name="Line 14">
                  <a:extLst>
                    <a:ext uri="{FF2B5EF4-FFF2-40B4-BE49-F238E27FC236}">
                      <a16:creationId xmlns:a16="http://schemas.microsoft.com/office/drawing/2014/main" id="{3401ED5D-3C68-C941-9568-84963502F9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12" y="2664"/>
                  <a:ext cx="888" cy="4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89" name="Freeform 15">
                  <a:extLst>
                    <a:ext uri="{FF2B5EF4-FFF2-40B4-BE49-F238E27FC236}">
                      <a16:creationId xmlns:a16="http://schemas.microsoft.com/office/drawing/2014/main" id="{5C052B96-75CB-1D4B-893D-255F7EB974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2" y="2772"/>
                  <a:ext cx="396" cy="108"/>
                </a:xfrm>
                <a:custGeom>
                  <a:avLst/>
                  <a:gdLst>
                    <a:gd name="T0" fmla="*/ 0 w 396"/>
                    <a:gd name="T1" fmla="*/ 36 h 108"/>
                    <a:gd name="T2" fmla="*/ 84 w 396"/>
                    <a:gd name="T3" fmla="*/ 84 h 108"/>
                    <a:gd name="T4" fmla="*/ 168 w 396"/>
                    <a:gd name="T5" fmla="*/ 108 h 108"/>
                    <a:gd name="T6" fmla="*/ 276 w 396"/>
                    <a:gd name="T7" fmla="*/ 96 h 108"/>
                    <a:gd name="T8" fmla="*/ 348 w 396"/>
                    <a:gd name="T9" fmla="*/ 72 h 108"/>
                    <a:gd name="T10" fmla="*/ 396 w 396"/>
                    <a:gd name="T11" fmla="*/ 0 h 10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96"/>
                    <a:gd name="T19" fmla="*/ 0 h 108"/>
                    <a:gd name="T20" fmla="*/ 396 w 396"/>
                    <a:gd name="T21" fmla="*/ 108 h 10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96" h="108">
                      <a:moveTo>
                        <a:pt x="0" y="36"/>
                      </a:moveTo>
                      <a:lnTo>
                        <a:pt x="84" y="84"/>
                      </a:lnTo>
                      <a:lnTo>
                        <a:pt x="168" y="108"/>
                      </a:lnTo>
                      <a:lnTo>
                        <a:pt x="276" y="96"/>
                      </a:lnTo>
                      <a:lnTo>
                        <a:pt x="348" y="7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7179" name="AutoShape 16">
                <a:extLst>
                  <a:ext uri="{FF2B5EF4-FFF2-40B4-BE49-F238E27FC236}">
                    <a16:creationId xmlns:a16="http://schemas.microsoft.com/office/drawing/2014/main" id="{EC734993-86BC-9846-92FB-FEC0A15A9CE5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2472" y="2880"/>
                <a:ext cx="240" cy="1380"/>
              </a:xfrm>
              <a:prstGeom prst="leftBrace">
                <a:avLst>
                  <a:gd name="adj1" fmla="val 4791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180" name="Text Box 17">
                <a:extLst>
                  <a:ext uri="{FF2B5EF4-FFF2-40B4-BE49-F238E27FC236}">
                    <a16:creationId xmlns:a16="http://schemas.microsoft.com/office/drawing/2014/main" id="{79A35D71-C286-0B4D-B724-F6D825C55E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0" y="3713"/>
                <a:ext cx="36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anose="02020603050405020304" pitchFamily="18" charset="0"/>
                  </a:rPr>
                  <a:t>i</a:t>
                </a:r>
                <a:r>
                  <a:rPr kumimoji="1" lang="zh-CN" altLang="zh-CN" sz="2400" b="1">
                    <a:latin typeface="Times New Roman" panose="02020603050405020304" pitchFamily="18" charset="0"/>
                  </a:rPr>
                  <a:t>个</a:t>
                </a:r>
                <a:endParaRPr kumimoji="1" lang="zh-CN" altLang="en-US" sz="24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174" name="Text Box 18">
              <a:extLst>
                <a:ext uri="{FF2B5EF4-FFF2-40B4-BE49-F238E27FC236}">
                  <a16:creationId xmlns:a16="http://schemas.microsoft.com/office/drawing/2014/main" id="{0A722FDD-31F3-7E4A-8C28-DDDB6E9A7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3" y="105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7175" name="Text Box 19">
              <a:extLst>
                <a:ext uri="{FF2B5EF4-FFF2-40B4-BE49-F238E27FC236}">
                  <a16:creationId xmlns:a16="http://schemas.microsoft.com/office/drawing/2014/main" id="{0E59A27B-58B5-6047-AFE8-804B5A47E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7" y="193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176" name="Text Box 20">
              <a:extLst>
                <a:ext uri="{FF2B5EF4-FFF2-40B4-BE49-F238E27FC236}">
                  <a16:creationId xmlns:a16="http://schemas.microsoft.com/office/drawing/2014/main" id="{6D1F52E6-5531-5E4D-952F-62D5768EB9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3" y="1962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177" name="Text Box 21">
              <a:extLst>
                <a:ext uri="{FF2B5EF4-FFF2-40B4-BE49-F238E27FC236}">
                  <a16:creationId xmlns:a16="http://schemas.microsoft.com/office/drawing/2014/main" id="{F04C72FF-2809-E54D-AF73-7C258D2C0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9" y="1914"/>
              <a:ext cx="2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488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70E6F7D-9A77-2F4B-A5A6-C89A5FAC2A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3000" y="533400"/>
            <a:ext cx="5257800" cy="5791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搜索解图耗散值的递归计算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n0=2+k(4, N)+k(5, 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k(5, N)= min(2+k(7,N)+k(8, N),</a:t>
            </a:r>
            <a:r>
              <a:rPr lang="en-US" altLang="zh-CN" sz="2400" b="1">
                <a:ea typeface="楷体_GB2312" pitchFamily="49" charset="-122"/>
              </a:rPr>
              <a:t>…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    = 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k(4, N)= min(1+k(5, N), 1+k(8,N))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    = min(3, 1)=1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N0= 2+1+2=5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(a)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的解图耗散值为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8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(b)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的解图耗散值为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7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具有最小耗散值的解图称为最佳解图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其值也用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h*(n)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标记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上例中的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h*(n)=5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4B20302-3BFF-5B4B-89A1-A978C05C5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343401"/>
            <a:ext cx="7620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b="1"/>
              <a:t>(c)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4764018B-52B6-1B40-92EA-911853832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219201"/>
            <a:ext cx="7620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1400" b="1"/>
              <a:t>n4</a:t>
            </a:r>
          </a:p>
        </p:txBody>
      </p:sp>
      <p:grpSp>
        <p:nvGrpSpPr>
          <p:cNvPr id="8197" name="Group 5">
            <a:extLst>
              <a:ext uri="{FF2B5EF4-FFF2-40B4-BE49-F238E27FC236}">
                <a16:creationId xmlns:a16="http://schemas.microsoft.com/office/drawing/2014/main" id="{411C7EAA-37D3-0A41-AF17-C393DAD2575F}"/>
              </a:ext>
            </a:extLst>
          </p:cNvPr>
          <p:cNvGrpSpPr>
            <a:grpSpLocks/>
          </p:cNvGrpSpPr>
          <p:nvPr/>
        </p:nvGrpSpPr>
        <p:grpSpPr bwMode="auto">
          <a:xfrm>
            <a:off x="1949451" y="423864"/>
            <a:ext cx="2962275" cy="3659187"/>
            <a:chOff x="268" y="267"/>
            <a:chExt cx="1866" cy="2305"/>
          </a:xfrm>
        </p:grpSpPr>
        <p:sp>
          <p:nvSpPr>
            <p:cNvPr id="8198" name="Rectangle 6">
              <a:extLst>
                <a:ext uri="{FF2B5EF4-FFF2-40B4-BE49-F238E27FC236}">
                  <a16:creationId xmlns:a16="http://schemas.microsoft.com/office/drawing/2014/main" id="{1B7BBD70-C6B8-F542-B756-35EC03DE5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152"/>
              <a:ext cx="48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 sz="1400" b="1"/>
                <a:t>n5</a:t>
              </a:r>
            </a:p>
          </p:txBody>
        </p:sp>
        <p:sp>
          <p:nvSpPr>
            <p:cNvPr id="8199" name="Oval 7">
              <a:extLst>
                <a:ext uri="{FF2B5EF4-FFF2-40B4-BE49-F238E27FC236}">
                  <a16:creationId xmlns:a16="http://schemas.microsoft.com/office/drawing/2014/main" id="{9BB85BED-59FB-1E43-BAB7-B248EDB4C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" y="410"/>
              <a:ext cx="52" cy="66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0" name="Oval 8">
              <a:extLst>
                <a:ext uri="{FF2B5EF4-FFF2-40B4-BE49-F238E27FC236}">
                  <a16:creationId xmlns:a16="http://schemas.microsoft.com/office/drawing/2014/main" id="{D9BA27FC-CF34-6549-842F-9A53A667C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" y="708"/>
              <a:ext cx="52" cy="67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1" name="Oval 9">
              <a:extLst>
                <a:ext uri="{FF2B5EF4-FFF2-40B4-BE49-F238E27FC236}">
                  <a16:creationId xmlns:a16="http://schemas.microsoft.com/office/drawing/2014/main" id="{F2BCD050-41F9-774A-9ED1-F6D1C23F2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" y="957"/>
              <a:ext cx="53" cy="6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2" name="Oval 10">
              <a:extLst>
                <a:ext uri="{FF2B5EF4-FFF2-40B4-BE49-F238E27FC236}">
                  <a16:creationId xmlns:a16="http://schemas.microsoft.com/office/drawing/2014/main" id="{7B6AA899-6B74-5E46-9E8E-57ACA83DF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" y="1305"/>
              <a:ext cx="53" cy="6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3" name="Oval 11">
              <a:extLst>
                <a:ext uri="{FF2B5EF4-FFF2-40B4-BE49-F238E27FC236}">
                  <a16:creationId xmlns:a16="http://schemas.microsoft.com/office/drawing/2014/main" id="{D971143A-5DD5-9642-AD58-126241992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0" y="907"/>
              <a:ext cx="53" cy="6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4" name="Oval 12">
              <a:extLst>
                <a:ext uri="{FF2B5EF4-FFF2-40B4-BE49-F238E27FC236}">
                  <a16:creationId xmlns:a16="http://schemas.microsoft.com/office/drawing/2014/main" id="{2C42644C-3019-F643-AED7-9C6A40A0E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" y="1388"/>
              <a:ext cx="52" cy="66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5" name="Oval 13">
              <a:extLst>
                <a:ext uri="{FF2B5EF4-FFF2-40B4-BE49-F238E27FC236}">
                  <a16:creationId xmlns:a16="http://schemas.microsoft.com/office/drawing/2014/main" id="{5C3D7AD1-DD01-694B-B510-7EC535581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" y="1877"/>
              <a:ext cx="52" cy="66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6" name="Oval 14">
              <a:extLst>
                <a:ext uri="{FF2B5EF4-FFF2-40B4-BE49-F238E27FC236}">
                  <a16:creationId xmlns:a16="http://schemas.microsoft.com/office/drawing/2014/main" id="{A2A67459-26ED-CB47-8C5D-787EB5C7D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0" y="1877"/>
              <a:ext cx="53" cy="6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7" name="Oval 15">
              <a:extLst>
                <a:ext uri="{FF2B5EF4-FFF2-40B4-BE49-F238E27FC236}">
                  <a16:creationId xmlns:a16="http://schemas.microsoft.com/office/drawing/2014/main" id="{059E7986-3B2E-4E4E-B3C1-29348A0A3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" y="2267"/>
              <a:ext cx="52" cy="66"/>
            </a:xfrm>
            <a:prstGeom prst="ellips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8" name="Line 16">
              <a:extLst>
                <a:ext uri="{FF2B5EF4-FFF2-40B4-BE49-F238E27FC236}">
                  <a16:creationId xmlns:a16="http://schemas.microsoft.com/office/drawing/2014/main" id="{60C40ADA-465E-7A46-BC8E-97A66B1D33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6" y="476"/>
              <a:ext cx="461" cy="2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9" name="Line 17">
              <a:extLst>
                <a:ext uri="{FF2B5EF4-FFF2-40B4-BE49-F238E27FC236}">
                  <a16:creationId xmlns:a16="http://schemas.microsoft.com/office/drawing/2014/main" id="{96DC4DD3-8CB7-9844-B365-728DFE23B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485"/>
              <a:ext cx="26" cy="82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0" name="Line 18">
              <a:extLst>
                <a:ext uri="{FF2B5EF4-FFF2-40B4-BE49-F238E27FC236}">
                  <a16:creationId xmlns:a16="http://schemas.microsoft.com/office/drawing/2014/main" id="{7B939768-8E0B-CA4B-ACE3-FAD680A4C0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485"/>
              <a:ext cx="540" cy="43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1" name="Line 19">
              <a:extLst>
                <a:ext uri="{FF2B5EF4-FFF2-40B4-BE49-F238E27FC236}">
                  <a16:creationId xmlns:a16="http://schemas.microsoft.com/office/drawing/2014/main" id="{944029FC-C44D-FF4F-9698-BED65611F7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0" y="775"/>
              <a:ext cx="316" cy="61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" name="Line 20">
              <a:extLst>
                <a:ext uri="{FF2B5EF4-FFF2-40B4-BE49-F238E27FC236}">
                  <a16:creationId xmlns:a16="http://schemas.microsoft.com/office/drawing/2014/main" id="{EF099C79-7FD5-C646-B783-0FD7FE3BC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775"/>
              <a:ext cx="237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3" name="Line 21">
              <a:extLst>
                <a:ext uri="{FF2B5EF4-FFF2-40B4-BE49-F238E27FC236}">
                  <a16:creationId xmlns:a16="http://schemas.microsoft.com/office/drawing/2014/main" id="{BB4CDE5F-F4EA-E64E-B0A6-8054592AA5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9" y="1023"/>
              <a:ext cx="217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4" name="Line 22">
              <a:extLst>
                <a:ext uri="{FF2B5EF4-FFF2-40B4-BE49-F238E27FC236}">
                  <a16:creationId xmlns:a16="http://schemas.microsoft.com/office/drawing/2014/main" id="{0016CA10-5A5A-ED4F-87E0-B4547108D3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9" y="949"/>
              <a:ext cx="711" cy="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5" name="Line 23">
              <a:extLst>
                <a:ext uri="{FF2B5EF4-FFF2-40B4-BE49-F238E27FC236}">
                  <a16:creationId xmlns:a16="http://schemas.microsoft.com/office/drawing/2014/main" id="{B5AC338C-5787-CB40-A0D3-CE2469168C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9" y="1355"/>
              <a:ext cx="784" cy="5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6" name="Line 24">
              <a:extLst>
                <a:ext uri="{FF2B5EF4-FFF2-40B4-BE49-F238E27FC236}">
                  <a16:creationId xmlns:a16="http://schemas.microsoft.com/office/drawing/2014/main" id="{15A72AB2-FF75-EC41-BB18-8C21E281AA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" y="1454"/>
              <a:ext cx="7" cy="42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7" name="Line 25">
              <a:extLst>
                <a:ext uri="{FF2B5EF4-FFF2-40B4-BE49-F238E27FC236}">
                  <a16:creationId xmlns:a16="http://schemas.microsoft.com/office/drawing/2014/main" id="{9F2A16C2-A2F0-6947-9BC7-E7018504DF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9" y="974"/>
              <a:ext cx="501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8" name="Line 26">
              <a:extLst>
                <a:ext uri="{FF2B5EF4-FFF2-40B4-BE49-F238E27FC236}">
                  <a16:creationId xmlns:a16="http://schemas.microsoft.com/office/drawing/2014/main" id="{0FF6D897-E938-F445-803F-3E2A9AEA00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" y="974"/>
              <a:ext cx="6" cy="89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9" name="Line 27">
              <a:extLst>
                <a:ext uri="{FF2B5EF4-FFF2-40B4-BE49-F238E27FC236}">
                  <a16:creationId xmlns:a16="http://schemas.microsoft.com/office/drawing/2014/main" id="{3394881C-280D-134F-A266-46D4E66902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" y="1363"/>
              <a:ext cx="797" cy="52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0" name="Line 28">
              <a:extLst>
                <a:ext uri="{FF2B5EF4-FFF2-40B4-BE49-F238E27FC236}">
                  <a16:creationId xmlns:a16="http://schemas.microsoft.com/office/drawing/2014/main" id="{D99FEEA7-0F4B-1E45-908B-FB5C187B5A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" y="1371"/>
              <a:ext cx="797" cy="8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1" name="Line 29">
              <a:extLst>
                <a:ext uri="{FF2B5EF4-FFF2-40B4-BE49-F238E27FC236}">
                  <a16:creationId xmlns:a16="http://schemas.microsoft.com/office/drawing/2014/main" id="{33A124CF-83B6-DE4B-9A17-ED4372EAF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6" y="1371"/>
              <a:ext cx="494" cy="5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2" name="Line 30">
              <a:extLst>
                <a:ext uri="{FF2B5EF4-FFF2-40B4-BE49-F238E27FC236}">
                  <a16:creationId xmlns:a16="http://schemas.microsoft.com/office/drawing/2014/main" id="{838F1C78-9F77-B045-A8CF-3D5899E138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" y="1919"/>
              <a:ext cx="132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3" name="Line 31">
              <a:extLst>
                <a:ext uri="{FF2B5EF4-FFF2-40B4-BE49-F238E27FC236}">
                  <a16:creationId xmlns:a16="http://schemas.microsoft.com/office/drawing/2014/main" id="{ECA6A881-21E0-A142-8236-0A6D733D4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" y="1927"/>
              <a:ext cx="7" cy="3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4" name="Arc 32">
              <a:extLst>
                <a:ext uri="{FF2B5EF4-FFF2-40B4-BE49-F238E27FC236}">
                  <a16:creationId xmlns:a16="http://schemas.microsoft.com/office/drawing/2014/main" id="{9E1E108D-E8E4-724E-A503-49AAF844ACB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248" y="576"/>
              <a:ext cx="73" cy="50"/>
            </a:xfrm>
            <a:custGeom>
              <a:avLst/>
              <a:gdLst>
                <a:gd name="T0" fmla="*/ 0 w 21600"/>
                <a:gd name="T1" fmla="*/ 0 h 21600"/>
                <a:gd name="T2" fmla="*/ 73 w 21600"/>
                <a:gd name="T3" fmla="*/ 50 h 21600"/>
                <a:gd name="T4" fmla="*/ 0 w 21600"/>
                <a:gd name="T5" fmla="*/ 5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25" name="Arc 33">
              <a:extLst>
                <a:ext uri="{FF2B5EF4-FFF2-40B4-BE49-F238E27FC236}">
                  <a16:creationId xmlns:a16="http://schemas.microsoft.com/office/drawing/2014/main" id="{E1A89618-3305-024E-8BFC-4A831733692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08" y="982"/>
              <a:ext cx="27" cy="108"/>
            </a:xfrm>
            <a:custGeom>
              <a:avLst/>
              <a:gdLst>
                <a:gd name="T0" fmla="*/ 0 w 21600"/>
                <a:gd name="T1" fmla="*/ 0 h 21600"/>
                <a:gd name="T2" fmla="*/ 27 w 21600"/>
                <a:gd name="T3" fmla="*/ 108 h 21600"/>
                <a:gd name="T4" fmla="*/ 0 w 21600"/>
                <a:gd name="T5" fmla="*/ 10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26" name="Freeform 34">
              <a:extLst>
                <a:ext uri="{FF2B5EF4-FFF2-40B4-BE49-F238E27FC236}">
                  <a16:creationId xmlns:a16="http://schemas.microsoft.com/office/drawing/2014/main" id="{65DDE139-0DF6-3644-BCDB-198D79485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" y="1446"/>
              <a:ext cx="164" cy="50"/>
            </a:xfrm>
            <a:custGeom>
              <a:avLst/>
              <a:gdLst>
                <a:gd name="T0" fmla="*/ 0 w 300"/>
                <a:gd name="T1" fmla="*/ 12 h 72"/>
                <a:gd name="T2" fmla="*/ 132 w 300"/>
                <a:gd name="T3" fmla="*/ 72 h 72"/>
                <a:gd name="T4" fmla="*/ 216 w 300"/>
                <a:gd name="T5" fmla="*/ 60 h 72"/>
                <a:gd name="T6" fmla="*/ 300 w 300"/>
                <a:gd name="T7" fmla="*/ 0 h 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0"/>
                <a:gd name="T13" fmla="*/ 0 h 72"/>
                <a:gd name="T14" fmla="*/ 300 w 300"/>
                <a:gd name="T15" fmla="*/ 72 h 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0" h="72">
                  <a:moveTo>
                    <a:pt x="0" y="12"/>
                  </a:moveTo>
                  <a:lnTo>
                    <a:pt x="132" y="72"/>
                  </a:lnTo>
                  <a:lnTo>
                    <a:pt x="216" y="60"/>
                  </a:lnTo>
                  <a:lnTo>
                    <a:pt x="300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27" name="Arc 35">
              <a:extLst>
                <a:ext uri="{FF2B5EF4-FFF2-40B4-BE49-F238E27FC236}">
                  <a16:creationId xmlns:a16="http://schemas.microsoft.com/office/drawing/2014/main" id="{6A549DE6-73D5-2D49-B844-A6096EC0D5B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50" y="1413"/>
              <a:ext cx="138" cy="116"/>
            </a:xfrm>
            <a:custGeom>
              <a:avLst/>
              <a:gdLst>
                <a:gd name="T0" fmla="*/ 0 w 21600"/>
                <a:gd name="T1" fmla="*/ 0 h 21600"/>
                <a:gd name="T2" fmla="*/ 138 w 21600"/>
                <a:gd name="T3" fmla="*/ 116 h 21600"/>
                <a:gd name="T4" fmla="*/ 0 w 21600"/>
                <a:gd name="T5" fmla="*/ 11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28" name="Arc 36">
              <a:extLst>
                <a:ext uri="{FF2B5EF4-FFF2-40B4-BE49-F238E27FC236}">
                  <a16:creationId xmlns:a16="http://schemas.microsoft.com/office/drawing/2014/main" id="{EFB1710C-67ED-FD4D-9F6A-C1A1DACD15E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43" y="1919"/>
              <a:ext cx="119" cy="124"/>
            </a:xfrm>
            <a:custGeom>
              <a:avLst/>
              <a:gdLst>
                <a:gd name="T0" fmla="*/ 0 w 21600"/>
                <a:gd name="T1" fmla="*/ 0 h 21600"/>
                <a:gd name="T2" fmla="*/ 119 w 21600"/>
                <a:gd name="T3" fmla="*/ 124 h 21600"/>
                <a:gd name="T4" fmla="*/ 0 w 21600"/>
                <a:gd name="T5" fmla="*/ 12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29" name="Line 37">
              <a:extLst>
                <a:ext uri="{FF2B5EF4-FFF2-40B4-BE49-F238E27FC236}">
                  <a16:creationId xmlns:a16="http://schemas.microsoft.com/office/drawing/2014/main" id="{C7377FF4-7103-BB48-9FE1-1C169AE69A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6" y="1023"/>
              <a:ext cx="553" cy="3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0" name="Text Box 38">
              <a:extLst>
                <a:ext uri="{FF2B5EF4-FFF2-40B4-BE49-F238E27FC236}">
                  <a16:creationId xmlns:a16="http://schemas.microsoft.com/office/drawing/2014/main" id="{E013A5F6-1860-1D46-AB46-216669216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" y="2360"/>
              <a:ext cx="50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600" b="1">
                  <a:latin typeface="Times New Roman" panose="02020603050405020304" pitchFamily="18" charset="0"/>
                  <a:ea typeface="楷体_GB2312" pitchFamily="49" charset="-122"/>
                </a:rPr>
                <a:t>目标</a:t>
              </a:r>
              <a:r>
                <a:rPr kumimoji="1" lang="en-US" altLang="zh-CN" sz="1600" b="1">
                  <a:latin typeface="Times New Roman" panose="02020603050405020304" pitchFamily="18" charset="0"/>
                  <a:ea typeface="楷体_GB2312" pitchFamily="49" charset="-122"/>
                </a:rPr>
                <a:t>n7</a:t>
              </a:r>
            </a:p>
          </p:txBody>
        </p:sp>
        <p:sp>
          <p:nvSpPr>
            <p:cNvPr id="8231" name="Text Box 39">
              <a:extLst>
                <a:ext uri="{FF2B5EF4-FFF2-40B4-BE49-F238E27FC236}">
                  <a16:creationId xmlns:a16="http://schemas.microsoft.com/office/drawing/2014/main" id="{4C45B480-EDA9-7544-A9AB-078D5E3FE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" y="1979"/>
              <a:ext cx="50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600" b="1">
                  <a:latin typeface="Times New Roman" panose="02020603050405020304" pitchFamily="18" charset="0"/>
                  <a:ea typeface="楷体_GB2312" pitchFamily="49" charset="-122"/>
                </a:rPr>
                <a:t>目标</a:t>
              </a:r>
              <a:r>
                <a:rPr kumimoji="1" lang="en-US" altLang="zh-CN" sz="1600" b="1">
                  <a:latin typeface="Times New Roman" panose="02020603050405020304" pitchFamily="18" charset="0"/>
                  <a:ea typeface="楷体_GB2312" pitchFamily="49" charset="-122"/>
                </a:rPr>
                <a:t>n8</a:t>
              </a:r>
            </a:p>
          </p:txBody>
        </p:sp>
        <p:sp>
          <p:nvSpPr>
            <p:cNvPr id="8232" name="Text Box 40">
              <a:extLst>
                <a:ext uri="{FF2B5EF4-FFF2-40B4-BE49-F238E27FC236}">
                  <a16:creationId xmlns:a16="http://schemas.microsoft.com/office/drawing/2014/main" id="{F8B8626E-75A5-014D-8916-6C6B09948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4" y="267"/>
              <a:ext cx="4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1200" b="1">
                  <a:latin typeface="Times New Roman" panose="02020603050405020304" pitchFamily="18" charset="0"/>
                  <a:ea typeface="楷体_GB2312" pitchFamily="49" charset="-122"/>
                </a:rPr>
                <a:t>初始节点</a:t>
              </a:r>
              <a:r>
                <a:rPr kumimoji="1" lang="en-US" altLang="zh-CN" sz="1200" b="1">
                  <a:latin typeface="Times New Roman" panose="02020603050405020304" pitchFamily="18" charset="0"/>
                  <a:ea typeface="楷体_GB2312" pitchFamily="49" charset="-122"/>
                </a:rPr>
                <a:t>n0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702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2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1A6A8B7-8E89-4E42-BD3C-90E20E6CC9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43815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/>
              <a:t>普通图搜索的情况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DD74280-F3DC-5142-BA37-612F9C18BC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4638676"/>
            <a:ext cx="8153400" cy="13192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	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f(n) = g(n) + h(n)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对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的评价实际是对从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经过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到目的地这条路径的评价</a:t>
            </a:r>
          </a:p>
        </p:txBody>
      </p:sp>
      <p:sp>
        <p:nvSpPr>
          <p:cNvPr id="9220" name="Oval 4">
            <a:extLst>
              <a:ext uri="{FF2B5EF4-FFF2-40B4-BE49-F238E27FC236}">
                <a16:creationId xmlns:a16="http://schemas.microsoft.com/office/drawing/2014/main" id="{1E289BE1-D67C-D148-94FB-30AE3D1E8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6850" y="2438400"/>
            <a:ext cx="1524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1" name="Oval 5">
            <a:extLst>
              <a:ext uri="{FF2B5EF4-FFF2-40B4-BE49-F238E27FC236}">
                <a16:creationId xmlns:a16="http://schemas.microsoft.com/office/drawing/2014/main" id="{EA48810C-9179-9149-942D-6210A67EF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2438400"/>
            <a:ext cx="1524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2" name="Oval 6">
            <a:extLst>
              <a:ext uri="{FF2B5EF4-FFF2-40B4-BE49-F238E27FC236}">
                <a16:creationId xmlns:a16="http://schemas.microsoft.com/office/drawing/2014/main" id="{0DA2AB54-5654-DE48-AE4B-04AEC2E21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050" y="3352800"/>
            <a:ext cx="1524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3" name="Oval 7">
            <a:extLst>
              <a:ext uri="{FF2B5EF4-FFF2-40B4-BE49-F238E27FC236}">
                <a16:creationId xmlns:a16="http://schemas.microsoft.com/office/drawing/2014/main" id="{B698DAB2-C404-B049-98B6-77DF53970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8050" y="33528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4" name="Oval 8">
            <a:extLst>
              <a:ext uri="{FF2B5EF4-FFF2-40B4-BE49-F238E27FC236}">
                <a16:creationId xmlns:a16="http://schemas.microsoft.com/office/drawing/2014/main" id="{494D7CE3-8E76-094B-A623-F6BEE1D36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850" y="33528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5" name="Oval 9">
            <a:extLst>
              <a:ext uri="{FF2B5EF4-FFF2-40B4-BE49-F238E27FC236}">
                <a16:creationId xmlns:a16="http://schemas.microsoft.com/office/drawing/2014/main" id="{5CD736DC-6FFC-9E43-AA9B-72B75B888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100" y="33909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6" name="Oval 10">
            <a:extLst>
              <a:ext uri="{FF2B5EF4-FFF2-40B4-BE49-F238E27FC236}">
                <a16:creationId xmlns:a16="http://schemas.microsoft.com/office/drawing/2014/main" id="{D50DABA0-5E55-654F-B8EC-B1F220C94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650" y="33528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7" name="Oval 11">
            <a:extLst>
              <a:ext uri="{FF2B5EF4-FFF2-40B4-BE49-F238E27FC236}">
                <a16:creationId xmlns:a16="http://schemas.microsoft.com/office/drawing/2014/main" id="{DCD6A9C0-CA1A-474C-98B7-573C422D1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50" y="33528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8" name="Line 12">
            <a:extLst>
              <a:ext uri="{FF2B5EF4-FFF2-40B4-BE49-F238E27FC236}">
                <a16:creationId xmlns:a16="http://schemas.microsoft.com/office/drawing/2014/main" id="{5B23D43C-B242-B646-8BFE-152F67A2C5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53050" y="19812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9" name="Line 13">
            <a:extLst>
              <a:ext uri="{FF2B5EF4-FFF2-40B4-BE49-F238E27FC236}">
                <a16:creationId xmlns:a16="http://schemas.microsoft.com/office/drawing/2014/main" id="{E479387E-B1F1-E14B-A674-9FE313423F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5050" y="19812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0" name="Line 14">
            <a:extLst>
              <a:ext uri="{FF2B5EF4-FFF2-40B4-BE49-F238E27FC236}">
                <a16:creationId xmlns:a16="http://schemas.microsoft.com/office/drawing/2014/main" id="{6C6245BA-B47B-B84C-A5E4-058AA2B14B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25146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1" name="Line 15">
            <a:extLst>
              <a:ext uri="{FF2B5EF4-FFF2-40B4-BE49-F238E27FC236}">
                <a16:creationId xmlns:a16="http://schemas.microsoft.com/office/drawing/2014/main" id="{38612883-6A26-3740-944F-51AFA5E1F6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25908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2" name="Line 16">
            <a:extLst>
              <a:ext uri="{FF2B5EF4-FFF2-40B4-BE49-F238E27FC236}">
                <a16:creationId xmlns:a16="http://schemas.microsoft.com/office/drawing/2014/main" id="{119EEA58-9B19-034E-BA0C-E19D0EEB61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3050" y="25908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3" name="Line 17">
            <a:extLst>
              <a:ext uri="{FF2B5EF4-FFF2-40B4-BE49-F238E27FC236}">
                <a16:creationId xmlns:a16="http://schemas.microsoft.com/office/drawing/2014/main" id="{AEFB8434-690C-7649-91E2-0601D7CDC8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2250" y="25908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4" name="Line 18">
            <a:extLst>
              <a:ext uri="{FF2B5EF4-FFF2-40B4-BE49-F238E27FC236}">
                <a16:creationId xmlns:a16="http://schemas.microsoft.com/office/drawing/2014/main" id="{EE8666E9-2779-7048-A2DA-CB81296649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3250" y="25908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5" name="Line 19">
            <a:extLst>
              <a:ext uri="{FF2B5EF4-FFF2-40B4-BE49-F238E27FC236}">
                <a16:creationId xmlns:a16="http://schemas.microsoft.com/office/drawing/2014/main" id="{59DA30E8-7088-5F43-8D18-A8BC2BA2D1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9450" y="25908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6" name="Oval 20">
            <a:extLst>
              <a:ext uri="{FF2B5EF4-FFF2-40B4-BE49-F238E27FC236}">
                <a16:creationId xmlns:a16="http://schemas.microsoft.com/office/drawing/2014/main" id="{F4C196A7-6855-A945-9060-F2CAE3B11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50" y="42672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7" name="Oval 21">
            <a:extLst>
              <a:ext uri="{FF2B5EF4-FFF2-40B4-BE49-F238E27FC236}">
                <a16:creationId xmlns:a16="http://schemas.microsoft.com/office/drawing/2014/main" id="{98C714F3-009B-A74F-9D8F-E1E687F1D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050" y="42672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8" name="Line 22">
            <a:extLst>
              <a:ext uri="{FF2B5EF4-FFF2-40B4-BE49-F238E27FC236}">
                <a16:creationId xmlns:a16="http://schemas.microsoft.com/office/drawing/2014/main" id="{EE4B8895-CA4B-3F47-B6F3-6EEEC3BB77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19650" y="35052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9" name="Line 23">
            <a:extLst>
              <a:ext uri="{FF2B5EF4-FFF2-40B4-BE49-F238E27FC236}">
                <a16:creationId xmlns:a16="http://schemas.microsoft.com/office/drawing/2014/main" id="{23CCD796-30E8-B349-9B65-45168181BD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8250" y="3505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40" name="Oval 24">
            <a:extLst>
              <a:ext uri="{FF2B5EF4-FFF2-40B4-BE49-F238E27FC236}">
                <a16:creationId xmlns:a16="http://schemas.microsoft.com/office/drawing/2014/main" id="{5FCDBF5D-34E1-1B41-90A8-01C1BCE6A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850" y="1828800"/>
            <a:ext cx="1524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41" name="Text Box 25">
            <a:extLst>
              <a:ext uri="{FF2B5EF4-FFF2-40B4-BE49-F238E27FC236}">
                <a16:creationId xmlns:a16="http://schemas.microsoft.com/office/drawing/2014/main" id="{42936F99-5447-6447-BDB3-89CFE0CAB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9850" y="3467100"/>
            <a:ext cx="34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9242" name="Text Box 26">
            <a:extLst>
              <a:ext uri="{FF2B5EF4-FFF2-40B4-BE49-F238E27FC236}">
                <a16:creationId xmlns:a16="http://schemas.microsoft.com/office/drawing/2014/main" id="{C3869775-DBD7-504C-B83F-9A0C750F0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1562100"/>
            <a:ext cx="34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35225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2102</Words>
  <Application>Microsoft Macintosh PowerPoint</Application>
  <PresentationFormat>宽屏</PresentationFormat>
  <Paragraphs>279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等线 Light</vt:lpstr>
      <vt:lpstr>华文新魏</vt:lpstr>
      <vt:lpstr>楷体_GB2312</vt:lpstr>
      <vt:lpstr>宋体</vt:lpstr>
      <vt:lpstr>Arial</vt:lpstr>
      <vt:lpstr>Times New Roman</vt:lpstr>
      <vt:lpstr>Office 主题​​</vt:lpstr>
      <vt:lpstr>PowerPoint 演示文稿</vt:lpstr>
      <vt:lpstr>与或图搜索</vt:lpstr>
      <vt:lpstr>与或图表示</vt:lpstr>
      <vt:lpstr>与或图搜索问题</vt:lpstr>
      <vt:lpstr>n0→ {n7,n8}的3个解图</vt:lpstr>
      <vt:lpstr>PowerPoint 演示文稿</vt:lpstr>
      <vt:lpstr>耗散值的计算</vt:lpstr>
      <vt:lpstr>PowerPoint 演示文稿</vt:lpstr>
      <vt:lpstr>普通图搜索的情况</vt:lpstr>
      <vt:lpstr>与或图: 对局部图的评价</vt:lpstr>
      <vt:lpstr>与或图搜索:AO*算法</vt:lpstr>
      <vt:lpstr>两个过程</vt:lpstr>
      <vt:lpstr>AO*算法搜索例子</vt:lpstr>
      <vt:lpstr>AO*算法搜索例子</vt:lpstr>
      <vt:lpstr>AO*算法搜索例子</vt:lpstr>
      <vt:lpstr>AO*算法搜索例子</vt:lpstr>
      <vt:lpstr>AO*算法搜索例子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Haoyu</dc:creator>
  <cp:lastModifiedBy>Wang Haoyu</cp:lastModifiedBy>
  <cp:revision>1</cp:revision>
  <dcterms:created xsi:type="dcterms:W3CDTF">2020-02-11T06:21:19Z</dcterms:created>
  <dcterms:modified xsi:type="dcterms:W3CDTF">2020-02-11T06:22:54Z</dcterms:modified>
</cp:coreProperties>
</file>