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3"/>
  </p:notesMasterIdLst>
  <p:sldIdLst>
    <p:sldId id="323" r:id="rId2"/>
    <p:sldId id="324" r:id="rId3"/>
    <p:sldId id="378" r:id="rId4"/>
    <p:sldId id="379" r:id="rId5"/>
    <p:sldId id="382" r:id="rId6"/>
    <p:sldId id="376" r:id="rId7"/>
    <p:sldId id="383" r:id="rId8"/>
    <p:sldId id="384" r:id="rId9"/>
    <p:sldId id="377" r:id="rId10"/>
    <p:sldId id="358" r:id="rId11"/>
    <p:sldId id="342" r:id="rId12"/>
    <p:sldId id="359" r:id="rId13"/>
    <p:sldId id="369" r:id="rId14"/>
    <p:sldId id="360" r:id="rId15"/>
    <p:sldId id="370" r:id="rId16"/>
    <p:sldId id="371" r:id="rId17"/>
    <p:sldId id="385" r:id="rId18"/>
    <p:sldId id="387" r:id="rId19"/>
    <p:sldId id="372" r:id="rId20"/>
    <p:sldId id="361" r:id="rId21"/>
    <p:sldId id="362" r:id="rId22"/>
    <p:sldId id="374" r:id="rId23"/>
    <p:sldId id="386" r:id="rId24"/>
    <p:sldId id="388" r:id="rId25"/>
    <p:sldId id="397" r:id="rId26"/>
    <p:sldId id="398" r:id="rId27"/>
    <p:sldId id="390" r:id="rId28"/>
    <p:sldId id="396" r:id="rId29"/>
    <p:sldId id="391" r:id="rId30"/>
    <p:sldId id="392" r:id="rId31"/>
    <p:sldId id="393" r:id="rId32"/>
  </p:sldIdLst>
  <p:sldSz cx="9144000" cy="6858000" type="screen4x3"/>
  <p:notesSz cx="6808788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>
      <p:cViewPr varScale="1">
        <p:scale>
          <a:sx n="91" d="100"/>
          <a:sy n="91" d="100"/>
        </p:scale>
        <p:origin x="99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10/3/2020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1988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3307"/>
            <a:ext cx="544703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50475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0647"/>
            <a:ext cx="2950475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</a:t>
            </a:r>
            <a:r>
              <a:rPr lang="en-US" sz="1100" b="1" smtClean="0"/>
              <a:t>:</a:t>
            </a:r>
            <a:r>
              <a:rPr lang="en-US" sz="1100" b="1" baseline="0" smtClean="0"/>
              <a:t> SS ZC416 </a:t>
            </a:r>
            <a:r>
              <a:rPr lang="en-US" sz="1100" b="1" baseline="0" dirty="0" smtClean="0"/>
              <a:t>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52800" y="2743200"/>
            <a:ext cx="2514600" cy="1143000"/>
          </a:xfrm>
        </p:spPr>
        <p:txBody>
          <a:bodyPr/>
          <a:lstStyle/>
          <a:p>
            <a:r>
              <a:rPr lang="en-IN" dirty="0" smtClean="0"/>
              <a:t>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47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91600" cy="5105400"/>
          </a:xfrm>
        </p:spPr>
        <p:txBody>
          <a:bodyPr/>
          <a:lstStyle/>
          <a:p>
            <a:r>
              <a:rPr lang="en-IN" sz="2200" dirty="0"/>
              <a:t>Let </a:t>
            </a:r>
            <a:r>
              <a:rPr lang="en-IN" sz="2200" i="1" dirty="0"/>
              <a:t>A </a:t>
            </a:r>
            <a:r>
              <a:rPr lang="en-IN" sz="2200" dirty="0"/>
              <a:t>and </a:t>
            </a:r>
            <a:r>
              <a:rPr lang="en-IN" sz="2200" i="1" dirty="0"/>
              <a:t>B </a:t>
            </a:r>
            <a:r>
              <a:rPr lang="en-IN" sz="2200" dirty="0"/>
              <a:t>be nonempty sets. </a:t>
            </a:r>
            <a:endParaRPr lang="en-IN" sz="2200" dirty="0" smtClean="0"/>
          </a:p>
          <a:p>
            <a:endParaRPr lang="en-IN" sz="2200" dirty="0"/>
          </a:p>
          <a:p>
            <a:r>
              <a:rPr lang="en-IN" sz="2200" dirty="0" smtClean="0"/>
              <a:t>A </a:t>
            </a:r>
            <a:r>
              <a:rPr lang="en-IN" sz="2200" i="1" dirty="0"/>
              <a:t>function f </a:t>
            </a:r>
            <a:r>
              <a:rPr lang="en-IN" sz="2200" dirty="0"/>
              <a:t>from </a:t>
            </a:r>
            <a:r>
              <a:rPr lang="en-IN" sz="2200" i="1" dirty="0"/>
              <a:t>A </a:t>
            </a:r>
            <a:r>
              <a:rPr lang="en-IN" sz="2200" dirty="0"/>
              <a:t>to </a:t>
            </a:r>
            <a:r>
              <a:rPr lang="en-IN" sz="2200" i="1" dirty="0"/>
              <a:t>B </a:t>
            </a:r>
            <a:r>
              <a:rPr lang="en-IN" sz="2200" dirty="0"/>
              <a:t>is an assignment of exactly </a:t>
            </a:r>
            <a:r>
              <a:rPr lang="en-IN" sz="2200" dirty="0" smtClean="0"/>
              <a:t>one element </a:t>
            </a:r>
            <a:r>
              <a:rPr lang="en-IN" sz="2200" dirty="0"/>
              <a:t>of </a:t>
            </a:r>
            <a:r>
              <a:rPr lang="en-IN" sz="2200" i="1" dirty="0"/>
              <a:t>B </a:t>
            </a:r>
            <a:r>
              <a:rPr lang="en-IN" sz="2200" dirty="0"/>
              <a:t>to each element of </a:t>
            </a:r>
            <a:r>
              <a:rPr lang="en-IN" sz="2200" i="1" dirty="0"/>
              <a:t>A</a:t>
            </a:r>
            <a:r>
              <a:rPr lang="en-IN" sz="2200" dirty="0"/>
              <a:t>. </a:t>
            </a:r>
            <a:endParaRPr lang="en-IN" sz="2200" dirty="0" smtClean="0"/>
          </a:p>
          <a:p>
            <a:endParaRPr lang="en-IN" sz="2200" dirty="0"/>
          </a:p>
          <a:p>
            <a:r>
              <a:rPr lang="en-IN" sz="2200" dirty="0" smtClean="0"/>
              <a:t>We </a:t>
            </a:r>
            <a:r>
              <a:rPr lang="en-IN" sz="2200" dirty="0"/>
              <a:t>write </a:t>
            </a:r>
            <a:r>
              <a:rPr lang="en-IN" sz="2200" i="1" dirty="0"/>
              <a:t>f (a) </a:t>
            </a:r>
            <a:r>
              <a:rPr lang="en-IN" sz="2200" dirty="0"/>
              <a:t>= </a:t>
            </a:r>
            <a:r>
              <a:rPr lang="en-IN" sz="2200" i="1" dirty="0"/>
              <a:t>b </a:t>
            </a:r>
            <a:r>
              <a:rPr lang="en-IN" sz="2200" dirty="0"/>
              <a:t>if </a:t>
            </a:r>
            <a:r>
              <a:rPr lang="en-IN" sz="2200" i="1" dirty="0"/>
              <a:t>b </a:t>
            </a:r>
            <a:r>
              <a:rPr lang="en-IN" sz="2200" dirty="0"/>
              <a:t>is the unique element of </a:t>
            </a:r>
            <a:r>
              <a:rPr lang="en-IN" sz="2200" i="1" dirty="0" smtClean="0"/>
              <a:t>B </a:t>
            </a:r>
            <a:r>
              <a:rPr lang="en-IN" sz="2200" dirty="0" smtClean="0"/>
              <a:t>assigned </a:t>
            </a:r>
            <a:r>
              <a:rPr lang="en-IN" sz="2200" dirty="0"/>
              <a:t>by the function </a:t>
            </a:r>
            <a:r>
              <a:rPr lang="en-IN" sz="2200" i="1" dirty="0"/>
              <a:t>f </a:t>
            </a:r>
            <a:r>
              <a:rPr lang="en-IN" sz="2200" dirty="0"/>
              <a:t>to the element </a:t>
            </a:r>
            <a:r>
              <a:rPr lang="en-IN" sz="2200" i="1" dirty="0"/>
              <a:t>a </a:t>
            </a:r>
            <a:r>
              <a:rPr lang="en-IN" sz="2200" dirty="0"/>
              <a:t>of </a:t>
            </a:r>
            <a:r>
              <a:rPr lang="en-IN" sz="2200" i="1" dirty="0"/>
              <a:t>A</a:t>
            </a:r>
            <a:r>
              <a:rPr lang="en-IN" sz="2200" dirty="0"/>
              <a:t>. </a:t>
            </a:r>
            <a:endParaRPr lang="en-IN" sz="2200" dirty="0" smtClean="0"/>
          </a:p>
          <a:p>
            <a:endParaRPr lang="en-IN" sz="2200" dirty="0"/>
          </a:p>
          <a:p>
            <a:r>
              <a:rPr lang="en-IN" sz="2200" dirty="0" smtClean="0"/>
              <a:t>If </a:t>
            </a:r>
            <a:r>
              <a:rPr lang="en-IN" sz="2200" i="1" dirty="0"/>
              <a:t>f </a:t>
            </a:r>
            <a:r>
              <a:rPr lang="en-IN" sz="2200" dirty="0"/>
              <a:t>is a function from </a:t>
            </a:r>
            <a:r>
              <a:rPr lang="en-IN" sz="2200" i="1" dirty="0"/>
              <a:t>A </a:t>
            </a:r>
            <a:r>
              <a:rPr lang="en-IN" sz="2200" dirty="0"/>
              <a:t>to </a:t>
            </a:r>
            <a:r>
              <a:rPr lang="en-IN" sz="2200" i="1" dirty="0"/>
              <a:t>B</a:t>
            </a:r>
            <a:r>
              <a:rPr lang="en-IN" sz="2200" dirty="0"/>
              <a:t>, we </a:t>
            </a:r>
            <a:r>
              <a:rPr lang="en-IN" sz="2200" dirty="0" smtClean="0"/>
              <a:t>write </a:t>
            </a:r>
            <a:r>
              <a:rPr lang="en-IN" sz="2200" i="1" dirty="0" smtClean="0"/>
              <a:t>f </a:t>
            </a:r>
            <a:r>
              <a:rPr lang="en-IN" sz="2200" dirty="0"/>
              <a:t>: </a:t>
            </a:r>
            <a:r>
              <a:rPr lang="en-IN" sz="2200" i="1" dirty="0"/>
              <a:t>A </a:t>
            </a:r>
            <a:r>
              <a:rPr lang="en-IN" sz="2200" dirty="0"/>
              <a:t>→ </a:t>
            </a:r>
            <a:r>
              <a:rPr lang="en-IN" sz="2200" i="1" dirty="0"/>
              <a:t>B</a:t>
            </a:r>
            <a:r>
              <a:rPr lang="en-IN" sz="2200" dirty="0"/>
              <a:t>.</a:t>
            </a:r>
            <a:endParaRPr lang="en-US" altLang="en-US" sz="2200" b="1" dirty="0">
              <a:sym typeface="Symbol" panose="05050102010706020507" pitchFamily="18" charset="2"/>
            </a:endParaRPr>
          </a:p>
          <a:p>
            <a:pPr algn="just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/>
              <a:t>Definitions and notation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46" y="4866814"/>
            <a:ext cx="4439254" cy="16863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19" y="4866814"/>
            <a:ext cx="3712722" cy="150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6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8839200" cy="5181599"/>
          </a:xfrm>
        </p:spPr>
        <p:txBody>
          <a:bodyPr/>
          <a:lstStyle/>
          <a:p>
            <a:r>
              <a:rPr lang="en-IN" dirty="0"/>
              <a:t>If </a:t>
            </a:r>
            <a:r>
              <a:rPr lang="en-IN" i="1" dirty="0"/>
              <a:t>f </a:t>
            </a:r>
            <a:r>
              <a:rPr lang="en-IN" dirty="0"/>
              <a:t>is a function from </a:t>
            </a:r>
            <a:r>
              <a:rPr lang="en-IN" i="1" dirty="0"/>
              <a:t>A </a:t>
            </a:r>
            <a:r>
              <a:rPr lang="en-IN" dirty="0"/>
              <a:t>to </a:t>
            </a:r>
            <a:r>
              <a:rPr lang="en-IN" i="1" dirty="0"/>
              <a:t>B</a:t>
            </a:r>
            <a:r>
              <a:rPr lang="en-IN" dirty="0"/>
              <a:t>, we say that </a:t>
            </a:r>
            <a:r>
              <a:rPr lang="en-IN" i="1" dirty="0"/>
              <a:t>A </a:t>
            </a:r>
            <a:r>
              <a:rPr lang="en-IN" dirty="0"/>
              <a:t>is the </a:t>
            </a:r>
            <a:r>
              <a:rPr lang="en-IN" i="1" dirty="0"/>
              <a:t>domain </a:t>
            </a:r>
            <a:r>
              <a:rPr lang="en-IN" dirty="0"/>
              <a:t>of </a:t>
            </a:r>
            <a:r>
              <a:rPr lang="en-IN" i="1" dirty="0"/>
              <a:t>f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is the </a:t>
            </a:r>
            <a:r>
              <a:rPr lang="en-IN" i="1" dirty="0"/>
              <a:t>codomain </a:t>
            </a:r>
            <a:r>
              <a:rPr lang="en-IN" dirty="0"/>
              <a:t>of </a:t>
            </a:r>
            <a:r>
              <a:rPr lang="en-IN" i="1" dirty="0"/>
              <a:t>f</a:t>
            </a:r>
            <a:r>
              <a:rPr lang="en-IN" i="1" dirty="0" smtClean="0"/>
              <a:t>.</a:t>
            </a:r>
          </a:p>
          <a:p>
            <a:endParaRPr lang="en-IN" i="1" dirty="0"/>
          </a:p>
          <a:p>
            <a:r>
              <a:rPr lang="en-IN" dirty="0"/>
              <a:t>If </a:t>
            </a:r>
            <a:r>
              <a:rPr lang="en-IN" i="1" dirty="0"/>
              <a:t>f (a) </a:t>
            </a:r>
            <a:r>
              <a:rPr lang="en-IN" dirty="0"/>
              <a:t>= </a:t>
            </a:r>
            <a:r>
              <a:rPr lang="en-IN" i="1" dirty="0"/>
              <a:t>b</a:t>
            </a:r>
            <a:r>
              <a:rPr lang="en-IN" dirty="0"/>
              <a:t>, we say that </a:t>
            </a:r>
            <a:r>
              <a:rPr lang="en-IN" i="1" dirty="0"/>
              <a:t>b </a:t>
            </a:r>
            <a:r>
              <a:rPr lang="en-IN" dirty="0"/>
              <a:t>is the </a:t>
            </a:r>
            <a:r>
              <a:rPr lang="en-IN" i="1" dirty="0"/>
              <a:t>image </a:t>
            </a:r>
            <a:r>
              <a:rPr lang="en-IN" dirty="0"/>
              <a:t>of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a </a:t>
            </a:r>
            <a:r>
              <a:rPr lang="en-IN" dirty="0"/>
              <a:t>is a </a:t>
            </a:r>
            <a:r>
              <a:rPr lang="en-IN" i="1" dirty="0"/>
              <a:t>preimage </a:t>
            </a:r>
            <a:r>
              <a:rPr lang="en-IN" dirty="0"/>
              <a:t>of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 </a:t>
            </a:r>
            <a:r>
              <a:rPr lang="en-IN" dirty="0"/>
              <a:t>The </a:t>
            </a:r>
            <a:r>
              <a:rPr lang="en-IN" i="1" dirty="0"/>
              <a:t>range</a:t>
            </a:r>
            <a:r>
              <a:rPr lang="en-IN" dirty="0"/>
              <a:t>, or </a:t>
            </a:r>
            <a:r>
              <a:rPr lang="en-IN" i="1" dirty="0"/>
              <a:t>image</a:t>
            </a:r>
            <a:r>
              <a:rPr lang="en-IN" dirty="0" smtClean="0"/>
              <a:t>, of </a:t>
            </a:r>
            <a:r>
              <a:rPr lang="en-IN" i="1" dirty="0"/>
              <a:t>f </a:t>
            </a:r>
            <a:r>
              <a:rPr lang="en-IN" dirty="0"/>
              <a:t>is the set of </a:t>
            </a:r>
            <a:r>
              <a:rPr lang="en-IN" b="1" dirty="0"/>
              <a:t>all images </a:t>
            </a:r>
            <a:r>
              <a:rPr lang="en-IN" dirty="0"/>
              <a:t>of elements of </a:t>
            </a:r>
            <a:r>
              <a:rPr lang="en-IN" i="1" dirty="0"/>
              <a:t>A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Also</a:t>
            </a:r>
            <a:r>
              <a:rPr lang="en-IN" dirty="0"/>
              <a:t>, if </a:t>
            </a:r>
            <a:r>
              <a:rPr lang="en-IN" i="1" dirty="0"/>
              <a:t>f </a:t>
            </a:r>
            <a:r>
              <a:rPr lang="en-IN" dirty="0"/>
              <a:t>is a function from </a:t>
            </a:r>
            <a:r>
              <a:rPr lang="en-IN" i="1" dirty="0"/>
              <a:t>A </a:t>
            </a:r>
            <a:r>
              <a:rPr lang="en-IN" dirty="0"/>
              <a:t>to </a:t>
            </a:r>
            <a:r>
              <a:rPr lang="en-IN" i="1" dirty="0"/>
              <a:t>B</a:t>
            </a:r>
            <a:r>
              <a:rPr lang="en-IN" dirty="0"/>
              <a:t>, we </a:t>
            </a:r>
            <a:r>
              <a:rPr lang="en-IN" dirty="0" smtClean="0"/>
              <a:t>say that </a:t>
            </a:r>
            <a:r>
              <a:rPr lang="en-IN" i="1" dirty="0"/>
              <a:t>f maps A </a:t>
            </a:r>
            <a:r>
              <a:rPr lang="en-IN" dirty="0"/>
              <a:t>to </a:t>
            </a:r>
            <a:r>
              <a:rPr lang="en-IN" i="1" dirty="0"/>
              <a:t>B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Notations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87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f</a:t>
            </a:r>
            <a:r>
              <a:rPr lang="en-IN" baseline="-25000" dirty="0"/>
              <a:t>1</a:t>
            </a:r>
            <a:r>
              <a:rPr lang="en-IN" dirty="0"/>
              <a:t> and </a:t>
            </a:r>
            <a:r>
              <a:rPr lang="en-IN" i="1" dirty="0"/>
              <a:t>f</a:t>
            </a:r>
            <a:r>
              <a:rPr lang="en-IN" baseline="-25000" dirty="0"/>
              <a:t>2</a:t>
            </a:r>
            <a:r>
              <a:rPr lang="en-IN" dirty="0"/>
              <a:t> be functions from </a:t>
            </a:r>
            <a:r>
              <a:rPr lang="en-IN" i="1" dirty="0"/>
              <a:t>A </a:t>
            </a:r>
            <a:r>
              <a:rPr lang="en-IN" dirty="0"/>
              <a:t>to </a:t>
            </a:r>
            <a:r>
              <a:rPr lang="en-IN" b="1" dirty="0"/>
              <a:t>R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Then </a:t>
            </a:r>
            <a:r>
              <a:rPr lang="en-IN" i="1" dirty="0"/>
              <a:t>f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f</a:t>
            </a:r>
            <a:r>
              <a:rPr lang="en-IN" baseline="-25000" dirty="0"/>
              <a:t>2</a:t>
            </a:r>
            <a:r>
              <a:rPr lang="en-IN" dirty="0"/>
              <a:t> and </a:t>
            </a:r>
            <a:r>
              <a:rPr lang="en-IN" i="1" dirty="0"/>
              <a:t>f</a:t>
            </a:r>
            <a:r>
              <a:rPr lang="en-IN" baseline="-25000" dirty="0"/>
              <a:t>1</a:t>
            </a:r>
            <a:r>
              <a:rPr lang="en-IN" i="1" dirty="0"/>
              <a:t>f</a:t>
            </a:r>
            <a:r>
              <a:rPr lang="en-IN" baseline="-25000" dirty="0"/>
              <a:t>2</a:t>
            </a:r>
            <a:r>
              <a:rPr lang="en-IN" dirty="0"/>
              <a:t> are also functions from </a:t>
            </a:r>
            <a:r>
              <a:rPr lang="en-IN" i="1" dirty="0" smtClean="0"/>
              <a:t>A </a:t>
            </a:r>
            <a:r>
              <a:rPr lang="en-IN" dirty="0" smtClean="0"/>
              <a:t>to </a:t>
            </a:r>
            <a:r>
              <a:rPr lang="en-IN" b="1" dirty="0"/>
              <a:t>R </a:t>
            </a:r>
            <a:r>
              <a:rPr lang="en-IN" dirty="0"/>
              <a:t>defined for all </a:t>
            </a:r>
            <a:r>
              <a:rPr lang="en-IN" i="1" dirty="0"/>
              <a:t>x </a:t>
            </a:r>
            <a:r>
              <a:rPr lang="en-IN" dirty="0"/>
              <a:t>∈ </a:t>
            </a:r>
            <a:r>
              <a:rPr lang="en-IN" i="1" dirty="0"/>
              <a:t>A </a:t>
            </a:r>
            <a:r>
              <a:rPr lang="en-IN" dirty="0" smtClean="0"/>
              <a:t>by </a:t>
            </a:r>
          </a:p>
          <a:p>
            <a:endParaRPr lang="en-IN" dirty="0"/>
          </a:p>
          <a:p>
            <a:r>
              <a:rPr lang="en-IN" i="1" dirty="0"/>
              <a:t>(f</a:t>
            </a:r>
            <a:r>
              <a:rPr lang="en-IN" baseline="-25000" dirty="0"/>
              <a:t>1</a:t>
            </a:r>
            <a:r>
              <a:rPr lang="en-IN" dirty="0"/>
              <a:t> + </a:t>
            </a:r>
            <a:r>
              <a:rPr lang="en-IN" i="1" dirty="0"/>
              <a:t>f</a:t>
            </a:r>
            <a:r>
              <a:rPr lang="en-IN" baseline="-25000" dirty="0"/>
              <a:t>2</a:t>
            </a:r>
            <a:r>
              <a:rPr lang="en-IN" i="1" dirty="0"/>
              <a:t>)(x) </a:t>
            </a:r>
            <a:r>
              <a:rPr lang="en-IN" dirty="0"/>
              <a:t>= </a:t>
            </a:r>
            <a:r>
              <a:rPr lang="en-IN" i="1" dirty="0"/>
              <a:t>f</a:t>
            </a:r>
            <a:r>
              <a:rPr lang="en-IN" baseline="-25000" dirty="0"/>
              <a:t>1</a:t>
            </a:r>
            <a:r>
              <a:rPr lang="en-IN" i="1" dirty="0"/>
              <a:t>(x) </a:t>
            </a:r>
            <a:r>
              <a:rPr lang="en-IN" dirty="0"/>
              <a:t>+ </a:t>
            </a:r>
            <a:r>
              <a:rPr lang="en-IN" i="1" dirty="0"/>
              <a:t>f</a:t>
            </a:r>
            <a:r>
              <a:rPr lang="en-IN" baseline="-25000" dirty="0"/>
              <a:t>2</a:t>
            </a:r>
            <a:r>
              <a:rPr lang="en-IN" i="1" dirty="0"/>
              <a:t>(x),</a:t>
            </a:r>
          </a:p>
          <a:p>
            <a:r>
              <a:rPr lang="en-IN" i="1" dirty="0"/>
              <a:t>(f</a:t>
            </a:r>
            <a:r>
              <a:rPr lang="en-IN" baseline="-25000" dirty="0"/>
              <a:t>1</a:t>
            </a:r>
            <a:r>
              <a:rPr lang="en-IN" i="1" dirty="0"/>
              <a:t>f</a:t>
            </a:r>
            <a:r>
              <a:rPr lang="en-IN" baseline="-25000" dirty="0"/>
              <a:t>2</a:t>
            </a:r>
            <a:r>
              <a:rPr lang="en-IN" i="1" dirty="0"/>
              <a:t>)(x) </a:t>
            </a:r>
            <a:r>
              <a:rPr lang="en-IN" dirty="0"/>
              <a:t>= </a:t>
            </a:r>
            <a:r>
              <a:rPr lang="en-IN" i="1" dirty="0"/>
              <a:t>f</a:t>
            </a:r>
            <a:r>
              <a:rPr lang="en-IN" baseline="-25000" dirty="0"/>
              <a:t>1</a:t>
            </a:r>
            <a:r>
              <a:rPr lang="en-IN" i="1" dirty="0"/>
              <a:t>(x)f</a:t>
            </a:r>
            <a:r>
              <a:rPr lang="en-IN" baseline="-25000" dirty="0"/>
              <a:t>2</a:t>
            </a:r>
            <a:r>
              <a:rPr lang="en-IN" i="1" dirty="0"/>
              <a:t>(x).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991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029200"/>
          </a:xfrm>
        </p:spPr>
        <p:txBody>
          <a:bodyPr/>
          <a:lstStyle/>
          <a:p>
            <a:r>
              <a:rPr lang="en-IN" dirty="0" smtClean="0"/>
              <a:t>A function </a:t>
            </a:r>
            <a:r>
              <a:rPr lang="en-IN" i="1" dirty="0"/>
              <a:t>f </a:t>
            </a:r>
            <a:r>
              <a:rPr lang="en-IN" dirty="0"/>
              <a:t>is said to be </a:t>
            </a:r>
            <a:r>
              <a:rPr lang="en-IN" i="1" dirty="0"/>
              <a:t>one-to-one, </a:t>
            </a:r>
            <a:r>
              <a:rPr lang="en-IN" dirty="0"/>
              <a:t>or an </a:t>
            </a:r>
            <a:r>
              <a:rPr lang="en-IN" i="1" dirty="0"/>
              <a:t>injunction, </a:t>
            </a:r>
            <a:r>
              <a:rPr lang="en-IN" dirty="0"/>
              <a:t>if and only if </a:t>
            </a:r>
            <a:r>
              <a:rPr lang="en-IN" i="1" dirty="0"/>
              <a:t>f (a) </a:t>
            </a:r>
            <a:r>
              <a:rPr lang="en-IN" dirty="0"/>
              <a:t>= </a:t>
            </a:r>
            <a:r>
              <a:rPr lang="en-IN" i="1" dirty="0"/>
              <a:t>f (b) </a:t>
            </a:r>
            <a:r>
              <a:rPr lang="en-IN" dirty="0"/>
              <a:t>implies </a:t>
            </a:r>
            <a:r>
              <a:rPr lang="en-IN" dirty="0" smtClean="0"/>
              <a:t>that </a:t>
            </a:r>
            <a:r>
              <a:rPr lang="en-IN" i="1" dirty="0" smtClean="0"/>
              <a:t>a </a:t>
            </a:r>
            <a:r>
              <a:rPr lang="en-IN" dirty="0"/>
              <a:t>= </a:t>
            </a:r>
            <a:r>
              <a:rPr lang="en-IN" i="1" dirty="0"/>
              <a:t>b </a:t>
            </a:r>
            <a:r>
              <a:rPr lang="en-IN" dirty="0"/>
              <a:t>for all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b </a:t>
            </a:r>
            <a:r>
              <a:rPr lang="en-IN" dirty="0"/>
              <a:t>in the domain of </a:t>
            </a:r>
            <a:r>
              <a:rPr lang="en-IN" i="1" dirty="0"/>
              <a:t>f</a:t>
            </a:r>
            <a:r>
              <a:rPr lang="en-IN" i="1" dirty="0" smtClean="0"/>
              <a:t>.</a:t>
            </a:r>
          </a:p>
          <a:p>
            <a:r>
              <a:rPr lang="en-IN" dirty="0" smtClean="0"/>
              <a:t>A </a:t>
            </a:r>
            <a:r>
              <a:rPr lang="en-IN" dirty="0"/>
              <a:t>function is said to be </a:t>
            </a:r>
            <a:r>
              <a:rPr lang="en-IN" i="1" dirty="0"/>
              <a:t>injective </a:t>
            </a:r>
            <a:r>
              <a:rPr lang="en-IN" dirty="0"/>
              <a:t>if it is one-to-one.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/>
              <a:t>Definitions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505200"/>
            <a:ext cx="3268200" cy="20750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41531" y="3581400"/>
                <a:ext cx="51816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b="1" i="1" dirty="0">
                    <a:latin typeface="Times-BoldItalic"/>
                  </a:rPr>
                  <a:t>Remark: </a:t>
                </a:r>
                <a:r>
                  <a:rPr lang="en-IN" dirty="0" smtClean="0">
                    <a:latin typeface="MTSYN"/>
                  </a:rPr>
                  <a:t>∀</a:t>
                </a:r>
                <a:r>
                  <a:rPr lang="en-IN" i="1" dirty="0" smtClean="0">
                    <a:latin typeface="MTMI"/>
                  </a:rPr>
                  <a:t>a, </a:t>
                </a:r>
                <a:r>
                  <a:rPr lang="en-IN" dirty="0" smtClean="0">
                    <a:latin typeface="MTSYN"/>
                  </a:rPr>
                  <a:t>∀</a:t>
                </a:r>
                <a:r>
                  <a:rPr lang="en-IN" i="1" dirty="0" smtClean="0">
                    <a:latin typeface="MTMI"/>
                  </a:rPr>
                  <a:t>b (</a:t>
                </a:r>
                <a:r>
                  <a:rPr lang="en-IN" i="1" dirty="0">
                    <a:latin typeface="MTMI"/>
                  </a:rPr>
                  <a:t>a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latin typeface="MTSYN"/>
                  </a:rPr>
                  <a:t> </a:t>
                </a:r>
                <a:r>
                  <a:rPr lang="en-IN" i="1" dirty="0">
                    <a:latin typeface="MTMI"/>
                  </a:rPr>
                  <a:t>b </a:t>
                </a:r>
                <a:r>
                  <a:rPr lang="en-IN" dirty="0">
                    <a:latin typeface="MTSYN"/>
                  </a:rPr>
                  <a:t>→ </a:t>
                </a:r>
                <a:r>
                  <a:rPr lang="en-IN" i="1" dirty="0">
                    <a:latin typeface="MTMI"/>
                  </a:rPr>
                  <a:t>f (a)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>
                    <a:latin typeface="MTSYN"/>
                  </a:rPr>
                  <a:t> </a:t>
                </a:r>
                <a:r>
                  <a:rPr lang="en-IN" i="1" dirty="0">
                    <a:latin typeface="MTMI"/>
                  </a:rPr>
                  <a:t>f (b))</a:t>
                </a:r>
                <a:r>
                  <a:rPr lang="en-IN" dirty="0">
                    <a:latin typeface="Times-Roman"/>
                  </a:rPr>
                  <a:t>, where the universe of discourse is the domain</a:t>
                </a:r>
              </a:p>
              <a:p>
                <a:r>
                  <a:rPr lang="en-IN" dirty="0">
                    <a:latin typeface="Times-Roman"/>
                  </a:rPr>
                  <a:t>of the function.</a:t>
                </a:r>
                <a:endParaRPr lang="en-IN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1531" y="3581400"/>
                <a:ext cx="5181600" cy="923330"/>
              </a:xfrm>
              <a:prstGeom prst="rect">
                <a:avLst/>
              </a:prstGeom>
              <a:blipFill>
                <a:blip r:embed="rId3"/>
                <a:stretch>
                  <a:fillRect l="-941" t="-4636" b="-8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655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83163"/>
          </a:xfrm>
        </p:spPr>
        <p:txBody>
          <a:bodyPr/>
          <a:lstStyle/>
          <a:p>
            <a:r>
              <a:rPr lang="en-IN" dirty="0"/>
              <a:t>A function </a:t>
            </a:r>
            <a:r>
              <a:rPr lang="en-IN" i="1" dirty="0"/>
              <a:t>f </a:t>
            </a:r>
            <a:r>
              <a:rPr lang="en-IN" dirty="0"/>
              <a:t>whose domain and codomain are subsets of the set of real numbers is </a:t>
            </a:r>
            <a:r>
              <a:rPr lang="en-IN" dirty="0" smtClean="0"/>
              <a:t>called </a:t>
            </a:r>
            <a:r>
              <a:rPr lang="en-IN" i="1" dirty="0" smtClean="0"/>
              <a:t>increasing </a:t>
            </a:r>
            <a:r>
              <a:rPr lang="en-IN" dirty="0"/>
              <a:t>if </a:t>
            </a:r>
            <a:r>
              <a:rPr lang="en-IN" i="1" dirty="0"/>
              <a:t>f (x) </a:t>
            </a:r>
            <a:r>
              <a:rPr lang="en-IN" dirty="0"/>
              <a:t>≤ </a:t>
            </a:r>
            <a:r>
              <a:rPr lang="en-IN" i="1" dirty="0"/>
              <a:t>f (y)</a:t>
            </a:r>
            <a:r>
              <a:rPr lang="en-IN" dirty="0"/>
              <a:t>, and </a:t>
            </a:r>
            <a:r>
              <a:rPr lang="en-IN" i="1" dirty="0"/>
              <a:t>strictly increasing </a:t>
            </a:r>
            <a:r>
              <a:rPr lang="en-IN" dirty="0"/>
              <a:t>if </a:t>
            </a:r>
            <a:r>
              <a:rPr lang="en-IN" i="1" dirty="0"/>
              <a:t>f(x) &lt; f(y)</a:t>
            </a:r>
            <a:r>
              <a:rPr lang="en-IN" dirty="0"/>
              <a:t>, whenever </a:t>
            </a:r>
            <a:r>
              <a:rPr lang="en-IN" i="1" dirty="0"/>
              <a:t>x &lt; y </a:t>
            </a:r>
            <a:r>
              <a:rPr lang="en-IN" dirty="0"/>
              <a:t>and </a:t>
            </a:r>
            <a:r>
              <a:rPr lang="en-IN" i="1" dirty="0" smtClean="0"/>
              <a:t>x </a:t>
            </a:r>
            <a:r>
              <a:rPr lang="en-IN" dirty="0" smtClean="0"/>
              <a:t>and </a:t>
            </a:r>
            <a:r>
              <a:rPr lang="en-IN" i="1" dirty="0"/>
              <a:t>y </a:t>
            </a:r>
            <a:r>
              <a:rPr lang="en-IN" dirty="0"/>
              <a:t>are in the domain of </a:t>
            </a:r>
            <a:r>
              <a:rPr lang="en-IN" i="1" dirty="0"/>
              <a:t>f. </a:t>
            </a:r>
            <a:endParaRPr lang="en-IN" i="1" dirty="0" smtClean="0"/>
          </a:p>
          <a:p>
            <a:endParaRPr lang="en-IN" i="1" dirty="0"/>
          </a:p>
          <a:p>
            <a:r>
              <a:rPr lang="en-IN" dirty="0" smtClean="0"/>
              <a:t>Similarly</a:t>
            </a:r>
            <a:r>
              <a:rPr lang="en-IN" dirty="0"/>
              <a:t>, </a:t>
            </a:r>
            <a:r>
              <a:rPr lang="en-IN" i="1" dirty="0"/>
              <a:t>f </a:t>
            </a:r>
            <a:r>
              <a:rPr lang="en-IN" dirty="0"/>
              <a:t>is called </a:t>
            </a:r>
            <a:r>
              <a:rPr lang="en-IN" i="1" dirty="0"/>
              <a:t>decreasing </a:t>
            </a:r>
            <a:r>
              <a:rPr lang="en-IN" dirty="0"/>
              <a:t>if </a:t>
            </a:r>
            <a:r>
              <a:rPr lang="en-IN" i="1" dirty="0"/>
              <a:t>f (x) </a:t>
            </a:r>
            <a:r>
              <a:rPr lang="en-IN" dirty="0"/>
              <a:t>≥ </a:t>
            </a:r>
            <a:r>
              <a:rPr lang="en-IN" i="1" dirty="0"/>
              <a:t>f (y)</a:t>
            </a:r>
            <a:r>
              <a:rPr lang="en-IN" dirty="0"/>
              <a:t>, and </a:t>
            </a:r>
            <a:r>
              <a:rPr lang="en-IN" i="1" dirty="0"/>
              <a:t>strictly</a:t>
            </a:r>
          </a:p>
          <a:p>
            <a:r>
              <a:rPr lang="en-IN" i="1" dirty="0"/>
              <a:t>decreasing </a:t>
            </a:r>
            <a:r>
              <a:rPr lang="en-IN" dirty="0"/>
              <a:t>if </a:t>
            </a:r>
            <a:r>
              <a:rPr lang="en-IN" i="1" dirty="0"/>
              <a:t>f(x) &gt; f(y)</a:t>
            </a:r>
            <a:r>
              <a:rPr lang="en-IN" dirty="0"/>
              <a:t>, </a:t>
            </a:r>
            <a:r>
              <a:rPr lang="en-IN" dirty="0" smtClean="0"/>
              <a:t>when ever </a:t>
            </a:r>
            <a:r>
              <a:rPr lang="en-IN" i="1" dirty="0" smtClean="0"/>
              <a:t>x </a:t>
            </a:r>
            <a:r>
              <a:rPr lang="en-IN" i="1" dirty="0"/>
              <a:t>&lt; y </a:t>
            </a:r>
            <a:r>
              <a:rPr lang="en-IN" dirty="0"/>
              <a:t>and </a:t>
            </a:r>
            <a:r>
              <a:rPr lang="en-IN" i="1" dirty="0"/>
              <a:t>x </a:t>
            </a:r>
            <a:r>
              <a:rPr lang="en-IN" dirty="0"/>
              <a:t>and </a:t>
            </a:r>
            <a:r>
              <a:rPr lang="en-IN" i="1" dirty="0"/>
              <a:t>y </a:t>
            </a:r>
            <a:r>
              <a:rPr lang="en-IN" dirty="0"/>
              <a:t>are in the domain of </a:t>
            </a:r>
            <a:r>
              <a:rPr lang="en-IN" i="1" dirty="0"/>
              <a:t>f. </a:t>
            </a:r>
            <a:r>
              <a:rPr lang="en-IN" dirty="0"/>
              <a:t>(The </a:t>
            </a:r>
            <a:r>
              <a:rPr lang="en-IN" dirty="0" smtClean="0"/>
              <a:t>word </a:t>
            </a:r>
            <a:r>
              <a:rPr lang="en-IN" i="1" dirty="0" smtClean="0"/>
              <a:t>strictly </a:t>
            </a:r>
            <a:r>
              <a:rPr lang="en-IN" dirty="0"/>
              <a:t>in this definition indicates a strict inequality.)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Increasing an decreasing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490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06963"/>
          </a:xfrm>
        </p:spPr>
        <p:txBody>
          <a:bodyPr/>
          <a:lstStyle/>
          <a:p>
            <a:r>
              <a:rPr lang="en-IN" dirty="0"/>
              <a:t>A function </a:t>
            </a:r>
            <a:r>
              <a:rPr lang="en-IN" i="1" dirty="0"/>
              <a:t>f </a:t>
            </a:r>
            <a:r>
              <a:rPr lang="en-IN" dirty="0"/>
              <a:t>from </a:t>
            </a:r>
            <a:r>
              <a:rPr lang="en-IN" i="1" dirty="0"/>
              <a:t>A </a:t>
            </a:r>
            <a:r>
              <a:rPr lang="en-IN" dirty="0"/>
              <a:t>to </a:t>
            </a:r>
            <a:r>
              <a:rPr lang="en-IN" i="1" dirty="0"/>
              <a:t>B </a:t>
            </a:r>
            <a:r>
              <a:rPr lang="en-IN" dirty="0"/>
              <a:t>is called </a:t>
            </a:r>
            <a:r>
              <a:rPr lang="en-IN" i="1" dirty="0"/>
              <a:t>onto, </a:t>
            </a:r>
            <a:r>
              <a:rPr lang="en-IN" dirty="0"/>
              <a:t>or a </a:t>
            </a:r>
            <a:r>
              <a:rPr lang="en-IN" i="1" dirty="0"/>
              <a:t>surjection, </a:t>
            </a:r>
            <a:r>
              <a:rPr lang="en-IN" dirty="0"/>
              <a:t>if and only if for every </a:t>
            </a:r>
            <a:r>
              <a:rPr lang="en-IN" dirty="0" smtClean="0"/>
              <a:t>element </a:t>
            </a:r>
            <a:r>
              <a:rPr lang="en-IN" i="1" dirty="0" smtClean="0"/>
              <a:t>b </a:t>
            </a:r>
            <a:r>
              <a:rPr lang="en-IN" dirty="0"/>
              <a:t>∈ </a:t>
            </a:r>
            <a:r>
              <a:rPr lang="en-IN" i="1" dirty="0"/>
              <a:t>B </a:t>
            </a:r>
            <a:r>
              <a:rPr lang="en-IN" dirty="0"/>
              <a:t>there is an element </a:t>
            </a:r>
            <a:r>
              <a:rPr lang="en-IN" i="1" dirty="0"/>
              <a:t>a </a:t>
            </a:r>
            <a:r>
              <a:rPr lang="en-IN" dirty="0"/>
              <a:t>∈ </a:t>
            </a:r>
            <a:r>
              <a:rPr lang="en-IN" i="1" dirty="0"/>
              <a:t>A </a:t>
            </a:r>
            <a:r>
              <a:rPr lang="en-IN" dirty="0"/>
              <a:t>with </a:t>
            </a:r>
            <a:r>
              <a:rPr lang="en-IN" i="1" dirty="0"/>
              <a:t>f (a) </a:t>
            </a:r>
            <a:r>
              <a:rPr lang="en-IN" dirty="0"/>
              <a:t>= </a:t>
            </a:r>
            <a:r>
              <a:rPr lang="en-IN" i="1" dirty="0"/>
              <a:t>b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function </a:t>
            </a:r>
            <a:r>
              <a:rPr lang="en-IN" i="1" dirty="0"/>
              <a:t>f </a:t>
            </a:r>
            <a:r>
              <a:rPr lang="en-IN" dirty="0"/>
              <a:t>is called </a:t>
            </a:r>
            <a:r>
              <a:rPr lang="en-IN" i="1" dirty="0"/>
              <a:t>surjective </a:t>
            </a:r>
            <a:r>
              <a:rPr lang="en-IN" dirty="0"/>
              <a:t>if it is onto.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Onto function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4154360"/>
            <a:ext cx="3352000" cy="186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8534400" cy="33528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 smtClean="0"/>
              <a:t>Different 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47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915400" cy="4983163"/>
              </a:xfrm>
            </p:spPr>
            <p:txBody>
              <a:bodyPr/>
              <a:lstStyle/>
              <a:p>
                <a:r>
                  <a:rPr lang="en-IN" dirty="0"/>
                  <a:t>Suppose that </a:t>
                </a:r>
                <a:r>
                  <a:rPr lang="en-IN" i="1" dirty="0"/>
                  <a:t>f </a:t>
                </a:r>
                <a:r>
                  <a:rPr lang="en-IN" dirty="0"/>
                  <a:t>: </a:t>
                </a:r>
                <a:r>
                  <a:rPr lang="en-IN" i="1" dirty="0"/>
                  <a:t>A </a:t>
                </a:r>
                <a:r>
                  <a:rPr lang="en-IN" dirty="0"/>
                  <a:t>→ </a:t>
                </a:r>
                <a:r>
                  <a:rPr lang="en-IN" i="1" dirty="0"/>
                  <a:t>B</a:t>
                </a:r>
                <a:r>
                  <a:rPr lang="en-IN" dirty="0"/>
                  <a:t>.</a:t>
                </a:r>
              </a:p>
              <a:p>
                <a:r>
                  <a:rPr lang="en-IN" i="1" dirty="0"/>
                  <a:t>To show that f is injective </a:t>
                </a:r>
                <a:r>
                  <a:rPr lang="en-IN" dirty="0"/>
                  <a:t>Show that if </a:t>
                </a:r>
                <a:r>
                  <a:rPr lang="en-IN" i="1" dirty="0"/>
                  <a:t>f (x) </a:t>
                </a:r>
                <a:r>
                  <a:rPr lang="en-IN" dirty="0"/>
                  <a:t>= </a:t>
                </a:r>
                <a:r>
                  <a:rPr lang="en-IN" i="1" dirty="0"/>
                  <a:t>f (y) </a:t>
                </a:r>
                <a:r>
                  <a:rPr lang="en-IN" dirty="0"/>
                  <a:t>for arbitrary </a:t>
                </a:r>
                <a:r>
                  <a:rPr lang="en-IN" i="1" dirty="0"/>
                  <a:t>x, y </a:t>
                </a:r>
                <a:r>
                  <a:rPr lang="en-IN" dirty="0"/>
                  <a:t>∈ </a:t>
                </a:r>
                <a:r>
                  <a:rPr lang="en-IN" i="1" dirty="0"/>
                  <a:t>A </a:t>
                </a:r>
                <a:r>
                  <a:rPr lang="en-IN" dirty="0"/>
                  <a:t>with </a:t>
                </a:r>
                <a:r>
                  <a:rPr lang="en-IN" i="1" dirty="0"/>
                  <a:t>x </a:t>
                </a:r>
                <a:r>
                  <a:rPr lang="en-IN" dirty="0" smtClean="0"/>
                  <a:t>≠ </a:t>
                </a:r>
                <a:r>
                  <a:rPr lang="en-IN" i="1" dirty="0"/>
                  <a:t>y</a:t>
                </a:r>
                <a:r>
                  <a:rPr lang="en-IN" dirty="0" smtClean="0"/>
                  <a:t>, then </a:t>
                </a:r>
                <a:r>
                  <a:rPr lang="en-IN" i="1" dirty="0"/>
                  <a:t>x </a:t>
                </a:r>
                <a:r>
                  <a:rPr lang="en-IN" dirty="0"/>
                  <a:t>= </a:t>
                </a:r>
                <a:r>
                  <a:rPr lang="en-IN" i="1" dirty="0"/>
                  <a:t>y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r>
                  <a:rPr lang="en-IN" i="1" dirty="0"/>
                  <a:t>To show that f is not injective </a:t>
                </a:r>
                <a:r>
                  <a:rPr lang="en-IN" dirty="0"/>
                  <a:t>Find particular elements </a:t>
                </a:r>
                <a:r>
                  <a:rPr lang="en-IN" i="1" dirty="0"/>
                  <a:t>x, y </a:t>
                </a:r>
                <a:r>
                  <a:rPr lang="en-IN" dirty="0"/>
                  <a:t>∈ </a:t>
                </a:r>
                <a:r>
                  <a:rPr lang="en-IN" i="1" dirty="0"/>
                  <a:t>A </a:t>
                </a:r>
                <a:r>
                  <a:rPr lang="en-IN" dirty="0"/>
                  <a:t>such that </a:t>
                </a:r>
                <a:r>
                  <a:rPr lang="en-IN" i="1" dirty="0"/>
                  <a:t>x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 </m:t>
                    </m:r>
                  </m:oMath>
                </a14:m>
                <a:r>
                  <a:rPr lang="en-IN" i="1" dirty="0"/>
                  <a:t>y </a:t>
                </a:r>
                <a:r>
                  <a:rPr lang="en-IN" dirty="0" smtClean="0"/>
                  <a:t>and </a:t>
                </a:r>
                <a:r>
                  <a:rPr lang="en-IN" i="1" dirty="0" smtClean="0"/>
                  <a:t>f </a:t>
                </a:r>
                <a:r>
                  <a:rPr lang="en-IN" i="1" dirty="0"/>
                  <a:t>(x) </a:t>
                </a:r>
                <a:r>
                  <a:rPr lang="en-IN" dirty="0"/>
                  <a:t>= </a:t>
                </a:r>
                <a:r>
                  <a:rPr lang="en-IN" i="1" dirty="0"/>
                  <a:t>f (y</a:t>
                </a:r>
                <a:r>
                  <a:rPr lang="en-IN" i="1" dirty="0" smtClean="0"/>
                  <a:t>)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r>
                  <a:rPr lang="en-IN" i="1" dirty="0"/>
                  <a:t>To show that f is surjective </a:t>
                </a:r>
                <a:r>
                  <a:rPr lang="en-IN" dirty="0"/>
                  <a:t>Consider an arbitrary element </a:t>
                </a:r>
                <a:r>
                  <a:rPr lang="en-IN" i="1" dirty="0"/>
                  <a:t>y </a:t>
                </a:r>
                <a:r>
                  <a:rPr lang="en-IN" dirty="0"/>
                  <a:t>∈ </a:t>
                </a:r>
                <a:r>
                  <a:rPr lang="en-IN" i="1" dirty="0"/>
                  <a:t>B </a:t>
                </a:r>
                <a:r>
                  <a:rPr lang="en-IN" dirty="0"/>
                  <a:t>and find an element </a:t>
                </a:r>
                <a:r>
                  <a:rPr lang="en-IN" i="1" dirty="0"/>
                  <a:t>x </a:t>
                </a:r>
                <a:r>
                  <a:rPr lang="en-IN" dirty="0"/>
                  <a:t>∈ </a:t>
                </a:r>
                <a:r>
                  <a:rPr lang="en-IN" i="1" dirty="0" smtClean="0"/>
                  <a:t>A </a:t>
                </a:r>
                <a:r>
                  <a:rPr lang="en-IN" dirty="0" smtClean="0"/>
                  <a:t>such </a:t>
                </a:r>
                <a:r>
                  <a:rPr lang="en-IN" dirty="0"/>
                  <a:t>that </a:t>
                </a:r>
                <a:r>
                  <a:rPr lang="en-IN" i="1" dirty="0"/>
                  <a:t>f (x) </a:t>
                </a:r>
                <a:r>
                  <a:rPr lang="en-IN" dirty="0"/>
                  <a:t>= </a:t>
                </a:r>
                <a:r>
                  <a:rPr lang="en-IN" i="1" dirty="0"/>
                  <a:t>y</a:t>
                </a:r>
                <a:r>
                  <a:rPr lang="en-IN" dirty="0" smtClean="0"/>
                  <a:t>.</a:t>
                </a:r>
              </a:p>
              <a:p>
                <a:endParaRPr lang="en-IN" dirty="0"/>
              </a:p>
              <a:p>
                <a:r>
                  <a:rPr lang="en-IN" i="1" dirty="0"/>
                  <a:t>To show that f is not surjective </a:t>
                </a:r>
                <a:r>
                  <a:rPr lang="en-IN" dirty="0"/>
                  <a:t>Find a particular </a:t>
                </a:r>
                <a:r>
                  <a:rPr lang="en-IN" i="1" dirty="0"/>
                  <a:t>y </a:t>
                </a:r>
                <a:r>
                  <a:rPr lang="en-IN" dirty="0"/>
                  <a:t>∈ </a:t>
                </a:r>
                <a:r>
                  <a:rPr lang="en-IN" i="1" dirty="0"/>
                  <a:t>B </a:t>
                </a:r>
                <a:r>
                  <a:rPr lang="en-IN" dirty="0"/>
                  <a:t>such that </a:t>
                </a:r>
                <a:r>
                  <a:rPr lang="en-IN" i="1" dirty="0"/>
                  <a:t>f (x)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y </a:t>
                </a:r>
                <a:r>
                  <a:rPr lang="en-IN" dirty="0"/>
                  <a:t>for all </a:t>
                </a:r>
                <a:r>
                  <a:rPr lang="en-IN" i="1" dirty="0"/>
                  <a:t>x </a:t>
                </a:r>
                <a:r>
                  <a:rPr lang="en-IN" dirty="0"/>
                  <a:t>∈ </a:t>
                </a:r>
                <a:r>
                  <a:rPr lang="en-IN" i="1" dirty="0"/>
                  <a:t>A</a:t>
                </a:r>
                <a:r>
                  <a:rPr lang="en-IN" dirty="0"/>
                  <a:t>.</a:t>
                </a: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915400" cy="4983163"/>
              </a:xfrm>
              <a:blipFill>
                <a:blip r:embed="rId2"/>
                <a:stretch>
                  <a:fillRect l="-1025" t="-856" r="-820" b="-30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Fact to prove: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10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dirty="0"/>
              <a:t>The function </a:t>
            </a:r>
            <a:r>
              <a:rPr lang="en-IN" i="1" dirty="0"/>
              <a:t>f </a:t>
            </a:r>
            <a:r>
              <a:rPr lang="en-IN" dirty="0"/>
              <a:t>is a </a:t>
            </a:r>
            <a:r>
              <a:rPr lang="en-IN" i="1" dirty="0"/>
              <a:t>one-to-one correspondence, </a:t>
            </a:r>
            <a:r>
              <a:rPr lang="en-IN" dirty="0"/>
              <a:t>or a </a:t>
            </a:r>
            <a:r>
              <a:rPr lang="en-IN" i="1" dirty="0"/>
              <a:t>bijection, </a:t>
            </a:r>
            <a:r>
              <a:rPr lang="en-IN" dirty="0"/>
              <a:t>if it is both one-to-one </a:t>
            </a:r>
            <a:r>
              <a:rPr lang="en-IN" dirty="0" smtClean="0"/>
              <a:t>and onto.</a:t>
            </a:r>
          </a:p>
          <a:p>
            <a:endParaRPr lang="en-IN" dirty="0"/>
          </a:p>
          <a:p>
            <a:r>
              <a:rPr lang="en-IN" dirty="0" smtClean="0"/>
              <a:t>We </a:t>
            </a:r>
            <a:r>
              <a:rPr lang="en-IN" dirty="0"/>
              <a:t>also say that such a function is </a:t>
            </a:r>
            <a:r>
              <a:rPr lang="en-IN" i="1" dirty="0"/>
              <a:t>bijective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Defintions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40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4196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:10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831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f </a:t>
            </a:r>
            <a:r>
              <a:rPr lang="en-IN" dirty="0"/>
              <a:t>be a one-to-one correspondence from the set </a:t>
            </a:r>
            <a:r>
              <a:rPr lang="en-IN" i="1" dirty="0"/>
              <a:t>A </a:t>
            </a:r>
            <a:r>
              <a:rPr lang="en-IN" dirty="0"/>
              <a:t>to the set </a:t>
            </a:r>
            <a:r>
              <a:rPr lang="en-IN" i="1" dirty="0"/>
              <a:t>B</a:t>
            </a:r>
            <a:r>
              <a:rPr lang="en-IN" dirty="0"/>
              <a:t>. The </a:t>
            </a:r>
            <a:r>
              <a:rPr lang="en-IN" i="1" dirty="0"/>
              <a:t>inverse function </a:t>
            </a:r>
            <a:r>
              <a:rPr lang="en-IN" dirty="0" smtClean="0"/>
              <a:t>of </a:t>
            </a:r>
            <a:r>
              <a:rPr lang="en-IN" i="1" dirty="0" smtClean="0"/>
              <a:t>f </a:t>
            </a:r>
            <a:r>
              <a:rPr lang="en-IN" dirty="0"/>
              <a:t>is the function that assigns to an element </a:t>
            </a:r>
            <a:r>
              <a:rPr lang="en-IN" i="1" dirty="0"/>
              <a:t>b </a:t>
            </a:r>
            <a:r>
              <a:rPr lang="en-IN" dirty="0"/>
              <a:t>belonging to </a:t>
            </a:r>
            <a:r>
              <a:rPr lang="en-IN" i="1" dirty="0"/>
              <a:t>B </a:t>
            </a:r>
            <a:r>
              <a:rPr lang="en-IN" dirty="0"/>
              <a:t>the unique element </a:t>
            </a:r>
            <a:r>
              <a:rPr lang="en-IN" i="1" dirty="0"/>
              <a:t>a </a:t>
            </a:r>
            <a:r>
              <a:rPr lang="en-IN" dirty="0"/>
              <a:t>in </a:t>
            </a:r>
            <a:r>
              <a:rPr lang="en-IN" i="1" dirty="0" smtClean="0"/>
              <a:t>A </a:t>
            </a:r>
            <a:r>
              <a:rPr lang="en-IN" dirty="0" smtClean="0"/>
              <a:t>such </a:t>
            </a:r>
            <a:r>
              <a:rPr lang="en-IN" dirty="0"/>
              <a:t>that </a:t>
            </a:r>
            <a:r>
              <a:rPr lang="en-IN" i="1" dirty="0"/>
              <a:t>f (a) </a:t>
            </a:r>
            <a:r>
              <a:rPr lang="en-IN" dirty="0"/>
              <a:t>= </a:t>
            </a:r>
            <a:r>
              <a:rPr lang="en-IN" i="1" dirty="0"/>
              <a:t>b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inverse function of </a:t>
            </a:r>
            <a:r>
              <a:rPr lang="en-IN" i="1" dirty="0"/>
              <a:t>f </a:t>
            </a:r>
            <a:r>
              <a:rPr lang="en-IN" dirty="0"/>
              <a:t>is denoted by </a:t>
            </a:r>
            <a:r>
              <a:rPr lang="en-IN" i="1" dirty="0" smtClean="0"/>
              <a:t>f </a:t>
            </a:r>
            <a:r>
              <a:rPr lang="en-IN" baseline="30000" dirty="0" smtClean="0"/>
              <a:t>−</a:t>
            </a:r>
            <a:r>
              <a:rPr lang="en-IN" baseline="30000" dirty="0"/>
              <a:t>1</a:t>
            </a:r>
            <a:r>
              <a:rPr lang="en-IN" dirty="0" smtClean="0"/>
              <a:t>.</a:t>
            </a:r>
          </a:p>
          <a:p>
            <a:r>
              <a:rPr lang="en-IN" dirty="0" smtClean="0"/>
              <a:t>                       Hence</a:t>
            </a:r>
            <a:r>
              <a:rPr lang="en-IN" dirty="0"/>
              <a:t>, </a:t>
            </a:r>
            <a:r>
              <a:rPr lang="en-IN" i="1" dirty="0" smtClean="0"/>
              <a:t>f</a:t>
            </a:r>
            <a:r>
              <a:rPr lang="en-IN" baseline="30000" dirty="0" smtClean="0"/>
              <a:t>−</a:t>
            </a:r>
            <a:r>
              <a:rPr lang="en-IN" baseline="30000" dirty="0"/>
              <a:t>1</a:t>
            </a:r>
            <a:r>
              <a:rPr lang="en-IN" i="1" dirty="0"/>
              <a:t>(b) </a:t>
            </a:r>
            <a:r>
              <a:rPr lang="en-IN" dirty="0"/>
              <a:t>= </a:t>
            </a:r>
            <a:r>
              <a:rPr lang="en-IN" i="1" dirty="0"/>
              <a:t>a </a:t>
            </a:r>
            <a:r>
              <a:rPr lang="en-IN" dirty="0" smtClean="0"/>
              <a:t>when </a:t>
            </a:r>
            <a:r>
              <a:rPr lang="en-IN" i="1" dirty="0" smtClean="0"/>
              <a:t>f </a:t>
            </a:r>
            <a:r>
              <a:rPr lang="en-IN" i="1" dirty="0"/>
              <a:t>(a) </a:t>
            </a:r>
            <a:r>
              <a:rPr lang="en-IN" dirty="0"/>
              <a:t>= </a:t>
            </a:r>
            <a:r>
              <a:rPr lang="en-IN" i="1" dirty="0"/>
              <a:t>b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Definiton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3886200"/>
            <a:ext cx="4953000" cy="242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57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1355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g </a:t>
            </a:r>
            <a:r>
              <a:rPr lang="en-IN" dirty="0"/>
              <a:t>be a function from the set </a:t>
            </a:r>
            <a:r>
              <a:rPr lang="en-IN" i="1" dirty="0"/>
              <a:t>A </a:t>
            </a:r>
            <a:r>
              <a:rPr lang="en-IN" dirty="0"/>
              <a:t>to the set </a:t>
            </a:r>
            <a:r>
              <a:rPr lang="en-IN" i="1" dirty="0"/>
              <a:t>B </a:t>
            </a:r>
            <a:r>
              <a:rPr lang="en-IN" dirty="0"/>
              <a:t>and let </a:t>
            </a:r>
            <a:r>
              <a:rPr lang="en-IN" i="1" dirty="0"/>
              <a:t>f </a:t>
            </a:r>
            <a:r>
              <a:rPr lang="en-IN" dirty="0"/>
              <a:t>be a function from the set </a:t>
            </a:r>
            <a:r>
              <a:rPr lang="en-IN" i="1" dirty="0"/>
              <a:t>B </a:t>
            </a:r>
            <a:r>
              <a:rPr lang="en-IN" dirty="0"/>
              <a:t>to </a:t>
            </a:r>
            <a:r>
              <a:rPr lang="en-IN" dirty="0" smtClean="0"/>
              <a:t>the set </a:t>
            </a:r>
            <a:r>
              <a:rPr lang="en-IN" i="1" dirty="0"/>
              <a:t>C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i="1" dirty="0"/>
              <a:t>composition </a:t>
            </a:r>
            <a:r>
              <a:rPr lang="en-IN" dirty="0"/>
              <a:t>of the functions </a:t>
            </a:r>
            <a:r>
              <a:rPr lang="en-IN" i="1" dirty="0"/>
              <a:t>f </a:t>
            </a:r>
            <a:r>
              <a:rPr lang="en-IN" dirty="0"/>
              <a:t>and </a:t>
            </a:r>
            <a:r>
              <a:rPr lang="en-IN" i="1" dirty="0"/>
              <a:t>g</a:t>
            </a:r>
            <a:r>
              <a:rPr lang="en-IN" dirty="0"/>
              <a:t>, denoted for all </a:t>
            </a:r>
            <a:r>
              <a:rPr lang="en-IN" i="1" dirty="0"/>
              <a:t>a </a:t>
            </a:r>
            <a:r>
              <a:rPr lang="en-IN" dirty="0"/>
              <a:t>∈ </a:t>
            </a:r>
            <a:r>
              <a:rPr lang="en-IN" i="1" dirty="0"/>
              <a:t>A </a:t>
            </a:r>
            <a:r>
              <a:rPr lang="en-IN" dirty="0"/>
              <a:t>by </a:t>
            </a:r>
            <a:r>
              <a:rPr lang="en-IN" i="1" dirty="0"/>
              <a:t>f </a:t>
            </a:r>
            <a:r>
              <a:rPr lang="en-IN" dirty="0"/>
              <a:t>◦ </a:t>
            </a:r>
            <a:r>
              <a:rPr lang="en-IN" i="1" dirty="0"/>
              <a:t>g</a:t>
            </a:r>
            <a:r>
              <a:rPr lang="en-IN" dirty="0"/>
              <a:t>, is </a:t>
            </a:r>
            <a:r>
              <a:rPr lang="en-IN" dirty="0" smtClean="0"/>
              <a:t>defined by </a:t>
            </a:r>
            <a:r>
              <a:rPr lang="en-IN" i="1" dirty="0" smtClean="0"/>
              <a:t>(</a:t>
            </a:r>
            <a:r>
              <a:rPr lang="en-IN" i="1" dirty="0"/>
              <a:t>f </a:t>
            </a:r>
            <a:r>
              <a:rPr lang="en-IN" dirty="0"/>
              <a:t>◦ </a:t>
            </a:r>
            <a:r>
              <a:rPr lang="en-IN" i="1" dirty="0"/>
              <a:t>g)(a) </a:t>
            </a:r>
            <a:r>
              <a:rPr lang="en-IN" dirty="0"/>
              <a:t>= </a:t>
            </a:r>
            <a:r>
              <a:rPr lang="en-IN" i="1" dirty="0"/>
              <a:t>f (g(a)).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Defintion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3657600"/>
            <a:ext cx="5181600" cy="26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870617"/>
          </a:xfrm>
        </p:spPr>
        <p:txBody>
          <a:bodyPr/>
          <a:lstStyle/>
          <a:p>
            <a:pPr algn="just"/>
            <a:r>
              <a:rPr lang="en-IN" dirty="0"/>
              <a:t>The </a:t>
            </a:r>
            <a:r>
              <a:rPr lang="en-IN" i="1" dirty="0"/>
              <a:t>floor function </a:t>
            </a:r>
            <a:r>
              <a:rPr lang="en-IN" dirty="0"/>
              <a:t>assigns to the real number </a:t>
            </a:r>
            <a:r>
              <a:rPr lang="en-IN" i="1" dirty="0"/>
              <a:t>x </a:t>
            </a:r>
            <a:r>
              <a:rPr lang="en-IN" dirty="0"/>
              <a:t>the </a:t>
            </a:r>
            <a:r>
              <a:rPr lang="en-IN" b="1" dirty="0"/>
              <a:t>largest integer that is less than or equal </a:t>
            </a:r>
            <a:r>
              <a:rPr lang="en-IN" b="1" dirty="0" smtClean="0"/>
              <a:t>to </a:t>
            </a:r>
            <a:r>
              <a:rPr lang="en-IN" b="1" i="1" dirty="0" smtClean="0"/>
              <a:t>x</a:t>
            </a:r>
            <a:r>
              <a:rPr lang="en-IN" dirty="0"/>
              <a:t>. The value of the floor function at </a:t>
            </a:r>
            <a:r>
              <a:rPr lang="en-IN" i="1" dirty="0"/>
              <a:t>x </a:t>
            </a:r>
            <a:r>
              <a:rPr lang="en-IN" dirty="0"/>
              <a:t>is denoted by </a:t>
            </a:r>
            <a:r>
              <a:rPr lang="en-IN" i="1" dirty="0"/>
              <a:t>x</a:t>
            </a:r>
            <a:r>
              <a:rPr lang="en-IN" dirty="0"/>
              <a:t>. The </a:t>
            </a:r>
            <a:r>
              <a:rPr lang="en-IN" i="1" dirty="0"/>
              <a:t>ceiling function </a:t>
            </a:r>
            <a:r>
              <a:rPr lang="en-IN" dirty="0"/>
              <a:t>assigns to </a:t>
            </a:r>
            <a:r>
              <a:rPr lang="en-IN" dirty="0" smtClean="0"/>
              <a:t>the real </a:t>
            </a:r>
            <a:r>
              <a:rPr lang="en-IN" dirty="0"/>
              <a:t>number </a:t>
            </a:r>
            <a:r>
              <a:rPr lang="en-IN" i="1" dirty="0"/>
              <a:t>x </a:t>
            </a:r>
            <a:r>
              <a:rPr lang="en-IN" b="1" dirty="0"/>
              <a:t>the smallest integer that is greater than or equal to </a:t>
            </a:r>
            <a:r>
              <a:rPr lang="en-IN" b="1" i="1" dirty="0"/>
              <a:t>x</a:t>
            </a:r>
            <a:r>
              <a:rPr lang="en-IN" dirty="0"/>
              <a:t>. The value of the </a:t>
            </a:r>
            <a:r>
              <a:rPr lang="en-IN" dirty="0" smtClean="0"/>
              <a:t>ceiling function </a:t>
            </a:r>
            <a:r>
              <a:rPr lang="en-IN" dirty="0"/>
              <a:t>at </a:t>
            </a:r>
            <a:r>
              <a:rPr lang="en-IN" i="1" dirty="0"/>
              <a:t>x </a:t>
            </a:r>
            <a:r>
              <a:rPr lang="en-IN" dirty="0"/>
              <a:t>is denoted by </a:t>
            </a:r>
            <a:r>
              <a:rPr lang="en-IN" i="1" dirty="0"/>
              <a:t>x</a:t>
            </a:r>
            <a:r>
              <a:rPr lang="en-IN" dirty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Floor and ceiling functions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581400"/>
            <a:ext cx="4730601" cy="27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1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1200" y="1371600"/>
            <a:ext cx="4724400" cy="42182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Properties of Floor and Ceiling functions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589865"/>
            <a:ext cx="6117401" cy="51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53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4983163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f </a:t>
            </a:r>
            <a:r>
              <a:rPr lang="en-IN" dirty="0"/>
              <a:t>be a function from the set </a:t>
            </a:r>
            <a:r>
              <a:rPr lang="en-IN" i="1" dirty="0"/>
              <a:t>A </a:t>
            </a:r>
            <a:r>
              <a:rPr lang="en-IN" dirty="0"/>
              <a:t>to the set </a:t>
            </a:r>
            <a:r>
              <a:rPr lang="en-IN" i="1" dirty="0"/>
              <a:t>B</a:t>
            </a:r>
            <a:r>
              <a:rPr lang="en-IN" dirty="0"/>
              <a:t>. The </a:t>
            </a:r>
            <a:r>
              <a:rPr lang="en-IN" i="1" dirty="0"/>
              <a:t>graph </a:t>
            </a:r>
            <a:r>
              <a:rPr lang="en-IN" dirty="0"/>
              <a:t>of the function </a:t>
            </a:r>
            <a:r>
              <a:rPr lang="en-IN" i="1" dirty="0"/>
              <a:t>f </a:t>
            </a:r>
            <a:r>
              <a:rPr lang="en-IN" dirty="0"/>
              <a:t>is the set </a:t>
            </a:r>
            <a:r>
              <a:rPr lang="en-IN" dirty="0" smtClean="0"/>
              <a:t>of ordered </a:t>
            </a:r>
            <a:r>
              <a:rPr lang="en-IN" dirty="0"/>
              <a:t>pairs {</a:t>
            </a:r>
            <a:r>
              <a:rPr lang="en-IN" i="1" dirty="0"/>
              <a:t>(a, b) </a:t>
            </a:r>
            <a:r>
              <a:rPr lang="en-IN" dirty="0"/>
              <a:t>| </a:t>
            </a:r>
            <a:r>
              <a:rPr lang="en-IN" i="1" dirty="0"/>
              <a:t>a </a:t>
            </a:r>
            <a:r>
              <a:rPr lang="en-IN" dirty="0"/>
              <a:t>∈ </a:t>
            </a:r>
            <a:r>
              <a:rPr lang="en-IN" i="1" dirty="0"/>
              <a:t>A </a:t>
            </a:r>
            <a:r>
              <a:rPr lang="en-IN" dirty="0"/>
              <a:t>and </a:t>
            </a:r>
            <a:r>
              <a:rPr lang="en-IN" i="1" dirty="0"/>
              <a:t>f (a) </a:t>
            </a:r>
            <a:r>
              <a:rPr lang="en-IN" dirty="0"/>
              <a:t>= </a:t>
            </a:r>
            <a:r>
              <a:rPr lang="en-IN" i="1" dirty="0"/>
              <a:t>b</a:t>
            </a:r>
            <a:r>
              <a:rPr lang="en-IN" dirty="0" smtClean="0"/>
              <a:t>}.</a:t>
            </a:r>
          </a:p>
          <a:p>
            <a:endParaRPr lang="en-IN" dirty="0"/>
          </a:p>
          <a:p>
            <a:r>
              <a:rPr lang="en-IN" i="1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493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16421"/>
            <a:ext cx="8991600" cy="5236779"/>
          </a:xfrm>
        </p:spPr>
        <p:txBody>
          <a:bodyPr/>
          <a:lstStyle/>
          <a:p>
            <a:r>
              <a:rPr lang="en-IN" dirty="0"/>
              <a:t>Determine whether each of these functions from ℤ to ℤ is one-to-one a) ƒ(n) = n – 1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function maps each value in ℤ to a unique image, therefore it is one-to-one. </a:t>
            </a:r>
            <a:endParaRPr lang="en-IN" dirty="0" smtClean="0"/>
          </a:p>
          <a:p>
            <a:r>
              <a:rPr lang="en-IN" dirty="0" smtClean="0"/>
              <a:t>b</a:t>
            </a:r>
            <a:r>
              <a:rPr lang="en-IN" dirty="0"/>
              <a:t>) ƒ(n) = n</a:t>
            </a:r>
            <a:r>
              <a:rPr lang="en-IN" baseline="30000" dirty="0"/>
              <a:t>2</a:t>
            </a:r>
            <a:r>
              <a:rPr lang="en-IN" dirty="0"/>
              <a:t> + 1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values 2 and -2 map to the same image in ℤ, therefore it is not one-to-one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c) ƒ(n) = n</a:t>
            </a:r>
            <a:r>
              <a:rPr lang="en-IN" baseline="30000" dirty="0"/>
              <a:t>3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function maps each value in ℤ to a unique image, therefore it is one-to-one. </a:t>
            </a:r>
            <a:endParaRPr lang="en-IN" dirty="0" smtClean="0"/>
          </a:p>
          <a:p>
            <a:r>
              <a:rPr lang="en-IN" dirty="0" smtClean="0"/>
              <a:t>d</a:t>
            </a:r>
            <a:r>
              <a:rPr lang="en-IN" dirty="0"/>
              <a:t>) ƒ(n) = ⌈n/2⌉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values 3 and 4 map to the same image in ℤ, therefore it is not one-to-one.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One to one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54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5059363"/>
          </a:xfrm>
        </p:spPr>
        <p:txBody>
          <a:bodyPr/>
          <a:lstStyle/>
          <a:p>
            <a:r>
              <a:rPr lang="en-IN" dirty="0"/>
              <a:t>Determine whether each of these functions from Z to Z is onto (surjective). </a:t>
            </a:r>
            <a:endParaRPr lang="en-IN" dirty="0" smtClean="0"/>
          </a:p>
          <a:p>
            <a:pPr marL="457200" indent="-457200">
              <a:buAutoNum type="alphaLcParenR"/>
            </a:pPr>
            <a:r>
              <a:rPr lang="en-IN" dirty="0" smtClean="0"/>
              <a:t>f(n</a:t>
            </a:r>
            <a:r>
              <a:rPr lang="en-IN" dirty="0"/>
              <a:t>) = n − 1 </a:t>
            </a:r>
            <a:endParaRPr lang="en-IN" dirty="0" smtClean="0"/>
          </a:p>
          <a:p>
            <a:pPr marL="0" indent="0"/>
            <a:r>
              <a:rPr lang="en-IN" dirty="0" smtClean="0"/>
              <a:t>This </a:t>
            </a:r>
            <a:r>
              <a:rPr lang="en-IN" dirty="0"/>
              <a:t>is surjective since every integer is 1 less than some integer</a:t>
            </a:r>
            <a:r>
              <a:rPr lang="en-IN" dirty="0" smtClean="0"/>
              <a:t>.</a:t>
            </a:r>
          </a:p>
          <a:p>
            <a:pPr marL="0" indent="0"/>
            <a:r>
              <a:rPr lang="en-IN" dirty="0" smtClean="0"/>
              <a:t> </a:t>
            </a:r>
            <a:r>
              <a:rPr lang="en-IN" dirty="0"/>
              <a:t>b) f(n) = n </a:t>
            </a:r>
            <a:r>
              <a:rPr lang="en-IN" baseline="30000" dirty="0"/>
              <a:t>2</a:t>
            </a:r>
            <a:r>
              <a:rPr lang="en-IN" dirty="0"/>
              <a:t> + </a:t>
            </a:r>
            <a:r>
              <a:rPr lang="en-IN" dirty="0" smtClean="0"/>
              <a:t>1</a:t>
            </a:r>
          </a:p>
          <a:p>
            <a:pPr marL="0" indent="0"/>
            <a:r>
              <a:rPr lang="en-IN" dirty="0" smtClean="0"/>
              <a:t>Not </a:t>
            </a:r>
            <a:r>
              <a:rPr lang="en-IN" dirty="0"/>
              <a:t>surjective because the range cannot include negative integers</a:t>
            </a:r>
            <a:r>
              <a:rPr lang="en-IN" dirty="0" smtClean="0"/>
              <a:t>.</a:t>
            </a:r>
          </a:p>
          <a:p>
            <a:pPr marL="457200" indent="-457200">
              <a:buAutoNum type="alphaLcParenR"/>
            </a:pPr>
            <a:r>
              <a:rPr lang="en-IN" dirty="0" smtClean="0"/>
              <a:t>  </a:t>
            </a:r>
            <a:r>
              <a:rPr lang="en-IN" dirty="0"/>
              <a:t>f(n) = </a:t>
            </a:r>
            <a:r>
              <a:rPr lang="en-IN" dirty="0" smtClean="0"/>
              <a:t>n</a:t>
            </a:r>
            <a:r>
              <a:rPr lang="en-IN" baseline="30000" dirty="0" smtClean="0"/>
              <a:t>3</a:t>
            </a:r>
          </a:p>
          <a:p>
            <a:pPr marL="457200" indent="-457200">
              <a:buAutoNum type="alphaLcParenR"/>
            </a:pPr>
            <a:r>
              <a:rPr lang="en-IN" dirty="0" smtClean="0"/>
              <a:t> </a:t>
            </a:r>
            <a:r>
              <a:rPr lang="en-IN" dirty="0"/>
              <a:t>Not surjective because any element in the codomain that is not a perfect cube will not be mapped 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Onto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8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52400" y="1329559"/>
            <a:ext cx="89154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>
                <a:latin typeface="Times-Roman"/>
              </a:rPr>
              <a:t>Give an example of a function from </a:t>
            </a:r>
            <a:r>
              <a:rPr lang="en-IN" sz="2400" b="1" dirty="0">
                <a:latin typeface="Times-Bold"/>
              </a:rPr>
              <a:t>N </a:t>
            </a:r>
            <a:r>
              <a:rPr lang="en-IN" sz="2400" dirty="0">
                <a:latin typeface="Times-Roman"/>
              </a:rPr>
              <a:t>to </a:t>
            </a:r>
            <a:r>
              <a:rPr lang="en-IN" sz="2400" b="1" dirty="0">
                <a:latin typeface="Times-Bold"/>
              </a:rPr>
              <a:t>N </a:t>
            </a:r>
            <a:r>
              <a:rPr lang="en-IN" sz="2400" dirty="0">
                <a:latin typeface="Times-Roman"/>
              </a:rPr>
              <a:t>that is</a:t>
            </a:r>
          </a:p>
          <a:p>
            <a:r>
              <a:rPr lang="en-IN" sz="2400" b="1" dirty="0">
                <a:latin typeface="Times-Bold"/>
              </a:rPr>
              <a:t>a) </a:t>
            </a:r>
            <a:r>
              <a:rPr lang="en-IN" sz="2400" dirty="0">
                <a:latin typeface="Times-Roman"/>
              </a:rPr>
              <a:t>one-to-one but not onto.</a:t>
            </a:r>
          </a:p>
          <a:p>
            <a:r>
              <a:rPr lang="en-IN" sz="2400" b="1" dirty="0">
                <a:latin typeface="Times-Bold"/>
              </a:rPr>
              <a:t>b) </a:t>
            </a:r>
            <a:r>
              <a:rPr lang="en-IN" sz="2400" dirty="0">
                <a:latin typeface="Times-Roman"/>
              </a:rPr>
              <a:t>onto but not one-to-one.</a:t>
            </a:r>
          </a:p>
          <a:p>
            <a:r>
              <a:rPr lang="en-IN" sz="2400" b="1" dirty="0">
                <a:latin typeface="Times-Bold"/>
              </a:rPr>
              <a:t>c) </a:t>
            </a:r>
            <a:r>
              <a:rPr lang="en-IN" sz="2400" dirty="0">
                <a:latin typeface="Times-Roman"/>
              </a:rPr>
              <a:t>both onto and one-to-one (but different from the identity</a:t>
            </a:r>
          </a:p>
          <a:p>
            <a:r>
              <a:rPr lang="en-IN" sz="2400" dirty="0">
                <a:latin typeface="Times-Roman"/>
              </a:rPr>
              <a:t>function).</a:t>
            </a:r>
          </a:p>
          <a:p>
            <a:r>
              <a:rPr lang="en-IN" sz="2400" b="1" dirty="0">
                <a:latin typeface="Times-Bold"/>
              </a:rPr>
              <a:t>d) </a:t>
            </a:r>
            <a:r>
              <a:rPr lang="en-IN" sz="2400" dirty="0">
                <a:latin typeface="Times-Roman"/>
              </a:rPr>
              <a:t>neither one-to-one nor onto</a:t>
            </a:r>
            <a:r>
              <a:rPr lang="en-IN" sz="2400" dirty="0" smtClean="0">
                <a:latin typeface="Times-Roman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 smtClean="0">
              <a:solidFill>
                <a:srgbClr val="242729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42729"/>
                </a:solidFill>
                <a:latin typeface="Georgia" panose="02040502050405020303" pitchFamily="18" charset="0"/>
              </a:rPr>
              <a:t>Solution : </a:t>
            </a:r>
            <a:endParaRPr lang="en-US" altLang="en-US" sz="2400" dirty="0">
              <a:solidFill>
                <a:srgbClr val="242729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42729"/>
                </a:solidFill>
                <a:latin typeface="Georgia" panose="02040502050405020303" pitchFamily="18" charset="0"/>
              </a:rPr>
              <a:t>One 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possible solution is: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242729"/>
                </a:solidFill>
                <a:latin typeface="Georgia" panose="02040502050405020303" pitchFamily="18" charset="0"/>
              </a:rPr>
              <a:t>i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. 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</a:rPr>
              <a:t>)=</a:t>
            </a:r>
            <a:r>
              <a:rPr lang="en-US" altLang="en-US" sz="2400" dirty="0" smtClean="0">
                <a:solidFill>
                  <a:srgbClr val="242729"/>
                </a:solidFill>
                <a:latin typeface="MathJax_Main"/>
              </a:rPr>
              <a:t>2</a:t>
            </a:r>
            <a:r>
              <a:rPr lang="en-US" altLang="en-US" sz="2400" dirty="0" smtClean="0">
                <a:solidFill>
                  <a:srgbClr val="242729"/>
                </a:solidFill>
                <a:latin typeface="MathJax_Math-italic"/>
              </a:rPr>
              <a:t>x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smtClean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400" dirty="0" smtClean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400" dirty="0" smtClean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</a:rPr>
              <a:t>)=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</a:rPr>
              <a:t>y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</a:rPr>
              <a:t>)⇒2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400" dirty="0">
                <a:solidFill>
                  <a:srgbClr val="242729"/>
                </a:solidFill>
                <a:latin typeface="MathJax_Main"/>
              </a:rPr>
              <a:t>=2</a:t>
            </a:r>
            <a:r>
              <a:rPr lang="en-US" altLang="en-US" sz="2400" dirty="0">
                <a:solidFill>
                  <a:srgbClr val="242729"/>
                </a:solidFill>
                <a:latin typeface="MathJax_Math-italic"/>
              </a:rPr>
              <a:t>y</a:t>
            </a:r>
            <a:r>
              <a:rPr lang="en-US" altLang="en-US" sz="2400" dirty="0" smtClean="0">
                <a:solidFill>
                  <a:srgbClr val="242729"/>
                </a:solidFill>
                <a:latin typeface="MathJax_Main"/>
              </a:rPr>
              <a:t>⇒</a:t>
            </a:r>
            <a:r>
              <a:rPr lang="en-US" altLang="en-US" sz="2400" dirty="0" smtClean="0">
                <a:solidFill>
                  <a:srgbClr val="242729"/>
                </a:solidFill>
                <a:latin typeface="inherit"/>
              </a:rPr>
              <a:t>x=y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/>
            </a:r>
            <a:b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</a:b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So </a:t>
            </a:r>
            <a:r>
              <a:rPr lang="en-US" altLang="en-US" sz="2400" dirty="0" smtClean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 is one-to-one.</a:t>
            </a:r>
            <a:b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</a:b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There is no </a:t>
            </a:r>
            <a:r>
              <a:rPr lang="en-US" altLang="en-US" sz="2400" dirty="0" err="1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400" dirty="0" err="1" smtClean="0">
                <a:solidFill>
                  <a:srgbClr val="242729"/>
                </a:solidFill>
                <a:latin typeface="MathJax_Main"/>
              </a:rPr>
              <a:t>∈</a:t>
            </a:r>
            <a:r>
              <a:rPr lang="en-US" altLang="en-US" sz="2400" dirty="0" err="1" smtClean="0">
                <a:solidFill>
                  <a:srgbClr val="242729"/>
                </a:solidFill>
                <a:latin typeface="inherit"/>
              </a:rPr>
              <a:t>N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 such that </a:t>
            </a:r>
            <a:r>
              <a:rPr lang="en-US" altLang="en-US" sz="2400" dirty="0" smtClean="0">
                <a:solidFill>
                  <a:srgbClr val="242729"/>
                </a:solidFill>
                <a:latin typeface="MathJax_Main"/>
              </a:rPr>
              <a:t>2</a:t>
            </a:r>
            <a:r>
              <a:rPr lang="en-US" altLang="en-US" sz="2400" dirty="0" smtClean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400" dirty="0" smtClean="0">
                <a:solidFill>
                  <a:srgbClr val="242729"/>
                </a:solidFill>
                <a:latin typeface="MathJax_Main"/>
              </a:rPr>
              <a:t>=1</a:t>
            </a:r>
            <a:r>
              <a:rPr lang="en-US" altLang="en-US" sz="2400" dirty="0" smtClean="0">
                <a:solidFill>
                  <a:srgbClr val="242729"/>
                </a:solidFill>
                <a:latin typeface="Georgia" panose="02040502050405020303" pitchFamily="18" charset="0"/>
              </a:rPr>
              <a:t>, 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so </a:t>
            </a:r>
            <a:r>
              <a:rPr lang="en-US" altLang="en-US" sz="2400" dirty="0" smtClean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400" dirty="0">
                <a:solidFill>
                  <a:srgbClr val="242729"/>
                </a:solidFill>
                <a:latin typeface="Georgia" panose="02040502050405020303" pitchFamily="18" charset="0"/>
              </a:rPr>
              <a:t> is not onto</a:t>
            </a:r>
            <a:r>
              <a:rPr lang="en-US" altLang="en-US" sz="2400" dirty="0" smtClean="0">
                <a:solidFill>
                  <a:srgbClr val="242729"/>
                </a:solidFill>
                <a:latin typeface="Georgia" panose="02040502050405020303" pitchFamily="18" charset="0"/>
              </a:rPr>
              <a:t>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5002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ii.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(1)=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1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and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)=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x−1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if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&gt;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1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/>
            </a:r>
            <a:b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</a:b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(1)=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(2)=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1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, so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is not one-to-one.</a:t>
            </a:r>
            <a:b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</a:b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∀</a:t>
            </a:r>
            <a:r>
              <a:rPr lang="en-US" altLang="en-US" sz="2800" dirty="0" err="1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 err="1">
                <a:solidFill>
                  <a:srgbClr val="242729"/>
                </a:solidFill>
                <a:latin typeface="MathJax_Main"/>
              </a:rPr>
              <a:t>∈</a:t>
            </a:r>
            <a:r>
              <a:rPr lang="en-US" altLang="en-US" sz="2800" dirty="0" err="1" smtClean="0">
                <a:solidFill>
                  <a:srgbClr val="242729"/>
                </a:solidFill>
                <a:latin typeface="MathJax_AMS"/>
              </a:rPr>
              <a:t>N</a:t>
            </a:r>
            <a:r>
              <a:rPr lang="en-US" altLang="en-US" sz="2800" dirty="0" smtClean="0">
                <a:solidFill>
                  <a:srgbClr val="242729"/>
                </a:solidFill>
                <a:latin typeface="MathJax_AMS"/>
              </a:rPr>
              <a:t> </a:t>
            </a:r>
            <a:r>
              <a:rPr lang="en-US" altLang="en-US" sz="2800" dirty="0" smtClean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 smtClean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800" dirty="0" smtClean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 smtClean="0">
                <a:solidFill>
                  <a:srgbClr val="242729"/>
                </a:solidFill>
                <a:latin typeface="MathJax_Main"/>
              </a:rPr>
              <a:t>+1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)=</a:t>
            </a:r>
            <a:r>
              <a:rPr lang="en-US" altLang="en-US" sz="2800" dirty="0" smtClean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dirty="0" smtClean="0">
                <a:solidFill>
                  <a:srgbClr val="242729"/>
                </a:solidFill>
                <a:latin typeface="Georgia" panose="02040502050405020303" pitchFamily="18" charset="0"/>
              </a:rPr>
              <a:t>, 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so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is onto.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242729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242729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242729"/>
                </a:solidFill>
                <a:latin typeface="Georgia" panose="02040502050405020303" pitchFamily="18" charset="0"/>
              </a:rPr>
              <a:t>iii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.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)=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x</a:t>
            </a:r>
            <a:endParaRPr lang="en-US" altLang="en-US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 smtClean="0">
              <a:solidFill>
                <a:srgbClr val="242729"/>
              </a:solidFill>
              <a:latin typeface="Georgia" panose="020405020504050203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solidFill>
                  <a:srgbClr val="242729"/>
                </a:solidFill>
                <a:latin typeface="Georgia" panose="02040502050405020303" pitchFamily="18" charset="0"/>
              </a:rPr>
              <a:t>iv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.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)=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1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/>
            </a:r>
            <a:b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</a:b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(1)=1=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sz="2800" dirty="0">
                <a:solidFill>
                  <a:srgbClr val="242729"/>
                </a:solidFill>
                <a:latin typeface="MathJax_Main"/>
              </a:rPr>
              <a:t>(2)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, so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is not one-to-one.</a:t>
            </a:r>
            <a:b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</a:b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There is no </a:t>
            </a:r>
            <a:r>
              <a:rPr lang="en-US" altLang="en-US" sz="2800" dirty="0" err="1">
                <a:solidFill>
                  <a:srgbClr val="242729"/>
                </a:solidFill>
                <a:latin typeface="MathJax_Math-italic"/>
              </a:rPr>
              <a:t>x</a:t>
            </a:r>
            <a:r>
              <a:rPr lang="en-US" altLang="en-US" sz="2800" dirty="0" err="1">
                <a:solidFill>
                  <a:srgbClr val="242729"/>
                </a:solidFill>
                <a:latin typeface="MathJax_Main"/>
              </a:rPr>
              <a:t>∈</a:t>
            </a:r>
            <a:r>
              <a:rPr lang="en-US" altLang="en-US" sz="2800" dirty="0" err="1">
                <a:solidFill>
                  <a:srgbClr val="242729"/>
                </a:solidFill>
                <a:latin typeface="MathJax_AMS"/>
              </a:rPr>
              <a:t>N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such that </a:t>
            </a:r>
            <a:r>
              <a:rPr lang="en-US" altLang="en-US" dirty="0">
                <a:solidFill>
                  <a:srgbClr val="242729"/>
                </a:solidFill>
                <a:latin typeface="inherit"/>
              </a:rPr>
              <a:t>f(x)=2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, so </a:t>
            </a:r>
            <a:r>
              <a:rPr lang="en-US" altLang="en-US" sz="2800" dirty="0">
                <a:solidFill>
                  <a:srgbClr val="242729"/>
                </a:solidFill>
                <a:latin typeface="MathJax_Math-italic"/>
              </a:rPr>
              <a:t>f</a:t>
            </a:r>
            <a:r>
              <a:rPr lang="en-US" altLang="en-US" dirty="0">
                <a:solidFill>
                  <a:srgbClr val="242729"/>
                </a:solidFill>
                <a:latin typeface="Georgia" panose="02040502050405020303" pitchFamily="18" charset="0"/>
              </a:rPr>
              <a:t> is not onto.</a:t>
            </a:r>
            <a:endParaRPr lang="en-US" altLang="en-US" sz="40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7704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Determine whether each of these functions is a bijection</a:t>
            </a:r>
          </a:p>
          <a:p>
            <a:r>
              <a:rPr lang="en-IN" dirty="0" smtClean="0"/>
              <a:t>from </a:t>
            </a:r>
            <a:r>
              <a:rPr lang="en-IN" b="1" dirty="0" smtClean="0"/>
              <a:t>R </a:t>
            </a:r>
            <a:r>
              <a:rPr lang="en-IN" dirty="0" smtClean="0"/>
              <a:t>to </a:t>
            </a:r>
            <a:r>
              <a:rPr lang="en-IN" b="1" dirty="0" smtClean="0"/>
              <a:t>R</a:t>
            </a:r>
            <a:r>
              <a:rPr lang="en-IN" dirty="0" smtClean="0"/>
              <a:t>.</a:t>
            </a:r>
          </a:p>
          <a:p>
            <a:r>
              <a:rPr lang="pt-BR" b="1" dirty="0" smtClean="0"/>
              <a:t>a) </a:t>
            </a:r>
            <a:r>
              <a:rPr lang="pt-BR" i="1" dirty="0" smtClean="0"/>
              <a:t>f (x) </a:t>
            </a:r>
            <a:r>
              <a:rPr lang="pt-BR" dirty="0" smtClean="0"/>
              <a:t>= −3</a:t>
            </a:r>
            <a:r>
              <a:rPr lang="pt-BR" i="1" dirty="0" smtClean="0"/>
              <a:t>x </a:t>
            </a:r>
            <a:r>
              <a:rPr lang="pt-BR" dirty="0" smtClean="0"/>
              <a:t>+ 4</a:t>
            </a:r>
          </a:p>
          <a:p>
            <a:r>
              <a:rPr lang="en-IN" b="1" dirty="0" smtClean="0"/>
              <a:t>b) </a:t>
            </a:r>
            <a:r>
              <a:rPr lang="en-IN" i="1" dirty="0" smtClean="0"/>
              <a:t>f (x) </a:t>
            </a:r>
            <a:r>
              <a:rPr lang="en-IN" dirty="0" smtClean="0"/>
              <a:t>= −3</a:t>
            </a:r>
            <a:r>
              <a:rPr lang="en-IN" i="1" dirty="0" smtClean="0"/>
              <a:t>x</a:t>
            </a:r>
            <a:r>
              <a:rPr lang="en-IN" baseline="30000" dirty="0" smtClean="0"/>
              <a:t>2</a:t>
            </a:r>
            <a:r>
              <a:rPr lang="en-IN" dirty="0" smtClean="0"/>
              <a:t> + 7</a:t>
            </a:r>
          </a:p>
          <a:p>
            <a:r>
              <a:rPr lang="en-IN" b="1" dirty="0" smtClean="0"/>
              <a:t>c) </a:t>
            </a:r>
            <a:r>
              <a:rPr lang="en-IN" i="1" dirty="0" smtClean="0"/>
              <a:t>f (x) </a:t>
            </a:r>
            <a:r>
              <a:rPr lang="en-IN" dirty="0" smtClean="0"/>
              <a:t>= </a:t>
            </a:r>
            <a:r>
              <a:rPr lang="en-IN" i="1" dirty="0" smtClean="0"/>
              <a:t>(x </a:t>
            </a:r>
            <a:r>
              <a:rPr lang="en-IN" dirty="0" smtClean="0"/>
              <a:t>+ 1</a:t>
            </a:r>
            <a:r>
              <a:rPr lang="en-IN" i="1" dirty="0" smtClean="0"/>
              <a:t>)/(x </a:t>
            </a:r>
            <a:r>
              <a:rPr lang="en-IN" dirty="0" smtClean="0"/>
              <a:t>+ 2</a:t>
            </a:r>
            <a:r>
              <a:rPr lang="en-IN" i="1" dirty="0" smtClean="0"/>
              <a:t>)</a:t>
            </a:r>
          </a:p>
          <a:p>
            <a:r>
              <a:rPr lang="en-IN" b="1" dirty="0" smtClean="0"/>
              <a:t>d) </a:t>
            </a:r>
            <a:r>
              <a:rPr lang="en-IN" i="1" dirty="0" smtClean="0"/>
              <a:t>f (x) </a:t>
            </a:r>
            <a:r>
              <a:rPr lang="en-IN" dirty="0" smtClean="0"/>
              <a:t>= </a:t>
            </a:r>
            <a:r>
              <a:rPr lang="en-IN" i="1" dirty="0" smtClean="0"/>
              <a:t>x</a:t>
            </a:r>
            <a:r>
              <a:rPr lang="en-IN" baseline="30000" dirty="0" smtClean="0"/>
              <a:t>5</a:t>
            </a:r>
            <a:r>
              <a:rPr lang="en-IN" dirty="0" smtClean="0"/>
              <a:t> + 1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79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4983163"/>
              </a:xfrm>
            </p:spPr>
            <p:txBody>
              <a:bodyPr/>
              <a:lstStyle/>
              <a:p>
                <a:r>
                  <a:rPr lang="en-IN" dirty="0" smtClean="0"/>
                  <a:t>Prove that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 ∩ 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m:rPr>
                        <m:nor/>
                      </m:rPr>
                      <a:rPr lang="en-IN" dirty="0"/>
                      <m:t>∪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IN" dirty="0"/>
                          <m:t>∪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(  </a:t>
                </a:r>
                <a:r>
                  <a:rPr lang="en-IN" dirty="0"/>
                  <a:t>De Morgan’s </a:t>
                </a:r>
                <a:r>
                  <a:rPr lang="en-IN" dirty="0" smtClean="0"/>
                  <a:t>laws);</a:t>
                </a:r>
              </a:p>
              <a:p>
                <a:pPr fontAlgn="base"/>
                <a:r>
                  <a:rPr lang="en-IN" dirty="0" smtClean="0"/>
                  <a:t>Suppose X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IN" dirty="0" smtClean="0"/>
                  <a:t>(</a:t>
                </a:r>
                <a:r>
                  <a:rPr lang="en-IN" i="1" dirty="0" smtClean="0"/>
                  <a:t>A</a:t>
                </a:r>
                <a:r>
                  <a:rPr lang="en-IN" dirty="0"/>
                  <a:t> ∩ </a:t>
                </a:r>
                <a:r>
                  <a:rPr lang="en-IN" i="1" dirty="0"/>
                  <a:t>B</a:t>
                </a:r>
                <a:r>
                  <a:rPr lang="en-IN" dirty="0"/>
                  <a:t>)</a:t>
                </a:r>
                <a:r>
                  <a:rPr lang="en-IN" baseline="30000" dirty="0"/>
                  <a:t>C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dirty="0" smtClean="0"/>
                  <a:t>Implies </a:t>
                </a:r>
                <a:r>
                  <a:rPr lang="en-IN" dirty="0"/>
                  <a:t> </a:t>
                </a:r>
                <a:r>
                  <a:rPr lang="en-IN" i="1" dirty="0"/>
                  <a:t>x</a:t>
                </a:r>
                <a:r>
                  <a:rPr lang="en-IN" dirty="0"/>
                  <a:t> 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dirty="0" smtClean="0"/>
                  <a:t> (</a:t>
                </a:r>
                <a:r>
                  <a:rPr lang="en-IN" i="1" dirty="0"/>
                  <a:t>A</a:t>
                </a:r>
                <a:r>
                  <a:rPr lang="en-IN" dirty="0"/>
                  <a:t> ∩ </a:t>
                </a:r>
                <a:r>
                  <a:rPr lang="en-IN" i="1" dirty="0"/>
                  <a:t>B</a:t>
                </a:r>
                <a:r>
                  <a:rPr lang="en-IN" dirty="0"/>
                  <a:t>).</a:t>
                </a:r>
              </a:p>
              <a:p>
                <a:pPr fontAlgn="base"/>
                <a:r>
                  <a:rPr lang="en-IN" dirty="0"/>
                  <a:t> </a:t>
                </a:r>
                <a:r>
                  <a:rPr lang="en-IN" i="1" dirty="0"/>
                  <a:t>x</a:t>
                </a:r>
                <a:r>
                  <a:rPr lang="en-IN" dirty="0"/>
                  <a:t> 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IN" dirty="0"/>
                  <a:t> </a:t>
                </a:r>
                <a:r>
                  <a:rPr lang="en-IN" i="1" dirty="0"/>
                  <a:t>A</a:t>
                </a:r>
                <a:r>
                  <a:rPr lang="en-IN" dirty="0"/>
                  <a:t> </a:t>
                </a:r>
                <a:r>
                  <a:rPr lang="en-IN" dirty="0" smtClean="0"/>
                  <a:t>and x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IN" dirty="0"/>
                  <a:t> </a:t>
                </a:r>
                <a:r>
                  <a:rPr lang="en-IN" i="1" dirty="0"/>
                  <a:t>B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dirty="0"/>
                  <a:t>This means that </a:t>
                </a:r>
                <a:r>
                  <a:rPr lang="en-IN" i="1" dirty="0"/>
                  <a:t>x</a:t>
                </a:r>
                <a:r>
                  <a:rPr lang="en-IN" dirty="0"/>
                  <a:t> is must be an element of at least one of the sets </a:t>
                </a:r>
                <a:r>
                  <a:rPr lang="en-IN" i="1" dirty="0"/>
                  <a:t>A</a:t>
                </a:r>
                <a:r>
                  <a:rPr lang="en-IN" baseline="30000" dirty="0"/>
                  <a:t>C</a:t>
                </a:r>
                <a:r>
                  <a:rPr lang="en-IN" dirty="0"/>
                  <a:t> or </a:t>
                </a:r>
                <a:r>
                  <a:rPr lang="en-IN" i="1" dirty="0"/>
                  <a:t>B</a:t>
                </a:r>
                <a:r>
                  <a:rPr lang="en-IN" baseline="30000" dirty="0"/>
                  <a:t>C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dirty="0" smtClean="0"/>
                  <a:t>x</a:t>
                </a:r>
                <a:r>
                  <a:rPr lang="en-IN" dirty="0"/>
                  <a:t> 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i="1" dirty="0" smtClean="0"/>
                  <a:t> A</a:t>
                </a:r>
                <a:r>
                  <a:rPr lang="en-IN" baseline="30000" dirty="0" smtClean="0"/>
                  <a:t>C</a:t>
                </a:r>
                <a:r>
                  <a:rPr lang="en-IN" dirty="0"/>
                  <a:t> U </a:t>
                </a:r>
                <a:r>
                  <a:rPr lang="en-IN" i="1" dirty="0"/>
                  <a:t>B</a:t>
                </a:r>
                <a:r>
                  <a:rPr lang="en-IN" baseline="30000" dirty="0"/>
                  <a:t>C</a:t>
                </a:r>
                <a:endParaRPr lang="en-IN" dirty="0"/>
              </a:p>
              <a:p>
                <a:pPr fontAlgn="base"/>
                <a:r>
                  <a:rPr lang="en-IN" dirty="0"/>
                  <a:t>We have shown the desired subset </a:t>
                </a:r>
                <a:r>
                  <a:rPr lang="en-IN" dirty="0" smtClean="0"/>
                  <a:t>inclusion.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4983163"/>
              </a:xfrm>
              <a:blipFill>
                <a:blip r:embed="rId2"/>
                <a:stretch>
                  <a:fillRect l="-1094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5029200"/>
          </a:xfrm>
        </p:spPr>
        <p:txBody>
          <a:bodyPr/>
          <a:lstStyle/>
          <a:p>
            <a:r>
              <a:rPr lang="en-IN" dirty="0"/>
              <a:t>Let </a:t>
            </a:r>
            <a:r>
              <a:rPr lang="en-IN" i="1" dirty="0"/>
              <a:t>f </a:t>
            </a:r>
            <a:r>
              <a:rPr lang="en-IN" dirty="0"/>
              <a:t>be the function from </a:t>
            </a:r>
            <a:r>
              <a:rPr lang="en-IN" b="1" dirty="0"/>
              <a:t>R </a:t>
            </a:r>
            <a:r>
              <a:rPr lang="en-IN" dirty="0"/>
              <a:t>to </a:t>
            </a:r>
            <a:r>
              <a:rPr lang="en-IN" b="1" dirty="0"/>
              <a:t>R </a:t>
            </a:r>
            <a:r>
              <a:rPr lang="en-IN" dirty="0"/>
              <a:t>defined by</a:t>
            </a:r>
          </a:p>
          <a:p>
            <a:r>
              <a:rPr lang="en-IN" i="1" dirty="0"/>
              <a:t>f (x) </a:t>
            </a:r>
            <a:r>
              <a:rPr lang="en-IN" dirty="0"/>
              <a:t>= </a:t>
            </a:r>
            <a:r>
              <a:rPr lang="en-IN" i="1" dirty="0"/>
              <a:t>x</a:t>
            </a:r>
            <a:r>
              <a:rPr lang="en-IN" baseline="30000" dirty="0"/>
              <a:t>2</a:t>
            </a:r>
            <a:r>
              <a:rPr lang="en-IN" dirty="0"/>
              <a:t>. Find</a:t>
            </a:r>
          </a:p>
          <a:p>
            <a:pPr marL="457200" indent="-457200">
              <a:buAutoNum type="alphaLcParenR"/>
            </a:pPr>
            <a:r>
              <a:rPr lang="en-IN" i="1" dirty="0" smtClean="0"/>
              <a:t>f</a:t>
            </a:r>
            <a:r>
              <a:rPr lang="en-IN" baseline="30000" dirty="0" smtClean="0"/>
              <a:t>−</a:t>
            </a:r>
            <a:r>
              <a:rPr lang="en-IN" baseline="30000" dirty="0"/>
              <a:t>1</a:t>
            </a:r>
            <a:r>
              <a:rPr lang="en-IN" i="1" dirty="0"/>
              <a:t>(</a:t>
            </a:r>
            <a:r>
              <a:rPr lang="en-IN" dirty="0"/>
              <a:t>{1}</a:t>
            </a:r>
            <a:r>
              <a:rPr lang="en-IN" i="1" dirty="0"/>
              <a:t>)</a:t>
            </a:r>
            <a:r>
              <a:rPr lang="en-IN" dirty="0"/>
              <a:t>. </a:t>
            </a:r>
            <a:endParaRPr lang="en-IN" dirty="0" smtClean="0"/>
          </a:p>
          <a:p>
            <a:pPr marL="457200" indent="-457200">
              <a:buAutoNum type="alphaLcParenR"/>
            </a:pPr>
            <a:r>
              <a:rPr lang="en-IN" b="1" dirty="0" smtClean="0"/>
              <a:t> </a:t>
            </a:r>
            <a:r>
              <a:rPr lang="en-IN" i="1" dirty="0" smtClean="0"/>
              <a:t>f</a:t>
            </a:r>
            <a:r>
              <a:rPr lang="en-IN" baseline="30000" dirty="0" smtClean="0"/>
              <a:t>−</a:t>
            </a:r>
            <a:r>
              <a:rPr lang="en-IN" baseline="30000" dirty="0"/>
              <a:t>1</a:t>
            </a:r>
            <a:r>
              <a:rPr lang="en-IN" i="1" dirty="0"/>
              <a:t>(</a:t>
            </a:r>
            <a:r>
              <a:rPr lang="en-IN" dirty="0"/>
              <a:t>{</a:t>
            </a:r>
            <a:r>
              <a:rPr lang="en-IN" i="1" dirty="0"/>
              <a:t>x </a:t>
            </a:r>
            <a:r>
              <a:rPr lang="en-IN" dirty="0"/>
              <a:t>| 0 </a:t>
            </a:r>
            <a:r>
              <a:rPr lang="en-IN" i="1" dirty="0"/>
              <a:t>&lt; x &lt; </a:t>
            </a:r>
            <a:r>
              <a:rPr lang="en-IN" dirty="0"/>
              <a:t>1}</a:t>
            </a:r>
            <a:r>
              <a:rPr lang="en-IN" i="1" dirty="0"/>
              <a:t>)</a:t>
            </a:r>
            <a:r>
              <a:rPr lang="en-IN" dirty="0"/>
              <a:t>.</a:t>
            </a:r>
          </a:p>
          <a:p>
            <a:r>
              <a:rPr lang="en-IN" b="1" dirty="0"/>
              <a:t>c) </a:t>
            </a:r>
            <a:r>
              <a:rPr lang="en-IN" i="1" dirty="0" smtClean="0"/>
              <a:t>f</a:t>
            </a:r>
            <a:r>
              <a:rPr lang="en-IN" baseline="30000" dirty="0" smtClean="0"/>
              <a:t>−</a:t>
            </a:r>
            <a:r>
              <a:rPr lang="en-IN" baseline="30000" dirty="0"/>
              <a:t>1</a:t>
            </a:r>
            <a:r>
              <a:rPr lang="en-IN" i="1" dirty="0"/>
              <a:t>(</a:t>
            </a:r>
            <a:r>
              <a:rPr lang="en-IN" dirty="0"/>
              <a:t>{</a:t>
            </a:r>
            <a:r>
              <a:rPr lang="en-IN" i="1" dirty="0"/>
              <a:t>x </a:t>
            </a:r>
            <a:r>
              <a:rPr lang="en-IN" dirty="0"/>
              <a:t>| </a:t>
            </a:r>
            <a:r>
              <a:rPr lang="en-IN" i="1" dirty="0"/>
              <a:t>x &gt; </a:t>
            </a:r>
            <a:r>
              <a:rPr lang="en-IN" dirty="0"/>
              <a:t>4</a:t>
            </a:r>
            <a:r>
              <a:rPr lang="en-IN" dirty="0" smtClean="0"/>
              <a:t>}</a:t>
            </a:r>
            <a:r>
              <a:rPr lang="en-IN" i="1" dirty="0" smtClean="0"/>
              <a:t>)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Given the following functions f and g, from R to R, find f ◦ g. </a:t>
            </a:r>
            <a:endParaRPr lang="en-IN" dirty="0" smtClean="0"/>
          </a:p>
          <a:p>
            <a:pPr marL="457200" indent="-457200">
              <a:buAutoNum type="alphaLcParenR"/>
            </a:pPr>
            <a:r>
              <a:rPr lang="en-IN" dirty="0" smtClean="0"/>
              <a:t>f(x</a:t>
            </a:r>
            <a:r>
              <a:rPr lang="en-IN" dirty="0"/>
              <a:t>) = x </a:t>
            </a:r>
            <a:r>
              <a:rPr lang="en-IN" baseline="30000" dirty="0"/>
              <a:t>2</a:t>
            </a:r>
            <a:r>
              <a:rPr lang="en-IN" dirty="0"/>
              <a:t> g(x) = x + 1 </a:t>
            </a:r>
            <a:endParaRPr lang="en-IN" dirty="0" smtClean="0"/>
          </a:p>
          <a:p>
            <a:pPr marL="457200" indent="-457200">
              <a:buAutoNum type="alphaLcParenR"/>
            </a:pPr>
            <a:endParaRPr lang="en-IN" dirty="0"/>
          </a:p>
          <a:p>
            <a:pPr marL="0" indent="0"/>
            <a:r>
              <a:rPr lang="en-IN" dirty="0"/>
              <a:t>f ◦ </a:t>
            </a:r>
            <a:r>
              <a:rPr lang="en-IN" dirty="0" smtClean="0"/>
              <a:t>g=(f(g(x</a:t>
            </a:r>
            <a:r>
              <a:rPr lang="en-IN" dirty="0"/>
              <a:t>)) = f(x + 1) = (x </a:t>
            </a:r>
            <a:r>
              <a:rPr lang="en-IN" dirty="0" smtClean="0"/>
              <a:t>+1)</a:t>
            </a:r>
            <a:r>
              <a:rPr lang="en-IN" baseline="30000" dirty="0" smtClean="0"/>
              <a:t>2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Inverse of a function example and composite function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6869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Graph of a function</a:t>
            </a:r>
            <a:endParaRPr lang="en-IN" dirty="0"/>
          </a:p>
        </p:txBody>
      </p:sp>
      <p:pic>
        <p:nvPicPr>
          <p:cNvPr id="1026" name="Picture 2" descr="https://d2nchlq0f2u6vy.cloudfront.net/18/03/31/5ecefab78bf7abb0527da6f4cbd86253/bcb11866d97c5980df27186f03f37aed/image_scan.png?tcb=160128790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307" y="2438400"/>
            <a:ext cx="4492493" cy="367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54906"/>
            <a:ext cx="7162800" cy="46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97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</p:spPr>
            <p:txBody>
              <a:bodyPr/>
              <a:lstStyle/>
              <a:p>
                <a:pPr fontAlgn="base"/>
                <a:r>
                  <a:rPr lang="en-IN" dirty="0"/>
                  <a:t>Our proof is now halfway done. </a:t>
                </a:r>
                <a:endParaRPr lang="en-IN" dirty="0" smtClean="0"/>
              </a:p>
              <a:p>
                <a:pPr fontAlgn="base"/>
                <a:r>
                  <a:rPr lang="en-IN" i="1" dirty="0" smtClean="0"/>
                  <a:t>x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dirty="0"/>
                  <a:t> </a:t>
                </a:r>
                <a:r>
                  <a:rPr lang="en-IN" i="1" dirty="0"/>
                  <a:t>A</a:t>
                </a:r>
                <a:r>
                  <a:rPr lang="en-IN" baseline="30000" dirty="0"/>
                  <a:t>C</a:t>
                </a:r>
                <a:r>
                  <a:rPr lang="en-IN" dirty="0"/>
                  <a:t> U </a:t>
                </a:r>
                <a:r>
                  <a:rPr lang="en-IN" i="1" dirty="0"/>
                  <a:t>B</a:t>
                </a:r>
                <a:r>
                  <a:rPr lang="en-IN" baseline="30000" dirty="0"/>
                  <a:t>C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i="1" dirty="0" smtClean="0"/>
                  <a:t>x</a:t>
                </a:r>
                <a:r>
                  <a:rPr lang="en-IN" dirty="0"/>
                  <a:t> 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dirty="0"/>
                  <a:t> </a:t>
                </a:r>
                <a:r>
                  <a:rPr lang="en-IN" i="1" dirty="0"/>
                  <a:t>A</a:t>
                </a:r>
                <a:r>
                  <a:rPr lang="en-IN" baseline="30000" dirty="0"/>
                  <a:t>C</a:t>
                </a:r>
                <a:r>
                  <a:rPr lang="en-IN" dirty="0"/>
                  <a:t> or x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IN" dirty="0"/>
                  <a:t> </a:t>
                </a:r>
                <a:r>
                  <a:rPr lang="en-IN" i="1" dirty="0"/>
                  <a:t>B</a:t>
                </a:r>
                <a:r>
                  <a:rPr lang="en-IN" baseline="30000" dirty="0"/>
                  <a:t>C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dirty="0"/>
                  <a:t>Thus </a:t>
                </a:r>
                <a:r>
                  <a:rPr lang="en-IN" i="1" dirty="0"/>
                  <a:t>x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IN" i="1" dirty="0"/>
                  <a:t>A</a:t>
                </a:r>
                <a:r>
                  <a:rPr lang="en-IN" dirty="0"/>
                  <a:t> or </a:t>
                </a:r>
                <a:r>
                  <a:rPr lang="en-IN" dirty="0" smtClean="0"/>
                  <a:t>x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 </m:t>
                    </m:r>
                  </m:oMath>
                </a14:m>
                <a:r>
                  <a:rPr lang="en-IN" i="1" dirty="0" smtClean="0"/>
                  <a:t>B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dirty="0"/>
                  <a:t>So </a:t>
                </a:r>
                <a:r>
                  <a:rPr lang="en-IN" i="1" dirty="0"/>
                  <a:t>x</a:t>
                </a:r>
                <a:r>
                  <a:rPr lang="en-IN" dirty="0"/>
                  <a:t> cannot be an element of both </a:t>
                </a:r>
                <a:r>
                  <a:rPr lang="en-IN" i="1" dirty="0"/>
                  <a:t>A</a:t>
                </a:r>
                <a:r>
                  <a:rPr lang="en-IN" dirty="0"/>
                  <a:t> and </a:t>
                </a:r>
                <a:r>
                  <a:rPr lang="en-IN" i="1" dirty="0"/>
                  <a:t>B</a:t>
                </a:r>
                <a:r>
                  <a:rPr lang="en-IN" dirty="0"/>
                  <a:t>. </a:t>
                </a:r>
                <a:endParaRPr lang="en-IN" dirty="0" smtClean="0"/>
              </a:p>
              <a:p>
                <a:pPr fontAlgn="base"/>
                <a:r>
                  <a:rPr lang="en-IN" dirty="0" smtClean="0"/>
                  <a:t>This </a:t>
                </a:r>
                <a:r>
                  <a:rPr lang="en-IN" dirty="0"/>
                  <a:t>means that </a:t>
                </a:r>
                <a:r>
                  <a:rPr lang="en-IN" i="1" dirty="0"/>
                  <a:t>x</a:t>
                </a:r>
                <a:r>
                  <a:rPr lang="en-IN" dirty="0"/>
                  <a:t> is an element of (</a:t>
                </a:r>
                <a:r>
                  <a:rPr lang="en-IN" i="1" dirty="0"/>
                  <a:t>A</a:t>
                </a:r>
                <a:r>
                  <a:rPr lang="en-IN" dirty="0"/>
                  <a:t> ∩ </a:t>
                </a:r>
                <a:r>
                  <a:rPr lang="en-IN" i="1" dirty="0"/>
                  <a:t>B</a:t>
                </a:r>
                <a:r>
                  <a:rPr lang="en-IN" dirty="0"/>
                  <a:t>)</a:t>
                </a:r>
                <a:r>
                  <a:rPr lang="en-IN" baseline="30000" dirty="0"/>
                  <a:t>C</a:t>
                </a:r>
                <a:r>
                  <a:rPr lang="en-IN" dirty="0"/>
                  <a:t>.</a:t>
                </a:r>
              </a:p>
              <a:p>
                <a:pPr fontAlgn="base"/>
                <a:r>
                  <a:rPr lang="en-IN" dirty="0"/>
                  <a:t>We have shown the desired subset </a:t>
                </a:r>
                <a:r>
                  <a:rPr lang="en-IN" dirty="0" smtClean="0"/>
                  <a:t>inclusion.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  <a:blipFill>
                <a:blip r:embed="rId2"/>
                <a:stretch>
                  <a:fillRect l="-1034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proof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59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763000" cy="4830763"/>
              </a:xfrm>
            </p:spPr>
            <p:txBody>
              <a:bodyPr/>
              <a:lstStyle/>
              <a:p>
                <a:endParaRPr lang="en-IN" dirty="0" smtClean="0"/>
              </a:p>
              <a:p>
                <a:r>
                  <a:rPr lang="en-IN" dirty="0" smtClean="0"/>
                  <a:t>A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IN" dirty="0"/>
                  <a:t>B=(A−B)∪(B−</a:t>
                </a:r>
                <a:r>
                  <a:rPr lang="en-IN" dirty="0" smtClean="0"/>
                  <a:t>A)</a:t>
                </a:r>
                <a:r>
                  <a:rPr lang="en-IN" dirty="0"/>
                  <a:t> </a:t>
                </a:r>
                <a:endParaRPr lang="en-IN" dirty="0" smtClean="0"/>
              </a:p>
              <a:p>
                <a:endParaRPr lang="en-IN" i="1" dirty="0"/>
              </a:p>
              <a:p>
                <a:r>
                  <a:rPr lang="en-IN" i="1" dirty="0" smtClean="0"/>
                  <a:t>Proof</a:t>
                </a:r>
                <a:r>
                  <a:rPr lang="en-IN" i="1" dirty="0"/>
                  <a:t>.</a:t>
                </a:r>
              </a:p>
              <a:p>
                <a:r>
                  <a:rPr lang="en-IN" dirty="0"/>
                  <a:t>A</a:t>
                </a:r>
                <a:r>
                  <a:rPr lang="en-I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</m:oMath>
                </a14:m>
                <a:r>
                  <a:rPr lang="en-IN" dirty="0"/>
                  <a:t>B=(A∪B)−(A∩B</a:t>
                </a:r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=(</a:t>
                </a:r>
                <a:r>
                  <a:rPr lang="en-IN" dirty="0"/>
                  <a:t>A∪B)∩(A∩B</a:t>
                </a:r>
                <a:r>
                  <a:rPr lang="en-IN" dirty="0" smtClean="0"/>
                  <a:t>)′</a:t>
                </a:r>
              </a:p>
              <a:p>
                <a:r>
                  <a:rPr lang="en-IN" dirty="0" smtClean="0"/>
                  <a:t>=(A∪B)∩(A′∪B′)=</a:t>
                </a:r>
              </a:p>
              <a:p>
                <a:r>
                  <a:rPr lang="en-IN" dirty="0" smtClean="0"/>
                  <a:t>((</a:t>
                </a:r>
                <a:r>
                  <a:rPr lang="en-IN" dirty="0"/>
                  <a:t>A∪B)∩A′)∪((A∪B)∩B</a:t>
                </a:r>
                <a:r>
                  <a:rPr lang="en-IN" dirty="0" smtClean="0"/>
                  <a:t>′)</a:t>
                </a:r>
              </a:p>
              <a:p>
                <a:r>
                  <a:rPr lang="en-IN" dirty="0" smtClean="0"/>
                  <a:t>=(</a:t>
                </a:r>
                <a:r>
                  <a:rPr lang="en-IN" dirty="0"/>
                  <a:t>B∩A′)∪(A∩B</a:t>
                </a:r>
                <a:r>
                  <a:rPr lang="en-IN" dirty="0" smtClean="0"/>
                  <a:t>′)</a:t>
                </a:r>
              </a:p>
              <a:p>
                <a:r>
                  <a:rPr lang="en-IN" dirty="0" smtClean="0"/>
                  <a:t>=(</a:t>
                </a:r>
                <a:r>
                  <a:rPr lang="en-IN" dirty="0"/>
                  <a:t>B−A)∪(A−</a:t>
                </a:r>
                <a:r>
                  <a:rPr lang="en-IN" dirty="0" smtClean="0"/>
                  <a:t>B).</a:t>
                </a:r>
                <a:r>
                  <a:rPr lang="en-IN" dirty="0"/>
                  <a:t> 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763000" cy="48307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71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1493837"/>
            <a:ext cx="8305800" cy="5059363"/>
          </a:xfrm>
        </p:spPr>
        <p:txBody>
          <a:bodyPr/>
          <a:lstStyle/>
          <a:p>
            <a:r>
              <a:rPr lang="en-IN" dirty="0" smtClean="0"/>
              <a:t>Draw </a:t>
            </a:r>
            <a:r>
              <a:rPr lang="en-IN" dirty="0" err="1" smtClean="0"/>
              <a:t>venn</a:t>
            </a:r>
            <a:r>
              <a:rPr lang="en-IN" dirty="0" smtClean="0"/>
              <a:t> diagram of the symmetric difference of the sets.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Draw </a:t>
            </a:r>
            <a:r>
              <a:rPr lang="en-IN" dirty="0" err="1" smtClean="0"/>
              <a:t>venn</a:t>
            </a:r>
            <a:r>
              <a:rPr lang="en-IN" dirty="0" smtClean="0"/>
              <a:t> diagram of  (A-B)U(A-C)U (B-C).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Prove the distributive law.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3886200"/>
            <a:ext cx="1778500" cy="1282518"/>
          </a:xfrm>
          <a:prstGeom prst="rect">
            <a:avLst/>
          </a:prstGeom>
        </p:spPr>
      </p:pic>
      <p:pic>
        <p:nvPicPr>
          <p:cNvPr id="1026" name="Picture 2" descr="Understanding the Definition of Symmetric Differen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286000"/>
            <a:ext cx="1498850" cy="72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57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1"/>
            <a:ext cx="8991600" cy="5029200"/>
          </a:xfrm>
        </p:spPr>
        <p:txBody>
          <a:bodyPr/>
          <a:lstStyle/>
          <a:p>
            <a:r>
              <a:rPr lang="en-IN" dirty="0"/>
              <a:t>For the first inclusion, we will assume that x ∈ S ∪ (T ∩ R). Thus, x ∈ S or x ∈ T ∩R, giving us two cases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If x ∈ S, then x ∈ S ⊂ S ∪T and x ∈ S ⊂ S ∪R. Thus, since x is in both sets, it is in the intersection: x ∈ (S ∪ T) ∩ (S ∪ R</a:t>
            </a:r>
            <a:r>
              <a:rPr lang="en-IN" dirty="0" smtClean="0"/>
              <a:t>).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In </a:t>
            </a:r>
            <a:r>
              <a:rPr lang="en-IN" dirty="0"/>
              <a:t>the second case, we let x ∈ T ∩ R. Thus, x ∈ T and x ∈ R are both true. Since x ∈ T, then x ∈ T ⊂ S ∪ T. Since x ∈ R, then x ∈ R ⊂ S ∪ R. 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x is in both sets, it is in the intersection: x ∈ (S ∪ T) ∩ (S ∪ R). Thus, in either of our two cases, we conclude that x ∈ (S ∪ T) ∩ (S ∪ R). So, we have obtained the subset inclusion: S ∪ (T ∩ R) ⊂ (S ∪ T) ∩ (S ∪ R).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Distributive law</a:t>
            </a:r>
          </a:p>
          <a:p>
            <a:r>
              <a:rPr lang="en-IN" dirty="0"/>
              <a:t>S ∪ (T ∩ </a:t>
            </a:r>
            <a:r>
              <a:rPr lang="en-IN"/>
              <a:t>R</a:t>
            </a:r>
            <a:r>
              <a:rPr lang="en-IN" smtClean="0"/>
              <a:t>)=</a:t>
            </a:r>
            <a:r>
              <a:rPr lang="en-IN"/>
              <a:t> (S ∪ T) ∩ (S ∪ R). </a:t>
            </a:r>
            <a:endParaRPr lang="en-IN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55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83163"/>
          </a:xfrm>
        </p:spPr>
        <p:txBody>
          <a:bodyPr/>
          <a:lstStyle/>
          <a:p>
            <a:r>
              <a:rPr lang="en-IN" dirty="0" smtClean="0"/>
              <a:t>we </a:t>
            </a:r>
            <a:r>
              <a:rPr lang="en-IN" dirty="0"/>
              <a:t>will assume that x ∈ (S ∪ T) ∩ (S ∪ R). </a:t>
            </a:r>
            <a:endParaRPr lang="en-IN" dirty="0" smtClean="0"/>
          </a:p>
          <a:p>
            <a:r>
              <a:rPr lang="en-IN" dirty="0" smtClean="0"/>
              <a:t>Thus</a:t>
            </a:r>
            <a:r>
              <a:rPr lang="en-IN" dirty="0"/>
              <a:t>, we know that x ∈ S ∪ T and also x ∈ S ∪ R. Since x ∈ S ∪ T, then x ∈ S or x ∈ T; furthermore, since x ∈ S ∪ R, then x ∈ S or x ∈ R. So, at least one of x ∈ S or x ∈ T has to be true while, at the same time, at least one of x ∈ S or x ∈ R must be true. If we know that x ∈ S, then x ∈ S ⊂ S ∪ (T ∩ R).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it’s not true that x ∈ S, then it must be that x ∈ T and that x ∈ R. Thus, x ∈ T ∩R and thus x ∈ (T ∩R) ⊂ S ∪(T ∩R). So, we have the subset inclusions (S ∪ T) ∩ (S ∪ R) ⊂ S ∪ (T ∩ R). </a:t>
            </a:r>
            <a:endParaRPr lang="en-IN" dirty="0" smtClean="0"/>
          </a:p>
          <a:p>
            <a:r>
              <a:rPr lang="en-IN" dirty="0" smtClean="0"/>
              <a:t>Since </a:t>
            </a:r>
            <a:r>
              <a:rPr lang="en-IN" dirty="0"/>
              <a:t>we have shown both inclusions to be true, then we can conclude the two sets are equal: S ∪ (T ∩ R) = (S ∪ T) ∩ (S ∪ R).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08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/>
                  <a:t>Let </a:t>
                </a:r>
                <a:r>
                  <a:rPr lang="en-IN" dirty="0" err="1"/>
                  <a:t>Aj</a:t>
                </a:r>
                <a:r>
                  <a:rPr lang="en-IN" dirty="0"/>
                  <a:t> = { … -2, -1, 0, 1, …, j</a:t>
                </a:r>
                <a:r>
                  <a:rPr lang="en-IN" dirty="0" smtClean="0"/>
                  <a:t>}.  Find  </a:t>
                </a:r>
                <a:r>
                  <a:rPr lang="en-IN" dirty="0"/>
                  <a:t>a)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dirty="0" smtClean="0"/>
                  <a:t>  b) </a:t>
                </a:r>
                <a14:m>
                  <m:oMath xmlns:m="http://schemas.openxmlformats.org/officeDocument/2006/math">
                    <m:nary>
                      <m:naryPr>
                        <m:chr m:val="⋂"/>
                        <m:limLoc m:val="subSup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  <a:p>
                <a:r>
                  <a:rPr lang="en-IN" b="1" dirty="0" smtClean="0"/>
                  <a:t>Russell’s </a:t>
                </a:r>
                <a:r>
                  <a:rPr lang="en-IN" b="1" dirty="0"/>
                  <a:t>paradox</a:t>
                </a:r>
                <a:r>
                  <a:rPr lang="en-IN" dirty="0"/>
                  <a:t>. Let </a:t>
                </a:r>
                <a:r>
                  <a:rPr lang="en-IN" i="1" dirty="0"/>
                  <a:t>S </a:t>
                </a:r>
                <a:r>
                  <a:rPr lang="en-IN" dirty="0"/>
                  <a:t>be </a:t>
                </a:r>
                <a:r>
                  <a:rPr lang="en-IN" dirty="0" smtClean="0"/>
                  <a:t>the set </a:t>
                </a:r>
                <a:r>
                  <a:rPr lang="en-IN" dirty="0"/>
                  <a:t>that contains a set </a:t>
                </a:r>
                <a:r>
                  <a:rPr lang="en-IN" i="1" dirty="0"/>
                  <a:t>x </a:t>
                </a:r>
                <a:r>
                  <a:rPr lang="en-IN" dirty="0"/>
                  <a:t>if the set </a:t>
                </a:r>
                <a:r>
                  <a:rPr lang="en-IN" i="1" dirty="0"/>
                  <a:t>x </a:t>
                </a:r>
                <a:r>
                  <a:rPr lang="en-IN" dirty="0"/>
                  <a:t>does not belong </a:t>
                </a:r>
                <a:r>
                  <a:rPr lang="en-IN" dirty="0" smtClean="0"/>
                  <a:t>to itself</a:t>
                </a:r>
                <a:r>
                  <a:rPr lang="en-IN" dirty="0"/>
                  <a:t>, so that </a:t>
                </a:r>
                <a:r>
                  <a:rPr lang="en-IN" i="1" dirty="0"/>
                  <a:t>S </a:t>
                </a:r>
                <a:r>
                  <a:rPr lang="en-IN" dirty="0"/>
                  <a:t>= {</a:t>
                </a:r>
                <a:r>
                  <a:rPr lang="en-IN" i="1" dirty="0"/>
                  <a:t>x </a:t>
                </a:r>
                <a:r>
                  <a:rPr lang="en-IN" dirty="0"/>
                  <a:t>| </a:t>
                </a:r>
                <a:r>
                  <a:rPr lang="en-IN" i="1" dirty="0"/>
                  <a:t>x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en-IN" dirty="0"/>
                  <a:t> </a:t>
                </a:r>
                <a:r>
                  <a:rPr lang="en-IN" i="1" dirty="0"/>
                  <a:t>x</a:t>
                </a:r>
                <a:r>
                  <a:rPr lang="en-IN" dirty="0"/>
                  <a:t>}.</a:t>
                </a:r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90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416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2951</TotalTime>
  <Words>1925</Words>
  <Application>Microsoft Office PowerPoint</Application>
  <PresentationFormat>On-screen Show (4:3)</PresentationFormat>
  <Paragraphs>187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6" baseType="lpstr">
      <vt:lpstr>Arial</vt:lpstr>
      <vt:lpstr>Calibri</vt:lpstr>
      <vt:lpstr>Cambria Math</vt:lpstr>
      <vt:lpstr>Georgia</vt:lpstr>
      <vt:lpstr>inherit</vt:lpstr>
      <vt:lpstr>MathJax_AMS</vt:lpstr>
      <vt:lpstr>MathJax_Main</vt:lpstr>
      <vt:lpstr>MathJax_Math-italic</vt:lpstr>
      <vt:lpstr>MTMI</vt:lpstr>
      <vt:lpstr>MTSYN</vt:lpstr>
      <vt:lpstr>Symbol</vt:lpstr>
      <vt:lpstr>Times-Bold</vt:lpstr>
      <vt:lpstr>Times-BoldItalic</vt:lpstr>
      <vt:lpstr>Times-Roman</vt:lpstr>
      <vt:lpstr>1_Office Theme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268</cp:revision>
  <cp:lastPrinted>2020-09-30T05:04:08Z</cp:lastPrinted>
  <dcterms:created xsi:type="dcterms:W3CDTF">2014-09-18T17:17:25Z</dcterms:created>
  <dcterms:modified xsi:type="dcterms:W3CDTF">2020-10-03T04:09:18Z</dcterms:modified>
</cp:coreProperties>
</file>