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3"/>
  </p:notesMasterIdLst>
  <p:sldIdLst>
    <p:sldId id="323" r:id="rId2"/>
    <p:sldId id="324" r:id="rId3"/>
    <p:sldId id="396" r:id="rId4"/>
    <p:sldId id="397" r:id="rId5"/>
    <p:sldId id="398" r:id="rId6"/>
    <p:sldId id="358" r:id="rId7"/>
    <p:sldId id="399" r:id="rId8"/>
    <p:sldId id="400" r:id="rId9"/>
    <p:sldId id="375" r:id="rId10"/>
    <p:sldId id="403" r:id="rId11"/>
    <p:sldId id="389" r:id="rId12"/>
    <p:sldId id="395" r:id="rId13"/>
    <p:sldId id="342" r:id="rId14"/>
    <p:sldId id="376" r:id="rId15"/>
    <p:sldId id="359" r:id="rId16"/>
    <p:sldId id="394" r:id="rId17"/>
    <p:sldId id="385" r:id="rId18"/>
    <p:sldId id="380" r:id="rId19"/>
    <p:sldId id="382" r:id="rId20"/>
    <p:sldId id="383" r:id="rId21"/>
    <p:sldId id="384" r:id="rId22"/>
    <p:sldId id="381" r:id="rId23"/>
    <p:sldId id="386" r:id="rId24"/>
    <p:sldId id="393" r:id="rId25"/>
    <p:sldId id="406" r:id="rId26"/>
    <p:sldId id="388" r:id="rId27"/>
    <p:sldId id="404" r:id="rId28"/>
    <p:sldId id="405" r:id="rId29"/>
    <p:sldId id="390" r:id="rId30"/>
    <p:sldId id="391" r:id="rId31"/>
    <p:sldId id="39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4" autoAdjust="0"/>
    <p:restoredTop sz="94660"/>
  </p:normalViewPr>
  <p:slideViewPr>
    <p:cSldViewPr>
      <p:cViewPr>
        <p:scale>
          <a:sx n="81" d="100"/>
          <a:sy n="81" d="100"/>
        </p:scale>
        <p:origin x="208" y="20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21F22-1FCD-423B-ABDF-DA273D32C413}" type="datetimeFigureOut">
              <a:rPr lang="en-US" smtClean="0"/>
              <a:t>10/28/20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536C4-674F-47B8-B857-97AB08F6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35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536C4-674F-47B8-B857-97AB08F6B0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82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3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24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>
                <a:solidFill>
                  <a:srgbClr val="101141"/>
                </a:solidFill>
              </a:rPr>
              <a:t>BITS </a:t>
            </a:r>
            <a:r>
              <a:rPr 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550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>
                <a:solidFill>
                  <a:srgbClr val="101141"/>
                </a:solidFill>
              </a:rPr>
              <a:t>BITS </a:t>
            </a:r>
            <a:r>
              <a:rPr lang="en-US" sz="9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3778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8C8D-BF21-4ED2-AA9B-14AC8BB0A65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E36E-A0D7-4595-A1DB-93C3A10BEE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507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8C8D-BF21-4ED2-AA9B-14AC8BB0A65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E36E-A0D7-4595-A1DB-93C3A10BEE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57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</a:rPr>
              <a:t>Hyderabad 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5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FFFFFF"/>
                </a:solidFill>
              </a:rPr>
              <a:t>Hyderabad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8214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596063"/>
            <a:ext cx="9067800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/>
              <a:t>Course No</a:t>
            </a:r>
            <a:r>
              <a:rPr lang="en-US" sz="1100" b="1"/>
              <a:t>:</a:t>
            </a:r>
            <a:r>
              <a:rPr lang="en-US" sz="1100" b="1" baseline="0"/>
              <a:t> SS ZC416 </a:t>
            </a:r>
            <a:r>
              <a:rPr lang="en-US" sz="1100" b="1" baseline="0" dirty="0"/>
              <a:t>Course Title : Mathematical Foundations for Data Science</a:t>
            </a:r>
            <a:r>
              <a:rPr lang="en-US" sz="1100" b="1" dirty="0"/>
              <a:t>, Dr. KVR , </a:t>
            </a:r>
            <a:r>
              <a:rPr lang="en-US" sz="1100" b="1" dirty="0">
                <a:solidFill>
                  <a:srgbClr val="101141"/>
                </a:solidFill>
              </a:rPr>
              <a:t>BITS </a:t>
            </a:r>
            <a:r>
              <a:rPr lang="en-US" sz="1100" b="1" dirty="0" err="1">
                <a:solidFill>
                  <a:srgbClr val="101141"/>
                </a:solidFill>
              </a:rPr>
              <a:t>Pilani</a:t>
            </a:r>
            <a:r>
              <a:rPr lang="en-US" sz="1100" b="1" dirty="0">
                <a:solidFill>
                  <a:srgbClr val="101141"/>
                </a:solidFill>
              </a:rPr>
              <a:t>, Hyderabad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38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2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>
                <a:solidFill>
                  <a:srgbClr val="101141"/>
                </a:solidFill>
              </a:rPr>
              <a:t>BITS </a:t>
            </a:r>
            <a:r>
              <a:rPr 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208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>
                <a:solidFill>
                  <a:srgbClr val="101141"/>
                </a:solidFill>
              </a:rPr>
              <a:t>BITS </a:t>
            </a:r>
            <a:r>
              <a:rPr 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52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>
                <a:solidFill>
                  <a:srgbClr val="101141"/>
                </a:solidFill>
              </a:rPr>
              <a:t>BITS </a:t>
            </a:r>
            <a:r>
              <a:rPr 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133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>
                <a:solidFill>
                  <a:srgbClr val="101141"/>
                </a:solidFill>
              </a:rPr>
              <a:t>BITS </a:t>
            </a:r>
            <a:r>
              <a:rPr 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547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>
                <a:solidFill>
                  <a:srgbClr val="101141"/>
                </a:solidFill>
              </a:rPr>
              <a:t>BITS </a:t>
            </a:r>
            <a:r>
              <a:rPr 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023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AAOC Z C111  PROBABILITY AND 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3828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3200" y="3505200"/>
            <a:ext cx="4648200" cy="2438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/>
              <a:t>BITS </a:t>
            </a:r>
            <a:r>
              <a:rPr lang="en-US" sz="4800" dirty="0" err="1"/>
              <a:t>Pilani</a:t>
            </a:r>
            <a:r>
              <a:rPr lang="en-US" sz="4800" dirty="0"/>
              <a:t> presentation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K. </a:t>
            </a:r>
            <a:r>
              <a:rPr lang="en-US" altLang="en-US" dirty="0" err="1"/>
              <a:t>Venkata</a:t>
            </a:r>
            <a:r>
              <a:rPr lang="en-US" altLang="en-US" dirty="0"/>
              <a:t> </a:t>
            </a:r>
            <a:r>
              <a:rPr lang="en-US" altLang="en-US" dirty="0" err="1"/>
              <a:t>Ratnam</a:t>
            </a:r>
            <a:endParaRPr lang="en-US" altLang="en-US" dirty="0"/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Mathematics</a:t>
            </a:r>
          </a:p>
        </p:txBody>
      </p:sp>
    </p:spTree>
    <p:extLst>
      <p:ext uri="{BB962C8B-B14F-4D97-AF65-F5344CB8AC3E}">
        <p14:creationId xmlns:p14="http://schemas.microsoft.com/office/powerpoint/2010/main" val="3988687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524000"/>
            <a:ext cx="8767482" cy="4953000"/>
          </a:xfrm>
        </p:spPr>
        <p:txBody>
          <a:bodyPr/>
          <a:lstStyle/>
          <a:p>
            <a:r>
              <a:rPr lang="en-US" dirty="0"/>
              <a:t>A relation can be used to express a one-to-many relationship between the elements of the sets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B</a:t>
            </a:r>
            <a:r>
              <a:rPr lang="en-US" dirty="0"/>
              <a:t>, where an element of </a:t>
            </a:r>
            <a:r>
              <a:rPr lang="en-US" i="1" dirty="0"/>
              <a:t>A </a:t>
            </a:r>
            <a:r>
              <a:rPr lang="en-US" dirty="0"/>
              <a:t>may be related to more than one element of </a:t>
            </a:r>
            <a:r>
              <a:rPr lang="en-US" i="1" dirty="0"/>
              <a:t>B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function represents a relation where exactly one element of </a:t>
            </a:r>
            <a:r>
              <a:rPr lang="en-US" i="1" dirty="0"/>
              <a:t>B </a:t>
            </a:r>
            <a:r>
              <a:rPr lang="en-US" dirty="0"/>
              <a:t>is related to each element of </a:t>
            </a:r>
            <a:r>
              <a:rPr lang="en-US" i="1" dirty="0"/>
              <a:t>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Relations are a generalization of graphs of functions;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Relation </a:t>
            </a:r>
          </a:p>
        </p:txBody>
      </p:sp>
    </p:spTree>
    <p:extLst>
      <p:ext uri="{BB962C8B-B14F-4D97-AF65-F5344CB8AC3E}">
        <p14:creationId xmlns:p14="http://schemas.microsoft.com/office/powerpoint/2010/main" val="4189485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93837"/>
            <a:ext cx="8915400" cy="4983163"/>
          </a:xfrm>
        </p:spPr>
        <p:txBody>
          <a:bodyPr/>
          <a:lstStyle/>
          <a:p>
            <a:r>
              <a:rPr lang="en-IN" dirty="0"/>
              <a:t>List the 16 different relations on the set {0,1}.</a:t>
            </a:r>
          </a:p>
          <a:p>
            <a:endParaRPr lang="en-IN" dirty="0"/>
          </a:p>
          <a:p>
            <a:r>
              <a:rPr lang="en-IN" dirty="0"/>
              <a:t> A relation on a set A is the subset of</a:t>
            </a:r>
          </a:p>
          <a:p>
            <a:endParaRPr lang="en-IN" dirty="0"/>
          </a:p>
          <a:p>
            <a:r>
              <a:rPr lang="en-IN" dirty="0"/>
              <a:t> A X A = {(0, 0), (0, 1), (1, 0), (1, 1)} </a:t>
            </a:r>
          </a:p>
          <a:p>
            <a:endParaRPr lang="en-IN" dirty="0"/>
          </a:p>
          <a:p>
            <a:r>
              <a:rPr lang="en-IN" dirty="0"/>
              <a:t>Relations: 1.𝛷  2.{(0,0)} 	3. {(0,1)} 	4. {(1,0)} 		5. {(1,1)}	 6.{(0,0), (0,1)} 	7. {(0,0), (1,0)} 	8. {(0,0), (1,1)} 	9.{(0,1), (1,0)} 10. {(0,1), (1,1)} 	11. {(1,0), (1,1)} 12.{(0,0), (0,1), (1,0)} 13. {(0,0), (0,1), (1,1)} 	14.{(0,0), (1,0), (1,1)} 15. {(0,1), (1,0), (1,1)} 16.{(0,0), (0,1), (1,0), (1,1)}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034907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93837"/>
            <a:ext cx="8763000" cy="4983163"/>
          </a:xfrm>
        </p:spPr>
        <p:txBody>
          <a:bodyPr/>
          <a:lstStyle/>
          <a:p>
            <a:r>
              <a:rPr lang="en-IN" dirty="0"/>
              <a:t>List the ordered pairs in the relation </a:t>
            </a:r>
            <a:r>
              <a:rPr lang="en-IN" i="1" dirty="0"/>
              <a:t>R </a:t>
            </a:r>
            <a:r>
              <a:rPr lang="en-IN" dirty="0"/>
              <a:t>from </a:t>
            </a:r>
            <a:r>
              <a:rPr lang="en-IN" i="1" dirty="0"/>
              <a:t>A </a:t>
            </a:r>
            <a:r>
              <a:rPr lang="en-IN" dirty="0"/>
              <a:t>= {0</a:t>
            </a:r>
            <a:r>
              <a:rPr lang="en-IN" i="1" dirty="0"/>
              <a:t>, </a:t>
            </a:r>
            <a:r>
              <a:rPr lang="en-IN" dirty="0"/>
              <a:t>1</a:t>
            </a:r>
            <a:r>
              <a:rPr lang="en-IN" i="1" dirty="0"/>
              <a:t>, </a:t>
            </a:r>
            <a:r>
              <a:rPr lang="en-IN" dirty="0"/>
              <a:t>2</a:t>
            </a:r>
            <a:r>
              <a:rPr lang="en-IN" i="1" dirty="0"/>
              <a:t>, </a:t>
            </a:r>
            <a:r>
              <a:rPr lang="en-IN" dirty="0"/>
              <a:t>3</a:t>
            </a:r>
            <a:r>
              <a:rPr lang="en-IN" i="1" dirty="0"/>
              <a:t>, </a:t>
            </a:r>
            <a:r>
              <a:rPr lang="en-IN" dirty="0"/>
              <a:t>4} to </a:t>
            </a:r>
            <a:r>
              <a:rPr lang="en-IN" i="1" dirty="0"/>
              <a:t>B </a:t>
            </a:r>
            <a:r>
              <a:rPr lang="en-IN" dirty="0"/>
              <a:t>= {0</a:t>
            </a:r>
            <a:r>
              <a:rPr lang="en-IN" i="1" dirty="0"/>
              <a:t>, </a:t>
            </a:r>
            <a:r>
              <a:rPr lang="en-IN" dirty="0"/>
              <a:t>1</a:t>
            </a:r>
            <a:r>
              <a:rPr lang="en-IN" i="1" dirty="0"/>
              <a:t>, </a:t>
            </a:r>
            <a:r>
              <a:rPr lang="en-IN" dirty="0"/>
              <a:t>2</a:t>
            </a:r>
            <a:r>
              <a:rPr lang="en-IN" i="1" dirty="0"/>
              <a:t>, </a:t>
            </a:r>
            <a:r>
              <a:rPr lang="en-IN" dirty="0"/>
              <a:t>3}, where </a:t>
            </a:r>
            <a:r>
              <a:rPr lang="en-IN" i="1" dirty="0"/>
              <a:t>(a, b) </a:t>
            </a:r>
            <a:r>
              <a:rPr lang="en-IN" dirty="0"/>
              <a:t>∈ </a:t>
            </a:r>
            <a:r>
              <a:rPr lang="en-IN" i="1" dirty="0"/>
              <a:t>R </a:t>
            </a:r>
            <a:r>
              <a:rPr lang="en-IN" dirty="0"/>
              <a:t>if and only if</a:t>
            </a:r>
          </a:p>
          <a:p>
            <a:pPr marL="457200" indent="-457200">
              <a:buAutoNum type="alphaLcParenR"/>
            </a:pPr>
            <a:r>
              <a:rPr lang="pt-BR" i="1" dirty="0"/>
              <a:t>a </a:t>
            </a:r>
            <a:r>
              <a:rPr lang="pt-BR" dirty="0"/>
              <a:t>= </a:t>
            </a:r>
            <a:r>
              <a:rPr lang="pt-BR" i="1" dirty="0"/>
              <a:t>b</a:t>
            </a:r>
            <a:r>
              <a:rPr lang="pt-BR" dirty="0"/>
              <a:t>. </a:t>
            </a:r>
          </a:p>
          <a:p>
            <a:pPr marL="457200" indent="-457200">
              <a:buAutoNum type="alphaLcParenR"/>
            </a:pPr>
            <a:r>
              <a:rPr lang="pt-BR" i="1" dirty="0"/>
              <a:t>a </a:t>
            </a:r>
            <a:r>
              <a:rPr lang="pt-BR" dirty="0"/>
              <a:t>+ </a:t>
            </a:r>
            <a:r>
              <a:rPr lang="pt-BR" i="1" dirty="0"/>
              <a:t>b </a:t>
            </a:r>
            <a:r>
              <a:rPr lang="pt-BR" dirty="0"/>
              <a:t>= 4.</a:t>
            </a:r>
          </a:p>
          <a:p>
            <a:r>
              <a:rPr lang="pt-BR" b="1" dirty="0"/>
              <a:t>c) </a:t>
            </a:r>
            <a:r>
              <a:rPr lang="pt-BR" i="1" dirty="0"/>
              <a:t>a &gt; b</a:t>
            </a:r>
            <a:r>
              <a:rPr lang="pt-BR" dirty="0"/>
              <a:t>.</a:t>
            </a:r>
          </a:p>
          <a:p>
            <a:r>
              <a:rPr lang="pt-BR" dirty="0"/>
              <a:t> </a:t>
            </a:r>
            <a:r>
              <a:rPr lang="pt-BR" b="1" dirty="0"/>
              <a:t>d) </a:t>
            </a:r>
            <a:r>
              <a:rPr lang="pt-BR" i="1" dirty="0"/>
              <a:t>a /</a:t>
            </a:r>
            <a:r>
              <a:rPr lang="pt-BR" dirty="0"/>
              <a:t> </a:t>
            </a:r>
            <a:r>
              <a:rPr lang="pt-BR" i="1" dirty="0"/>
              <a:t>b</a:t>
            </a:r>
            <a:r>
              <a:rPr lang="pt-BR" dirty="0"/>
              <a:t>.</a:t>
            </a:r>
          </a:p>
          <a:p>
            <a:r>
              <a:rPr lang="en-IN" b="1" dirty="0"/>
              <a:t>e) </a:t>
            </a:r>
            <a:r>
              <a:rPr lang="en-IN" dirty="0" err="1"/>
              <a:t>gcd</a:t>
            </a:r>
            <a:r>
              <a:rPr lang="en-IN" i="1" dirty="0"/>
              <a:t>(a, b) </a:t>
            </a:r>
            <a:r>
              <a:rPr lang="en-IN" dirty="0"/>
              <a:t>= 1. </a:t>
            </a:r>
          </a:p>
          <a:p>
            <a:r>
              <a:rPr lang="en-IN" b="1" dirty="0"/>
              <a:t>f ) </a:t>
            </a:r>
            <a:r>
              <a:rPr lang="en-IN" dirty="0"/>
              <a:t>lcm</a:t>
            </a:r>
            <a:r>
              <a:rPr lang="en-IN" i="1" dirty="0"/>
              <a:t>(a, b) </a:t>
            </a:r>
            <a:r>
              <a:rPr lang="en-IN" dirty="0"/>
              <a:t>= 2.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https://d2nchlq0f2u6vy.cloudfront.net/18/06/15/1344a7eb2d45fb26c15f47fcc4f6f199/73206e2738baca5459ab42ec30738cde/lateximg.png?tcb=16017086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12448"/>
            <a:ext cx="7924800" cy="143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284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371600"/>
            <a:ext cx="9067800" cy="5334000"/>
          </a:xfrm>
        </p:spPr>
        <p:txBody>
          <a:bodyPr/>
          <a:lstStyle/>
          <a:p>
            <a:r>
              <a:rPr lang="en-IN" dirty="0"/>
              <a:t>A relation </a:t>
            </a:r>
            <a:r>
              <a:rPr lang="en-IN" i="1" dirty="0"/>
              <a:t>R </a:t>
            </a:r>
            <a:r>
              <a:rPr lang="en-IN" dirty="0"/>
              <a:t>on a set </a:t>
            </a:r>
            <a:r>
              <a:rPr lang="en-IN" i="1" dirty="0"/>
              <a:t>A </a:t>
            </a:r>
            <a:r>
              <a:rPr lang="en-IN" dirty="0"/>
              <a:t>is called </a:t>
            </a:r>
            <a:r>
              <a:rPr lang="en-IN" i="1" dirty="0"/>
              <a:t>reflexive </a:t>
            </a:r>
            <a:r>
              <a:rPr lang="en-IN" dirty="0"/>
              <a:t>if </a:t>
            </a:r>
            <a:r>
              <a:rPr lang="en-IN" i="1" dirty="0"/>
              <a:t>(a, a) </a:t>
            </a:r>
            <a:r>
              <a:rPr lang="en-IN" dirty="0"/>
              <a:t>∈ </a:t>
            </a:r>
            <a:r>
              <a:rPr lang="en-IN" i="1" dirty="0"/>
              <a:t>R </a:t>
            </a:r>
            <a:r>
              <a:rPr lang="en-IN" dirty="0"/>
              <a:t>for every element </a:t>
            </a:r>
            <a:r>
              <a:rPr lang="en-IN" i="1" dirty="0"/>
              <a:t>a </a:t>
            </a:r>
            <a:r>
              <a:rPr lang="en-IN" dirty="0"/>
              <a:t>∈ </a:t>
            </a:r>
            <a:r>
              <a:rPr lang="en-IN" i="1" dirty="0"/>
              <a:t>A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 relation </a:t>
            </a:r>
            <a:r>
              <a:rPr lang="en-IN" i="1" dirty="0"/>
              <a:t>R </a:t>
            </a:r>
            <a:r>
              <a:rPr lang="en-IN" dirty="0"/>
              <a:t>on a set </a:t>
            </a:r>
            <a:r>
              <a:rPr lang="en-IN" i="1" dirty="0"/>
              <a:t>A </a:t>
            </a:r>
            <a:r>
              <a:rPr lang="en-IN" dirty="0"/>
              <a:t>is called </a:t>
            </a:r>
            <a:r>
              <a:rPr lang="en-IN" i="1" dirty="0"/>
              <a:t>symmetric </a:t>
            </a:r>
            <a:r>
              <a:rPr lang="en-IN" dirty="0"/>
              <a:t>if </a:t>
            </a:r>
            <a:r>
              <a:rPr lang="en-IN" i="1" dirty="0"/>
              <a:t>(b, a) </a:t>
            </a:r>
            <a:r>
              <a:rPr lang="en-IN" dirty="0"/>
              <a:t>∈ </a:t>
            </a:r>
            <a:r>
              <a:rPr lang="en-IN" i="1" dirty="0"/>
              <a:t>R </a:t>
            </a:r>
            <a:r>
              <a:rPr lang="en-IN" dirty="0"/>
              <a:t>whenever </a:t>
            </a:r>
            <a:r>
              <a:rPr lang="en-IN" i="1" dirty="0"/>
              <a:t>(a, b) </a:t>
            </a:r>
            <a:r>
              <a:rPr lang="en-IN" dirty="0"/>
              <a:t>∈ </a:t>
            </a:r>
            <a:r>
              <a:rPr lang="en-IN" i="1" dirty="0"/>
              <a:t>R</a:t>
            </a:r>
            <a:r>
              <a:rPr lang="en-IN" dirty="0"/>
              <a:t>, for all </a:t>
            </a:r>
            <a:r>
              <a:rPr lang="en-IN" i="1" dirty="0"/>
              <a:t>a, b </a:t>
            </a:r>
            <a:r>
              <a:rPr lang="en-IN" dirty="0"/>
              <a:t>∈ </a:t>
            </a:r>
            <a:r>
              <a:rPr lang="en-IN" i="1" dirty="0"/>
              <a:t>A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 relation </a:t>
            </a:r>
            <a:r>
              <a:rPr lang="en-IN" i="1" dirty="0"/>
              <a:t>R </a:t>
            </a:r>
            <a:r>
              <a:rPr lang="en-IN" dirty="0"/>
              <a:t>on a set </a:t>
            </a:r>
            <a:r>
              <a:rPr lang="en-IN" i="1" dirty="0"/>
              <a:t>A </a:t>
            </a:r>
            <a:r>
              <a:rPr lang="en-IN" dirty="0"/>
              <a:t>such that for all </a:t>
            </a:r>
            <a:r>
              <a:rPr lang="en-IN" i="1" dirty="0"/>
              <a:t>a, b </a:t>
            </a:r>
            <a:r>
              <a:rPr lang="en-IN" dirty="0"/>
              <a:t>∈ </a:t>
            </a:r>
            <a:r>
              <a:rPr lang="en-IN" i="1" dirty="0"/>
              <a:t>A</a:t>
            </a:r>
            <a:r>
              <a:rPr lang="en-IN" dirty="0"/>
              <a:t>, if </a:t>
            </a:r>
            <a:r>
              <a:rPr lang="en-IN" i="1" dirty="0"/>
              <a:t>(a, b) </a:t>
            </a:r>
            <a:r>
              <a:rPr lang="en-IN" dirty="0"/>
              <a:t>∈ </a:t>
            </a:r>
            <a:r>
              <a:rPr lang="en-IN" i="1" dirty="0"/>
              <a:t>R </a:t>
            </a:r>
            <a:r>
              <a:rPr lang="en-IN" dirty="0"/>
              <a:t>and </a:t>
            </a:r>
            <a:r>
              <a:rPr lang="en-IN" i="1" dirty="0"/>
              <a:t>(b, a) </a:t>
            </a:r>
            <a:r>
              <a:rPr lang="en-IN" dirty="0"/>
              <a:t>∈ </a:t>
            </a:r>
            <a:r>
              <a:rPr lang="en-IN" i="1" dirty="0"/>
              <a:t>R</a:t>
            </a:r>
            <a:r>
              <a:rPr lang="en-IN" dirty="0"/>
              <a:t>, then </a:t>
            </a:r>
            <a:r>
              <a:rPr lang="en-IN" i="1" dirty="0"/>
              <a:t>a </a:t>
            </a:r>
            <a:r>
              <a:rPr lang="en-IN" dirty="0"/>
              <a:t>= </a:t>
            </a:r>
            <a:r>
              <a:rPr lang="en-IN" i="1" dirty="0"/>
              <a:t>b </a:t>
            </a:r>
            <a:r>
              <a:rPr lang="en-IN" dirty="0"/>
              <a:t>is called </a:t>
            </a:r>
            <a:r>
              <a:rPr lang="en-IN" i="1" dirty="0"/>
              <a:t>antisymmetric</a:t>
            </a:r>
            <a:r>
              <a:rPr lang="en-IN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Properties of relations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6618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93837"/>
            <a:ext cx="8991600" cy="5059363"/>
          </a:xfrm>
        </p:spPr>
        <p:txBody>
          <a:bodyPr/>
          <a:lstStyle/>
          <a:p>
            <a:r>
              <a:rPr lang="en-IN" dirty="0"/>
              <a:t>A relation </a:t>
            </a:r>
            <a:r>
              <a:rPr lang="en-IN" i="1" dirty="0"/>
              <a:t>R </a:t>
            </a:r>
            <a:r>
              <a:rPr lang="en-IN" dirty="0"/>
              <a:t>on a set </a:t>
            </a:r>
            <a:r>
              <a:rPr lang="en-IN" i="1" dirty="0"/>
              <a:t>A </a:t>
            </a:r>
            <a:r>
              <a:rPr lang="en-IN" dirty="0"/>
              <a:t>is called </a:t>
            </a:r>
            <a:r>
              <a:rPr lang="en-IN" i="1" dirty="0"/>
              <a:t>transitive </a:t>
            </a:r>
            <a:r>
              <a:rPr lang="en-IN" dirty="0"/>
              <a:t>if whenever </a:t>
            </a:r>
            <a:r>
              <a:rPr lang="en-IN" i="1" dirty="0"/>
              <a:t>(a, b) </a:t>
            </a:r>
            <a:r>
              <a:rPr lang="en-IN" dirty="0"/>
              <a:t>∈ </a:t>
            </a:r>
            <a:r>
              <a:rPr lang="en-IN" i="1" dirty="0"/>
              <a:t>R </a:t>
            </a:r>
            <a:r>
              <a:rPr lang="en-IN" dirty="0"/>
              <a:t>and </a:t>
            </a:r>
            <a:r>
              <a:rPr lang="en-IN" i="1" dirty="0"/>
              <a:t>(b, c) </a:t>
            </a:r>
            <a:r>
              <a:rPr lang="en-IN" dirty="0"/>
              <a:t>∈ </a:t>
            </a:r>
            <a:r>
              <a:rPr lang="en-IN" i="1" dirty="0"/>
              <a:t>R</a:t>
            </a:r>
            <a:r>
              <a:rPr lang="en-IN" dirty="0"/>
              <a:t>, then </a:t>
            </a:r>
            <a:r>
              <a:rPr lang="en-IN" i="1" dirty="0"/>
              <a:t>(a, c) </a:t>
            </a:r>
            <a:r>
              <a:rPr lang="en-IN" dirty="0"/>
              <a:t>∈ </a:t>
            </a:r>
            <a:r>
              <a:rPr lang="en-IN" i="1" dirty="0"/>
              <a:t>R</a:t>
            </a:r>
            <a:r>
              <a:rPr lang="en-IN" dirty="0"/>
              <a:t>, for all </a:t>
            </a:r>
            <a:r>
              <a:rPr lang="en-IN" i="1" dirty="0"/>
              <a:t>a, b, c </a:t>
            </a:r>
            <a:r>
              <a:rPr lang="en-IN" dirty="0"/>
              <a:t>∈ </a:t>
            </a:r>
            <a:r>
              <a:rPr lang="en-IN" i="1" dirty="0"/>
              <a:t>A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Let </a:t>
            </a:r>
            <a:r>
              <a:rPr lang="en-IN" i="1" dirty="0"/>
              <a:t>R </a:t>
            </a:r>
            <a:r>
              <a:rPr lang="en-IN" dirty="0"/>
              <a:t>be a relation from a set </a:t>
            </a:r>
            <a:r>
              <a:rPr lang="en-IN" i="1" dirty="0"/>
              <a:t>A </a:t>
            </a:r>
            <a:r>
              <a:rPr lang="en-IN" dirty="0"/>
              <a:t>to a set </a:t>
            </a:r>
            <a:r>
              <a:rPr lang="en-IN" i="1" dirty="0"/>
              <a:t>B </a:t>
            </a:r>
            <a:r>
              <a:rPr lang="en-IN" dirty="0"/>
              <a:t>and </a:t>
            </a:r>
            <a:r>
              <a:rPr lang="en-IN" i="1" dirty="0"/>
              <a:t>S </a:t>
            </a:r>
            <a:r>
              <a:rPr lang="en-IN" dirty="0"/>
              <a:t>a relation from </a:t>
            </a:r>
            <a:r>
              <a:rPr lang="en-IN" i="1" dirty="0"/>
              <a:t>B </a:t>
            </a:r>
            <a:r>
              <a:rPr lang="en-IN" dirty="0"/>
              <a:t>to a set </a:t>
            </a:r>
            <a:r>
              <a:rPr lang="en-IN" i="1" dirty="0"/>
              <a:t>C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dirty="0"/>
              <a:t>The </a:t>
            </a:r>
            <a:r>
              <a:rPr lang="en-IN" i="1" dirty="0"/>
              <a:t>composite </a:t>
            </a:r>
            <a:r>
              <a:rPr lang="en-IN" dirty="0"/>
              <a:t>of </a:t>
            </a:r>
            <a:r>
              <a:rPr lang="en-IN" i="1" dirty="0"/>
              <a:t>R </a:t>
            </a:r>
            <a:r>
              <a:rPr lang="en-IN" dirty="0"/>
              <a:t>and </a:t>
            </a:r>
            <a:r>
              <a:rPr lang="en-IN" i="1" dirty="0"/>
              <a:t>S </a:t>
            </a:r>
            <a:r>
              <a:rPr lang="en-IN" dirty="0"/>
              <a:t>is the relation consisting of ordered pairs </a:t>
            </a:r>
            <a:r>
              <a:rPr lang="en-IN" i="1" dirty="0"/>
              <a:t>(a, c)</a:t>
            </a:r>
            <a:r>
              <a:rPr lang="en-IN" dirty="0"/>
              <a:t>, where </a:t>
            </a:r>
            <a:r>
              <a:rPr lang="en-IN" i="1" dirty="0"/>
              <a:t>a </a:t>
            </a:r>
            <a:r>
              <a:rPr lang="en-IN" dirty="0"/>
              <a:t>∈ </a:t>
            </a:r>
            <a:r>
              <a:rPr lang="en-IN" i="1" dirty="0"/>
              <a:t>A</a:t>
            </a:r>
            <a:r>
              <a:rPr lang="en-IN" dirty="0"/>
              <a:t>, </a:t>
            </a:r>
            <a:r>
              <a:rPr lang="en-IN" i="1" dirty="0"/>
              <a:t>c </a:t>
            </a:r>
            <a:r>
              <a:rPr lang="en-IN" dirty="0"/>
              <a:t>∈ </a:t>
            </a:r>
            <a:r>
              <a:rPr lang="en-IN" i="1" dirty="0"/>
              <a:t>C</a:t>
            </a:r>
            <a:r>
              <a:rPr lang="en-IN" dirty="0"/>
              <a:t>, and for which there exists an element </a:t>
            </a:r>
            <a:r>
              <a:rPr lang="en-IN" i="1" dirty="0"/>
              <a:t>b </a:t>
            </a:r>
            <a:r>
              <a:rPr lang="en-IN" dirty="0"/>
              <a:t>∈ </a:t>
            </a:r>
            <a:r>
              <a:rPr lang="en-IN" i="1" dirty="0"/>
              <a:t>B </a:t>
            </a:r>
            <a:r>
              <a:rPr lang="en-IN" dirty="0"/>
              <a:t>such that </a:t>
            </a:r>
            <a:r>
              <a:rPr lang="en-IN" i="1" dirty="0"/>
              <a:t>(a, b) </a:t>
            </a:r>
            <a:r>
              <a:rPr lang="en-IN" dirty="0"/>
              <a:t>∈ </a:t>
            </a:r>
            <a:r>
              <a:rPr lang="en-IN" i="1" dirty="0"/>
              <a:t>R </a:t>
            </a:r>
            <a:r>
              <a:rPr lang="en-IN" dirty="0"/>
              <a:t>and </a:t>
            </a:r>
            <a:r>
              <a:rPr lang="en-IN" i="1" dirty="0"/>
              <a:t>(b, c) </a:t>
            </a:r>
            <a:r>
              <a:rPr lang="en-IN" dirty="0"/>
              <a:t>∈ </a:t>
            </a:r>
            <a:r>
              <a:rPr lang="en-IN" i="1" dirty="0"/>
              <a:t>S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dirty="0"/>
              <a:t>We denote the composite of </a:t>
            </a:r>
            <a:r>
              <a:rPr lang="en-IN" i="1" dirty="0"/>
              <a:t>R </a:t>
            </a:r>
            <a:r>
              <a:rPr lang="en-IN" dirty="0"/>
              <a:t>and </a:t>
            </a:r>
            <a:r>
              <a:rPr lang="en-IN" i="1" dirty="0"/>
              <a:t>S </a:t>
            </a:r>
            <a:r>
              <a:rPr lang="en-IN" dirty="0"/>
              <a:t>by </a:t>
            </a:r>
            <a:r>
              <a:rPr lang="en-IN" i="1" dirty="0"/>
              <a:t>S </a:t>
            </a:r>
            <a:r>
              <a:rPr lang="en-IN" dirty="0"/>
              <a:t>◦</a:t>
            </a:r>
            <a:r>
              <a:rPr lang="en-IN" i="1" dirty="0"/>
              <a:t>R</a:t>
            </a:r>
            <a:r>
              <a:rPr lang="en-IN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err="1"/>
              <a:t>Defintion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1666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371601"/>
            <a:ext cx="9067800" cy="5181599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Let </a:t>
            </a:r>
            <a:r>
              <a:rPr lang="en-IN" i="1" dirty="0"/>
              <a:t>R </a:t>
            </a:r>
            <a:r>
              <a:rPr lang="en-IN" dirty="0"/>
              <a:t>be a relation on the set </a:t>
            </a:r>
            <a:r>
              <a:rPr lang="en-IN" i="1" dirty="0"/>
              <a:t>A</a:t>
            </a:r>
            <a:r>
              <a:rPr lang="en-IN" dirty="0"/>
              <a:t>. The powers </a:t>
            </a:r>
            <a:r>
              <a:rPr lang="en-IN" i="1" dirty="0"/>
              <a:t>R</a:t>
            </a:r>
            <a:r>
              <a:rPr lang="en-IN" i="1" baseline="30000" dirty="0"/>
              <a:t>n</a:t>
            </a:r>
            <a:r>
              <a:rPr lang="en-IN" i="1" dirty="0"/>
              <a:t>, n </a:t>
            </a:r>
            <a:r>
              <a:rPr lang="en-IN" dirty="0"/>
              <a:t>= 1</a:t>
            </a:r>
            <a:r>
              <a:rPr lang="en-IN" i="1" dirty="0"/>
              <a:t>, </a:t>
            </a:r>
            <a:r>
              <a:rPr lang="en-IN" dirty="0"/>
              <a:t>2</a:t>
            </a:r>
            <a:r>
              <a:rPr lang="en-IN" i="1" dirty="0"/>
              <a:t>, </a:t>
            </a:r>
            <a:r>
              <a:rPr lang="en-IN" dirty="0"/>
              <a:t>3</a:t>
            </a:r>
            <a:r>
              <a:rPr lang="en-IN" i="1" dirty="0"/>
              <a:t>, . . . , </a:t>
            </a:r>
            <a:r>
              <a:rPr lang="en-IN" dirty="0"/>
              <a:t>are defined recursively by </a:t>
            </a:r>
            <a:r>
              <a:rPr lang="pt-BR" i="1" dirty="0"/>
              <a:t>R</a:t>
            </a:r>
            <a:r>
              <a:rPr lang="pt-BR" baseline="30000" dirty="0"/>
              <a:t>1 </a:t>
            </a:r>
            <a:r>
              <a:rPr lang="pt-BR" dirty="0"/>
              <a:t>= </a:t>
            </a:r>
            <a:r>
              <a:rPr lang="pt-BR" i="1" dirty="0"/>
              <a:t>R </a:t>
            </a:r>
            <a:r>
              <a:rPr lang="pt-BR" dirty="0"/>
              <a:t>and </a:t>
            </a:r>
            <a:r>
              <a:rPr lang="pt-BR" i="1" dirty="0"/>
              <a:t>R</a:t>
            </a:r>
            <a:r>
              <a:rPr lang="pt-BR" i="1" baseline="30000" dirty="0"/>
              <a:t>n</a:t>
            </a:r>
            <a:r>
              <a:rPr lang="pt-BR" baseline="30000" dirty="0"/>
              <a:t>+1</a:t>
            </a:r>
            <a:r>
              <a:rPr lang="pt-BR" dirty="0"/>
              <a:t> = </a:t>
            </a:r>
            <a:r>
              <a:rPr lang="pt-BR" i="1" dirty="0"/>
              <a:t>R</a:t>
            </a:r>
            <a:r>
              <a:rPr lang="pt-BR" i="1" baseline="30000" dirty="0"/>
              <a:t>n</a:t>
            </a:r>
            <a:r>
              <a:rPr lang="pt-BR" i="1" dirty="0"/>
              <a:t> </a:t>
            </a:r>
            <a:r>
              <a:rPr lang="pt-BR" dirty="0"/>
              <a:t>◦ </a:t>
            </a:r>
            <a:r>
              <a:rPr lang="pt-BR" i="1" dirty="0"/>
              <a:t>R.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 definition shows that </a:t>
            </a:r>
            <a:r>
              <a:rPr lang="en-IN" i="1" dirty="0"/>
              <a:t>R</a:t>
            </a:r>
            <a:r>
              <a:rPr lang="en-IN" baseline="30000" dirty="0"/>
              <a:t>2</a:t>
            </a:r>
            <a:r>
              <a:rPr lang="en-IN" dirty="0"/>
              <a:t> = </a:t>
            </a:r>
            <a:r>
              <a:rPr lang="en-IN" i="1" dirty="0"/>
              <a:t>R </a:t>
            </a:r>
            <a:r>
              <a:rPr lang="en-IN" dirty="0"/>
              <a:t>◦</a:t>
            </a:r>
            <a:r>
              <a:rPr lang="en-IN" i="1" dirty="0"/>
              <a:t>R</a:t>
            </a:r>
            <a:r>
              <a:rPr lang="en-IN" dirty="0"/>
              <a:t>, </a:t>
            </a:r>
            <a:r>
              <a:rPr lang="en-IN" i="1" dirty="0"/>
              <a:t>R</a:t>
            </a:r>
            <a:r>
              <a:rPr lang="en-IN" baseline="30000" dirty="0"/>
              <a:t>3</a:t>
            </a:r>
            <a:r>
              <a:rPr lang="en-IN" dirty="0"/>
              <a:t> = </a:t>
            </a:r>
            <a:r>
              <a:rPr lang="en-IN" i="1" dirty="0"/>
              <a:t>R</a:t>
            </a:r>
            <a:r>
              <a:rPr lang="en-IN" baseline="30000" dirty="0"/>
              <a:t>2</a:t>
            </a:r>
            <a:r>
              <a:rPr lang="en-IN" dirty="0"/>
              <a:t> ◦</a:t>
            </a:r>
            <a:r>
              <a:rPr lang="en-IN" i="1" dirty="0"/>
              <a:t>R </a:t>
            </a:r>
            <a:r>
              <a:rPr lang="en-IN" dirty="0"/>
              <a:t>= </a:t>
            </a:r>
            <a:r>
              <a:rPr lang="en-IN" i="1" dirty="0"/>
              <a:t>(R </a:t>
            </a:r>
            <a:r>
              <a:rPr lang="en-IN" dirty="0"/>
              <a:t>◦ </a:t>
            </a:r>
            <a:r>
              <a:rPr lang="en-IN" i="1" dirty="0"/>
              <a:t>R)</a:t>
            </a:r>
            <a:r>
              <a:rPr lang="en-IN" dirty="0"/>
              <a:t>◦</a:t>
            </a:r>
            <a:r>
              <a:rPr lang="en-IN" i="1" dirty="0"/>
              <a:t>R</a:t>
            </a:r>
            <a:r>
              <a:rPr lang="en-IN" dirty="0"/>
              <a:t>, and so 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1762871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Let </a:t>
                </a:r>
                <a:r>
                  <a:rPr lang="en-IN" i="1" dirty="0"/>
                  <a:t>R </a:t>
                </a:r>
                <a:r>
                  <a:rPr lang="en-IN" dirty="0"/>
                  <a:t>be a relation from a set </a:t>
                </a:r>
                <a:r>
                  <a:rPr lang="en-IN" i="1" dirty="0"/>
                  <a:t>A </a:t>
                </a:r>
                <a:r>
                  <a:rPr lang="en-IN" dirty="0"/>
                  <a:t>to a set </a:t>
                </a:r>
                <a:r>
                  <a:rPr lang="en-IN" i="1" dirty="0"/>
                  <a:t>B</a:t>
                </a:r>
                <a:r>
                  <a:rPr lang="en-IN" dirty="0"/>
                  <a:t>. The </a:t>
                </a:r>
                <a:r>
                  <a:rPr lang="en-IN" b="1" dirty="0"/>
                  <a:t>inverse relation </a:t>
                </a:r>
                <a:r>
                  <a:rPr lang="en-IN" dirty="0"/>
                  <a:t>from </a:t>
                </a:r>
                <a:r>
                  <a:rPr lang="en-IN" i="1" dirty="0"/>
                  <a:t>B </a:t>
                </a:r>
                <a:r>
                  <a:rPr lang="en-IN" dirty="0"/>
                  <a:t>to </a:t>
                </a:r>
                <a:r>
                  <a:rPr lang="en-IN" i="1" dirty="0"/>
                  <a:t>A</a:t>
                </a:r>
                <a:r>
                  <a:rPr lang="en-IN" dirty="0"/>
                  <a:t>, denoted by </a:t>
                </a:r>
                <a:r>
                  <a:rPr lang="en-IN" i="1" dirty="0"/>
                  <a:t>R </a:t>
                </a:r>
                <a:r>
                  <a:rPr lang="en-IN" baseline="30000" dirty="0"/>
                  <a:t>−1</a:t>
                </a:r>
                <a:r>
                  <a:rPr lang="en-IN" dirty="0"/>
                  <a:t>, is the set of ordered pairs {</a:t>
                </a:r>
                <a:r>
                  <a:rPr lang="en-IN" i="1" dirty="0"/>
                  <a:t>(b, a) </a:t>
                </a:r>
                <a:r>
                  <a:rPr lang="en-IN" dirty="0"/>
                  <a:t>| </a:t>
                </a:r>
                <a:r>
                  <a:rPr lang="en-IN" i="1" dirty="0"/>
                  <a:t>(a, b) </a:t>
                </a:r>
                <a:r>
                  <a:rPr lang="en-IN" dirty="0"/>
                  <a:t>∈ </a:t>
                </a:r>
                <a:r>
                  <a:rPr lang="en-IN" i="1" dirty="0"/>
                  <a:t>R</a:t>
                </a:r>
                <a:r>
                  <a:rPr lang="en-IN" dirty="0"/>
                  <a:t>}. 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The </a:t>
                </a:r>
                <a:r>
                  <a:rPr lang="en-IN" b="1" dirty="0"/>
                  <a:t>complementary relation </a:t>
                </a:r>
                <a:r>
                  <a:rPr lang="en-IN" i="1" dirty="0"/>
                  <a:t>R </a:t>
                </a:r>
                <a:r>
                  <a:rPr lang="en-IN" dirty="0"/>
                  <a:t>is the set of ordered pairs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{</a:t>
                </a:r>
                <a:r>
                  <a:rPr lang="en-IN" i="1" dirty="0"/>
                  <a:t>(a, b) </a:t>
                </a:r>
                <a:r>
                  <a:rPr lang="en-IN" dirty="0"/>
                  <a:t>| </a:t>
                </a:r>
                <a:r>
                  <a:rPr lang="en-IN" i="1" dirty="0"/>
                  <a:t>(a, b)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IN" dirty="0"/>
                  <a:t> </a:t>
                </a:r>
                <a:r>
                  <a:rPr lang="en-IN" i="1" dirty="0"/>
                  <a:t>R</a:t>
                </a:r>
                <a:r>
                  <a:rPr lang="en-IN" dirty="0"/>
                  <a:t>}.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 t="-1117" r="-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Inverse and complement of a relation</a:t>
            </a:r>
          </a:p>
        </p:txBody>
      </p:sp>
    </p:spTree>
    <p:extLst>
      <p:ext uri="{BB962C8B-B14F-4D97-AF65-F5344CB8AC3E}">
        <p14:creationId xmlns:p14="http://schemas.microsoft.com/office/powerpoint/2010/main" val="1859168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371600"/>
                <a:ext cx="8915400" cy="4983163"/>
              </a:xfrm>
            </p:spPr>
            <p:txBody>
              <a:bodyPr/>
              <a:lstStyle/>
              <a:p>
                <a:r>
                  <a:rPr lang="en-IN" dirty="0"/>
                  <a:t>How many relations are there on a set with </a:t>
                </a:r>
                <a:r>
                  <a:rPr lang="en-IN" i="1" dirty="0"/>
                  <a:t>n </a:t>
                </a:r>
                <a:r>
                  <a:rPr lang="en-IN" dirty="0"/>
                  <a:t>elements?</a:t>
                </a:r>
              </a:p>
              <a:p>
                <a:endParaRPr lang="en-IN" i="1" dirty="0"/>
              </a:p>
              <a:p>
                <a:r>
                  <a:rPr lang="en-IN" i="1" dirty="0"/>
                  <a:t>Solution: </a:t>
                </a:r>
                <a:r>
                  <a:rPr lang="en-IN" dirty="0"/>
                  <a:t>A relation on a set </a:t>
                </a:r>
                <a:r>
                  <a:rPr lang="en-IN" i="1" dirty="0"/>
                  <a:t>A </a:t>
                </a:r>
                <a:r>
                  <a:rPr lang="en-IN" dirty="0"/>
                  <a:t>is a subset of </a:t>
                </a:r>
                <a:r>
                  <a:rPr lang="en-IN" i="1" dirty="0"/>
                  <a:t>A </a:t>
                </a:r>
                <a:r>
                  <a:rPr lang="en-IN" dirty="0"/>
                  <a:t>× </a:t>
                </a:r>
                <a:r>
                  <a:rPr lang="en-IN" i="1" dirty="0"/>
                  <a:t>A</a:t>
                </a:r>
                <a:r>
                  <a:rPr lang="en-IN" dirty="0"/>
                  <a:t>. </a:t>
                </a:r>
              </a:p>
              <a:p>
                <a:endParaRPr lang="en-IN" dirty="0"/>
              </a:p>
              <a:p>
                <a:r>
                  <a:rPr lang="en-IN" dirty="0"/>
                  <a:t>Because </a:t>
                </a:r>
                <a:r>
                  <a:rPr lang="en-IN" i="1" dirty="0"/>
                  <a:t>A </a:t>
                </a:r>
                <a:r>
                  <a:rPr lang="en-IN" dirty="0"/>
                  <a:t>× </a:t>
                </a:r>
                <a:r>
                  <a:rPr lang="en-IN" i="1" dirty="0"/>
                  <a:t>A </a:t>
                </a:r>
                <a:r>
                  <a:rPr lang="en-IN" dirty="0"/>
                  <a:t>has </a:t>
                </a:r>
                <a:r>
                  <a:rPr lang="en-IN" i="1" dirty="0"/>
                  <a:t>n</a:t>
                </a:r>
                <a:r>
                  <a:rPr lang="en-IN" baseline="30000" dirty="0"/>
                  <a:t>2</a:t>
                </a:r>
                <a:r>
                  <a:rPr lang="en-IN" dirty="0"/>
                  <a:t> elements when </a:t>
                </a:r>
                <a:r>
                  <a:rPr lang="en-IN" i="1" dirty="0"/>
                  <a:t>A </a:t>
                </a:r>
                <a:r>
                  <a:rPr lang="en-IN" dirty="0"/>
                  <a:t>has </a:t>
                </a:r>
                <a:r>
                  <a:rPr lang="en-IN" i="1" dirty="0"/>
                  <a:t>n </a:t>
                </a:r>
                <a:r>
                  <a:rPr lang="en-IN" dirty="0"/>
                  <a:t>elements, and </a:t>
                </a:r>
              </a:p>
              <a:p>
                <a:endParaRPr lang="en-IN" dirty="0"/>
              </a:p>
              <a:p>
                <a:r>
                  <a:rPr lang="en-IN" dirty="0"/>
                  <a:t>a set with </a:t>
                </a:r>
                <a:r>
                  <a:rPr lang="en-IN" i="1" dirty="0"/>
                  <a:t>m </a:t>
                </a:r>
                <a:r>
                  <a:rPr lang="en-IN" dirty="0"/>
                  <a:t>elements has 2</a:t>
                </a:r>
                <a:r>
                  <a:rPr lang="en-IN" i="1" baseline="30000" dirty="0"/>
                  <a:t>m</a:t>
                </a:r>
                <a:r>
                  <a:rPr lang="en-IN" i="1" dirty="0"/>
                  <a:t> </a:t>
                </a:r>
                <a:r>
                  <a:rPr lang="en-IN" dirty="0"/>
                  <a:t>subsets,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IN" dirty="0"/>
                  <a:t>subsets of </a:t>
                </a:r>
                <a:r>
                  <a:rPr lang="en-IN" i="1" dirty="0"/>
                  <a:t>A </a:t>
                </a:r>
                <a:r>
                  <a:rPr lang="en-IN" dirty="0"/>
                  <a:t>× </a:t>
                </a:r>
                <a:r>
                  <a:rPr lang="en-IN" i="1" dirty="0"/>
                  <a:t>A</a:t>
                </a:r>
                <a:r>
                  <a:rPr lang="en-IN" dirty="0"/>
                  <a:t>. </a:t>
                </a:r>
              </a:p>
              <a:p>
                <a:r>
                  <a:rPr lang="en-IN" dirty="0"/>
                  <a:t>Thus,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IN" dirty="0"/>
                  <a:t> relations on a set with </a:t>
                </a:r>
                <a:r>
                  <a:rPr lang="en-IN" i="1" dirty="0"/>
                  <a:t>n </a:t>
                </a:r>
                <a:r>
                  <a:rPr lang="en-IN" dirty="0"/>
                  <a:t>elements.</a:t>
                </a:r>
              </a:p>
              <a:p>
                <a:endParaRPr lang="en-IN" dirty="0"/>
              </a:p>
              <a:p>
                <a:r>
                  <a:rPr lang="en-IN" dirty="0"/>
                  <a:t> For example, there are 2</a:t>
                </a:r>
                <a:r>
                  <a:rPr lang="en-IN" baseline="30000" dirty="0"/>
                  <a:t>3^2</a:t>
                </a:r>
                <a:r>
                  <a:rPr lang="en-IN" dirty="0"/>
                  <a:t> = 2</a:t>
                </a:r>
                <a:r>
                  <a:rPr lang="en-IN" baseline="30000" dirty="0"/>
                  <a:t>9</a:t>
                </a:r>
                <a:r>
                  <a:rPr lang="en-IN" dirty="0"/>
                  <a:t> = 512 relations on the set {</a:t>
                </a:r>
                <a:r>
                  <a:rPr lang="en-IN" i="1" dirty="0"/>
                  <a:t>a, b, c</a:t>
                </a:r>
                <a:r>
                  <a:rPr lang="en-IN" dirty="0"/>
                  <a:t>}.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371600"/>
                <a:ext cx="8915400" cy="4983163"/>
              </a:xfrm>
              <a:blipFill>
                <a:blip r:embed="rId2"/>
                <a:stretch>
                  <a:fillRect l="-1140" t="-1018" r="-1425" b="-8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Problem-1</a:t>
            </a:r>
          </a:p>
        </p:txBody>
      </p:sp>
    </p:spTree>
    <p:extLst>
      <p:ext uri="{BB962C8B-B14F-4D97-AF65-F5344CB8AC3E}">
        <p14:creationId xmlns:p14="http://schemas.microsoft.com/office/powerpoint/2010/main" val="1619260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493837"/>
                <a:ext cx="8915400" cy="4983163"/>
              </a:xfrm>
            </p:spPr>
            <p:txBody>
              <a:bodyPr/>
              <a:lstStyle/>
              <a:p>
                <a:r>
                  <a:rPr lang="en-IN" dirty="0"/>
                  <a:t>Determine whether the relation </a:t>
                </a:r>
                <a:r>
                  <a:rPr lang="en-IN" i="1" dirty="0"/>
                  <a:t>R </a:t>
                </a:r>
                <a:r>
                  <a:rPr lang="en-IN" dirty="0"/>
                  <a:t>on the set of all real numbers is reflexive, symmetric, antisymmetric, and/or transitive, where </a:t>
                </a:r>
                <a:r>
                  <a:rPr lang="en-IN" i="1" dirty="0"/>
                  <a:t>(x, y) </a:t>
                </a:r>
                <a:r>
                  <a:rPr lang="en-IN" dirty="0"/>
                  <a:t>∈ </a:t>
                </a:r>
                <a:r>
                  <a:rPr lang="en-IN" i="1" dirty="0"/>
                  <a:t>R </a:t>
                </a:r>
                <a:r>
                  <a:rPr lang="en-IN" dirty="0"/>
                  <a:t>if and only if</a:t>
                </a:r>
              </a:p>
              <a:p>
                <a:pPr marL="457200" indent="-457200">
                  <a:buAutoNum type="alphaLcParenR"/>
                </a:pPr>
                <a:r>
                  <a:rPr lang="es-ES" i="1" dirty="0"/>
                  <a:t>x </a:t>
                </a:r>
                <a:r>
                  <a:rPr lang="es-ES" dirty="0"/>
                  <a:t>+ </a:t>
                </a:r>
                <a:r>
                  <a:rPr lang="es-ES" i="1" dirty="0"/>
                  <a:t>y </a:t>
                </a:r>
                <a:r>
                  <a:rPr lang="es-ES" dirty="0"/>
                  <a:t>= 0.</a:t>
                </a:r>
              </a:p>
              <a:p>
                <a:pPr marL="457200" indent="-457200">
                  <a:buAutoNum type="alphaLcParenR"/>
                </a:pPr>
                <a:r>
                  <a:rPr lang="es-ES" dirty="0"/>
                  <a:t>X=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:pPr marL="457200" indent="-457200">
                  <a:buAutoNum type="alphaLcParenR"/>
                </a:pPr>
                <a:r>
                  <a:rPr lang="en-IN" dirty="0"/>
                  <a:t>x-y is a rational number</a:t>
                </a:r>
              </a:p>
              <a:p>
                <a:pPr marL="457200" indent="-457200">
                  <a:buAutoNum type="alphaLcParenR"/>
                </a:pPr>
                <a:r>
                  <a:rPr lang="es-ES" dirty="0"/>
                  <a:t>x = y − 1 </a:t>
                </a:r>
                <a:r>
                  <a:rPr lang="es-ES" dirty="0" err="1"/>
                  <a:t>or</a:t>
                </a:r>
                <a:r>
                  <a:rPr lang="es-ES" dirty="0"/>
                  <a:t> y = x − 1.</a:t>
                </a:r>
              </a:p>
              <a:p>
                <a:pPr marL="457200" indent="-457200">
                  <a:buAutoNum type="alphaLcParenR"/>
                </a:pPr>
                <a:r>
                  <a:rPr lang="en-IN" i="1" dirty="0"/>
                  <a:t>x </a:t>
                </a:r>
                <a:r>
                  <a:rPr lang="en-IN" dirty="0"/>
                  <a:t>≡ </a:t>
                </a:r>
                <a:r>
                  <a:rPr lang="en-IN" i="1" dirty="0"/>
                  <a:t>y (</a:t>
                </a:r>
                <a:r>
                  <a:rPr lang="en-IN" dirty="0"/>
                  <a:t>mod 7</a:t>
                </a:r>
                <a:r>
                  <a:rPr lang="en-IN" i="1" dirty="0"/>
                  <a:t>)</a:t>
                </a:r>
                <a:r>
                  <a:rPr lang="en-IN" dirty="0"/>
                  <a:t>.</a:t>
                </a:r>
              </a:p>
              <a:p>
                <a:pPr marL="0" indent="0"/>
                <a:r>
                  <a:rPr lang="en-IN" dirty="0"/>
                  <a:t>Note : If a and b are integers and n &gt; 0, we write a ≡ b mod n to mean n|(b − a). We read this as “a is congruent to b modulo (or mod) n. For example, 29 ≡ 8 mod 7, and 60 ≡ 0 mod 15.</a:t>
                </a:r>
              </a:p>
              <a:p>
                <a:pPr marL="457200" indent="-457200">
                  <a:buAutoNum type="alphaLcParenR"/>
                </a:pPr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493837"/>
                <a:ext cx="8915400" cy="4983163"/>
              </a:xfrm>
              <a:blipFill>
                <a:blip r:embed="rId2"/>
                <a:stretch>
                  <a:fillRect l="-1025" t="-856" r="-19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Problem -2</a:t>
            </a:r>
          </a:p>
        </p:txBody>
      </p:sp>
    </p:spTree>
    <p:extLst>
      <p:ext uri="{BB962C8B-B14F-4D97-AF65-F5344CB8AC3E}">
        <p14:creationId xmlns:p14="http://schemas.microsoft.com/office/powerpoint/2010/main" val="3916219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493837"/>
                <a:ext cx="8991600" cy="5059363"/>
              </a:xfrm>
            </p:spPr>
            <p:txBody>
              <a:bodyPr/>
              <a:lstStyle/>
              <a:p>
                <a:pPr marL="457200" indent="-457200" algn="just">
                  <a:buAutoNum type="alphaLcParenBoth"/>
                </a:pPr>
                <a:r>
                  <a:rPr lang="en-IN" dirty="0"/>
                  <a:t>(</a:t>
                </a:r>
                <a:r>
                  <a:rPr lang="en-IN" dirty="0" err="1"/>
                  <a:t>i</a:t>
                </a:r>
                <a:r>
                  <a:rPr lang="en-IN" dirty="0"/>
                  <a:t>)R is not reflexive as 1 + 1 = 2 ≠ 0, so that (1, 1)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IN" dirty="0"/>
                  <a:t> R. </a:t>
                </a:r>
              </a:p>
              <a:p>
                <a:pPr marL="0" indent="0" algn="just"/>
                <a:endParaRPr lang="en-IN" dirty="0"/>
              </a:p>
              <a:p>
                <a:pPr marL="0" indent="0" algn="just"/>
                <a:r>
                  <a:rPr lang="en-IN" dirty="0"/>
                  <a:t>(ii) R is symmetric as for any real numbers x and y, if </a:t>
                </a:r>
                <a:r>
                  <a:rPr lang="en-IN" dirty="0" err="1"/>
                  <a:t>xRy</a:t>
                </a:r>
                <a:r>
                  <a:rPr lang="en-IN" dirty="0"/>
                  <a:t> then x + y = 0 and hence y + x = 0 so that </a:t>
                </a:r>
                <a:r>
                  <a:rPr lang="en-IN" dirty="0" err="1"/>
                  <a:t>yRx</a:t>
                </a:r>
                <a:r>
                  <a:rPr lang="en-IN" dirty="0"/>
                  <a:t>. </a:t>
                </a:r>
              </a:p>
              <a:p>
                <a:pPr marL="0" indent="0" algn="just"/>
                <a:r>
                  <a:rPr lang="en-IN" dirty="0"/>
                  <a:t>    </a:t>
                </a:r>
              </a:p>
              <a:p>
                <a:pPr marL="0" indent="0" algn="just"/>
                <a:r>
                  <a:rPr lang="en-IN" dirty="0"/>
                  <a:t>(iii) However R is not antisymmetric as for two real numbers a = 2 and b = −2, we see that </a:t>
                </a:r>
                <a:r>
                  <a:rPr lang="en-IN" dirty="0" err="1"/>
                  <a:t>aRb</a:t>
                </a:r>
                <a:r>
                  <a:rPr lang="en-IN" dirty="0"/>
                  <a:t> and </a:t>
                </a:r>
                <a:r>
                  <a:rPr lang="en-IN" dirty="0" err="1"/>
                  <a:t>bRa</a:t>
                </a:r>
                <a:r>
                  <a:rPr lang="en-IN" dirty="0"/>
                  <a:t> since a + b = b + a = 0 but a ≠ b.</a:t>
                </a:r>
              </a:p>
              <a:p>
                <a:pPr marL="0" indent="0" algn="just"/>
                <a:r>
                  <a:rPr lang="en-IN" dirty="0"/>
                  <a:t> </a:t>
                </a:r>
              </a:p>
              <a:p>
                <a:pPr marL="0" indent="0" algn="just"/>
                <a:r>
                  <a:rPr lang="en-IN" dirty="0"/>
                  <a:t>(iv) R is not transitive. Let a = 2, b = −2 and c = 2. Then </a:t>
                </a:r>
                <a:r>
                  <a:rPr lang="en-IN" dirty="0" err="1"/>
                  <a:t>aRb</a:t>
                </a:r>
                <a:r>
                  <a:rPr lang="en-IN" dirty="0"/>
                  <a:t> and </a:t>
                </a:r>
                <a:r>
                  <a:rPr lang="en-IN" dirty="0" err="1"/>
                  <a:t>bRc</a:t>
                </a:r>
                <a:r>
                  <a:rPr lang="en-IN" dirty="0"/>
                  <a:t> but a + c = 4 ≠ 0, so that a is not related to c.</a:t>
                </a:r>
              </a:p>
              <a:p>
                <a:pPr marL="0" indent="0" algn="just"/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93837"/>
                <a:ext cx="8991600" cy="5059363"/>
              </a:xfrm>
              <a:blipFill>
                <a:blip r:embed="rId2"/>
                <a:stretch>
                  <a:fillRect l="-1085" t="-843" r="-10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Sol.</a:t>
            </a:r>
          </a:p>
        </p:txBody>
      </p:sp>
    </p:spTree>
    <p:extLst>
      <p:ext uri="{BB962C8B-B14F-4D97-AF65-F5344CB8AC3E}">
        <p14:creationId xmlns:p14="http://schemas.microsoft.com/office/powerpoint/2010/main" val="405377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4419600"/>
            <a:ext cx="9067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Course Number : </a:t>
            </a:r>
            <a:r>
              <a:rPr lang="en-US" sz="3600" b="1" dirty="0"/>
              <a:t>SS ZC416</a:t>
            </a:r>
            <a:r>
              <a:rPr lang="en-IN" sz="3600" b="1" dirty="0"/>
              <a:t> </a:t>
            </a:r>
          </a:p>
          <a:p>
            <a:r>
              <a:rPr lang="en-IN" sz="3600" b="1" dirty="0"/>
              <a:t>Course Title: MATHEMATICAL FOUNDATIONS</a:t>
            </a:r>
          </a:p>
          <a:p>
            <a:r>
              <a:rPr lang="en-IN" sz="3600" b="1" dirty="0"/>
              <a:t>                        FOR DATA SCIENCE</a:t>
            </a:r>
          </a:p>
          <a:p>
            <a:r>
              <a:rPr lang="en-IN" sz="3600" b="1" dirty="0"/>
              <a:t>Lecture No. :11 </a:t>
            </a:r>
          </a:p>
        </p:txBody>
      </p:sp>
    </p:spTree>
    <p:extLst>
      <p:ext uri="{BB962C8B-B14F-4D97-AF65-F5344CB8AC3E}">
        <p14:creationId xmlns:p14="http://schemas.microsoft.com/office/powerpoint/2010/main" val="1411291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93837"/>
            <a:ext cx="8839200" cy="4983163"/>
          </a:xfrm>
        </p:spPr>
        <p:txBody>
          <a:bodyPr/>
          <a:lstStyle/>
          <a:p>
            <a:pPr marL="457200" indent="-457200">
              <a:buAutoNum type="alphaLcParenR" startAt="2"/>
            </a:pP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)R is reflexive as for any real number x, we have that x = x and hence </a:t>
            </a:r>
            <a:r>
              <a:rPr lang="en-IN" dirty="0" err="1"/>
              <a:t>xRx</a:t>
            </a:r>
            <a:r>
              <a:rPr lang="en-IN" dirty="0"/>
              <a:t>.</a:t>
            </a:r>
          </a:p>
          <a:p>
            <a:pPr marL="457200" indent="-457200">
              <a:buAutoNum type="alphaLcParenR" startAt="2"/>
            </a:pPr>
            <a:endParaRPr lang="en-IN" dirty="0"/>
          </a:p>
          <a:p>
            <a:pPr marL="0" indent="0"/>
            <a:r>
              <a:rPr lang="en-IN" dirty="0"/>
              <a:t> (ii) R is symmetric as for any real number x and y, if </a:t>
            </a:r>
            <a:r>
              <a:rPr lang="en-IN" dirty="0" err="1"/>
              <a:t>xRy</a:t>
            </a:r>
            <a:r>
              <a:rPr lang="en-IN" dirty="0"/>
              <a:t> then x = ±y and hence y = ±x so that </a:t>
            </a:r>
            <a:r>
              <a:rPr lang="en-IN" dirty="0" err="1"/>
              <a:t>yRx</a:t>
            </a:r>
            <a:r>
              <a:rPr lang="en-IN" dirty="0"/>
              <a:t>.</a:t>
            </a:r>
          </a:p>
          <a:p>
            <a:pPr marL="0" indent="0"/>
            <a:endParaRPr lang="en-IN" dirty="0"/>
          </a:p>
          <a:p>
            <a:pPr marL="0" indent="0"/>
            <a:r>
              <a:rPr lang="en-IN" dirty="0"/>
              <a:t> (iii) However R is not antisymmetric as for two real numbers x = 2 and y = −2, we see that </a:t>
            </a:r>
            <a:r>
              <a:rPr lang="en-IN" dirty="0" err="1"/>
              <a:t>xRy</a:t>
            </a:r>
            <a:r>
              <a:rPr lang="en-IN" dirty="0"/>
              <a:t> and </a:t>
            </a:r>
            <a:r>
              <a:rPr lang="en-IN" dirty="0" err="1"/>
              <a:t>yRx</a:t>
            </a:r>
            <a:r>
              <a:rPr lang="en-IN" dirty="0"/>
              <a:t> since x = −y and y = −x but x ≠ y. </a:t>
            </a:r>
          </a:p>
          <a:p>
            <a:pPr marL="0" indent="0"/>
            <a:endParaRPr lang="en-IN" dirty="0"/>
          </a:p>
          <a:p>
            <a:pPr marL="0" indent="0"/>
            <a:r>
              <a:rPr lang="en-IN" dirty="0"/>
              <a:t>(iv) R is transitive. If </a:t>
            </a:r>
            <a:r>
              <a:rPr lang="en-IN" dirty="0" err="1"/>
              <a:t>xRy</a:t>
            </a:r>
            <a:r>
              <a:rPr lang="en-IN" dirty="0"/>
              <a:t> and </a:t>
            </a:r>
            <a:r>
              <a:rPr lang="en-IN" dirty="0" err="1"/>
              <a:t>yRz</a:t>
            </a:r>
            <a:r>
              <a:rPr lang="en-IN" dirty="0"/>
              <a:t> then x = ±y and y = ±z so that x = ±z. Thus </a:t>
            </a:r>
            <a:r>
              <a:rPr lang="en-IN" dirty="0" err="1"/>
              <a:t>xRz</a:t>
            </a:r>
            <a:endParaRPr lang="en-IN" dirty="0"/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Sol.</a:t>
            </a:r>
          </a:p>
        </p:txBody>
      </p:sp>
    </p:spTree>
    <p:extLst>
      <p:ext uri="{BB962C8B-B14F-4D97-AF65-F5344CB8AC3E}">
        <p14:creationId xmlns:p14="http://schemas.microsoft.com/office/powerpoint/2010/main" val="1019777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93837"/>
            <a:ext cx="8991600" cy="4983163"/>
          </a:xfrm>
        </p:spPr>
        <p:txBody>
          <a:bodyPr/>
          <a:lstStyle/>
          <a:p>
            <a:r>
              <a:rPr lang="en-IN" sz="2200" dirty="0"/>
              <a:t>(c) (</a:t>
            </a:r>
            <a:r>
              <a:rPr lang="en-IN" sz="2200" dirty="0" err="1"/>
              <a:t>i</a:t>
            </a:r>
            <a:r>
              <a:rPr lang="en-IN" sz="2200" dirty="0"/>
              <a:t>) R is reflexive as for any real number x, we have that x − x = 0 is a rational number and hence </a:t>
            </a:r>
            <a:r>
              <a:rPr lang="en-IN" sz="2200" dirty="0" err="1"/>
              <a:t>xRx</a:t>
            </a:r>
            <a:r>
              <a:rPr lang="en-IN" sz="2200" dirty="0"/>
              <a:t>.</a:t>
            </a:r>
          </a:p>
          <a:p>
            <a:endParaRPr lang="en-IN" sz="2200" dirty="0"/>
          </a:p>
          <a:p>
            <a:r>
              <a:rPr lang="en-IN" sz="2200" dirty="0"/>
              <a:t> (ii) R is symmetric as for any real numbers x and y, if </a:t>
            </a:r>
            <a:r>
              <a:rPr lang="en-IN" sz="2200" dirty="0" err="1"/>
              <a:t>xRy</a:t>
            </a:r>
            <a:r>
              <a:rPr lang="en-IN" sz="2200" dirty="0"/>
              <a:t> then x − y is rational and hence y − x is also rational so that </a:t>
            </a:r>
            <a:r>
              <a:rPr lang="en-IN" sz="2200" dirty="0" err="1"/>
              <a:t>yRx</a:t>
            </a:r>
            <a:r>
              <a:rPr lang="en-IN" sz="2200" dirty="0"/>
              <a:t>.</a:t>
            </a:r>
          </a:p>
          <a:p>
            <a:endParaRPr lang="en-IN" sz="2200" dirty="0"/>
          </a:p>
          <a:p>
            <a:r>
              <a:rPr lang="en-IN" sz="2200" dirty="0"/>
              <a:t> (iii) However R is not antisymmetric as for two real numbers x = 2 and y = −2, we see that </a:t>
            </a:r>
            <a:r>
              <a:rPr lang="en-IN" sz="2200" dirty="0" err="1"/>
              <a:t>xRy</a:t>
            </a:r>
            <a:r>
              <a:rPr lang="en-IN" sz="2200" dirty="0"/>
              <a:t> and </a:t>
            </a:r>
            <a:r>
              <a:rPr lang="en-IN" sz="2200" dirty="0" err="1"/>
              <a:t>yRx</a:t>
            </a:r>
            <a:r>
              <a:rPr lang="en-IN" sz="2200" dirty="0"/>
              <a:t> since x − y = 4 and y − x = −4 are both rational but x ≠ y. </a:t>
            </a:r>
          </a:p>
          <a:p>
            <a:endParaRPr lang="en-IN" sz="2200" dirty="0"/>
          </a:p>
          <a:p>
            <a:r>
              <a:rPr lang="en-IN" sz="2200" dirty="0"/>
              <a:t>(iv) R is transitive. If </a:t>
            </a:r>
            <a:r>
              <a:rPr lang="en-IN" sz="2200" dirty="0" err="1"/>
              <a:t>xRy</a:t>
            </a:r>
            <a:r>
              <a:rPr lang="en-IN" sz="2200" dirty="0"/>
              <a:t> and </a:t>
            </a:r>
            <a:r>
              <a:rPr lang="en-IN" sz="2200" dirty="0" err="1"/>
              <a:t>yRz</a:t>
            </a:r>
            <a:r>
              <a:rPr lang="en-IN" sz="2200" dirty="0"/>
              <a:t> then x − y and y − z are both rational and so their sum (x − y) + (y − z) = x − z is also rational. Thus </a:t>
            </a:r>
            <a:r>
              <a:rPr lang="en-IN" sz="2200" dirty="0" err="1"/>
              <a:t>xRz</a:t>
            </a:r>
            <a:r>
              <a:rPr lang="en-IN" sz="2200" dirty="0"/>
              <a:t> and so R is transitive.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Sol.</a:t>
            </a:r>
          </a:p>
        </p:txBody>
      </p:sp>
    </p:spTree>
    <p:extLst>
      <p:ext uri="{BB962C8B-B14F-4D97-AF65-F5344CB8AC3E}">
        <p14:creationId xmlns:p14="http://schemas.microsoft.com/office/powerpoint/2010/main" val="2465907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Sol.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1582340"/>
            <a:ext cx="87630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/>
              <a:t>(d) We can rewrite the relation R as follows: </a:t>
            </a:r>
            <a:r>
              <a:rPr lang="en-IN" sz="2200" dirty="0" err="1"/>
              <a:t>xRy</a:t>
            </a:r>
            <a:r>
              <a:rPr lang="en-IN" sz="2200" dirty="0"/>
              <a:t> if and only if |x − y| = 1.</a:t>
            </a:r>
          </a:p>
          <a:p>
            <a:endParaRPr lang="en-IN" sz="2200" dirty="0"/>
          </a:p>
          <a:p>
            <a:r>
              <a:rPr lang="en-IN" sz="2200" dirty="0"/>
              <a:t> (</a:t>
            </a:r>
            <a:r>
              <a:rPr lang="en-IN" sz="2200" dirty="0" err="1"/>
              <a:t>i</a:t>
            </a:r>
            <a:r>
              <a:rPr lang="en-IN" sz="2200" dirty="0"/>
              <a:t>)R is not reflexive as for any real number x, we have that |x − x| ≠ 1 so that x is not related to x.</a:t>
            </a:r>
          </a:p>
          <a:p>
            <a:endParaRPr lang="en-IN" sz="2200" dirty="0"/>
          </a:p>
          <a:p>
            <a:r>
              <a:rPr lang="en-IN" sz="2200" dirty="0"/>
              <a:t> (ii) R is symmetric as for any real numbers x and y, if </a:t>
            </a:r>
            <a:r>
              <a:rPr lang="en-IN" sz="2200" dirty="0" err="1"/>
              <a:t>xRy</a:t>
            </a:r>
            <a:r>
              <a:rPr lang="en-IN" sz="2200" dirty="0"/>
              <a:t> then |x − y| = 1 and so |y − x| = |x − y| = 1 so that </a:t>
            </a:r>
            <a:r>
              <a:rPr lang="en-IN" sz="2200" dirty="0" err="1"/>
              <a:t>yRx</a:t>
            </a:r>
            <a:r>
              <a:rPr lang="en-IN" sz="2200" dirty="0"/>
              <a:t>. </a:t>
            </a:r>
          </a:p>
          <a:p>
            <a:endParaRPr lang="en-IN" sz="2200" dirty="0"/>
          </a:p>
          <a:p>
            <a:r>
              <a:rPr lang="en-IN" sz="2200" dirty="0"/>
              <a:t>(iii) However R is not antisymmetric as for two real numbers x = 1 and y = 0, we see that </a:t>
            </a:r>
            <a:r>
              <a:rPr lang="en-IN" sz="2200" dirty="0" err="1"/>
              <a:t>xRy</a:t>
            </a:r>
            <a:r>
              <a:rPr lang="en-IN" sz="2200" dirty="0"/>
              <a:t> and </a:t>
            </a:r>
            <a:r>
              <a:rPr lang="en-IN" sz="2200" dirty="0" err="1"/>
              <a:t>yRx</a:t>
            </a:r>
            <a:r>
              <a:rPr lang="en-IN" sz="2200" dirty="0"/>
              <a:t> since |x − y| = 1 and |y − x| = 1 but x ≠ y. </a:t>
            </a:r>
          </a:p>
          <a:p>
            <a:endParaRPr lang="en-IN" sz="2200" dirty="0"/>
          </a:p>
          <a:p>
            <a:r>
              <a:rPr lang="en-IN" sz="2200" dirty="0"/>
              <a:t>(iv) R is not transitive. In fact, we take x = 1, y = 0 and z = 1. Then |x − y| = 1 and |y − z| = 1 but |x − z| = ≠ 1. Thus </a:t>
            </a:r>
            <a:r>
              <a:rPr lang="en-IN" sz="2200" dirty="0" err="1"/>
              <a:t>xRy</a:t>
            </a:r>
            <a:r>
              <a:rPr lang="en-IN" sz="2200" dirty="0"/>
              <a:t> and </a:t>
            </a:r>
            <a:r>
              <a:rPr lang="en-IN" sz="2200" dirty="0" err="1"/>
              <a:t>yRz</a:t>
            </a:r>
            <a:r>
              <a:rPr lang="en-IN" sz="2200" dirty="0"/>
              <a:t> but x is not related to z. </a:t>
            </a:r>
          </a:p>
        </p:txBody>
      </p:sp>
    </p:spTree>
    <p:extLst>
      <p:ext uri="{BB962C8B-B14F-4D97-AF65-F5344CB8AC3E}">
        <p14:creationId xmlns:p14="http://schemas.microsoft.com/office/powerpoint/2010/main" val="3480466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Sol.</a:t>
            </a:r>
          </a:p>
        </p:txBody>
      </p:sp>
      <p:pic>
        <p:nvPicPr>
          <p:cNvPr id="2052" name="Picture 4" descr="https://d2nchlq0f2u6vy.cloudfront.net/18/06/15/f1752ca6976e21ad6fe891378cb296da/30af7a113b1aaa63e030545686233948/lateximg.png?tcb=16013567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57400"/>
            <a:ext cx="8580592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15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493837"/>
                <a:ext cx="8991600" cy="5135563"/>
              </a:xfrm>
            </p:spPr>
            <p:txBody>
              <a:bodyPr/>
              <a:lstStyle/>
              <a:p>
                <a:r>
                  <a:rPr lang="en-IN" dirty="0"/>
                  <a:t>Let </a:t>
                </a:r>
                <a:r>
                  <a:rPr lang="en-IN" i="1" dirty="0"/>
                  <a:t>R </a:t>
                </a:r>
                <a:r>
                  <a:rPr lang="en-IN" dirty="0"/>
                  <a:t>be the relation </a:t>
                </a:r>
                <a:r>
                  <a:rPr lang="en-IN" i="1" dirty="0"/>
                  <a:t>R </a:t>
                </a:r>
                <a:r>
                  <a:rPr lang="en-IN" dirty="0"/>
                  <a:t>= {</a:t>
                </a:r>
                <a:r>
                  <a:rPr lang="en-IN" i="1" dirty="0"/>
                  <a:t>(a, b) </a:t>
                </a:r>
                <a:r>
                  <a:rPr lang="en-IN" dirty="0"/>
                  <a:t>| </a:t>
                </a:r>
                <a:r>
                  <a:rPr lang="en-IN" i="1" dirty="0"/>
                  <a:t>a &lt; b</a:t>
                </a:r>
                <a:r>
                  <a:rPr lang="en-IN" dirty="0"/>
                  <a:t>} on the set of integers. </a:t>
                </a:r>
              </a:p>
              <a:p>
                <a:endParaRPr lang="en-IN" dirty="0"/>
              </a:p>
              <a:p>
                <a:r>
                  <a:rPr lang="en-IN" dirty="0"/>
                  <a:t>Find </a:t>
                </a:r>
                <a:r>
                  <a:rPr lang="en-IN" b="1" dirty="0"/>
                  <a:t>a) </a:t>
                </a:r>
                <a:r>
                  <a:rPr lang="en-IN" i="1" dirty="0"/>
                  <a:t>R</a:t>
                </a:r>
                <a:r>
                  <a:rPr lang="en-IN" baseline="30000" dirty="0"/>
                  <a:t>−1</a:t>
                </a:r>
                <a:r>
                  <a:rPr lang="en-IN" dirty="0"/>
                  <a:t>. </a:t>
                </a:r>
                <a:r>
                  <a:rPr lang="en-IN" b="1" dirty="0"/>
                  <a:t>b)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IN" dirty="0"/>
                  <a:t>.</a:t>
                </a: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93837"/>
                <a:ext cx="8991600" cy="5135563"/>
              </a:xfrm>
              <a:blipFill>
                <a:blip r:embed="rId2"/>
                <a:stretch>
                  <a:fillRect l="-1085" t="-8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Problem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6241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86800" cy="4983163"/>
          </a:xfrm>
        </p:spPr>
        <p:txBody>
          <a:bodyPr/>
          <a:lstStyle/>
          <a:p>
            <a:r>
              <a:rPr lang="en-IN" dirty="0"/>
              <a:t>Let </a:t>
            </a:r>
            <a:r>
              <a:rPr lang="en-IN" i="1" dirty="0"/>
              <a:t>R </a:t>
            </a:r>
            <a:r>
              <a:rPr lang="en-IN" dirty="0"/>
              <a:t>= {</a:t>
            </a:r>
            <a:r>
              <a:rPr lang="en-IN" i="1" dirty="0"/>
              <a:t>(</a:t>
            </a:r>
            <a:r>
              <a:rPr lang="en-IN" dirty="0"/>
              <a:t>1</a:t>
            </a:r>
            <a:r>
              <a:rPr lang="en-IN" i="1" dirty="0"/>
              <a:t>, </a:t>
            </a:r>
            <a:r>
              <a:rPr lang="en-IN" dirty="0"/>
              <a:t>1</a:t>
            </a:r>
            <a:r>
              <a:rPr lang="en-IN" i="1" dirty="0"/>
              <a:t>), (</a:t>
            </a:r>
            <a:r>
              <a:rPr lang="en-IN" dirty="0"/>
              <a:t>2</a:t>
            </a:r>
            <a:r>
              <a:rPr lang="en-IN" i="1" dirty="0"/>
              <a:t>, </a:t>
            </a:r>
            <a:r>
              <a:rPr lang="en-IN" dirty="0"/>
              <a:t>1</a:t>
            </a:r>
            <a:r>
              <a:rPr lang="en-IN" i="1" dirty="0"/>
              <a:t>), (</a:t>
            </a:r>
            <a:r>
              <a:rPr lang="en-IN" dirty="0"/>
              <a:t>3</a:t>
            </a:r>
            <a:r>
              <a:rPr lang="en-IN" i="1" dirty="0"/>
              <a:t>, </a:t>
            </a:r>
            <a:r>
              <a:rPr lang="en-IN" dirty="0"/>
              <a:t>2</a:t>
            </a:r>
            <a:r>
              <a:rPr lang="en-IN" i="1" dirty="0"/>
              <a:t>), (</a:t>
            </a:r>
            <a:r>
              <a:rPr lang="en-IN" dirty="0"/>
              <a:t>4</a:t>
            </a:r>
            <a:r>
              <a:rPr lang="en-IN" i="1" dirty="0"/>
              <a:t>, </a:t>
            </a:r>
            <a:r>
              <a:rPr lang="en-IN" dirty="0"/>
              <a:t>3</a:t>
            </a:r>
            <a:r>
              <a:rPr lang="en-IN" i="1" dirty="0"/>
              <a:t>)</a:t>
            </a:r>
            <a:r>
              <a:rPr lang="en-IN" dirty="0"/>
              <a:t>}. Find the powers </a:t>
            </a:r>
            <a:r>
              <a:rPr lang="en-IN" i="1" dirty="0"/>
              <a:t>R</a:t>
            </a:r>
            <a:r>
              <a:rPr lang="en-IN" i="1" baseline="30000" dirty="0"/>
              <a:t>n</a:t>
            </a:r>
            <a:r>
              <a:rPr lang="en-IN" i="1" dirty="0"/>
              <a:t>, n </a:t>
            </a:r>
            <a:r>
              <a:rPr lang="en-IN" dirty="0"/>
              <a:t>= 2</a:t>
            </a:r>
            <a:r>
              <a:rPr lang="en-IN" i="1" dirty="0"/>
              <a:t>, </a:t>
            </a:r>
            <a:r>
              <a:rPr lang="en-IN" dirty="0"/>
              <a:t>3</a:t>
            </a:r>
            <a:r>
              <a:rPr lang="en-IN" i="1" dirty="0"/>
              <a:t>, </a:t>
            </a:r>
            <a:r>
              <a:rPr lang="en-IN" dirty="0"/>
              <a:t>4</a:t>
            </a:r>
            <a:r>
              <a:rPr lang="en-IN" i="1" dirty="0"/>
              <a:t>, . . . .</a:t>
            </a:r>
          </a:p>
          <a:p>
            <a:endParaRPr lang="en-IN" i="1" dirty="0"/>
          </a:p>
          <a:p>
            <a:r>
              <a:rPr lang="en-IN" i="1" dirty="0"/>
              <a:t>Solution: </a:t>
            </a:r>
            <a:r>
              <a:rPr lang="en-IN" dirty="0"/>
              <a:t>Because </a:t>
            </a:r>
            <a:r>
              <a:rPr lang="en-IN" i="1" dirty="0"/>
              <a:t>R</a:t>
            </a:r>
            <a:r>
              <a:rPr lang="en-IN" baseline="30000" dirty="0"/>
              <a:t>2</a:t>
            </a:r>
            <a:r>
              <a:rPr lang="en-IN" dirty="0"/>
              <a:t> = </a:t>
            </a:r>
            <a:r>
              <a:rPr lang="en-IN" i="1" dirty="0"/>
              <a:t>R </a:t>
            </a:r>
            <a:r>
              <a:rPr lang="en-IN" dirty="0"/>
              <a:t>◦</a:t>
            </a:r>
            <a:r>
              <a:rPr lang="en-IN" i="1" dirty="0"/>
              <a:t>R</a:t>
            </a:r>
            <a:r>
              <a:rPr lang="en-IN" dirty="0"/>
              <a:t>, </a:t>
            </a:r>
          </a:p>
          <a:p>
            <a:endParaRPr lang="en-IN" dirty="0"/>
          </a:p>
          <a:p>
            <a:r>
              <a:rPr lang="en-IN" i="1" dirty="0"/>
              <a:t>R</a:t>
            </a:r>
            <a:r>
              <a:rPr lang="en-IN" baseline="30000" dirty="0"/>
              <a:t>2</a:t>
            </a:r>
            <a:r>
              <a:rPr lang="en-IN" dirty="0"/>
              <a:t> = {</a:t>
            </a:r>
            <a:r>
              <a:rPr lang="en-IN" i="1" dirty="0"/>
              <a:t>(</a:t>
            </a:r>
            <a:r>
              <a:rPr lang="en-IN" dirty="0"/>
              <a:t>1</a:t>
            </a:r>
            <a:r>
              <a:rPr lang="en-IN" i="1" dirty="0"/>
              <a:t>, </a:t>
            </a:r>
            <a:r>
              <a:rPr lang="en-IN" dirty="0"/>
              <a:t>1</a:t>
            </a:r>
            <a:r>
              <a:rPr lang="en-IN" i="1" dirty="0"/>
              <a:t>), (</a:t>
            </a:r>
            <a:r>
              <a:rPr lang="en-IN" dirty="0"/>
              <a:t>2</a:t>
            </a:r>
            <a:r>
              <a:rPr lang="en-IN" i="1" dirty="0"/>
              <a:t>, </a:t>
            </a:r>
            <a:r>
              <a:rPr lang="en-IN" dirty="0"/>
              <a:t>1</a:t>
            </a:r>
            <a:r>
              <a:rPr lang="en-IN" i="1" dirty="0"/>
              <a:t>), (</a:t>
            </a:r>
            <a:r>
              <a:rPr lang="en-IN" dirty="0"/>
              <a:t>3</a:t>
            </a:r>
            <a:r>
              <a:rPr lang="en-IN" i="1" dirty="0"/>
              <a:t>, </a:t>
            </a:r>
            <a:r>
              <a:rPr lang="en-IN" dirty="0"/>
              <a:t>1</a:t>
            </a:r>
            <a:r>
              <a:rPr lang="en-IN" i="1" dirty="0"/>
              <a:t>), (</a:t>
            </a:r>
            <a:r>
              <a:rPr lang="en-IN" dirty="0"/>
              <a:t>4</a:t>
            </a:r>
            <a:r>
              <a:rPr lang="en-IN" i="1" dirty="0"/>
              <a:t>, </a:t>
            </a:r>
            <a:r>
              <a:rPr lang="en-IN" dirty="0"/>
              <a:t>2</a:t>
            </a:r>
            <a:r>
              <a:rPr lang="en-IN" i="1" dirty="0"/>
              <a:t>)</a:t>
            </a:r>
            <a:r>
              <a:rPr lang="en-IN" dirty="0"/>
              <a:t>}. </a:t>
            </a:r>
          </a:p>
          <a:p>
            <a:endParaRPr lang="en-IN" dirty="0"/>
          </a:p>
          <a:p>
            <a:r>
              <a:rPr lang="en-IN" i="1" dirty="0"/>
              <a:t>R</a:t>
            </a:r>
            <a:r>
              <a:rPr lang="en-IN" baseline="30000" dirty="0"/>
              <a:t>3</a:t>
            </a:r>
            <a:r>
              <a:rPr lang="en-IN" dirty="0"/>
              <a:t> = </a:t>
            </a:r>
            <a:r>
              <a:rPr lang="en-IN" i="1" dirty="0"/>
              <a:t>R</a:t>
            </a:r>
            <a:r>
              <a:rPr lang="en-IN" dirty="0"/>
              <a:t>2 ◦</a:t>
            </a:r>
            <a:r>
              <a:rPr lang="en-IN" i="1" dirty="0"/>
              <a:t>R</a:t>
            </a:r>
            <a:r>
              <a:rPr lang="en-IN" dirty="0"/>
              <a:t>, </a:t>
            </a:r>
            <a:r>
              <a:rPr lang="en-IN" i="1" dirty="0"/>
              <a:t>R</a:t>
            </a:r>
            <a:r>
              <a:rPr lang="en-IN" dirty="0"/>
              <a:t>3 = {</a:t>
            </a:r>
            <a:r>
              <a:rPr lang="en-IN" i="1" dirty="0"/>
              <a:t>(</a:t>
            </a:r>
            <a:r>
              <a:rPr lang="en-IN" dirty="0"/>
              <a:t>1</a:t>
            </a:r>
            <a:r>
              <a:rPr lang="en-IN" i="1" dirty="0"/>
              <a:t>, </a:t>
            </a:r>
            <a:r>
              <a:rPr lang="en-IN" dirty="0"/>
              <a:t>1</a:t>
            </a:r>
            <a:r>
              <a:rPr lang="en-IN" i="1" dirty="0"/>
              <a:t>), (</a:t>
            </a:r>
            <a:r>
              <a:rPr lang="en-IN" dirty="0"/>
              <a:t>2</a:t>
            </a:r>
            <a:r>
              <a:rPr lang="en-IN" i="1" dirty="0"/>
              <a:t>, </a:t>
            </a:r>
            <a:r>
              <a:rPr lang="en-IN" dirty="0"/>
              <a:t>1</a:t>
            </a:r>
            <a:r>
              <a:rPr lang="en-IN" i="1" dirty="0"/>
              <a:t>), (</a:t>
            </a:r>
            <a:r>
              <a:rPr lang="en-IN" dirty="0"/>
              <a:t>3</a:t>
            </a:r>
            <a:r>
              <a:rPr lang="en-IN" i="1" dirty="0"/>
              <a:t>, </a:t>
            </a:r>
            <a:r>
              <a:rPr lang="en-IN" dirty="0"/>
              <a:t>1</a:t>
            </a:r>
            <a:r>
              <a:rPr lang="en-IN" i="1" dirty="0"/>
              <a:t>), (</a:t>
            </a:r>
            <a:r>
              <a:rPr lang="en-IN" dirty="0"/>
              <a:t>4</a:t>
            </a:r>
            <a:r>
              <a:rPr lang="en-IN" i="1" dirty="0"/>
              <a:t>, </a:t>
            </a:r>
            <a:r>
              <a:rPr lang="en-IN" dirty="0"/>
              <a:t>1</a:t>
            </a:r>
            <a:r>
              <a:rPr lang="en-IN" i="1" dirty="0"/>
              <a:t>)</a:t>
            </a:r>
            <a:r>
              <a:rPr lang="en-IN" dirty="0"/>
              <a:t>}. </a:t>
            </a:r>
          </a:p>
          <a:p>
            <a:endParaRPr lang="en-IN" dirty="0"/>
          </a:p>
          <a:p>
            <a:r>
              <a:rPr lang="en-IN" i="1" dirty="0"/>
              <a:t>R</a:t>
            </a:r>
            <a:r>
              <a:rPr lang="en-IN" baseline="30000" dirty="0"/>
              <a:t>4</a:t>
            </a:r>
            <a:r>
              <a:rPr lang="en-IN" dirty="0"/>
              <a:t> is the same as </a:t>
            </a:r>
            <a:r>
              <a:rPr lang="en-IN" i="1" dirty="0"/>
              <a:t>R</a:t>
            </a:r>
            <a:r>
              <a:rPr lang="en-IN" baseline="30000" dirty="0"/>
              <a:t>3</a:t>
            </a:r>
            <a:r>
              <a:rPr lang="en-IN" dirty="0"/>
              <a:t>, </a:t>
            </a:r>
            <a:r>
              <a:rPr lang="en-IN" i="1" dirty="0"/>
              <a:t>R</a:t>
            </a:r>
            <a:r>
              <a:rPr lang="en-IN" baseline="30000" dirty="0"/>
              <a:t>4</a:t>
            </a:r>
            <a:r>
              <a:rPr lang="en-IN" dirty="0"/>
              <a:t> = {</a:t>
            </a:r>
            <a:r>
              <a:rPr lang="en-IN" i="1" dirty="0"/>
              <a:t>(</a:t>
            </a:r>
            <a:r>
              <a:rPr lang="en-IN" dirty="0"/>
              <a:t>1</a:t>
            </a:r>
            <a:r>
              <a:rPr lang="en-IN" i="1" dirty="0"/>
              <a:t>, </a:t>
            </a:r>
            <a:r>
              <a:rPr lang="en-IN" dirty="0"/>
              <a:t>1</a:t>
            </a:r>
            <a:r>
              <a:rPr lang="en-IN" i="1" dirty="0"/>
              <a:t>), (</a:t>
            </a:r>
            <a:r>
              <a:rPr lang="en-IN" dirty="0"/>
              <a:t>2</a:t>
            </a:r>
            <a:r>
              <a:rPr lang="en-IN" i="1" dirty="0"/>
              <a:t>, </a:t>
            </a:r>
            <a:r>
              <a:rPr lang="en-IN" dirty="0"/>
              <a:t>1</a:t>
            </a:r>
            <a:r>
              <a:rPr lang="en-IN" i="1" dirty="0"/>
              <a:t>), (</a:t>
            </a:r>
            <a:r>
              <a:rPr lang="en-IN" dirty="0"/>
              <a:t>3</a:t>
            </a:r>
            <a:r>
              <a:rPr lang="en-IN" i="1" dirty="0"/>
              <a:t>, </a:t>
            </a:r>
            <a:r>
              <a:rPr lang="en-IN" dirty="0"/>
              <a:t>1</a:t>
            </a:r>
            <a:r>
              <a:rPr lang="en-IN" i="1" dirty="0"/>
              <a:t>), (</a:t>
            </a:r>
            <a:r>
              <a:rPr lang="en-IN" dirty="0"/>
              <a:t>4</a:t>
            </a:r>
            <a:r>
              <a:rPr lang="en-IN" i="1" dirty="0"/>
              <a:t>, </a:t>
            </a:r>
            <a:r>
              <a:rPr lang="en-IN" dirty="0"/>
              <a:t>1</a:t>
            </a:r>
            <a:r>
              <a:rPr lang="en-IN" i="1" dirty="0"/>
              <a:t>)</a:t>
            </a:r>
            <a:r>
              <a:rPr lang="en-IN" dirty="0"/>
              <a:t>}. </a:t>
            </a:r>
          </a:p>
          <a:p>
            <a:r>
              <a:rPr lang="en-IN" i="1" dirty="0"/>
              <a:t>R</a:t>
            </a:r>
            <a:r>
              <a:rPr lang="en-IN" i="1" baseline="30000" dirty="0"/>
              <a:t>n</a:t>
            </a:r>
            <a:r>
              <a:rPr lang="en-IN" i="1" dirty="0"/>
              <a:t> </a:t>
            </a:r>
            <a:r>
              <a:rPr lang="en-IN" dirty="0"/>
              <a:t>= </a:t>
            </a:r>
            <a:r>
              <a:rPr lang="en-IN" i="1" dirty="0"/>
              <a:t>R</a:t>
            </a:r>
            <a:r>
              <a:rPr lang="en-IN" baseline="30000" dirty="0"/>
              <a:t>3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19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93837"/>
            <a:ext cx="8991600" cy="4906963"/>
          </a:xfrm>
        </p:spPr>
        <p:txBody>
          <a:bodyPr/>
          <a:lstStyle/>
          <a:p>
            <a:pPr algn="just"/>
            <a:r>
              <a:rPr lang="en-IN" dirty="0"/>
              <a:t>Let </a:t>
            </a:r>
            <a:r>
              <a:rPr lang="en-IN" i="1" dirty="0"/>
              <a:t>R</a:t>
            </a:r>
            <a:r>
              <a:rPr lang="en-IN" dirty="0"/>
              <a:t>1 and </a:t>
            </a:r>
            <a:r>
              <a:rPr lang="en-IN" i="1" dirty="0"/>
              <a:t>R</a:t>
            </a:r>
            <a:r>
              <a:rPr lang="en-IN" dirty="0"/>
              <a:t>2 be the “divides” and “is a multiple of” relations on the set of all positive integers, respectively. That is,</a:t>
            </a:r>
          </a:p>
          <a:p>
            <a:pPr algn="just"/>
            <a:r>
              <a:rPr lang="en-IN" dirty="0"/>
              <a:t> </a:t>
            </a:r>
            <a:r>
              <a:rPr lang="en-IN" i="1" dirty="0"/>
              <a:t>R</a:t>
            </a:r>
            <a:r>
              <a:rPr lang="en-IN" dirty="0"/>
              <a:t>1 = {</a:t>
            </a:r>
            <a:r>
              <a:rPr lang="en-IN" i="1" dirty="0"/>
              <a:t>(a, b) </a:t>
            </a:r>
            <a:r>
              <a:rPr lang="en-IN" dirty="0"/>
              <a:t>| </a:t>
            </a:r>
            <a:r>
              <a:rPr lang="en-IN" i="1" dirty="0"/>
              <a:t>a </a:t>
            </a:r>
            <a:r>
              <a:rPr lang="en-IN" dirty="0"/>
              <a:t>divides </a:t>
            </a:r>
            <a:r>
              <a:rPr lang="en-IN" i="1" dirty="0"/>
              <a:t>b</a:t>
            </a:r>
            <a:r>
              <a:rPr lang="en-IN" dirty="0"/>
              <a:t>} and</a:t>
            </a:r>
          </a:p>
          <a:p>
            <a:pPr algn="just"/>
            <a:r>
              <a:rPr lang="en-IN" dirty="0"/>
              <a:t> </a:t>
            </a:r>
            <a:r>
              <a:rPr lang="en-IN" i="1" dirty="0"/>
              <a:t>R</a:t>
            </a:r>
            <a:r>
              <a:rPr lang="en-IN" dirty="0"/>
              <a:t>2 = {</a:t>
            </a:r>
            <a:r>
              <a:rPr lang="en-IN" i="1" dirty="0"/>
              <a:t>(a, b) </a:t>
            </a:r>
            <a:r>
              <a:rPr lang="en-IN" dirty="0"/>
              <a:t>| </a:t>
            </a:r>
            <a:r>
              <a:rPr lang="en-IN" i="1" dirty="0"/>
              <a:t>a </a:t>
            </a:r>
            <a:r>
              <a:rPr lang="en-IN" dirty="0"/>
              <a:t>is a multiple of </a:t>
            </a:r>
            <a:r>
              <a:rPr lang="en-IN" i="1" dirty="0"/>
              <a:t>b</a:t>
            </a:r>
            <a:r>
              <a:rPr lang="en-IN" dirty="0"/>
              <a:t>}. 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Find</a:t>
            </a:r>
          </a:p>
          <a:p>
            <a:endParaRPr lang="pt-BR" b="1" dirty="0"/>
          </a:p>
          <a:p>
            <a:r>
              <a:rPr lang="pt-BR" b="1" dirty="0"/>
              <a:t>a) </a:t>
            </a:r>
            <a:r>
              <a:rPr lang="pt-BR" i="1" dirty="0"/>
              <a:t>R</a:t>
            </a:r>
            <a:r>
              <a:rPr lang="pt-BR" dirty="0"/>
              <a:t>1 ∪ </a:t>
            </a:r>
            <a:r>
              <a:rPr lang="pt-BR" i="1" dirty="0"/>
              <a:t>R</a:t>
            </a:r>
            <a:r>
              <a:rPr lang="pt-BR" dirty="0"/>
              <a:t>2. </a:t>
            </a:r>
            <a:r>
              <a:rPr lang="pt-BR" b="1" dirty="0"/>
              <a:t>b) </a:t>
            </a:r>
            <a:r>
              <a:rPr lang="pt-BR" i="1" dirty="0"/>
              <a:t>R</a:t>
            </a:r>
            <a:r>
              <a:rPr lang="pt-BR" dirty="0"/>
              <a:t>1 ∩ </a:t>
            </a:r>
            <a:r>
              <a:rPr lang="pt-BR" i="1" dirty="0"/>
              <a:t>R</a:t>
            </a:r>
            <a:r>
              <a:rPr lang="pt-BR" dirty="0"/>
              <a:t>2.</a:t>
            </a:r>
          </a:p>
          <a:p>
            <a:r>
              <a:rPr lang="pt-BR" b="1" dirty="0"/>
              <a:t>c) </a:t>
            </a:r>
            <a:r>
              <a:rPr lang="pt-BR" i="1" dirty="0"/>
              <a:t>R</a:t>
            </a:r>
            <a:r>
              <a:rPr lang="pt-BR" dirty="0"/>
              <a:t>1 − </a:t>
            </a:r>
            <a:r>
              <a:rPr lang="pt-BR" i="1" dirty="0"/>
              <a:t>R</a:t>
            </a:r>
            <a:r>
              <a:rPr lang="pt-BR" dirty="0"/>
              <a:t>2. </a:t>
            </a:r>
            <a:r>
              <a:rPr lang="pt-BR" b="1" dirty="0"/>
              <a:t>d) </a:t>
            </a:r>
            <a:r>
              <a:rPr lang="pt-BR" i="1" dirty="0"/>
              <a:t>R</a:t>
            </a:r>
            <a:r>
              <a:rPr lang="pt-BR" dirty="0"/>
              <a:t>2 − </a:t>
            </a:r>
            <a:r>
              <a:rPr lang="pt-BR" i="1" dirty="0"/>
              <a:t>R</a:t>
            </a:r>
            <a:r>
              <a:rPr lang="pt-BR" dirty="0"/>
              <a:t>1.</a:t>
            </a:r>
          </a:p>
          <a:p>
            <a:r>
              <a:rPr lang="en-IN" b="1" dirty="0"/>
              <a:t>e) </a:t>
            </a:r>
            <a:r>
              <a:rPr lang="en-IN" i="1" dirty="0"/>
              <a:t>R</a:t>
            </a:r>
            <a:r>
              <a:rPr lang="en-IN" dirty="0"/>
              <a:t>1 ⊕ </a:t>
            </a:r>
            <a:r>
              <a:rPr lang="en-IN" i="1" dirty="0"/>
              <a:t>R</a:t>
            </a:r>
            <a:r>
              <a:rPr lang="en-IN" dirty="0"/>
              <a:t>2.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98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93837"/>
            <a:ext cx="8915400" cy="4906963"/>
          </a:xfrm>
        </p:spPr>
        <p:txBody>
          <a:bodyPr/>
          <a:lstStyle/>
          <a:p>
            <a:r>
              <a:rPr lang="en-US" dirty="0"/>
              <a:t>Let R be a symmetric relation on set A</a:t>
            </a:r>
          </a:p>
          <a:p>
            <a:r>
              <a:rPr lang="en-US" b="1" dirty="0"/>
              <a:t>Proof by induction</a:t>
            </a:r>
            <a:r>
              <a:rPr lang="en-US" dirty="0"/>
              <a:t>:</a:t>
            </a:r>
          </a:p>
          <a:p>
            <a:r>
              <a:rPr lang="en-US" b="1" dirty="0"/>
              <a:t>Basis Step: </a:t>
            </a:r>
            <a:r>
              <a:rPr lang="en-US" dirty="0"/>
              <a:t>R1= R is symmetric is True.</a:t>
            </a:r>
          </a:p>
          <a:p>
            <a:r>
              <a:rPr lang="en-US" b="1" dirty="0"/>
              <a:t>Inductive Step</a:t>
            </a:r>
            <a:r>
              <a:rPr lang="en-US" dirty="0"/>
              <a:t>: Assume that R</a:t>
            </a:r>
            <a:r>
              <a:rPr lang="en-US" baseline="30000" dirty="0"/>
              <a:t>n</a:t>
            </a:r>
            <a:r>
              <a:rPr lang="en-US" dirty="0"/>
              <a:t> is symmetric.</a:t>
            </a:r>
          </a:p>
          <a:p>
            <a:r>
              <a:rPr lang="en-US" b="1" dirty="0"/>
              <a:t>To Prove that R</a:t>
            </a:r>
            <a:r>
              <a:rPr lang="en-US" b="1" baseline="30000" dirty="0"/>
              <a:t>n+1</a:t>
            </a:r>
            <a:r>
              <a:rPr lang="en-US" b="1" dirty="0"/>
              <a:t> is symmetric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i="1" dirty="0"/>
              <a:t>R</a:t>
            </a:r>
            <a:r>
              <a:rPr lang="en-US" i="1" baseline="30000" dirty="0"/>
              <a:t>n+1</a:t>
            </a:r>
            <a:r>
              <a:rPr lang="en-US" i="1" dirty="0"/>
              <a:t> is symmetric if for all (x, y) in R</a:t>
            </a:r>
            <a:r>
              <a:rPr lang="en-US" i="1" baseline="30000" dirty="0"/>
              <a:t>n+1</a:t>
            </a:r>
            <a:r>
              <a:rPr lang="en-US" i="1" dirty="0"/>
              <a:t>, we have (y, x) is in R</a:t>
            </a:r>
            <a:r>
              <a:rPr lang="en-US" i="1" baseline="30000" dirty="0"/>
              <a:t>n+1</a:t>
            </a:r>
            <a:r>
              <a:rPr lang="en-US" i="1" dirty="0"/>
              <a:t> as well.</a:t>
            </a:r>
          </a:p>
          <a:p>
            <a:endParaRPr lang="en-US" i="1" dirty="0"/>
          </a:p>
          <a:p>
            <a:r>
              <a:rPr lang="en-US" i="1" dirty="0"/>
              <a:t>Assume that (x, y) is in R</a:t>
            </a:r>
            <a:r>
              <a:rPr lang="en-US" i="1" baseline="30000" dirty="0"/>
              <a:t>n+1</a:t>
            </a:r>
            <a:r>
              <a:rPr lang="en-US" i="1" dirty="0"/>
              <a:t>. </a:t>
            </a:r>
            <a:r>
              <a:rPr lang="en-US" dirty="0"/>
              <a:t>Now, R</a:t>
            </a:r>
            <a:r>
              <a:rPr lang="en-US" baseline="30000" dirty="0"/>
              <a:t>n+1</a:t>
            </a:r>
            <a:r>
              <a:rPr lang="en-US" dirty="0"/>
              <a:t> = </a:t>
            </a:r>
            <a:r>
              <a:rPr lang="en-US" dirty="0" err="1"/>
              <a:t>R</a:t>
            </a:r>
            <a:r>
              <a:rPr lang="en-US" baseline="30000" dirty="0" err="1"/>
              <a:t>n</a:t>
            </a:r>
            <a:r>
              <a:rPr lang="en-US" b="1" dirty="0" err="1"/>
              <a:t>o</a:t>
            </a:r>
            <a:r>
              <a:rPr lang="en-US" dirty="0" err="1"/>
              <a:t>R</a:t>
            </a:r>
            <a:r>
              <a:rPr lang="en-US" dirty="0"/>
              <a:t> = </a:t>
            </a:r>
            <a:r>
              <a:rPr lang="en-US" dirty="0" err="1"/>
              <a:t>R</a:t>
            </a:r>
            <a:r>
              <a:rPr lang="en-US" b="1" dirty="0" err="1"/>
              <a:t>o</a:t>
            </a:r>
            <a:r>
              <a:rPr lang="en-US" dirty="0" err="1"/>
              <a:t>R</a:t>
            </a:r>
            <a:r>
              <a:rPr lang="en-US" baseline="30000" dirty="0" err="1"/>
              <a:t>n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Let </a:t>
            </a:r>
            <a:r>
              <a:rPr lang="en-US" i="1" dirty="0"/>
              <a:t>R </a:t>
            </a:r>
            <a:r>
              <a:rPr lang="en-US" dirty="0"/>
              <a:t>be a symmetric relation. Show that </a:t>
            </a:r>
            <a:r>
              <a:rPr lang="en-US" i="1" dirty="0"/>
              <a:t>R</a:t>
            </a:r>
            <a:r>
              <a:rPr lang="en-US" i="1" baseline="30000" dirty="0"/>
              <a:t>n</a:t>
            </a:r>
            <a:r>
              <a:rPr lang="en-US" i="1" dirty="0"/>
              <a:t> </a:t>
            </a:r>
            <a:r>
              <a:rPr lang="en-US" dirty="0"/>
              <a:t>is symmetric for all positive integers </a:t>
            </a:r>
            <a:r>
              <a:rPr lang="en-US" i="1" dirty="0"/>
              <a:t>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44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93837"/>
            <a:ext cx="8839200" cy="5059363"/>
          </a:xfrm>
        </p:spPr>
        <p:txBody>
          <a:bodyPr/>
          <a:lstStyle/>
          <a:p>
            <a:r>
              <a:rPr lang="en-US" dirty="0"/>
              <a:t>We know that if (x, y) </a:t>
            </a:r>
            <a:r>
              <a:rPr lang="en-IN" dirty="0"/>
              <a:t>∈</a:t>
            </a:r>
            <a:r>
              <a:rPr lang="en-US" dirty="0"/>
              <a:t> </a:t>
            </a:r>
            <a:r>
              <a:rPr lang="en-US" dirty="0" err="1"/>
              <a:t>R</a:t>
            </a:r>
            <a:r>
              <a:rPr lang="en-US" b="1" dirty="0" err="1"/>
              <a:t>o</a:t>
            </a:r>
            <a:r>
              <a:rPr lang="en-US" dirty="0" err="1"/>
              <a:t>R</a:t>
            </a:r>
            <a:r>
              <a:rPr lang="en-US" baseline="30000" dirty="0" err="1"/>
              <a:t>n</a:t>
            </a:r>
            <a:r>
              <a:rPr lang="en-US" dirty="0"/>
              <a:t>, then by the definition of composition there exists a z in A such that </a:t>
            </a:r>
            <a:r>
              <a:rPr lang="en-US" dirty="0" err="1"/>
              <a:t>xRz</a:t>
            </a:r>
            <a:r>
              <a:rPr lang="en-US" dirty="0"/>
              <a:t> and </a:t>
            </a:r>
            <a:r>
              <a:rPr lang="en-US" dirty="0" err="1"/>
              <a:t>zR</a:t>
            </a:r>
            <a:r>
              <a:rPr lang="en-US" baseline="30000" dirty="0" err="1"/>
              <a:t>n</a:t>
            </a:r>
            <a:r>
              <a:rPr lang="en-US" dirty="0" err="1"/>
              <a:t>y</a:t>
            </a:r>
            <a:r>
              <a:rPr lang="en-US" dirty="0"/>
              <a:t> </a:t>
            </a:r>
            <a:r>
              <a:rPr lang="en-US" dirty="0" err="1"/>
              <a:t>i.e</a:t>
            </a:r>
            <a:r>
              <a:rPr lang="en-US" dirty="0"/>
              <a:t> (x, z) is in R and (z, y) is in R</a:t>
            </a:r>
            <a:r>
              <a:rPr lang="en-US" baseline="30000" dirty="0"/>
              <a:t>n.</a:t>
            </a:r>
          </a:p>
          <a:p>
            <a:endParaRPr lang="en-US" baseline="30000" dirty="0"/>
          </a:p>
          <a:p>
            <a:r>
              <a:rPr lang="en-US" dirty="0"/>
              <a:t>And we also know that R and R</a:t>
            </a:r>
            <a:r>
              <a:rPr lang="en-US" baseline="30000" dirty="0"/>
              <a:t>n</a:t>
            </a:r>
            <a:r>
              <a:rPr lang="en-US" dirty="0"/>
              <a:t> are symmetric, which implies that (z, x) is in R and also (y, z) is in R</a:t>
            </a:r>
            <a:r>
              <a:rPr lang="en-US" baseline="30000" dirty="0"/>
              <a:t>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Therefore, by definition of composition, </a:t>
            </a:r>
            <a:r>
              <a:rPr lang="es-ES" dirty="0"/>
              <a:t>(y, x) </a:t>
            </a:r>
            <a:r>
              <a:rPr lang="en-IN" dirty="0"/>
              <a:t>∈</a:t>
            </a:r>
            <a:r>
              <a:rPr lang="es-ES" dirty="0"/>
              <a:t> </a:t>
            </a:r>
            <a:r>
              <a:rPr lang="es-ES" dirty="0" err="1"/>
              <a:t>R</a:t>
            </a:r>
            <a:r>
              <a:rPr lang="es-ES" b="1" dirty="0" err="1"/>
              <a:t>o</a:t>
            </a:r>
            <a:r>
              <a:rPr lang="es-ES" dirty="0" err="1"/>
              <a:t>R</a:t>
            </a:r>
            <a:r>
              <a:rPr lang="es-ES" baseline="30000" dirty="0" err="1"/>
              <a:t>n</a:t>
            </a:r>
            <a:r>
              <a:rPr lang="es-ES" dirty="0"/>
              <a:t>;</a:t>
            </a:r>
          </a:p>
          <a:p>
            <a:r>
              <a:rPr lang="es-ES" dirty="0"/>
              <a:t> i.e.; (y, x) </a:t>
            </a:r>
            <a:r>
              <a:rPr lang="en-IN" dirty="0"/>
              <a:t>∈</a:t>
            </a:r>
            <a:r>
              <a:rPr lang="es-ES" dirty="0"/>
              <a:t> R</a:t>
            </a:r>
            <a:r>
              <a:rPr lang="es-ES" baseline="30000" dirty="0"/>
              <a:t>n+1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n-US" dirty="0"/>
              <a:t>Hence Proved.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</p:spTree>
    <p:extLst>
      <p:ext uri="{BB962C8B-B14F-4D97-AF65-F5344CB8AC3E}">
        <p14:creationId xmlns:p14="http://schemas.microsoft.com/office/powerpoint/2010/main" val="4249518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93837"/>
            <a:ext cx="8839200" cy="4906963"/>
          </a:xfrm>
        </p:spPr>
        <p:txBody>
          <a:bodyPr/>
          <a:lstStyle/>
          <a:p>
            <a:r>
              <a:rPr lang="en-IN" dirty="0"/>
              <a:t>Let </a:t>
            </a:r>
            <a:r>
              <a:rPr lang="en-IN" i="1" dirty="0"/>
              <a:t>A</a:t>
            </a:r>
            <a:r>
              <a:rPr lang="en-IN" baseline="-25000" dirty="0"/>
              <a:t>1</a:t>
            </a:r>
            <a:r>
              <a:rPr lang="en-IN" i="1" dirty="0"/>
              <a:t>,A</a:t>
            </a:r>
            <a:r>
              <a:rPr lang="en-IN" baseline="-25000" dirty="0"/>
              <a:t>2</a:t>
            </a:r>
            <a:r>
              <a:rPr lang="en-IN" i="1" dirty="0"/>
              <a:t>, . . . , A</a:t>
            </a:r>
            <a:r>
              <a:rPr lang="en-IN" i="1" baseline="-25000" dirty="0"/>
              <a:t>n</a:t>
            </a:r>
            <a:r>
              <a:rPr lang="en-IN" i="1" dirty="0"/>
              <a:t> </a:t>
            </a:r>
            <a:r>
              <a:rPr lang="en-IN" dirty="0"/>
              <a:t>be sets. A</a:t>
            </a:r>
            <a:r>
              <a:rPr lang="en-IN" baseline="-25000" dirty="0"/>
              <a:t>n</a:t>
            </a:r>
            <a:r>
              <a:rPr lang="en-IN" dirty="0"/>
              <a:t> </a:t>
            </a:r>
            <a:r>
              <a:rPr lang="en-IN" i="1" dirty="0"/>
              <a:t>n-</a:t>
            </a:r>
            <a:r>
              <a:rPr lang="en-IN" i="1" dirty="0" err="1"/>
              <a:t>ary</a:t>
            </a:r>
            <a:r>
              <a:rPr lang="en-IN" i="1" dirty="0"/>
              <a:t> relation </a:t>
            </a:r>
            <a:r>
              <a:rPr lang="en-IN" dirty="0"/>
              <a:t>on these sets is a subset of </a:t>
            </a:r>
            <a:r>
              <a:rPr lang="en-IN" i="1" dirty="0"/>
              <a:t>A</a:t>
            </a:r>
            <a:r>
              <a:rPr lang="en-IN" baseline="-25000" dirty="0"/>
              <a:t>1</a:t>
            </a:r>
            <a:r>
              <a:rPr lang="en-IN" dirty="0"/>
              <a:t> × </a:t>
            </a:r>
            <a:r>
              <a:rPr lang="en-IN" i="1" dirty="0"/>
              <a:t>A</a:t>
            </a:r>
            <a:r>
              <a:rPr lang="en-IN" baseline="-25000" dirty="0"/>
              <a:t>2</a:t>
            </a:r>
            <a:r>
              <a:rPr lang="en-IN" dirty="0"/>
              <a:t> ×・ ・ ・×</a:t>
            </a:r>
            <a:r>
              <a:rPr lang="en-IN" i="1" dirty="0"/>
              <a:t>A</a:t>
            </a:r>
            <a:r>
              <a:rPr lang="en-IN" i="1" baseline="-25000" dirty="0"/>
              <a:t>n</a:t>
            </a:r>
            <a:r>
              <a:rPr lang="en-IN" dirty="0"/>
              <a:t>.</a:t>
            </a:r>
          </a:p>
          <a:p>
            <a:r>
              <a:rPr lang="en-IN" dirty="0"/>
              <a:t>The sets </a:t>
            </a:r>
            <a:r>
              <a:rPr lang="en-IN" i="1" dirty="0"/>
              <a:t>A</a:t>
            </a:r>
            <a:r>
              <a:rPr lang="en-IN" baseline="-25000" dirty="0"/>
              <a:t>1</a:t>
            </a:r>
            <a:r>
              <a:rPr lang="en-IN" i="1" dirty="0"/>
              <a:t>, A</a:t>
            </a:r>
            <a:r>
              <a:rPr lang="en-IN" baseline="-25000" dirty="0"/>
              <a:t>2</a:t>
            </a:r>
            <a:r>
              <a:rPr lang="en-IN" i="1" dirty="0"/>
              <a:t>, . . . , A</a:t>
            </a:r>
            <a:r>
              <a:rPr lang="en-IN" i="1" baseline="-25000" dirty="0"/>
              <a:t>n</a:t>
            </a:r>
            <a:r>
              <a:rPr lang="en-IN" i="1" dirty="0"/>
              <a:t> </a:t>
            </a:r>
            <a:r>
              <a:rPr lang="en-IN" dirty="0"/>
              <a:t>are called the </a:t>
            </a:r>
            <a:r>
              <a:rPr lang="en-IN" i="1" dirty="0"/>
              <a:t>domains </a:t>
            </a:r>
            <a:r>
              <a:rPr lang="en-IN" dirty="0"/>
              <a:t>of the relation, and </a:t>
            </a:r>
            <a:r>
              <a:rPr lang="en-IN" i="1" dirty="0"/>
              <a:t>n </a:t>
            </a:r>
            <a:r>
              <a:rPr lang="en-IN" dirty="0"/>
              <a:t>is called its </a:t>
            </a:r>
            <a:r>
              <a:rPr lang="en-IN" i="1" dirty="0"/>
              <a:t>degree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 database consists of </a:t>
            </a:r>
            <a:r>
              <a:rPr lang="en-IN" b="1" dirty="0"/>
              <a:t>records</a:t>
            </a:r>
            <a:r>
              <a:rPr lang="en-IN" dirty="0"/>
              <a:t>, which are </a:t>
            </a:r>
            <a:r>
              <a:rPr lang="en-IN" i="1" dirty="0"/>
              <a:t>n</a:t>
            </a:r>
            <a:r>
              <a:rPr lang="en-IN" dirty="0"/>
              <a:t>-tuples, made up of </a:t>
            </a:r>
            <a:r>
              <a:rPr lang="en-IN" b="1" dirty="0"/>
              <a:t>fields</a:t>
            </a:r>
            <a:r>
              <a:rPr lang="en-IN" dirty="0"/>
              <a:t>. The fields are the entries of the </a:t>
            </a:r>
            <a:r>
              <a:rPr lang="en-IN" i="1" dirty="0"/>
              <a:t>n</a:t>
            </a:r>
            <a:r>
              <a:rPr lang="en-IN" dirty="0"/>
              <a:t>-tuples.</a:t>
            </a:r>
          </a:p>
          <a:p>
            <a:r>
              <a:rPr lang="en-IN" dirty="0"/>
              <a:t>The relational data model represents a database of records as an </a:t>
            </a:r>
            <a:r>
              <a:rPr lang="en-IN" i="1" dirty="0"/>
              <a:t>n</a:t>
            </a:r>
            <a:r>
              <a:rPr lang="en-IN" dirty="0"/>
              <a:t>-</a:t>
            </a:r>
            <a:r>
              <a:rPr lang="en-IN" dirty="0" err="1"/>
              <a:t>ary</a:t>
            </a:r>
            <a:r>
              <a:rPr lang="en-IN" dirty="0"/>
              <a:t> relation.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N-Array relation</a:t>
            </a:r>
          </a:p>
        </p:txBody>
      </p:sp>
    </p:spTree>
    <p:extLst>
      <p:ext uri="{BB962C8B-B14F-4D97-AF65-F5344CB8AC3E}">
        <p14:creationId xmlns:p14="http://schemas.microsoft.com/office/powerpoint/2010/main" val="140088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93837"/>
            <a:ext cx="8915400" cy="4870617"/>
          </a:xfrm>
        </p:spPr>
        <p:txBody>
          <a:bodyPr/>
          <a:lstStyle/>
          <a:p>
            <a:pPr algn="just"/>
            <a:r>
              <a:rPr lang="en-IN" dirty="0"/>
              <a:t>The </a:t>
            </a:r>
            <a:r>
              <a:rPr lang="en-IN" i="1" dirty="0"/>
              <a:t>floor function </a:t>
            </a:r>
            <a:r>
              <a:rPr lang="en-IN" dirty="0"/>
              <a:t>assigns to the real number </a:t>
            </a:r>
            <a:r>
              <a:rPr lang="en-IN" i="1" dirty="0"/>
              <a:t>x </a:t>
            </a:r>
            <a:r>
              <a:rPr lang="en-IN" dirty="0"/>
              <a:t>the </a:t>
            </a:r>
            <a:r>
              <a:rPr lang="en-IN" b="1" dirty="0"/>
              <a:t>largest integer that is less than or equal to </a:t>
            </a:r>
            <a:r>
              <a:rPr lang="en-IN" b="1" i="1" dirty="0"/>
              <a:t>x</a:t>
            </a:r>
            <a:r>
              <a:rPr lang="en-IN" dirty="0"/>
              <a:t>. The value of the floor function at </a:t>
            </a:r>
            <a:r>
              <a:rPr lang="en-IN" i="1" dirty="0"/>
              <a:t>x </a:t>
            </a:r>
            <a:r>
              <a:rPr lang="en-IN" dirty="0"/>
              <a:t>is denoted by </a:t>
            </a:r>
            <a:r>
              <a:rPr lang="en-IN" i="1" dirty="0"/>
              <a:t>x</a:t>
            </a:r>
            <a:r>
              <a:rPr lang="en-IN" dirty="0"/>
              <a:t>. The </a:t>
            </a:r>
            <a:r>
              <a:rPr lang="en-IN" i="1" dirty="0"/>
              <a:t>ceiling function </a:t>
            </a:r>
            <a:r>
              <a:rPr lang="en-IN" dirty="0"/>
              <a:t>assigns to the real number </a:t>
            </a:r>
            <a:r>
              <a:rPr lang="en-IN" i="1" dirty="0"/>
              <a:t>x </a:t>
            </a:r>
            <a:r>
              <a:rPr lang="en-IN" b="1" dirty="0"/>
              <a:t>the smallest integer that is greater than or equal to </a:t>
            </a:r>
            <a:r>
              <a:rPr lang="en-IN" b="1" i="1" dirty="0"/>
              <a:t>x</a:t>
            </a:r>
            <a:r>
              <a:rPr lang="en-IN" dirty="0"/>
              <a:t>. The value of the ceiling function at </a:t>
            </a:r>
            <a:r>
              <a:rPr lang="en-IN" i="1" dirty="0"/>
              <a:t>x </a:t>
            </a:r>
            <a:r>
              <a:rPr lang="en-IN" dirty="0"/>
              <a:t>is denoted by </a:t>
            </a:r>
            <a:r>
              <a:rPr lang="en-IN" i="1" dirty="0"/>
              <a:t>x</a:t>
            </a:r>
            <a:r>
              <a:rPr lang="en-IN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Floor and ceiling 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513179"/>
            <a:ext cx="4191000" cy="304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8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371600"/>
            <a:ext cx="8991600" cy="5257800"/>
          </a:xfrm>
        </p:spPr>
        <p:txBody>
          <a:bodyPr/>
          <a:lstStyle/>
          <a:p>
            <a:r>
              <a:rPr lang="en-IN" sz="2200" dirty="0"/>
              <a:t>Relations used to represent databases are also called </a:t>
            </a:r>
            <a:r>
              <a:rPr lang="en-IN" sz="2200" b="1" dirty="0"/>
              <a:t>tables</a:t>
            </a:r>
            <a:r>
              <a:rPr lang="en-IN" sz="2200" dirty="0"/>
              <a:t>, because these relations are often displayed as tables. </a:t>
            </a:r>
          </a:p>
          <a:p>
            <a:endParaRPr lang="en-IN" sz="2200" dirty="0"/>
          </a:p>
          <a:p>
            <a:r>
              <a:rPr lang="en-IN" sz="2200" dirty="0"/>
              <a:t>Each column of the table corresponds to an </a:t>
            </a:r>
            <a:r>
              <a:rPr lang="en-IN" sz="2200" i="1" dirty="0"/>
              <a:t>attribute </a:t>
            </a:r>
            <a:r>
              <a:rPr lang="en-IN" sz="2200" dirty="0"/>
              <a:t>of the database.</a:t>
            </a:r>
          </a:p>
          <a:p>
            <a:r>
              <a:rPr lang="en-IN" sz="2200" dirty="0"/>
              <a:t> </a:t>
            </a:r>
          </a:p>
          <a:p>
            <a:r>
              <a:rPr lang="en-IN" sz="2200" dirty="0"/>
              <a:t>For instance, the same database of students is displayed in Table 1. The attributes of this database are Student Name, ID Number, Major, and GPA.</a:t>
            </a:r>
          </a:p>
          <a:p>
            <a:endParaRPr lang="en-IN" sz="2200" dirty="0"/>
          </a:p>
          <a:p>
            <a:r>
              <a:rPr lang="en-IN" sz="2200" dirty="0"/>
              <a:t>A domain of an </a:t>
            </a:r>
            <a:r>
              <a:rPr lang="en-IN" sz="2200" i="1" dirty="0"/>
              <a:t>n</a:t>
            </a:r>
            <a:r>
              <a:rPr lang="en-IN" sz="2200" dirty="0"/>
              <a:t>-</a:t>
            </a:r>
            <a:r>
              <a:rPr lang="en-IN" sz="2200" dirty="0" err="1"/>
              <a:t>ary</a:t>
            </a:r>
            <a:r>
              <a:rPr lang="en-IN" sz="2200" dirty="0"/>
              <a:t> relation is called a </a:t>
            </a:r>
            <a:r>
              <a:rPr lang="en-IN" sz="2200" b="1" dirty="0"/>
              <a:t>primary key </a:t>
            </a:r>
            <a:r>
              <a:rPr lang="en-IN" sz="2200" dirty="0"/>
              <a:t>when the value of the </a:t>
            </a:r>
            <a:r>
              <a:rPr lang="en-IN" sz="2200" i="1" dirty="0"/>
              <a:t>n</a:t>
            </a:r>
            <a:r>
              <a:rPr lang="en-IN" sz="2200" dirty="0"/>
              <a:t>-tuple from this domain determines the </a:t>
            </a:r>
            <a:r>
              <a:rPr lang="en-IN" sz="2200" i="1" dirty="0"/>
              <a:t>n</a:t>
            </a:r>
            <a:r>
              <a:rPr lang="en-IN" sz="2200" dirty="0"/>
              <a:t>-tuple. </a:t>
            </a:r>
          </a:p>
          <a:p>
            <a:endParaRPr lang="en-IN" sz="2200" dirty="0"/>
          </a:p>
          <a:p>
            <a:r>
              <a:rPr lang="en-IN" sz="2200" dirty="0"/>
              <a:t>That is, a domain is a primary key when no two </a:t>
            </a:r>
            <a:r>
              <a:rPr lang="en-IN" sz="2200" i="1" dirty="0"/>
              <a:t>n</a:t>
            </a:r>
            <a:r>
              <a:rPr lang="en-IN" sz="2200" dirty="0"/>
              <a:t>-tuples in the relation have the same value from this domain.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Relation as a database</a:t>
            </a:r>
          </a:p>
        </p:txBody>
      </p:sp>
    </p:spTree>
    <p:extLst>
      <p:ext uri="{BB962C8B-B14F-4D97-AF65-F5344CB8AC3E}">
        <p14:creationId xmlns:p14="http://schemas.microsoft.com/office/powerpoint/2010/main" val="536005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86800" cy="4983163"/>
          </a:xfrm>
        </p:spPr>
        <p:txBody>
          <a:bodyPr/>
          <a:lstStyle/>
          <a:p>
            <a:r>
              <a:rPr lang="en-IN" dirty="0"/>
              <a:t>Let </a:t>
            </a:r>
            <a:r>
              <a:rPr lang="en-IN" i="1" dirty="0"/>
              <a:t>R </a:t>
            </a:r>
            <a:r>
              <a:rPr lang="en-IN" dirty="0"/>
              <a:t>be an </a:t>
            </a:r>
            <a:r>
              <a:rPr lang="en-IN" i="1" dirty="0"/>
              <a:t>n</a:t>
            </a:r>
            <a:r>
              <a:rPr lang="en-IN" dirty="0"/>
              <a:t>-</a:t>
            </a:r>
            <a:r>
              <a:rPr lang="en-IN" dirty="0" err="1"/>
              <a:t>ary</a:t>
            </a:r>
            <a:r>
              <a:rPr lang="en-IN" dirty="0"/>
              <a:t> relation and </a:t>
            </a:r>
            <a:r>
              <a:rPr lang="en-IN" i="1" dirty="0"/>
              <a:t>C </a:t>
            </a:r>
            <a:r>
              <a:rPr lang="en-IN" dirty="0"/>
              <a:t>a condition that elements </a:t>
            </a:r>
            <a:r>
              <a:rPr lang="en-IN" dirty="0" err="1"/>
              <a:t>in</a:t>
            </a:r>
            <a:r>
              <a:rPr lang="en-IN" i="1" dirty="0" err="1"/>
              <a:t>R</a:t>
            </a:r>
            <a:r>
              <a:rPr lang="en-IN" i="1" dirty="0"/>
              <a:t> </a:t>
            </a:r>
            <a:r>
              <a:rPr lang="en-IN" dirty="0"/>
              <a:t>may satisfy. Then the </a:t>
            </a:r>
            <a:r>
              <a:rPr lang="en-IN" i="1" dirty="0"/>
              <a:t>selection operator </a:t>
            </a:r>
            <a:r>
              <a:rPr lang="en-IN" i="1" dirty="0" err="1"/>
              <a:t>s</a:t>
            </a:r>
            <a:r>
              <a:rPr lang="en-IN" i="1" baseline="-25000" dirty="0" err="1"/>
              <a:t>C</a:t>
            </a:r>
            <a:r>
              <a:rPr lang="en-IN" i="1" dirty="0"/>
              <a:t> </a:t>
            </a:r>
            <a:r>
              <a:rPr lang="en-IN" dirty="0"/>
              <a:t>maps the </a:t>
            </a:r>
            <a:r>
              <a:rPr lang="en-IN" i="1" dirty="0"/>
              <a:t>n</a:t>
            </a:r>
            <a:r>
              <a:rPr lang="en-IN" dirty="0"/>
              <a:t>-</a:t>
            </a:r>
            <a:r>
              <a:rPr lang="en-IN" dirty="0" err="1"/>
              <a:t>ary</a:t>
            </a:r>
            <a:r>
              <a:rPr lang="en-IN" dirty="0"/>
              <a:t> relation </a:t>
            </a:r>
            <a:r>
              <a:rPr lang="en-IN" i="1" dirty="0"/>
              <a:t>R </a:t>
            </a:r>
            <a:r>
              <a:rPr lang="en-IN" dirty="0"/>
              <a:t>to the </a:t>
            </a:r>
            <a:r>
              <a:rPr lang="en-IN" i="1" dirty="0"/>
              <a:t>n</a:t>
            </a:r>
            <a:r>
              <a:rPr lang="en-IN" dirty="0"/>
              <a:t>-</a:t>
            </a:r>
            <a:r>
              <a:rPr lang="en-IN" dirty="0" err="1"/>
              <a:t>ary</a:t>
            </a:r>
            <a:r>
              <a:rPr lang="en-IN" dirty="0"/>
              <a:t> relation of all </a:t>
            </a:r>
            <a:r>
              <a:rPr lang="en-IN" i="1" dirty="0"/>
              <a:t>n</a:t>
            </a:r>
            <a:r>
              <a:rPr lang="en-IN" dirty="0"/>
              <a:t>-tuples from </a:t>
            </a:r>
            <a:r>
              <a:rPr lang="en-IN" i="1" dirty="0"/>
              <a:t>R </a:t>
            </a:r>
            <a:r>
              <a:rPr lang="en-IN" dirty="0"/>
              <a:t>that satisfy the condition </a:t>
            </a:r>
            <a:r>
              <a:rPr lang="en-IN" i="1" dirty="0"/>
              <a:t>C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The </a:t>
            </a:r>
            <a:r>
              <a:rPr lang="en-IN" i="1" dirty="0"/>
              <a:t>projection P</a:t>
            </a:r>
            <a:r>
              <a:rPr lang="en-IN" i="1" baseline="-25000" dirty="0"/>
              <a:t>i</a:t>
            </a:r>
            <a:r>
              <a:rPr lang="en-IN" baseline="-25000" dirty="0"/>
              <a:t>1</a:t>
            </a:r>
            <a:r>
              <a:rPr lang="en-IN" i="1" baseline="-25000" dirty="0"/>
              <a:t>i</a:t>
            </a:r>
            <a:r>
              <a:rPr lang="en-IN" baseline="-25000" dirty="0"/>
              <a:t>2</a:t>
            </a:r>
            <a:r>
              <a:rPr lang="en-IN" i="1" baseline="-25000" dirty="0"/>
              <a:t>,...,</a:t>
            </a:r>
            <a:r>
              <a:rPr lang="en-IN" i="1" baseline="-25000" dirty="0" err="1"/>
              <a:t>im</a:t>
            </a:r>
            <a:r>
              <a:rPr lang="en-IN" i="1" baseline="-25000" dirty="0"/>
              <a:t> </a:t>
            </a:r>
            <a:r>
              <a:rPr lang="en-IN" dirty="0"/>
              <a:t>where </a:t>
            </a:r>
            <a:r>
              <a:rPr lang="en-IN" i="1" dirty="0"/>
              <a:t>i</a:t>
            </a:r>
            <a:r>
              <a:rPr lang="en-IN" baseline="-25000" dirty="0"/>
              <a:t>1</a:t>
            </a:r>
            <a:r>
              <a:rPr lang="en-IN" dirty="0"/>
              <a:t> </a:t>
            </a:r>
            <a:r>
              <a:rPr lang="en-IN" i="1" dirty="0"/>
              <a:t>&lt; i</a:t>
            </a:r>
            <a:r>
              <a:rPr lang="en-IN" baseline="-25000" dirty="0"/>
              <a:t>2</a:t>
            </a:r>
            <a:r>
              <a:rPr lang="en-IN" dirty="0"/>
              <a:t> </a:t>
            </a:r>
            <a:r>
              <a:rPr lang="en-IN" i="1" dirty="0"/>
              <a:t>&lt; </a:t>
            </a:r>
            <a:r>
              <a:rPr lang="en-IN" dirty="0"/>
              <a:t>・ ・ ・ </a:t>
            </a:r>
            <a:r>
              <a:rPr lang="en-IN" i="1" dirty="0"/>
              <a:t>&lt; </a:t>
            </a:r>
            <a:r>
              <a:rPr lang="en-IN" i="1" dirty="0" err="1"/>
              <a:t>i</a:t>
            </a:r>
            <a:r>
              <a:rPr lang="en-IN" i="1" baseline="-25000" dirty="0" err="1"/>
              <a:t>m</a:t>
            </a:r>
            <a:r>
              <a:rPr lang="en-IN" dirty="0"/>
              <a:t>, maps the </a:t>
            </a:r>
            <a:r>
              <a:rPr lang="en-IN" i="1" dirty="0"/>
              <a:t>n</a:t>
            </a:r>
            <a:r>
              <a:rPr lang="en-IN" dirty="0"/>
              <a:t>-tuple (</a:t>
            </a:r>
            <a:r>
              <a:rPr lang="en-IN" i="1" dirty="0"/>
              <a:t>a</a:t>
            </a:r>
            <a:r>
              <a:rPr lang="en-IN" baseline="-25000" dirty="0"/>
              <a:t>1</a:t>
            </a:r>
            <a:r>
              <a:rPr lang="en-IN" dirty="0"/>
              <a:t>, </a:t>
            </a:r>
            <a:r>
              <a:rPr lang="en-IN" i="1" dirty="0"/>
              <a:t>a</a:t>
            </a:r>
            <a:r>
              <a:rPr lang="en-IN" baseline="-25000" dirty="0"/>
              <a:t>2</a:t>
            </a:r>
            <a:r>
              <a:rPr lang="en-IN" i="1" dirty="0"/>
              <a:t>, . . . , a</a:t>
            </a:r>
            <a:r>
              <a:rPr lang="en-IN" i="1" baseline="-25000" dirty="0"/>
              <a:t>n</a:t>
            </a:r>
            <a:r>
              <a:rPr lang="en-IN" dirty="0"/>
              <a:t>) to the </a:t>
            </a:r>
            <a:r>
              <a:rPr lang="it-IT" i="1" dirty="0"/>
              <a:t>m</a:t>
            </a:r>
            <a:r>
              <a:rPr lang="it-IT" dirty="0"/>
              <a:t>-tuple (</a:t>
            </a:r>
            <a:r>
              <a:rPr lang="it-IT" i="1" dirty="0"/>
              <a:t>a</a:t>
            </a:r>
            <a:r>
              <a:rPr lang="it-IT" i="1" baseline="-25000" dirty="0"/>
              <a:t>i</a:t>
            </a:r>
            <a:r>
              <a:rPr lang="it-IT" baseline="-25000" dirty="0"/>
              <a:t>1</a:t>
            </a:r>
            <a:r>
              <a:rPr lang="it-IT" dirty="0"/>
              <a:t> , </a:t>
            </a:r>
            <a:r>
              <a:rPr lang="it-IT" i="1" dirty="0"/>
              <a:t>a</a:t>
            </a:r>
            <a:r>
              <a:rPr lang="it-IT" i="1" baseline="-25000" dirty="0"/>
              <a:t>i</a:t>
            </a:r>
            <a:r>
              <a:rPr lang="it-IT" baseline="-25000" dirty="0"/>
              <a:t>2</a:t>
            </a:r>
            <a:r>
              <a:rPr lang="it-IT" i="1" dirty="0"/>
              <a:t>, . . . , a</a:t>
            </a:r>
            <a:r>
              <a:rPr lang="it-IT" i="1" baseline="-25000" dirty="0"/>
              <a:t>im</a:t>
            </a:r>
            <a:r>
              <a:rPr lang="it-IT" dirty="0"/>
              <a:t>), where </a:t>
            </a:r>
            <a:r>
              <a:rPr lang="it-IT" i="1" dirty="0"/>
              <a:t>m </a:t>
            </a:r>
            <a:r>
              <a:rPr lang="it-IT" dirty="0"/>
              <a:t>≤ </a:t>
            </a:r>
            <a:r>
              <a:rPr lang="it-IT" i="1" dirty="0"/>
              <a:t>n</a:t>
            </a:r>
            <a:r>
              <a:rPr lang="it-IT" dirty="0"/>
              <a:t>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923484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Graph of a function</a:t>
            </a:r>
          </a:p>
        </p:txBody>
      </p:sp>
      <p:pic>
        <p:nvPicPr>
          <p:cNvPr id="1026" name="Picture 2" descr="https://d2nchlq0f2u6vy.cloudfront.net/18/03/31/5ecefab78bf7abb0527da6f4cbd86253/bcb11866d97c5980df27186f03f37aed/image_scan.png?tcb=160128790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329" y="2510680"/>
            <a:ext cx="4419600" cy="360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29" y="1672480"/>
            <a:ext cx="7162800" cy="46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67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93837"/>
            <a:ext cx="7239000" cy="433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82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143000" y="2743200"/>
            <a:ext cx="6629400" cy="1143000"/>
          </a:xfrm>
        </p:spPr>
        <p:txBody>
          <a:bodyPr>
            <a:normAutofit/>
          </a:bodyPr>
          <a:lstStyle/>
          <a:p>
            <a:r>
              <a:rPr lang="en-IN" dirty="0"/>
              <a:t>Relations and their Properties</a:t>
            </a:r>
          </a:p>
        </p:txBody>
      </p:sp>
    </p:spTree>
    <p:extLst>
      <p:ext uri="{BB962C8B-B14F-4D97-AF65-F5344CB8AC3E}">
        <p14:creationId xmlns:p14="http://schemas.microsoft.com/office/powerpoint/2010/main" val="1284472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93837"/>
            <a:ext cx="8839200" cy="48307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business and its telephone number.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 employee and his or her salary.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person and a relative, and so 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positive integer and one that it divides.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 integer and one that it is congruent to modulo 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real number and one that is larger than it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real number </a:t>
            </a:r>
            <a:r>
              <a:rPr lang="en-US" i="1" dirty="0"/>
              <a:t>x </a:t>
            </a:r>
            <a:r>
              <a:rPr lang="en-US" dirty="0"/>
              <a:t>and the value </a:t>
            </a:r>
            <a:r>
              <a:rPr lang="en-US" i="1" dirty="0"/>
              <a:t>f (x) </a:t>
            </a:r>
            <a:r>
              <a:rPr lang="en-US" dirty="0"/>
              <a:t>where </a:t>
            </a:r>
            <a:r>
              <a:rPr lang="en-US" i="1" dirty="0"/>
              <a:t>f </a:t>
            </a:r>
            <a:r>
              <a:rPr lang="en-US" dirty="0"/>
              <a:t>is a function.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 program and a variable </a:t>
            </a:r>
            <a:r>
              <a:rPr lang="en-US"/>
              <a:t>it uses.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computer language and a valid statement in this language</a:t>
            </a:r>
          </a:p>
          <a:p>
            <a:pPr marL="0" indent="0"/>
            <a:r>
              <a:rPr lang="en-US" dirty="0"/>
              <a:t>    often arise in computer science.</a:t>
            </a:r>
          </a:p>
          <a:p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Relationships between elements of sets: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6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93837"/>
            <a:ext cx="8839200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Determining which pairs of cities are linked by airline flights in a network.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Finding a viable ( feasible)  order for the different phases of a complicated project.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Producing a useful way to store information in computer databases.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Real time problems</a:t>
            </a:r>
          </a:p>
        </p:txBody>
      </p:sp>
    </p:spTree>
    <p:extLst>
      <p:ext uri="{BB962C8B-B14F-4D97-AF65-F5344CB8AC3E}">
        <p14:creationId xmlns:p14="http://schemas.microsoft.com/office/powerpoint/2010/main" val="2477670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371600"/>
                <a:ext cx="8991600" cy="4983163"/>
              </a:xfrm>
            </p:spPr>
            <p:txBody>
              <a:bodyPr/>
              <a:lstStyle/>
              <a:p>
                <a:r>
                  <a:rPr lang="en-IN" sz="2200" dirty="0"/>
                  <a:t>Let </a:t>
                </a:r>
                <a:r>
                  <a:rPr lang="en-IN" sz="2200" i="1" dirty="0"/>
                  <a:t>A </a:t>
                </a:r>
                <a:r>
                  <a:rPr lang="en-IN" sz="2200" dirty="0"/>
                  <a:t>and </a:t>
                </a:r>
                <a:r>
                  <a:rPr lang="en-IN" sz="2200" i="1" dirty="0"/>
                  <a:t>B </a:t>
                </a:r>
                <a:r>
                  <a:rPr lang="en-IN" sz="2200" dirty="0"/>
                  <a:t>be sets. A </a:t>
                </a:r>
                <a:r>
                  <a:rPr lang="en-IN" sz="2200" i="1" dirty="0"/>
                  <a:t>binary relation from A to B </a:t>
                </a:r>
                <a:r>
                  <a:rPr lang="en-IN" sz="2200" dirty="0"/>
                  <a:t>is a subset of </a:t>
                </a:r>
                <a:r>
                  <a:rPr lang="en-IN" sz="2200" i="1" dirty="0"/>
                  <a:t>A </a:t>
                </a:r>
                <a:r>
                  <a:rPr lang="en-IN" sz="2200" dirty="0"/>
                  <a:t>× </a:t>
                </a:r>
                <a:r>
                  <a:rPr lang="en-IN" sz="2200" i="1" dirty="0"/>
                  <a:t>B</a:t>
                </a:r>
                <a:r>
                  <a:rPr lang="en-IN" sz="2200" dirty="0"/>
                  <a:t>.</a:t>
                </a:r>
              </a:p>
              <a:p>
                <a:endParaRPr lang="en-IN" sz="2200" dirty="0"/>
              </a:p>
              <a:p>
                <a:r>
                  <a:rPr lang="en-IN" sz="2200" dirty="0"/>
                  <a:t>A binary relation from </a:t>
                </a:r>
                <a:r>
                  <a:rPr lang="en-IN" sz="2200" i="1" dirty="0"/>
                  <a:t>A </a:t>
                </a:r>
                <a:r>
                  <a:rPr lang="en-IN" sz="2200" dirty="0"/>
                  <a:t>to </a:t>
                </a:r>
                <a:r>
                  <a:rPr lang="en-IN" sz="2200" i="1" dirty="0"/>
                  <a:t>B </a:t>
                </a:r>
                <a:r>
                  <a:rPr lang="en-IN" sz="2200" dirty="0"/>
                  <a:t>is a set </a:t>
                </a:r>
                <a:r>
                  <a:rPr lang="en-IN" sz="2200" i="1" dirty="0"/>
                  <a:t>R </a:t>
                </a:r>
                <a:r>
                  <a:rPr lang="en-IN" sz="2200" dirty="0"/>
                  <a:t>of ordered pairs where the first element of each ordered pair comes from </a:t>
                </a:r>
                <a:r>
                  <a:rPr lang="en-IN" sz="2200" i="1" dirty="0"/>
                  <a:t>A </a:t>
                </a:r>
                <a:r>
                  <a:rPr lang="en-IN" sz="2200" dirty="0"/>
                  <a:t>and the second element comes from </a:t>
                </a:r>
                <a:r>
                  <a:rPr lang="en-IN" sz="2200" i="1" dirty="0"/>
                  <a:t>B</a:t>
                </a:r>
                <a:r>
                  <a:rPr lang="en-IN" sz="2200" dirty="0"/>
                  <a:t>.</a:t>
                </a:r>
              </a:p>
              <a:p>
                <a:endParaRPr lang="en-IN" sz="2200" dirty="0"/>
              </a:p>
              <a:p>
                <a:r>
                  <a:rPr lang="en-IN" sz="2200" dirty="0"/>
                  <a:t>We use the notation </a:t>
                </a:r>
                <a:r>
                  <a:rPr lang="en-IN" sz="2200" i="1" dirty="0"/>
                  <a:t>a R b </a:t>
                </a:r>
                <a:r>
                  <a:rPr lang="en-IN" sz="2200" dirty="0"/>
                  <a:t>to denote that </a:t>
                </a:r>
                <a:r>
                  <a:rPr lang="en-IN" sz="2200" i="1" dirty="0"/>
                  <a:t>(a, b) </a:t>
                </a:r>
                <a:r>
                  <a:rPr lang="en-IN" sz="2200" dirty="0"/>
                  <a:t>∈ </a:t>
                </a:r>
                <a:r>
                  <a:rPr lang="en-IN" sz="2200" i="1" dirty="0"/>
                  <a:t>R </a:t>
                </a:r>
                <a:r>
                  <a:rPr lang="en-IN" sz="2200" dirty="0"/>
                  <a:t>and  </a:t>
                </a:r>
                <a:r>
                  <a:rPr lang="en-IN" sz="2200" i="1" dirty="0"/>
                  <a:t>a R b </a:t>
                </a:r>
                <a:r>
                  <a:rPr lang="en-IN" sz="2200" dirty="0"/>
                  <a:t>to denote that </a:t>
                </a:r>
                <a:r>
                  <a:rPr lang="en-IN" sz="2200" i="1" dirty="0"/>
                  <a:t>(a, b) </a:t>
                </a:r>
                <a14:m>
                  <m:oMath xmlns:m="http://schemas.openxmlformats.org/officeDocument/2006/math">
                    <m:r>
                      <a:rPr lang="en-IN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IN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200" i="1" dirty="0"/>
                  <a:t>R</a:t>
                </a:r>
                <a:r>
                  <a:rPr lang="en-IN" sz="2200" dirty="0"/>
                  <a:t>. </a:t>
                </a:r>
              </a:p>
              <a:p>
                <a:endParaRPr lang="en-IN" sz="2200" dirty="0"/>
              </a:p>
              <a:p>
                <a:r>
                  <a:rPr lang="en-IN" sz="2200" dirty="0"/>
                  <a:t>Moreover, when </a:t>
                </a:r>
                <a:r>
                  <a:rPr lang="en-IN" sz="2200" i="1" dirty="0"/>
                  <a:t>(a, b) </a:t>
                </a:r>
                <a:r>
                  <a:rPr lang="en-IN" sz="2200" dirty="0"/>
                  <a:t>belongs to </a:t>
                </a:r>
                <a:r>
                  <a:rPr lang="en-IN" sz="2200" i="1" dirty="0"/>
                  <a:t>R</a:t>
                </a:r>
                <a:r>
                  <a:rPr lang="en-IN" sz="2200" dirty="0"/>
                  <a:t>, </a:t>
                </a:r>
                <a:r>
                  <a:rPr lang="en-IN" sz="2200" i="1" dirty="0"/>
                  <a:t>a </a:t>
                </a:r>
                <a:r>
                  <a:rPr lang="en-IN" sz="2200" dirty="0"/>
                  <a:t>is said to be </a:t>
                </a:r>
                <a:r>
                  <a:rPr lang="en-IN" sz="2200" b="1" dirty="0"/>
                  <a:t>related to </a:t>
                </a:r>
                <a:r>
                  <a:rPr lang="en-IN" sz="2200" i="1" dirty="0"/>
                  <a:t>b </a:t>
                </a:r>
                <a:r>
                  <a:rPr lang="en-IN" sz="2200" dirty="0"/>
                  <a:t>by </a:t>
                </a:r>
                <a:r>
                  <a:rPr lang="en-IN" sz="2200" i="1" dirty="0"/>
                  <a:t>R</a:t>
                </a:r>
                <a:r>
                  <a:rPr lang="en-IN" sz="2200" dirty="0"/>
                  <a:t>.</a:t>
                </a:r>
              </a:p>
              <a:p>
                <a:endParaRPr lang="en-IN" sz="2200" dirty="0"/>
              </a:p>
              <a:p>
                <a:r>
                  <a:rPr lang="en-IN" sz="2200" dirty="0"/>
                  <a:t>A </a:t>
                </a:r>
                <a:r>
                  <a:rPr lang="en-IN" sz="2200" i="1" dirty="0"/>
                  <a:t>relation on a set A </a:t>
                </a:r>
                <a:r>
                  <a:rPr lang="en-IN" sz="2200" dirty="0"/>
                  <a:t>is a relation from </a:t>
                </a:r>
                <a:r>
                  <a:rPr lang="en-IN" sz="2200" i="1" dirty="0"/>
                  <a:t>A </a:t>
                </a:r>
                <a:r>
                  <a:rPr lang="en-IN" sz="2200" dirty="0"/>
                  <a:t>to </a:t>
                </a:r>
                <a:r>
                  <a:rPr lang="en-IN" sz="2200" i="1" dirty="0"/>
                  <a:t>A</a:t>
                </a:r>
                <a:r>
                  <a:rPr lang="en-IN" sz="2200" dirty="0"/>
                  <a:t>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371600"/>
                <a:ext cx="8991600" cy="4983163"/>
              </a:xfrm>
              <a:blipFill>
                <a:blip r:embed="rId2"/>
                <a:stretch>
                  <a:fillRect l="-881" t="-734" r="-12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Definition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7391400" y="3710781"/>
            <a:ext cx="228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46634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5564</TotalTime>
  <Words>2816</Words>
  <Application>Microsoft Macintosh PowerPoint</Application>
  <PresentationFormat>On-screen Show (4:3)</PresentationFormat>
  <Paragraphs>208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Cambria Math</vt:lpstr>
      <vt:lpstr>1_Office Theme</vt:lpstr>
      <vt:lpstr>BITS Pilani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Number:    PERL ZC113 Course Title : Probability  and  Statistics Instructor: Dr. K VENKATA RATNAM  BITS-PILANI HYDERABAD CAMPUS</dc:title>
  <dc:creator>vrkota</dc:creator>
  <cp:lastModifiedBy>Goswami .</cp:lastModifiedBy>
  <cp:revision>282</cp:revision>
  <dcterms:created xsi:type="dcterms:W3CDTF">2014-09-18T17:17:25Z</dcterms:created>
  <dcterms:modified xsi:type="dcterms:W3CDTF">2020-10-29T16:45:28Z</dcterms:modified>
</cp:coreProperties>
</file>