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50"/>
  </p:notesMasterIdLst>
  <p:sldIdLst>
    <p:sldId id="323" r:id="rId2"/>
    <p:sldId id="324" r:id="rId3"/>
    <p:sldId id="358" r:id="rId4"/>
    <p:sldId id="383" r:id="rId5"/>
    <p:sldId id="396" r:id="rId6"/>
    <p:sldId id="359" r:id="rId7"/>
    <p:sldId id="360" r:id="rId8"/>
    <p:sldId id="361" r:id="rId9"/>
    <p:sldId id="362" r:id="rId10"/>
    <p:sldId id="406" r:id="rId11"/>
    <p:sldId id="363" r:id="rId12"/>
    <p:sldId id="397" r:id="rId13"/>
    <p:sldId id="364" r:id="rId14"/>
    <p:sldId id="365" r:id="rId15"/>
    <p:sldId id="366" r:id="rId16"/>
    <p:sldId id="367" r:id="rId17"/>
    <p:sldId id="390" r:id="rId18"/>
    <p:sldId id="368" r:id="rId19"/>
    <p:sldId id="391" r:id="rId20"/>
    <p:sldId id="392" r:id="rId21"/>
    <p:sldId id="369" r:id="rId22"/>
    <p:sldId id="379" r:id="rId23"/>
    <p:sldId id="371" r:id="rId24"/>
    <p:sldId id="377" r:id="rId25"/>
    <p:sldId id="372" r:id="rId26"/>
    <p:sldId id="378" r:id="rId27"/>
    <p:sldId id="375" r:id="rId28"/>
    <p:sldId id="380" r:id="rId29"/>
    <p:sldId id="381" r:id="rId30"/>
    <p:sldId id="399" r:id="rId31"/>
    <p:sldId id="400" r:id="rId32"/>
    <p:sldId id="376" r:id="rId33"/>
    <p:sldId id="401" r:id="rId34"/>
    <p:sldId id="404" r:id="rId35"/>
    <p:sldId id="402" r:id="rId36"/>
    <p:sldId id="403" r:id="rId37"/>
    <p:sldId id="382" r:id="rId38"/>
    <p:sldId id="384" r:id="rId39"/>
    <p:sldId id="385" r:id="rId40"/>
    <p:sldId id="387" r:id="rId41"/>
    <p:sldId id="386" r:id="rId42"/>
    <p:sldId id="405" r:id="rId43"/>
    <p:sldId id="388" r:id="rId44"/>
    <p:sldId id="389" r:id="rId45"/>
    <p:sldId id="393" r:id="rId46"/>
    <p:sldId id="398" r:id="rId47"/>
    <p:sldId id="394" r:id="rId48"/>
    <p:sldId id="395" r:id="rId49"/>
  </p:sldIdLst>
  <p:sldSz cx="9144000" cy="6858000" type="screen4x3"/>
  <p:notesSz cx="6808788"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342" autoAdjust="0"/>
    <p:restoredTop sz="94660"/>
  </p:normalViewPr>
  <p:slideViewPr>
    <p:cSldViewPr>
      <p:cViewPr varScale="1">
        <p:scale>
          <a:sx n="73" d="100"/>
          <a:sy n="73" d="100"/>
        </p:scale>
        <p:origin x="1302"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50475" cy="49869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6737" y="0"/>
            <a:ext cx="2950475" cy="498693"/>
          </a:xfrm>
          <a:prstGeom prst="rect">
            <a:avLst/>
          </a:prstGeom>
        </p:spPr>
        <p:txBody>
          <a:bodyPr vert="horz" lIns="91440" tIns="45720" rIns="91440" bIns="45720" rtlCol="0"/>
          <a:lstStyle>
            <a:lvl1pPr algn="r">
              <a:defRPr sz="1200"/>
            </a:lvl1pPr>
          </a:lstStyle>
          <a:p>
            <a:fld id="{ADA21F22-1FCD-423B-ABDF-DA273D32C413}" type="datetimeFigureOut">
              <a:rPr lang="en-US" smtClean="0"/>
              <a:t>10/23/2020</a:t>
            </a:fld>
            <a:endParaRPr lang="en-US"/>
          </a:p>
        </p:txBody>
      </p:sp>
      <p:sp>
        <p:nvSpPr>
          <p:cNvPr id="4" name="Slide Image Placeholder 3"/>
          <p:cNvSpPr>
            <a:spLocks noGrp="1" noRot="1" noChangeAspect="1"/>
          </p:cNvSpPr>
          <p:nvPr>
            <p:ph type="sldImg" idx="2"/>
          </p:nvPr>
        </p:nvSpPr>
        <p:spPr>
          <a:xfrm>
            <a:off x="1168400" y="1243013"/>
            <a:ext cx="4471988" cy="3354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879" y="4783307"/>
            <a:ext cx="5447030" cy="3913614"/>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40647"/>
            <a:ext cx="2950475" cy="49869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6737" y="9440647"/>
            <a:ext cx="2950475" cy="498692"/>
          </a:xfrm>
          <a:prstGeom prst="rect">
            <a:avLst/>
          </a:prstGeom>
        </p:spPr>
        <p:txBody>
          <a:bodyPr vert="horz" lIns="91440" tIns="45720" rIns="91440" bIns="45720" rtlCol="0" anchor="b"/>
          <a:lstStyle>
            <a:lvl1pPr algn="r">
              <a:defRPr sz="1200"/>
            </a:lvl1pPr>
          </a:lstStyle>
          <a:p>
            <a:fld id="{AD4536C4-674F-47B8-B857-97AB08F6B022}" type="slidenum">
              <a:rPr lang="en-US" smtClean="0"/>
              <a:t>‹#›</a:t>
            </a:fld>
            <a:endParaRPr lang="en-US"/>
          </a:p>
        </p:txBody>
      </p:sp>
    </p:spTree>
    <p:extLst>
      <p:ext uri="{BB962C8B-B14F-4D97-AF65-F5344CB8AC3E}">
        <p14:creationId xmlns:p14="http://schemas.microsoft.com/office/powerpoint/2010/main" val="3797035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D4536C4-674F-47B8-B857-97AB08F6B022}" type="slidenum">
              <a:rPr lang="en-US" smtClean="0"/>
              <a:t>1</a:t>
            </a:fld>
            <a:endParaRPr lang="en-US"/>
          </a:p>
        </p:txBody>
      </p:sp>
    </p:spTree>
    <p:extLst>
      <p:ext uri="{BB962C8B-B14F-4D97-AF65-F5344CB8AC3E}">
        <p14:creationId xmlns:p14="http://schemas.microsoft.com/office/powerpoint/2010/main" val="16065821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 name="Rectangle 2"/>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lang="en-US" dirty="0">
              <a:solidFill>
                <a:prstClr val="white"/>
              </a:solidFill>
              <a:latin typeface="Arial" pitchFamily="34" charset="0"/>
              <a:cs typeface="Arial" pitchFamily="34" charset="0"/>
            </a:endParaRPr>
          </a:p>
        </p:txBody>
      </p:sp>
      <p:sp>
        <p:nvSpPr>
          <p:cNvPr id="4" name="Rectangle 3"/>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5" name="Rectangle 4"/>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7"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9" name="TextBox 8"/>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smtClean="0">
                <a:solidFill>
                  <a:srgbClr val="FFFFFF"/>
                </a:solidFill>
              </a:rPr>
              <a:t>Pilani Campus</a:t>
            </a:r>
          </a:p>
        </p:txBody>
      </p:sp>
      <p:sp>
        <p:nvSpPr>
          <p:cNvPr id="11"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1877030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grpSp>
        <p:nvGrpSpPr>
          <p:cNvPr id="4" name="Group 19"/>
          <p:cNvGrpSpPr>
            <a:grpSpLocks/>
          </p:cNvGrpSpPr>
          <p:nvPr userDrawn="1"/>
        </p:nvGrpSpPr>
        <p:grpSpPr bwMode="auto">
          <a:xfrm>
            <a:off x="0" y="1295400"/>
            <a:ext cx="7010400" cy="46038"/>
            <a:chOff x="1905000" y="6553200"/>
            <a:chExt cx="7010400" cy="45719"/>
          </a:xfrm>
        </p:grpSpPr>
        <p:sp>
          <p:nvSpPr>
            <p:cNvPr id="5" name="Rectangle 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24"/>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575504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grpSp>
        <p:nvGrpSpPr>
          <p:cNvPr id="4" name="Group 7"/>
          <p:cNvGrpSpPr>
            <a:grpSpLocks/>
          </p:cNvGrpSpPr>
          <p:nvPr userDrawn="1"/>
        </p:nvGrpSpPr>
        <p:grpSpPr bwMode="auto">
          <a:xfrm rot="5400000">
            <a:off x="5006182" y="2567781"/>
            <a:ext cx="5181600" cy="46037"/>
            <a:chOff x="1905000" y="6553200"/>
            <a:chExt cx="7010400" cy="45719"/>
          </a:xfrm>
        </p:grpSpPr>
        <p:sp>
          <p:nvSpPr>
            <p:cNvPr id="5" name="Rectangle 4"/>
            <p:cNvSpPr/>
            <p:nvPr/>
          </p:nvSpPr>
          <p:spPr>
            <a:xfrm>
              <a:off x="4267574" y="6553200"/>
              <a:ext cx="2328209"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574"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6587191" y="6553200"/>
              <a:ext cx="2328209"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0" descr="Picture 7.png"/>
          <p:cNvPicPr>
            <a:picLocks noChangeAspect="1"/>
          </p:cNvPicPr>
          <p:nvPr userDrawn="1"/>
        </p:nvPicPr>
        <p:blipFill>
          <a:blip r:embed="rId2">
            <a:extLst>
              <a:ext uri="{28A0092B-C50C-407E-A947-70E740481C1C}">
                <a14:useLocalDpi xmlns:a14="http://schemas.microsoft.com/office/drawing/2010/main" val="0"/>
              </a:ext>
            </a:extLst>
          </a:blip>
          <a:srcRect l="5336" t="1923"/>
          <a:stretch>
            <a:fillRect/>
          </a:stretch>
        </p:blipFill>
        <p:spPr bwMode="auto">
          <a:xfrm>
            <a:off x="-7938" y="381000"/>
            <a:ext cx="692151"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a:spLocks noChangeArrowheads="1"/>
          </p:cNvSpPr>
          <p:nvPr userDrawn="1"/>
        </p:nvSpPr>
        <p:spPr bwMode="auto">
          <a:xfrm rot="5400000">
            <a:off x="-2794793" y="3809206"/>
            <a:ext cx="5867400" cy="23018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900" b="1" smtClean="0">
                <a:solidFill>
                  <a:srgbClr val="101141"/>
                </a:solidFill>
              </a:rPr>
              <a:t>BITS </a:t>
            </a:r>
            <a:r>
              <a:rPr lang="en-US" sz="900" smtClean="0">
                <a:solidFill>
                  <a:srgbClr val="101141"/>
                </a:solidFill>
              </a:rPr>
              <a:t>Pilani, Pilani Campus</a:t>
            </a:r>
          </a:p>
        </p:txBody>
      </p:sp>
      <p:sp>
        <p:nvSpPr>
          <p:cNvPr id="3" name="Vertical Text Placeholder 2"/>
          <p:cNvSpPr>
            <a:spLocks noGrp="1"/>
          </p:cNvSpPr>
          <p:nvPr>
            <p:ph type="body" orient="vert" idx="1"/>
          </p:nvPr>
        </p:nvSpPr>
        <p:spPr>
          <a:xfrm>
            <a:off x="1219200" y="381000"/>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Content Placeholder 18"/>
          <p:cNvSpPr>
            <a:spLocks noGrp="1"/>
          </p:cNvSpPr>
          <p:nvPr>
            <p:ph sz="quarter" idx="10"/>
          </p:nvPr>
        </p:nvSpPr>
        <p:spPr>
          <a:xfrm rot="5400000">
            <a:off x="5410200" y="2743200"/>
            <a:ext cx="58674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3337783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CB8C8D-BF21-4ED2-AA9B-14AC8BB0A65C}" type="datetimeFigureOut">
              <a:rPr lang="en-US" smtClean="0">
                <a:solidFill>
                  <a:prstClr val="black">
                    <a:tint val="75000"/>
                  </a:prstClr>
                </a:solidFill>
              </a:rPr>
              <a:pPr/>
              <a:t>10/23/2020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2BE36E-A0D7-4595-A1DB-93C3A10BEE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863507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CB8C8D-BF21-4ED2-AA9B-14AC8BB0A65C}" type="datetimeFigureOut">
              <a:rPr lang="en-US" smtClean="0">
                <a:solidFill>
                  <a:prstClr val="black">
                    <a:tint val="75000"/>
                  </a:prstClr>
                </a:solidFill>
              </a:rPr>
              <a:pPr/>
              <a:t>10/23/2020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42BE36E-A0D7-4595-A1DB-93C3A10BEEC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3557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9" name="Picture 10" descr="BITS_university_logo_whitevert.png"/>
          <p:cNvPicPr>
            <a:picLocks noChangeAspect="1"/>
          </p:cNvPicPr>
          <p:nvPr userDrawn="1"/>
        </p:nvPicPr>
        <p:blipFill>
          <a:blip r:embed="rId3">
            <a:extLst>
              <a:ext uri="{28A0092B-C50C-407E-A947-70E740481C1C}">
                <a14:useLocalDpi xmlns:a14="http://schemas.microsoft.com/office/drawing/2010/main" val="0"/>
              </a:ext>
            </a:extLst>
          </a:blip>
          <a:srcRect t="2" b="28592"/>
          <a:stretch>
            <a:fillRect/>
          </a:stretch>
        </p:blipFill>
        <p:spPr bwMode="auto">
          <a:xfrm>
            <a:off x="76200" y="3352800"/>
            <a:ext cx="2057400" cy="197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userDrawn="1"/>
        </p:nvSpPr>
        <p:spPr>
          <a:xfrm>
            <a:off x="-76200" y="52578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1" name="TextBox 10"/>
          <p:cNvSpPr txBox="1">
            <a:spLocks noChangeArrowheads="1"/>
          </p:cNvSpPr>
          <p:nvPr userDrawn="1"/>
        </p:nvSpPr>
        <p:spPr bwMode="auto">
          <a:xfrm>
            <a:off x="152400" y="56673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dirty="0" smtClean="0">
                <a:solidFill>
                  <a:srgbClr val="FFFFFF"/>
                </a:solidFill>
              </a:rPr>
              <a:t>Hyderabad  Campus</a:t>
            </a:r>
          </a:p>
        </p:txBody>
      </p:sp>
      <p:sp>
        <p:nvSpPr>
          <p:cNvPr id="7" name="Content Placeholder 6"/>
          <p:cNvSpPr>
            <a:spLocks noGrp="1"/>
          </p:cNvSpPr>
          <p:nvPr>
            <p:ph sz="quarter" idx="13"/>
          </p:nvPr>
        </p:nvSpPr>
        <p:spPr>
          <a:xfrm>
            <a:off x="2514600" y="5410200"/>
            <a:ext cx="6019800" cy="533400"/>
          </a:xfrm>
        </p:spPr>
        <p:txBody>
          <a:bodyPr anchor="b">
            <a:noAutofit/>
          </a:bodyPr>
          <a:lstStyle>
            <a:lvl1pPr marL="0" indent="0" algn="r">
              <a:lnSpc>
                <a:spcPts val="1800"/>
              </a:lnSpc>
              <a:spcBef>
                <a:spcPts val="0"/>
              </a:spcBef>
              <a:buNone/>
              <a:defRPr sz="1800" baseline="0">
                <a:solidFill>
                  <a:schemeClr val="bg1"/>
                </a:solidFill>
              </a:defRPr>
            </a:lvl1pPr>
          </a:lstStyle>
          <a:p>
            <a:pPr lvl="0"/>
            <a:r>
              <a:rPr lang="en-US" smtClean="0"/>
              <a:t>Click to edit Master text styles</a:t>
            </a:r>
          </a:p>
          <a:p>
            <a:pPr lvl="1"/>
            <a:r>
              <a:rPr lang="en-US" smtClean="0"/>
              <a:t>Second level</a:t>
            </a:r>
          </a:p>
        </p:txBody>
      </p:sp>
      <p:sp>
        <p:nvSpPr>
          <p:cNvPr id="2" name="Title 1"/>
          <p:cNvSpPr>
            <a:spLocks noGrp="1"/>
          </p:cNvSpPr>
          <p:nvPr>
            <p:ph type="title"/>
          </p:nvPr>
        </p:nvSpPr>
        <p:spPr>
          <a:xfrm>
            <a:off x="2514600" y="3810000"/>
            <a:ext cx="6019800" cy="1524000"/>
          </a:xfrm>
        </p:spPr>
        <p:txBody>
          <a:bodyPr anchorCtr="0">
            <a:noAutofit/>
          </a:bodyPr>
          <a:lstStyle>
            <a:lvl1pPr algn="l">
              <a:lnSpc>
                <a:spcPts val="4000"/>
              </a:lnSpc>
              <a:defRPr sz="4400" baseline="0">
                <a:solidFill>
                  <a:schemeClr val="bg1"/>
                </a:solidFill>
              </a:defRPr>
            </a:lvl1pPr>
          </a:lstStyle>
          <a:p>
            <a:r>
              <a:rPr lang="en-US" smtClean="0"/>
              <a:t>Click to edit Master title style</a:t>
            </a:r>
            <a:endParaRPr lang="en-US" dirty="0"/>
          </a:p>
        </p:txBody>
      </p:sp>
    </p:spTree>
    <p:extLst>
      <p:ext uri="{BB962C8B-B14F-4D97-AF65-F5344CB8AC3E}">
        <p14:creationId xmlns:p14="http://schemas.microsoft.com/office/powerpoint/2010/main" val="2486058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3" name="Picture 6" descr="\\Server\D\jyoti\FI023_BITS_v1\styleguide img\IMG_5627_b.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p:cNvSpPr/>
          <p:nvPr userDrawn="1"/>
        </p:nvSpPr>
        <p:spPr>
          <a:xfrm>
            <a:off x="0" y="4281488"/>
            <a:ext cx="9144000" cy="2576512"/>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pic>
        <p:nvPicPr>
          <p:cNvPr id="5" name="Picture 8" descr="Picture 7.png"/>
          <p:cNvPicPr>
            <a:picLocks noChangeAspect="1"/>
          </p:cNvPicPr>
          <p:nvPr userDrawn="1"/>
        </p:nvPicPr>
        <p:blipFill>
          <a:blip r:embed="rId3"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TextBox 8"/>
          <p:cNvSpPr txBox="1"/>
          <p:nvPr userDrawn="1"/>
        </p:nvSpPr>
        <p:spPr>
          <a:xfrm>
            <a:off x="6858000" y="762000"/>
            <a:ext cx="2209800" cy="554038"/>
          </a:xfrm>
          <a:prstGeom prst="rect">
            <a:avLst/>
          </a:prstGeom>
          <a:noFill/>
        </p:spPr>
        <p:txBody>
          <a:bodyPr>
            <a:spAutoFit/>
          </a:bodyPr>
          <a:lstStyle/>
          <a:p>
            <a:pPr algn="ctr">
              <a:defRPr/>
            </a:pPr>
            <a:r>
              <a:rPr lang="en-US" sz="2900" b="1" spc="-150" dirty="0">
                <a:solidFill>
                  <a:prstClr val="white"/>
                </a:solidFill>
                <a:latin typeface="Arial"/>
                <a:cs typeface="Arial"/>
              </a:rPr>
              <a:t>BITS</a:t>
            </a:r>
            <a:r>
              <a:rPr lang="en-US" sz="2900" spc="-150" dirty="0">
                <a:solidFill>
                  <a:prstClr val="white"/>
                </a:solidFill>
                <a:latin typeface="Arial"/>
                <a:cs typeface="Arial"/>
              </a:rPr>
              <a:t> Pilani</a:t>
            </a:r>
          </a:p>
        </p:txBody>
      </p:sp>
      <p:sp>
        <p:nvSpPr>
          <p:cNvPr id="10" name="TextBox 9"/>
          <p:cNvSpPr txBox="1">
            <a:spLocks noChangeArrowheads="1"/>
          </p:cNvSpPr>
          <p:nvPr userDrawn="1"/>
        </p:nvSpPr>
        <p:spPr bwMode="auto">
          <a:xfrm>
            <a:off x="7086600" y="1171575"/>
            <a:ext cx="1905000" cy="276225"/>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fontAlgn="base" hangingPunct="1">
              <a:spcBef>
                <a:spcPct val="0"/>
              </a:spcBef>
              <a:spcAft>
                <a:spcPct val="0"/>
              </a:spcAft>
              <a:defRPr/>
            </a:pPr>
            <a:r>
              <a:rPr lang="en-US" sz="1200" dirty="0" smtClean="0">
                <a:solidFill>
                  <a:srgbClr val="FFFFFF"/>
                </a:solidFill>
              </a:rPr>
              <a:t>Hyderabad Campus</a:t>
            </a:r>
          </a:p>
        </p:txBody>
      </p:sp>
      <p:sp>
        <p:nvSpPr>
          <p:cNvPr id="17" name="Content Placeholder 16"/>
          <p:cNvSpPr>
            <a:spLocks noGrp="1"/>
          </p:cNvSpPr>
          <p:nvPr>
            <p:ph sz="quarter" idx="10"/>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smtClean="0"/>
              <a:t>Click to edit Master text styles</a:t>
            </a:r>
          </a:p>
          <a:p>
            <a:pPr lvl="1"/>
            <a:r>
              <a:rPr lang="en-US" smtClean="0"/>
              <a:t>Second level</a:t>
            </a:r>
          </a:p>
        </p:txBody>
      </p:sp>
    </p:spTree>
    <p:extLst>
      <p:ext uri="{BB962C8B-B14F-4D97-AF65-F5344CB8AC3E}">
        <p14:creationId xmlns:p14="http://schemas.microsoft.com/office/powerpoint/2010/main" val="3782145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76200" y="6596063"/>
            <a:ext cx="9067800" cy="261610"/>
          </a:xfrm>
          <a:prstGeom prst="rect">
            <a:avLst/>
          </a:prstGeom>
          <a:noFill/>
          <a:ln>
            <a:noFill/>
          </a:ln>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dirty="0" smtClean="0"/>
              <a:t>Course No</a:t>
            </a:r>
            <a:r>
              <a:rPr lang="en-US" sz="1100" b="1" smtClean="0"/>
              <a:t>:</a:t>
            </a:r>
            <a:r>
              <a:rPr lang="en-US" sz="1100" b="1" baseline="0" smtClean="0"/>
              <a:t> SS ZC416 </a:t>
            </a:r>
            <a:r>
              <a:rPr lang="en-US" sz="1100" b="1" baseline="0" dirty="0" smtClean="0"/>
              <a:t>Course Title : Mathematical Foundations for Data Science</a:t>
            </a:r>
            <a:r>
              <a:rPr lang="en-US" sz="1100" b="1" dirty="0" smtClean="0"/>
              <a:t>, Dr. KVR , </a:t>
            </a:r>
            <a:r>
              <a:rPr lang="en-US" sz="1100" b="1" dirty="0" smtClean="0">
                <a:solidFill>
                  <a:srgbClr val="101141"/>
                </a:solidFill>
              </a:rPr>
              <a:t>BITS </a:t>
            </a:r>
            <a:r>
              <a:rPr lang="en-US" sz="1100" b="1" dirty="0" err="1" smtClean="0">
                <a:solidFill>
                  <a:srgbClr val="101141"/>
                </a:solidFill>
              </a:rPr>
              <a:t>Pilani</a:t>
            </a:r>
            <a:r>
              <a:rPr lang="en-US" sz="1100" b="1" dirty="0" smtClean="0">
                <a:solidFill>
                  <a:srgbClr val="101141"/>
                </a:solidFill>
              </a:rPr>
              <a:t>, Hyderabad Campus</a:t>
            </a:r>
          </a:p>
        </p:txBody>
      </p:sp>
      <p:grpSp>
        <p:nvGrpSpPr>
          <p:cNvPr id="5" name="Group 11"/>
          <p:cNvGrpSpPr>
            <a:grpSpLocks/>
          </p:cNvGrpSpPr>
          <p:nvPr userDrawn="1"/>
        </p:nvGrpSpPr>
        <p:grpSpPr bwMode="auto">
          <a:xfrm>
            <a:off x="2084388" y="6550025"/>
            <a:ext cx="7059612"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9" name="Picture 11"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 name="Group 1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4" name="Group 22"/>
          <p:cNvGrpSpPr>
            <a:grpSpLocks/>
          </p:cNvGrpSpPr>
          <p:nvPr userDrawn="1"/>
        </p:nvGrpSpPr>
        <p:grpSpPr bwMode="auto">
          <a:xfrm>
            <a:off x="0" y="1295400"/>
            <a:ext cx="70104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3" name="Content Placeholder 2"/>
          <p:cNvSpPr>
            <a:spLocks noGrp="1"/>
          </p:cNvSpPr>
          <p:nvPr>
            <p:ph idx="1"/>
          </p:nvPr>
        </p:nvSpPr>
        <p:spPr>
          <a:xfrm>
            <a:off x="304800" y="1493837"/>
            <a:ext cx="8229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27"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3455380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5" name="Picture 6"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19"/>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28"/>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sp>
        <p:nvSpPr>
          <p:cNvPr id="14" name="TextBox 13"/>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Content Placeholder 2"/>
          <p:cNvSpPr>
            <a:spLocks noGrp="1"/>
          </p:cNvSpPr>
          <p:nvPr>
            <p:ph sz="half" idx="1"/>
          </p:nvPr>
        </p:nvSpPr>
        <p:spPr>
          <a:xfrm>
            <a:off x="4572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4" name="Content Placeholder 3"/>
          <p:cNvSpPr>
            <a:spLocks noGrp="1"/>
          </p:cNvSpPr>
          <p:nvPr>
            <p:ph sz="half" idx="2"/>
          </p:nvPr>
        </p:nvSpPr>
        <p:spPr>
          <a:xfrm>
            <a:off x="4953000" y="1600200"/>
            <a:ext cx="40386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dirty="0" smtClean="0"/>
          </a:p>
        </p:txBody>
      </p:sp>
      <p:sp>
        <p:nvSpPr>
          <p:cNvPr id="19"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1722086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grpSp>
        <p:nvGrpSpPr>
          <p:cNvPr id="7" name="Group 10"/>
          <p:cNvGrpSpPr>
            <a:grpSpLocks/>
          </p:cNvGrpSpPr>
          <p:nvPr userDrawn="1"/>
        </p:nvGrpSpPr>
        <p:grpSpPr bwMode="auto">
          <a:xfrm>
            <a:off x="0" y="1295400"/>
            <a:ext cx="7010400" cy="46038"/>
            <a:chOff x="1905000" y="6553200"/>
            <a:chExt cx="7010400" cy="45719"/>
          </a:xfrm>
        </p:grpSpPr>
        <p:sp>
          <p:nvSpPr>
            <p:cNvPr id="8" name="Rectangle 7"/>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2" name="Group 15"/>
          <p:cNvGrpSpPr>
            <a:grpSpLocks/>
          </p:cNvGrpSpPr>
          <p:nvPr userDrawn="1"/>
        </p:nvGrpSpPr>
        <p:grpSpPr bwMode="auto">
          <a:xfrm>
            <a:off x="2133600" y="6553200"/>
            <a:ext cx="7010400" cy="46038"/>
            <a:chOff x="1905000" y="6553200"/>
            <a:chExt cx="7010400" cy="45719"/>
          </a:xfrm>
        </p:grpSpPr>
        <p:sp>
          <p:nvSpPr>
            <p:cNvPr id="13" name="Rectangle 12"/>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4" name="Rectangle 13"/>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5" name="Rectangle 14"/>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6"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TextBox 16"/>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Deemed to be University under Section 3 of UGC Act, 1956</a:t>
            </a:r>
          </a:p>
        </p:txBody>
      </p:sp>
      <p:sp>
        <p:nvSpPr>
          <p:cNvPr id="3" name="Text Placeholder 2"/>
          <p:cNvSpPr>
            <a:spLocks noGrp="1"/>
          </p:cNvSpPr>
          <p:nvPr>
            <p:ph type="body" idx="1"/>
          </p:nvPr>
        </p:nvSpPr>
        <p:spPr>
          <a:xfrm>
            <a:off x="457200" y="1535112"/>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362199"/>
            <a:ext cx="4040188"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2"/>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362199"/>
            <a:ext cx="4041775" cy="37639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7785277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3" name="Group 5"/>
          <p:cNvGrpSpPr>
            <a:grpSpLocks/>
          </p:cNvGrpSpPr>
          <p:nvPr userDrawn="1"/>
        </p:nvGrpSpPr>
        <p:grpSpPr bwMode="auto">
          <a:xfrm>
            <a:off x="0" y="1295400"/>
            <a:ext cx="7010400" cy="46038"/>
            <a:chOff x="1905000" y="6553200"/>
            <a:chExt cx="7010400" cy="45719"/>
          </a:xfrm>
        </p:grpSpPr>
        <p:sp>
          <p:nvSpPr>
            <p:cNvPr id="4" name="Rectangle 3"/>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6" name="Rectangle 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8" name="Group 10"/>
          <p:cNvGrpSpPr>
            <a:grpSpLocks/>
          </p:cNvGrpSpPr>
          <p:nvPr userDrawn="1"/>
        </p:nvGrpSpPr>
        <p:grpSpPr bwMode="auto">
          <a:xfrm>
            <a:off x="2133600" y="6553200"/>
            <a:ext cx="7010400" cy="46038"/>
            <a:chOff x="1905000" y="6553200"/>
            <a:chExt cx="7010400" cy="45719"/>
          </a:xfrm>
        </p:grpSpPr>
        <p:sp>
          <p:nvSpPr>
            <p:cNvPr id="9" name="Rectangle 8"/>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1" name="Rectangle 10"/>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2"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Deemed to be University under Section 3 of UGC Act, 1956</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631336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grpSp>
        <p:nvGrpSpPr>
          <p:cNvPr id="5" name="Group 8"/>
          <p:cNvGrpSpPr>
            <a:grpSpLocks/>
          </p:cNvGrpSpPr>
          <p:nvPr userDrawn="1"/>
        </p:nvGrpSpPr>
        <p:grpSpPr bwMode="auto">
          <a:xfrm>
            <a:off x="0" y="1295400"/>
            <a:ext cx="7010400" cy="46038"/>
            <a:chOff x="1905000" y="6553200"/>
            <a:chExt cx="7010400" cy="45719"/>
          </a:xfrm>
        </p:grpSpPr>
        <p:sp>
          <p:nvSpPr>
            <p:cNvPr id="6" name="Rectangle 5"/>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7" name="Rectangle 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3"/>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Content Placeholder 18"/>
          <p:cNvSpPr>
            <a:spLocks noGrp="1"/>
          </p:cNvSpPr>
          <p:nvPr>
            <p:ph sz="quarter" idx="13"/>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2255476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grpSp>
        <p:nvGrpSpPr>
          <p:cNvPr id="6" name="Group 6"/>
          <p:cNvGrpSpPr>
            <a:grpSpLocks/>
          </p:cNvGrpSpPr>
          <p:nvPr userDrawn="1"/>
        </p:nvGrpSpPr>
        <p:grpSpPr bwMode="auto">
          <a:xfrm>
            <a:off x="0" y="1295400"/>
            <a:ext cx="7010400" cy="46038"/>
            <a:chOff x="1905000" y="6553200"/>
            <a:chExt cx="7010400" cy="45719"/>
          </a:xfrm>
        </p:grpSpPr>
        <p:sp>
          <p:nvSpPr>
            <p:cNvPr id="7" name="Rectangle 6"/>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9" name="Rectangle 8"/>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grpSp>
        <p:nvGrpSpPr>
          <p:cNvPr id="10" name="Group 10"/>
          <p:cNvGrpSpPr>
            <a:grpSpLocks/>
          </p:cNvGrpSpPr>
          <p:nvPr userDrawn="1"/>
        </p:nvGrpSpPr>
        <p:grpSpPr bwMode="auto">
          <a:xfrm>
            <a:off x="2133600" y="6553200"/>
            <a:ext cx="70104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prstClr val="white"/>
                </a:solidFill>
              </a:endParaRPr>
            </a:p>
          </p:txBody>
        </p:sp>
      </p:grpSp>
      <p:pic>
        <p:nvPicPr>
          <p:cNvPr id="14" name="Picture 14" descr="Picture 7.png"/>
          <p:cNvPicPr>
            <a:picLocks noChangeAspect="1"/>
          </p:cNvPicPr>
          <p:nvPr userDrawn="1"/>
        </p:nvPicPr>
        <p:blipFill>
          <a:blip r:embed="rId2" cstate="print">
            <a:extLst>
              <a:ext uri="{28A0092B-C50C-407E-A947-70E740481C1C}">
                <a14:useLocalDpi xmlns:a14="http://schemas.microsoft.com/office/drawing/2010/main" val="0"/>
              </a:ext>
            </a:extLst>
          </a:blip>
          <a:srcRect l="1923" b="5336"/>
          <a:stretch>
            <a:fillRect/>
          </a:stretch>
        </p:blipFill>
        <p:spPr bwMode="auto">
          <a:xfrm>
            <a:off x="6629400" y="0"/>
            <a:ext cx="2193925"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Box 14"/>
          <p:cNvSpPr txBox="1">
            <a:spLocks noChangeArrowheads="1"/>
          </p:cNvSpPr>
          <p:nvPr userDrawn="1"/>
        </p:nvSpPr>
        <p:spPr bwMode="auto">
          <a:xfrm>
            <a:off x="3276600" y="6596063"/>
            <a:ext cx="5867400" cy="261937"/>
          </a:xfrm>
          <a:prstGeom prst="rect">
            <a:avLst/>
          </a:prstGeom>
          <a:noFill/>
          <a:ln>
            <a:noFill/>
          </a:ln>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r" eaLnBrk="1" fontAlgn="base" hangingPunct="1">
              <a:spcBef>
                <a:spcPct val="0"/>
              </a:spcBef>
              <a:spcAft>
                <a:spcPct val="0"/>
              </a:spcAft>
              <a:defRPr/>
            </a:pPr>
            <a:r>
              <a:rPr lang="en-US" sz="1100" b="1" smtClean="0">
                <a:solidFill>
                  <a:srgbClr val="101141"/>
                </a:solidFill>
              </a:rPr>
              <a:t>BITS </a:t>
            </a:r>
            <a:r>
              <a:rPr lang="en-US" sz="1100" smtClean="0">
                <a:solidFill>
                  <a:srgbClr val="101141"/>
                </a:solidFill>
              </a:rPr>
              <a:t>Pilani, Pilani Campus</a:t>
            </a:r>
          </a:p>
        </p:txBody>
      </p:sp>
      <p:sp>
        <p:nvSpPr>
          <p:cNvPr id="2" name="Title 1"/>
          <p:cNvSpPr>
            <a:spLocks noGrp="1"/>
          </p:cNvSpPr>
          <p:nvPr>
            <p:ph type="title"/>
          </p:nvPr>
        </p:nvSpPr>
        <p:spPr>
          <a:xfrm>
            <a:off x="1792288" y="5407025"/>
            <a:ext cx="5486400" cy="304800"/>
          </a:xfrm>
        </p:spPr>
        <p:txBody>
          <a:bodyPr anchor="b"/>
          <a:lstStyle>
            <a:lvl1pPr algn="l">
              <a:defRPr sz="1800" b="1" spc="0"/>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5" name="Content Placeholder 18"/>
          <p:cNvSpPr>
            <a:spLocks noGrp="1"/>
          </p:cNvSpPr>
          <p:nvPr>
            <p:ph sz="quarter" idx="10"/>
          </p:nvPr>
        </p:nvSpPr>
        <p:spPr>
          <a:xfrm>
            <a:off x="304800" y="152400"/>
            <a:ext cx="63246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smtClean="0"/>
              <a:t>Click to edit Master text styles</a:t>
            </a:r>
          </a:p>
        </p:txBody>
      </p:sp>
    </p:spTree>
    <p:extLst>
      <p:ext uri="{BB962C8B-B14F-4D97-AF65-F5344CB8AC3E}">
        <p14:creationId xmlns:p14="http://schemas.microsoft.com/office/powerpoint/2010/main" val="4090231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a:solidFill>
                  <a:prstClr val="black">
                    <a:tint val="75000"/>
                  </a:prstClr>
                </a:solidFill>
              </a:rPr>
              <a:t>AAOC Z C111  PROBABILITY AND STATISTICS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Arial" pitchFamily="34" charset="0"/>
                <a:cs typeface="Arial" pitchFamily="34" charset="0"/>
              </a:defRPr>
            </a:lvl1pPr>
          </a:lstStyle>
          <a:p>
            <a:pPr>
              <a:defRPr/>
            </a:pPr>
            <a:r>
              <a:rPr lang="en-US" dirty="0" smtClean="0">
                <a:solidFill>
                  <a:prstClr val="black">
                    <a:tint val="75000"/>
                  </a:prstClr>
                </a:solidFill>
              </a:rPr>
              <a:t>1</a:t>
            </a:r>
            <a:endParaRPr lang="en-US" dirty="0">
              <a:solidFill>
                <a:prstClr val="black">
                  <a:tint val="75000"/>
                </a:prstClr>
              </a:solidFill>
            </a:endParaRPr>
          </a:p>
        </p:txBody>
      </p:sp>
    </p:spTree>
    <p:extLst>
      <p:ext uri="{BB962C8B-B14F-4D97-AF65-F5344CB8AC3E}">
        <p14:creationId xmlns:p14="http://schemas.microsoft.com/office/powerpoint/2010/main" val="26382884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p:txStyles>
    <p:titleStyle>
      <a:lvl1pPr algn="l" rtl="0" eaLnBrk="0" fontAlgn="base" hangingPunct="0">
        <a:spcBef>
          <a:spcPct val="0"/>
        </a:spcBef>
        <a:spcAft>
          <a:spcPct val="0"/>
        </a:spcAft>
        <a:defRPr sz="4000" b="1" kern="1200" spc="-15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sz="4000" b="1">
          <a:solidFill>
            <a:schemeClr val="tx1"/>
          </a:solidFill>
          <a:latin typeface="Arial" charset="0"/>
          <a:cs typeface="Arial" charset="0"/>
        </a:defRPr>
      </a:lvl2pPr>
      <a:lvl3pPr algn="l" rtl="0" eaLnBrk="0" fontAlgn="base" hangingPunct="0">
        <a:spcBef>
          <a:spcPct val="0"/>
        </a:spcBef>
        <a:spcAft>
          <a:spcPct val="0"/>
        </a:spcAft>
        <a:defRPr sz="4000" b="1">
          <a:solidFill>
            <a:schemeClr val="tx1"/>
          </a:solidFill>
          <a:latin typeface="Arial" charset="0"/>
          <a:cs typeface="Arial" charset="0"/>
        </a:defRPr>
      </a:lvl3pPr>
      <a:lvl4pPr algn="l" rtl="0" eaLnBrk="0" fontAlgn="base" hangingPunct="0">
        <a:spcBef>
          <a:spcPct val="0"/>
        </a:spcBef>
        <a:spcAft>
          <a:spcPct val="0"/>
        </a:spcAft>
        <a:defRPr sz="4000" b="1">
          <a:solidFill>
            <a:schemeClr val="tx1"/>
          </a:solidFill>
          <a:latin typeface="Arial" charset="0"/>
          <a:cs typeface="Arial" charset="0"/>
        </a:defRPr>
      </a:lvl4pPr>
      <a:lvl5pPr algn="l" rtl="0" eaLnBrk="0" fontAlgn="base" hangingPunct="0">
        <a:spcBef>
          <a:spcPct val="0"/>
        </a:spcBef>
        <a:spcAft>
          <a:spcPct val="0"/>
        </a:spcAft>
        <a:defRPr sz="4000" b="1">
          <a:solidFill>
            <a:schemeClr val="tx1"/>
          </a:solidFill>
          <a:latin typeface="Arial" charset="0"/>
          <a:cs typeface="Arial" charset="0"/>
        </a:defRPr>
      </a:lvl5pPr>
      <a:lvl6pPr marL="457200" algn="l" rtl="0" fontAlgn="base">
        <a:spcBef>
          <a:spcPct val="0"/>
        </a:spcBef>
        <a:spcAft>
          <a:spcPct val="0"/>
        </a:spcAft>
        <a:defRPr sz="4000" b="1">
          <a:solidFill>
            <a:schemeClr val="tx1"/>
          </a:solidFill>
          <a:latin typeface="Arial" charset="0"/>
          <a:cs typeface="Arial" charset="0"/>
        </a:defRPr>
      </a:lvl6pPr>
      <a:lvl7pPr marL="914400" algn="l" rtl="0" fontAlgn="base">
        <a:spcBef>
          <a:spcPct val="0"/>
        </a:spcBef>
        <a:spcAft>
          <a:spcPct val="0"/>
        </a:spcAft>
        <a:defRPr sz="4000" b="1">
          <a:solidFill>
            <a:schemeClr val="tx1"/>
          </a:solidFill>
          <a:latin typeface="Arial" charset="0"/>
          <a:cs typeface="Arial" charset="0"/>
        </a:defRPr>
      </a:lvl7pPr>
      <a:lvl8pPr marL="1371600" algn="l" rtl="0" fontAlgn="base">
        <a:spcBef>
          <a:spcPct val="0"/>
        </a:spcBef>
        <a:spcAft>
          <a:spcPct val="0"/>
        </a:spcAft>
        <a:defRPr sz="4000" b="1">
          <a:solidFill>
            <a:schemeClr val="tx1"/>
          </a:solidFill>
          <a:latin typeface="Arial" charset="0"/>
          <a:cs typeface="Arial" charset="0"/>
        </a:defRPr>
      </a:lvl8pPr>
      <a:lvl9pPr marL="1828800" algn="l" rtl="0" fontAlgn="base">
        <a:spcBef>
          <a:spcPct val="0"/>
        </a:spcBef>
        <a:spcAft>
          <a:spcPct val="0"/>
        </a:spcAft>
        <a:defRPr sz="4000" b="1">
          <a:solidFill>
            <a:schemeClr val="tx1"/>
          </a:solidFill>
          <a:latin typeface="Arial" charset="0"/>
          <a:cs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743200" y="3505200"/>
            <a:ext cx="4648200" cy="2438400"/>
          </a:xfrm>
        </p:spPr>
        <p:txBody>
          <a:bodyPr/>
          <a:lstStyle/>
          <a:p>
            <a:pPr eaLnBrk="1" fontAlgn="auto" hangingPunct="1">
              <a:spcAft>
                <a:spcPts val="0"/>
              </a:spcAft>
              <a:defRPr/>
            </a:pPr>
            <a:r>
              <a:rPr lang="en-US" sz="4800" dirty="0"/>
              <a:t>BITS </a:t>
            </a:r>
            <a:r>
              <a:rPr lang="en-US" sz="4800" dirty="0" err="1"/>
              <a:t>Pilani</a:t>
            </a:r>
            <a:r>
              <a:rPr lang="en-US" sz="4800" dirty="0"/>
              <a:t> p</a:t>
            </a:r>
            <a:r>
              <a:rPr lang="en-US" sz="4800" dirty="0" smtClean="0"/>
              <a:t>resentation</a:t>
            </a:r>
            <a:endParaRPr lang="en-US" sz="4800" dirty="0"/>
          </a:p>
        </p:txBody>
      </p:sp>
      <p:sp>
        <p:nvSpPr>
          <p:cNvPr id="3" name="Content Placeholder 5"/>
          <p:cNvSpPr>
            <a:spLocks noGrp="1"/>
          </p:cNvSpPr>
          <p:nvPr>
            <p:ph sz="quarter" idx="13"/>
          </p:nvPr>
        </p:nvSpPr>
        <p:spPr>
          <a:xfrm>
            <a:off x="2514600" y="5410200"/>
            <a:ext cx="6019800" cy="533400"/>
          </a:xfrm>
        </p:spPr>
        <p:txBody>
          <a:bodyPr/>
          <a:lstStyle/>
          <a:p>
            <a:pPr eaLnBrk="1" hangingPunct="1">
              <a:spcBef>
                <a:spcPct val="0"/>
              </a:spcBef>
            </a:pPr>
            <a:r>
              <a:rPr lang="en-US" altLang="en-US" dirty="0" smtClean="0"/>
              <a:t>K. </a:t>
            </a:r>
            <a:r>
              <a:rPr lang="en-US" altLang="en-US" dirty="0" err="1" smtClean="0"/>
              <a:t>Venkata</a:t>
            </a:r>
            <a:r>
              <a:rPr lang="en-US" altLang="en-US" dirty="0" smtClean="0"/>
              <a:t> </a:t>
            </a:r>
            <a:r>
              <a:rPr lang="en-US" altLang="en-US" dirty="0" err="1" smtClean="0"/>
              <a:t>Ratnam</a:t>
            </a:r>
            <a:endParaRPr lang="en-US" altLang="en-US" dirty="0" smtClean="0"/>
          </a:p>
          <a:p>
            <a:pPr eaLnBrk="1" hangingPunct="1">
              <a:spcBef>
                <a:spcPct val="0"/>
              </a:spcBef>
            </a:pPr>
            <a:r>
              <a:rPr lang="en-US" altLang="en-US" dirty="0" smtClean="0"/>
              <a:t>Mathematics</a:t>
            </a:r>
          </a:p>
        </p:txBody>
      </p:sp>
    </p:spTree>
    <p:extLst>
      <p:ext uri="{BB962C8B-B14F-4D97-AF65-F5344CB8AC3E}">
        <p14:creationId xmlns:p14="http://schemas.microsoft.com/office/powerpoint/2010/main" val="39886878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Symmetry</a:t>
            </a:r>
            <a:endParaRPr lang="en-IN" dirty="0"/>
          </a:p>
        </p:txBody>
      </p:sp>
      <p:pic>
        <p:nvPicPr>
          <p:cNvPr id="1026" name="Picture 2" descr="Discussion #26 Chapter 5, Sections /15 Discussion #26 Binary Relations:  Operations &amp; Properties. - ppt download"/>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47800" y="1600200"/>
            <a:ext cx="6629400" cy="4972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50534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915400" cy="4983163"/>
          </a:xfrm>
        </p:spPr>
        <p:txBody>
          <a:bodyPr/>
          <a:lstStyle/>
          <a:p>
            <a:pPr algn="just"/>
            <a:r>
              <a:rPr lang="en-IN" dirty="0"/>
              <a:t>Suppose that </a:t>
            </a:r>
            <a:r>
              <a:rPr lang="en-IN" i="1" dirty="0"/>
              <a:t>R</a:t>
            </a:r>
            <a:r>
              <a:rPr lang="en-IN" baseline="-25000" dirty="0"/>
              <a:t>1</a:t>
            </a:r>
            <a:r>
              <a:rPr lang="en-IN" dirty="0"/>
              <a:t> and </a:t>
            </a:r>
            <a:r>
              <a:rPr lang="en-IN" i="1" dirty="0" smtClean="0"/>
              <a:t>R</a:t>
            </a:r>
            <a:r>
              <a:rPr lang="en-IN" baseline="-25000" dirty="0" smtClean="0"/>
              <a:t>2 </a:t>
            </a:r>
            <a:r>
              <a:rPr lang="en-IN" dirty="0" smtClean="0"/>
              <a:t>are </a:t>
            </a:r>
            <a:r>
              <a:rPr lang="en-IN" dirty="0"/>
              <a:t>relations on a set </a:t>
            </a:r>
            <a:r>
              <a:rPr lang="en-IN" i="1" dirty="0"/>
              <a:t>A </a:t>
            </a:r>
            <a:r>
              <a:rPr lang="en-IN" i="1" dirty="0" smtClean="0"/>
              <a:t> r</a:t>
            </a:r>
            <a:r>
              <a:rPr lang="en-IN" dirty="0" smtClean="0"/>
              <a:t>epresented </a:t>
            </a:r>
            <a:r>
              <a:rPr lang="en-IN" dirty="0"/>
              <a:t>by the matrices </a:t>
            </a:r>
            <a:r>
              <a:rPr lang="en-IN" b="1" dirty="0"/>
              <a:t>M</a:t>
            </a:r>
            <a:r>
              <a:rPr lang="en-IN" i="1" baseline="-25000" dirty="0"/>
              <a:t>R</a:t>
            </a:r>
            <a:r>
              <a:rPr lang="en-IN" baseline="-25000" dirty="0"/>
              <a:t>1</a:t>
            </a:r>
            <a:r>
              <a:rPr lang="en-IN" dirty="0"/>
              <a:t> and </a:t>
            </a:r>
            <a:r>
              <a:rPr lang="en-IN" b="1" dirty="0"/>
              <a:t>M</a:t>
            </a:r>
            <a:r>
              <a:rPr lang="en-IN" i="1" baseline="-25000" dirty="0"/>
              <a:t>R</a:t>
            </a:r>
            <a:r>
              <a:rPr lang="en-IN" baseline="-25000" dirty="0"/>
              <a:t>2</a:t>
            </a:r>
            <a:r>
              <a:rPr lang="en-IN" dirty="0"/>
              <a:t> , respectively. </a:t>
            </a:r>
            <a:endParaRPr lang="en-IN" dirty="0" smtClean="0"/>
          </a:p>
          <a:p>
            <a:pPr algn="just"/>
            <a:endParaRPr lang="en-IN" dirty="0"/>
          </a:p>
          <a:p>
            <a:pPr algn="just"/>
            <a:endParaRPr lang="en-IN" dirty="0" smtClean="0"/>
          </a:p>
          <a:p>
            <a:pPr algn="just"/>
            <a:r>
              <a:rPr lang="en-IN" dirty="0" smtClean="0"/>
              <a:t>The matrix</a:t>
            </a:r>
            <a:r>
              <a:rPr lang="en-IN" dirty="0"/>
              <a:t> representing the union of these relations has a 1 in the positions where either </a:t>
            </a:r>
            <a:r>
              <a:rPr lang="en-IN" b="1" dirty="0"/>
              <a:t>M</a:t>
            </a:r>
            <a:r>
              <a:rPr lang="en-IN" i="1" baseline="-25000" dirty="0"/>
              <a:t>R</a:t>
            </a:r>
            <a:r>
              <a:rPr lang="en-IN" baseline="-25000" dirty="0"/>
              <a:t>1</a:t>
            </a:r>
            <a:r>
              <a:rPr lang="en-IN" dirty="0"/>
              <a:t> or </a:t>
            </a:r>
            <a:r>
              <a:rPr lang="en-IN" b="1" dirty="0"/>
              <a:t>M</a:t>
            </a:r>
            <a:r>
              <a:rPr lang="en-IN" i="1" baseline="-25000" dirty="0"/>
              <a:t>R</a:t>
            </a:r>
            <a:r>
              <a:rPr lang="en-IN" baseline="-25000" dirty="0"/>
              <a:t>2</a:t>
            </a:r>
            <a:r>
              <a:rPr lang="en-IN" dirty="0"/>
              <a:t> </a:t>
            </a:r>
            <a:r>
              <a:rPr lang="en-IN" dirty="0" smtClean="0"/>
              <a:t>has a </a:t>
            </a:r>
            <a:r>
              <a:rPr lang="en-IN" dirty="0"/>
              <a:t>1. </a:t>
            </a:r>
            <a:endParaRPr lang="en-IN" dirty="0" smtClean="0"/>
          </a:p>
          <a:p>
            <a:pPr algn="just"/>
            <a:endParaRPr lang="en-IN" dirty="0" smtClean="0"/>
          </a:p>
          <a:p>
            <a:pPr algn="just"/>
            <a:endParaRPr lang="en-IN" dirty="0" smtClean="0"/>
          </a:p>
          <a:p>
            <a:pPr algn="just"/>
            <a:endParaRPr lang="en-IN" dirty="0"/>
          </a:p>
          <a:p>
            <a:pPr algn="just"/>
            <a:r>
              <a:rPr lang="en-IN" dirty="0" smtClean="0"/>
              <a:t>The </a:t>
            </a:r>
            <a:r>
              <a:rPr lang="en-IN" dirty="0"/>
              <a:t>matrix representing the intersection of these relations has a 1 in the positions </a:t>
            </a:r>
            <a:r>
              <a:rPr lang="en-IN" dirty="0" smtClean="0"/>
              <a:t>where both</a:t>
            </a:r>
            <a:r>
              <a:rPr lang="en-IN" b="1" dirty="0" smtClean="0"/>
              <a:t>M</a:t>
            </a:r>
            <a:r>
              <a:rPr lang="en-IN" i="1" baseline="-25000" dirty="0" smtClean="0"/>
              <a:t>R</a:t>
            </a:r>
            <a:r>
              <a:rPr lang="en-IN" baseline="-25000" dirty="0" smtClean="0"/>
              <a:t>1</a:t>
            </a:r>
            <a:r>
              <a:rPr lang="en-IN" dirty="0" smtClean="0"/>
              <a:t> and </a:t>
            </a:r>
            <a:r>
              <a:rPr lang="en-IN" b="1" dirty="0" smtClean="0"/>
              <a:t>M</a:t>
            </a:r>
            <a:r>
              <a:rPr lang="en-IN" i="1" baseline="-25000" dirty="0" smtClean="0"/>
              <a:t>R</a:t>
            </a:r>
            <a:r>
              <a:rPr lang="en-IN" baseline="-25000" dirty="0" smtClean="0"/>
              <a:t>2</a:t>
            </a:r>
            <a:r>
              <a:rPr lang="en-IN" dirty="0" smtClean="0"/>
              <a:t> </a:t>
            </a:r>
            <a:r>
              <a:rPr lang="en-IN" dirty="0"/>
              <a:t>have a 1. </a:t>
            </a:r>
            <a:endParaRPr lang="en-IN" dirty="0" smtClean="0"/>
          </a:p>
          <a:p>
            <a:pPr algn="just"/>
            <a:endParaRPr lang="en-IN" dirty="0" smtClean="0"/>
          </a:p>
        </p:txBody>
      </p:sp>
      <p:sp>
        <p:nvSpPr>
          <p:cNvPr id="3" name="Content Placeholder 2"/>
          <p:cNvSpPr>
            <a:spLocks noGrp="1"/>
          </p:cNvSpPr>
          <p:nvPr>
            <p:ph sz="quarter" idx="10"/>
          </p:nvPr>
        </p:nvSpPr>
        <p:spPr/>
        <p:txBody>
          <a:bodyPr/>
          <a:lstStyle/>
          <a:p>
            <a:r>
              <a:rPr lang="en-IN" dirty="0" smtClean="0"/>
              <a:t>Boolean operations</a:t>
            </a:r>
            <a:endParaRPr lang="en-IN" dirty="0"/>
          </a:p>
        </p:txBody>
      </p:sp>
    </p:spTree>
    <p:extLst>
      <p:ext uri="{BB962C8B-B14F-4D97-AF65-F5344CB8AC3E}">
        <p14:creationId xmlns:p14="http://schemas.microsoft.com/office/powerpoint/2010/main" val="39034182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4525963"/>
          </a:xfrm>
        </p:spPr>
        <p:txBody>
          <a:bodyPr/>
          <a:lstStyle/>
          <a:p>
            <a:pPr algn="just"/>
            <a:endParaRPr lang="en-IN" dirty="0" smtClean="0"/>
          </a:p>
          <a:p>
            <a:pPr algn="just"/>
            <a:endParaRPr lang="en-IN" dirty="0"/>
          </a:p>
          <a:p>
            <a:pPr algn="just"/>
            <a:r>
              <a:rPr lang="en-IN" dirty="0" smtClean="0"/>
              <a:t>Thus</a:t>
            </a:r>
            <a:r>
              <a:rPr lang="en-IN" dirty="0"/>
              <a:t>, the matrices representing the union and intersection of these relations are</a:t>
            </a:r>
          </a:p>
          <a:p>
            <a:pPr algn="ctr"/>
            <a:endParaRPr lang="en-IN" b="1" dirty="0" smtClean="0"/>
          </a:p>
          <a:p>
            <a:pPr algn="ctr"/>
            <a:r>
              <a:rPr lang="en-IN" b="1" dirty="0" smtClean="0"/>
              <a:t>M</a:t>
            </a:r>
            <a:r>
              <a:rPr lang="en-IN" i="1" baseline="-25000" dirty="0" smtClean="0"/>
              <a:t>R</a:t>
            </a:r>
            <a:r>
              <a:rPr lang="en-IN" baseline="-25000" dirty="0" smtClean="0"/>
              <a:t>1</a:t>
            </a:r>
            <a:r>
              <a:rPr lang="en-IN" baseline="-25000" dirty="0"/>
              <a:t>∪</a:t>
            </a:r>
            <a:r>
              <a:rPr lang="en-IN" i="1" baseline="-25000" dirty="0"/>
              <a:t>R</a:t>
            </a:r>
            <a:r>
              <a:rPr lang="en-IN" baseline="-25000" dirty="0"/>
              <a:t>2</a:t>
            </a:r>
            <a:r>
              <a:rPr lang="en-IN" dirty="0"/>
              <a:t>= </a:t>
            </a:r>
            <a:r>
              <a:rPr lang="en-IN" b="1" dirty="0"/>
              <a:t>M</a:t>
            </a:r>
            <a:r>
              <a:rPr lang="en-IN" i="1" baseline="-25000" dirty="0"/>
              <a:t>R</a:t>
            </a:r>
            <a:r>
              <a:rPr lang="en-IN" baseline="-25000" dirty="0"/>
              <a:t>1 </a:t>
            </a:r>
            <a:r>
              <a:rPr lang="en-IN" dirty="0"/>
              <a:t>∨ </a:t>
            </a:r>
            <a:r>
              <a:rPr lang="en-IN" b="1" dirty="0"/>
              <a:t>M</a:t>
            </a:r>
            <a:r>
              <a:rPr lang="en-IN" i="1" dirty="0"/>
              <a:t>R</a:t>
            </a:r>
            <a:r>
              <a:rPr lang="en-IN" dirty="0"/>
              <a:t>2 and </a:t>
            </a:r>
            <a:r>
              <a:rPr lang="en-IN" b="1" dirty="0"/>
              <a:t>M</a:t>
            </a:r>
            <a:r>
              <a:rPr lang="en-IN" i="1" baseline="-25000" dirty="0"/>
              <a:t>R</a:t>
            </a:r>
            <a:r>
              <a:rPr lang="en-IN" baseline="-25000" dirty="0"/>
              <a:t>1∩</a:t>
            </a:r>
            <a:r>
              <a:rPr lang="en-IN" i="1" baseline="-25000" dirty="0"/>
              <a:t>R</a:t>
            </a:r>
            <a:r>
              <a:rPr lang="en-IN" baseline="-25000" dirty="0"/>
              <a:t>2 </a:t>
            </a:r>
            <a:r>
              <a:rPr lang="en-IN" dirty="0"/>
              <a:t>= </a:t>
            </a:r>
            <a:r>
              <a:rPr lang="en-IN" b="1" dirty="0"/>
              <a:t>M</a:t>
            </a:r>
            <a:r>
              <a:rPr lang="en-IN" i="1" dirty="0"/>
              <a:t>R</a:t>
            </a:r>
            <a:r>
              <a:rPr lang="en-IN" dirty="0"/>
              <a:t>1∧ </a:t>
            </a:r>
            <a:r>
              <a:rPr lang="en-IN" b="1" dirty="0"/>
              <a:t>M</a:t>
            </a:r>
            <a:r>
              <a:rPr lang="en-IN" i="1" dirty="0"/>
              <a:t>R</a:t>
            </a:r>
            <a:r>
              <a:rPr lang="en-IN" dirty="0"/>
              <a:t>2</a:t>
            </a:r>
          </a:p>
          <a:p>
            <a:endParaRPr lang="en-IN" dirty="0"/>
          </a:p>
        </p:txBody>
      </p:sp>
      <p:sp>
        <p:nvSpPr>
          <p:cNvPr id="3" name="Content Placeholder 2"/>
          <p:cNvSpPr>
            <a:spLocks noGrp="1"/>
          </p:cNvSpPr>
          <p:nvPr>
            <p:ph sz="quarter" idx="10"/>
          </p:nvPr>
        </p:nvSpPr>
        <p:spPr/>
        <p:txBody>
          <a:bodyPr/>
          <a:lstStyle/>
          <a:p>
            <a:r>
              <a:rPr lang="en-US" dirty="0" smtClean="0"/>
              <a:t>Union and intersection </a:t>
            </a:r>
            <a:endParaRPr lang="en-IN" dirty="0"/>
          </a:p>
        </p:txBody>
      </p:sp>
    </p:spTree>
    <p:extLst>
      <p:ext uri="{BB962C8B-B14F-4D97-AF65-F5344CB8AC3E}">
        <p14:creationId xmlns:p14="http://schemas.microsoft.com/office/powerpoint/2010/main" val="14968663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839200" cy="5105399"/>
          </a:xfrm>
        </p:spPr>
        <p:txBody>
          <a:bodyPr/>
          <a:lstStyle/>
          <a:p>
            <a:pPr algn="just"/>
            <a:r>
              <a:rPr lang="en-IN" dirty="0" smtClean="0"/>
              <a:t>Suppose </a:t>
            </a:r>
            <a:r>
              <a:rPr lang="en-IN" dirty="0"/>
              <a:t>that </a:t>
            </a:r>
            <a:r>
              <a:rPr lang="en-IN" i="1" dirty="0"/>
              <a:t>R </a:t>
            </a:r>
            <a:r>
              <a:rPr lang="en-IN" dirty="0"/>
              <a:t>is a relation from </a:t>
            </a:r>
            <a:r>
              <a:rPr lang="en-IN" i="1" dirty="0"/>
              <a:t>A </a:t>
            </a:r>
            <a:r>
              <a:rPr lang="en-IN" dirty="0"/>
              <a:t>to </a:t>
            </a:r>
            <a:r>
              <a:rPr lang="en-IN" i="1" dirty="0"/>
              <a:t>B </a:t>
            </a:r>
            <a:r>
              <a:rPr lang="en-IN" dirty="0"/>
              <a:t>and </a:t>
            </a:r>
            <a:r>
              <a:rPr lang="en-IN" i="1" dirty="0"/>
              <a:t>S </a:t>
            </a:r>
            <a:r>
              <a:rPr lang="en-IN" dirty="0"/>
              <a:t>is a relation</a:t>
            </a:r>
          </a:p>
          <a:p>
            <a:pPr algn="just"/>
            <a:r>
              <a:rPr lang="en-IN" dirty="0"/>
              <a:t>from </a:t>
            </a:r>
            <a:r>
              <a:rPr lang="en-IN" i="1" dirty="0"/>
              <a:t>B </a:t>
            </a:r>
            <a:r>
              <a:rPr lang="en-IN" dirty="0"/>
              <a:t>to </a:t>
            </a:r>
            <a:r>
              <a:rPr lang="en-IN" i="1" dirty="0"/>
              <a:t>C</a:t>
            </a:r>
            <a:r>
              <a:rPr lang="en-IN" dirty="0"/>
              <a:t>. </a:t>
            </a:r>
            <a:endParaRPr lang="en-IN" dirty="0" smtClean="0"/>
          </a:p>
          <a:p>
            <a:pPr algn="just"/>
            <a:endParaRPr lang="en-IN" dirty="0" smtClean="0"/>
          </a:p>
          <a:p>
            <a:pPr algn="just"/>
            <a:r>
              <a:rPr lang="en-IN" dirty="0" smtClean="0"/>
              <a:t>Suppose </a:t>
            </a:r>
            <a:r>
              <a:rPr lang="en-IN" dirty="0"/>
              <a:t>that </a:t>
            </a:r>
            <a:r>
              <a:rPr lang="en-IN" i="1" dirty="0"/>
              <a:t>A</a:t>
            </a:r>
            <a:r>
              <a:rPr lang="en-IN" dirty="0"/>
              <a:t>, </a:t>
            </a:r>
            <a:r>
              <a:rPr lang="en-IN" i="1" dirty="0"/>
              <a:t>B</a:t>
            </a:r>
            <a:r>
              <a:rPr lang="en-IN" dirty="0"/>
              <a:t>, and </a:t>
            </a:r>
            <a:r>
              <a:rPr lang="en-IN" i="1" dirty="0"/>
              <a:t>C </a:t>
            </a:r>
            <a:r>
              <a:rPr lang="en-IN" dirty="0"/>
              <a:t>have </a:t>
            </a:r>
            <a:r>
              <a:rPr lang="en-IN" i="1" dirty="0"/>
              <a:t>m</a:t>
            </a:r>
            <a:r>
              <a:rPr lang="en-IN" dirty="0"/>
              <a:t>, </a:t>
            </a:r>
            <a:r>
              <a:rPr lang="en-IN" i="1" dirty="0"/>
              <a:t>n</a:t>
            </a:r>
            <a:r>
              <a:rPr lang="en-IN" dirty="0"/>
              <a:t>, and </a:t>
            </a:r>
            <a:r>
              <a:rPr lang="en-IN" i="1" dirty="0"/>
              <a:t>p </a:t>
            </a:r>
            <a:r>
              <a:rPr lang="en-IN" dirty="0"/>
              <a:t>elements, respectively. </a:t>
            </a:r>
            <a:endParaRPr lang="en-IN" dirty="0" smtClean="0"/>
          </a:p>
          <a:p>
            <a:pPr algn="just"/>
            <a:endParaRPr lang="en-IN" dirty="0" smtClean="0"/>
          </a:p>
          <a:p>
            <a:pPr algn="just"/>
            <a:r>
              <a:rPr lang="en-IN" dirty="0" smtClean="0"/>
              <a:t>Let </a:t>
            </a:r>
            <a:r>
              <a:rPr lang="en-IN" dirty="0"/>
              <a:t>the zero</a:t>
            </a:r>
            <a:r>
              <a:rPr lang="en-IN" dirty="0" smtClean="0"/>
              <a:t>– one </a:t>
            </a:r>
            <a:r>
              <a:rPr lang="en-IN" dirty="0"/>
              <a:t>matrices for </a:t>
            </a:r>
            <a:r>
              <a:rPr lang="en-IN" i="1" dirty="0"/>
              <a:t>S </a:t>
            </a:r>
            <a:r>
              <a:rPr lang="en-IN" dirty="0"/>
              <a:t>◦</a:t>
            </a:r>
            <a:r>
              <a:rPr lang="en-IN" i="1" dirty="0"/>
              <a:t>R</a:t>
            </a:r>
            <a:r>
              <a:rPr lang="en-IN" dirty="0"/>
              <a:t>, </a:t>
            </a:r>
            <a:r>
              <a:rPr lang="en-IN" i="1" dirty="0"/>
              <a:t>R</a:t>
            </a:r>
            <a:r>
              <a:rPr lang="en-IN" dirty="0"/>
              <a:t>, and </a:t>
            </a:r>
            <a:r>
              <a:rPr lang="en-IN" i="1" dirty="0"/>
              <a:t>S </a:t>
            </a:r>
            <a:r>
              <a:rPr lang="en-IN" dirty="0" smtClean="0"/>
              <a:t>be  </a:t>
            </a:r>
            <a:r>
              <a:rPr lang="en-IN" b="1" dirty="0"/>
              <a:t>M</a:t>
            </a:r>
            <a:r>
              <a:rPr lang="en-IN" i="1" baseline="-25000" dirty="0"/>
              <a:t>S </a:t>
            </a:r>
            <a:r>
              <a:rPr lang="en-IN" baseline="-25000" dirty="0"/>
              <a:t>◦</a:t>
            </a:r>
            <a:r>
              <a:rPr lang="en-IN" i="1" baseline="-25000" dirty="0"/>
              <a:t>R </a:t>
            </a:r>
            <a:r>
              <a:rPr lang="en-IN" dirty="0"/>
              <a:t>= [</a:t>
            </a:r>
            <a:r>
              <a:rPr lang="en-IN" i="1" dirty="0" err="1"/>
              <a:t>t</a:t>
            </a:r>
            <a:r>
              <a:rPr lang="en-IN" i="1" baseline="-25000" dirty="0" err="1"/>
              <a:t>ij</a:t>
            </a:r>
            <a:r>
              <a:rPr lang="en-IN" i="1" dirty="0"/>
              <a:t> </a:t>
            </a:r>
            <a:r>
              <a:rPr lang="en-IN" dirty="0"/>
              <a:t>], </a:t>
            </a:r>
            <a:r>
              <a:rPr lang="en-IN" b="1" dirty="0"/>
              <a:t>M</a:t>
            </a:r>
            <a:r>
              <a:rPr lang="en-IN" i="1" baseline="-25000" dirty="0"/>
              <a:t>R</a:t>
            </a:r>
            <a:r>
              <a:rPr lang="en-IN" i="1" dirty="0"/>
              <a:t> </a:t>
            </a:r>
            <a:r>
              <a:rPr lang="en-IN" dirty="0"/>
              <a:t>= [</a:t>
            </a:r>
            <a:r>
              <a:rPr lang="en-IN" i="1" dirty="0" err="1"/>
              <a:t>r</a:t>
            </a:r>
            <a:r>
              <a:rPr lang="en-IN" i="1" baseline="-25000" dirty="0" err="1"/>
              <a:t>ij</a:t>
            </a:r>
            <a:r>
              <a:rPr lang="en-IN" i="1" dirty="0"/>
              <a:t> </a:t>
            </a:r>
            <a:r>
              <a:rPr lang="en-IN" dirty="0"/>
              <a:t>], and </a:t>
            </a:r>
            <a:r>
              <a:rPr lang="en-IN" b="1" dirty="0"/>
              <a:t>M</a:t>
            </a:r>
            <a:r>
              <a:rPr lang="en-IN" i="1" baseline="-25000" dirty="0"/>
              <a:t>S</a:t>
            </a:r>
            <a:r>
              <a:rPr lang="en-IN" i="1" dirty="0"/>
              <a:t> </a:t>
            </a:r>
            <a:r>
              <a:rPr lang="en-IN" dirty="0"/>
              <a:t>= [</a:t>
            </a:r>
            <a:r>
              <a:rPr lang="en-IN" i="1" dirty="0" err="1"/>
              <a:t>s</a:t>
            </a:r>
            <a:r>
              <a:rPr lang="en-IN" i="1" baseline="-25000" dirty="0" err="1"/>
              <a:t>ij</a:t>
            </a:r>
            <a:r>
              <a:rPr lang="en-IN" i="1" dirty="0"/>
              <a:t> </a:t>
            </a:r>
            <a:r>
              <a:rPr lang="en-IN" dirty="0"/>
              <a:t>], </a:t>
            </a:r>
            <a:r>
              <a:rPr lang="en-IN" dirty="0" smtClean="0"/>
              <a:t>respectively.</a:t>
            </a:r>
          </a:p>
          <a:p>
            <a:pPr algn="just"/>
            <a:endParaRPr lang="en-IN" dirty="0" smtClean="0"/>
          </a:p>
          <a:p>
            <a:pPr algn="just"/>
            <a:r>
              <a:rPr lang="en-IN" dirty="0" smtClean="0"/>
              <a:t>(these </a:t>
            </a:r>
            <a:r>
              <a:rPr lang="en-IN" dirty="0"/>
              <a:t>matrices have sizes </a:t>
            </a:r>
            <a:r>
              <a:rPr lang="en-IN" i="1" dirty="0"/>
              <a:t>m </a:t>
            </a:r>
            <a:r>
              <a:rPr lang="en-IN" dirty="0"/>
              <a:t>× </a:t>
            </a:r>
            <a:r>
              <a:rPr lang="en-IN" i="1" dirty="0"/>
              <a:t>p</a:t>
            </a:r>
            <a:r>
              <a:rPr lang="en-IN" dirty="0"/>
              <a:t>, </a:t>
            </a:r>
            <a:r>
              <a:rPr lang="en-IN" i="1" dirty="0"/>
              <a:t>m </a:t>
            </a:r>
            <a:r>
              <a:rPr lang="en-IN" dirty="0"/>
              <a:t>× </a:t>
            </a:r>
            <a:r>
              <a:rPr lang="en-IN" i="1" dirty="0"/>
              <a:t>n</a:t>
            </a:r>
            <a:r>
              <a:rPr lang="en-IN" dirty="0"/>
              <a:t>, and </a:t>
            </a:r>
            <a:r>
              <a:rPr lang="en-IN" i="1" dirty="0"/>
              <a:t>n </a:t>
            </a:r>
            <a:r>
              <a:rPr lang="en-IN" dirty="0"/>
              <a:t>× </a:t>
            </a:r>
            <a:r>
              <a:rPr lang="en-IN" i="1" dirty="0"/>
              <a:t>p</a:t>
            </a:r>
            <a:r>
              <a:rPr lang="en-IN" dirty="0"/>
              <a:t>, respectively</a:t>
            </a:r>
            <a:r>
              <a:rPr lang="en-IN" dirty="0" smtClean="0"/>
              <a:t>).</a:t>
            </a:r>
          </a:p>
        </p:txBody>
      </p:sp>
      <p:sp>
        <p:nvSpPr>
          <p:cNvPr id="3" name="Content Placeholder 2"/>
          <p:cNvSpPr>
            <a:spLocks noGrp="1"/>
          </p:cNvSpPr>
          <p:nvPr>
            <p:ph sz="quarter" idx="10"/>
          </p:nvPr>
        </p:nvSpPr>
        <p:spPr/>
        <p:txBody>
          <a:bodyPr/>
          <a:lstStyle/>
          <a:p>
            <a:r>
              <a:rPr lang="en-IN" b="0" dirty="0" smtClean="0"/>
              <a:t>Composite </a:t>
            </a:r>
            <a:r>
              <a:rPr lang="en-IN" b="0" dirty="0"/>
              <a:t>of relations</a:t>
            </a:r>
            <a:endParaRPr lang="en-IN" dirty="0"/>
          </a:p>
        </p:txBody>
      </p:sp>
    </p:spTree>
    <p:extLst>
      <p:ext uri="{BB962C8B-B14F-4D97-AF65-F5344CB8AC3E}">
        <p14:creationId xmlns:p14="http://schemas.microsoft.com/office/powerpoint/2010/main" val="34949282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447800"/>
                <a:ext cx="8991600" cy="5029199"/>
              </a:xfrm>
            </p:spPr>
            <p:txBody>
              <a:bodyPr/>
              <a:lstStyle/>
              <a:p>
                <a:pPr algn="just"/>
                <a:r>
                  <a:rPr lang="en-IN" dirty="0" smtClean="0"/>
                  <a:t>The ordered pair </a:t>
                </a:r>
                <a:r>
                  <a:rPr lang="en-IN" i="1" dirty="0"/>
                  <a:t>(</a:t>
                </a:r>
                <a:r>
                  <a:rPr lang="en-IN" i="1" dirty="0" err="1"/>
                  <a:t>ai</a:t>
                </a:r>
                <a:r>
                  <a:rPr lang="en-IN" i="1" dirty="0"/>
                  <a:t>, </a:t>
                </a:r>
                <a:r>
                  <a:rPr lang="en-IN" i="1" dirty="0" err="1"/>
                  <a:t>cj</a:t>
                </a:r>
                <a:r>
                  <a:rPr lang="en-IN" i="1" dirty="0"/>
                  <a:t> ) </a:t>
                </a:r>
                <a:r>
                  <a:rPr lang="en-IN" dirty="0"/>
                  <a:t>belongs to </a:t>
                </a:r>
                <a:r>
                  <a:rPr lang="en-IN" i="1" dirty="0"/>
                  <a:t>S </a:t>
                </a:r>
                <a:r>
                  <a:rPr lang="en-IN" dirty="0"/>
                  <a:t>◦</a:t>
                </a:r>
                <a:r>
                  <a:rPr lang="en-IN" i="1" dirty="0"/>
                  <a:t>R </a:t>
                </a:r>
                <a:r>
                  <a:rPr lang="en-IN" dirty="0"/>
                  <a:t>if and only if there is an element </a:t>
                </a:r>
                <a:r>
                  <a:rPr lang="en-IN" i="1" dirty="0" err="1"/>
                  <a:t>b</a:t>
                </a:r>
                <a:r>
                  <a:rPr lang="en-IN" i="1" baseline="-25000" dirty="0" err="1"/>
                  <a:t>k</a:t>
                </a:r>
                <a:r>
                  <a:rPr lang="en-IN" i="1" dirty="0"/>
                  <a:t> </a:t>
                </a:r>
                <a:r>
                  <a:rPr lang="en-IN" dirty="0"/>
                  <a:t>such that </a:t>
                </a:r>
                <a:r>
                  <a:rPr lang="en-IN" i="1" dirty="0"/>
                  <a:t>(</a:t>
                </a:r>
                <a:r>
                  <a:rPr lang="en-IN" i="1" dirty="0" err="1"/>
                  <a:t>a</a:t>
                </a:r>
                <a:r>
                  <a:rPr lang="en-IN" i="1" baseline="-25000" dirty="0" err="1"/>
                  <a:t>i</a:t>
                </a:r>
                <a:r>
                  <a:rPr lang="en-IN" i="1" dirty="0"/>
                  <a:t>, </a:t>
                </a:r>
                <a:r>
                  <a:rPr lang="en-IN" i="1" dirty="0" err="1"/>
                  <a:t>b</a:t>
                </a:r>
                <a:r>
                  <a:rPr lang="en-IN" i="1" baseline="-25000" dirty="0" err="1"/>
                  <a:t>k</a:t>
                </a:r>
                <a:r>
                  <a:rPr lang="en-IN" i="1" dirty="0"/>
                  <a:t>) </a:t>
                </a:r>
                <a:r>
                  <a:rPr lang="en-IN" dirty="0"/>
                  <a:t>belongs to </a:t>
                </a:r>
                <a:r>
                  <a:rPr lang="en-IN" i="1" dirty="0"/>
                  <a:t>R </a:t>
                </a:r>
                <a:r>
                  <a:rPr lang="en-IN" dirty="0"/>
                  <a:t>and </a:t>
                </a:r>
                <a:r>
                  <a:rPr lang="en-IN" i="1" dirty="0"/>
                  <a:t>(</a:t>
                </a:r>
                <a:r>
                  <a:rPr lang="en-IN" i="1" dirty="0" err="1"/>
                  <a:t>b</a:t>
                </a:r>
                <a:r>
                  <a:rPr lang="en-IN" i="1" baseline="-25000" dirty="0" err="1"/>
                  <a:t>k</a:t>
                </a:r>
                <a:r>
                  <a:rPr lang="en-IN" i="1" dirty="0"/>
                  <a:t>, </a:t>
                </a:r>
                <a:r>
                  <a:rPr lang="en-IN" i="1" dirty="0" err="1"/>
                  <a:t>c</a:t>
                </a:r>
                <a:r>
                  <a:rPr lang="en-IN" i="1" baseline="-25000" dirty="0" err="1"/>
                  <a:t>j</a:t>
                </a:r>
                <a:r>
                  <a:rPr lang="en-IN" i="1" dirty="0"/>
                  <a:t> </a:t>
                </a:r>
                <a:r>
                  <a:rPr lang="en-IN" i="1" dirty="0" smtClean="0"/>
                  <a:t>) </a:t>
                </a:r>
                <a:r>
                  <a:rPr lang="en-IN" dirty="0" smtClean="0"/>
                  <a:t>belongs </a:t>
                </a:r>
                <a:r>
                  <a:rPr lang="en-IN" dirty="0"/>
                  <a:t>to </a:t>
                </a:r>
                <a:r>
                  <a:rPr lang="en-IN" i="1" dirty="0"/>
                  <a:t>S</a:t>
                </a:r>
                <a:r>
                  <a:rPr lang="en-IN" dirty="0" smtClean="0"/>
                  <a:t>.</a:t>
                </a:r>
              </a:p>
              <a:p>
                <a:pPr algn="just"/>
                <a:endParaRPr lang="en-IN" dirty="0"/>
              </a:p>
              <a:p>
                <a:pPr algn="just"/>
                <a:r>
                  <a:rPr lang="en-IN" dirty="0"/>
                  <a:t> It follows that </a:t>
                </a:r>
                <a:r>
                  <a:rPr lang="en-IN" i="1" dirty="0" err="1"/>
                  <a:t>t</a:t>
                </a:r>
                <a:r>
                  <a:rPr lang="en-IN" i="1" baseline="-25000" dirty="0" err="1"/>
                  <a:t>ij</a:t>
                </a:r>
                <a:r>
                  <a:rPr lang="en-IN" i="1" dirty="0"/>
                  <a:t> </a:t>
                </a:r>
                <a:r>
                  <a:rPr lang="en-IN" dirty="0"/>
                  <a:t>= 1 if and only if </a:t>
                </a:r>
                <a:r>
                  <a:rPr lang="en-IN" i="1" dirty="0" err="1"/>
                  <a:t>r</a:t>
                </a:r>
                <a:r>
                  <a:rPr lang="en-IN" i="1" baseline="-25000" dirty="0" err="1"/>
                  <a:t>ik</a:t>
                </a:r>
                <a:r>
                  <a:rPr lang="en-IN" i="1" dirty="0"/>
                  <a:t> </a:t>
                </a:r>
                <a:r>
                  <a:rPr lang="en-IN" dirty="0"/>
                  <a:t>= </a:t>
                </a:r>
                <a:r>
                  <a:rPr lang="en-IN" i="1" dirty="0" err="1"/>
                  <a:t>s</a:t>
                </a:r>
                <a:r>
                  <a:rPr lang="en-IN" i="1" baseline="-25000" dirty="0" err="1"/>
                  <a:t>kj</a:t>
                </a:r>
                <a:r>
                  <a:rPr lang="en-IN" i="1" baseline="-25000" dirty="0"/>
                  <a:t> </a:t>
                </a:r>
                <a:r>
                  <a:rPr lang="en-IN" dirty="0"/>
                  <a:t>= 1 for some </a:t>
                </a:r>
                <a:r>
                  <a:rPr lang="en-IN" i="1" dirty="0"/>
                  <a:t>k</a:t>
                </a:r>
                <a:r>
                  <a:rPr lang="en-IN" dirty="0"/>
                  <a:t>. </a:t>
                </a:r>
                <a:endParaRPr lang="en-IN" dirty="0" smtClean="0"/>
              </a:p>
              <a:p>
                <a:pPr algn="just"/>
                <a:endParaRPr lang="en-IN" dirty="0"/>
              </a:p>
              <a:p>
                <a:pPr algn="just"/>
                <a:r>
                  <a:rPr lang="en-IN" dirty="0"/>
                  <a:t>From the definition of the Boolean product, this means that</a:t>
                </a:r>
              </a:p>
              <a:p>
                <a:pPr algn="ctr"/>
                <a:r>
                  <a:rPr lang="en-IN" b="1" dirty="0"/>
                  <a:t>M</a:t>
                </a:r>
                <a14:m>
                  <m:oMath xmlns:m="http://schemas.openxmlformats.org/officeDocument/2006/math">
                    <m:r>
                      <a:rPr lang="en-IN" i="1" baseline="-25000" dirty="0" smtClean="0">
                        <a:latin typeface="Cambria Math" panose="02040503050406030204" pitchFamily="18" charset="0"/>
                      </a:rPr>
                      <m:t>𝑆</m:t>
                    </m:r>
                    <m:r>
                      <a:rPr lang="en-IN" i="1" baseline="-25000" dirty="0" smtClean="0">
                        <a:latin typeface="Cambria Math" panose="02040503050406030204" pitchFamily="18" charset="0"/>
                      </a:rPr>
                      <m:t> ◦</m:t>
                    </m:r>
                    <m:r>
                      <a:rPr lang="en-IN" i="1" baseline="-25000" dirty="0" smtClean="0">
                        <a:latin typeface="Cambria Math" panose="02040503050406030204" pitchFamily="18" charset="0"/>
                      </a:rPr>
                      <m:t>𝑅</m:t>
                    </m:r>
                    <m:r>
                      <a:rPr lang="en-IN" i="1" baseline="-25000" dirty="0" smtClean="0">
                        <a:latin typeface="Cambria Math" panose="02040503050406030204" pitchFamily="18" charset="0"/>
                      </a:rPr>
                      <m:t> </m:t>
                    </m:r>
                  </m:oMath>
                </a14:m>
                <a:r>
                  <a:rPr lang="en-IN" dirty="0"/>
                  <a:t>= </a:t>
                </a:r>
                <a:r>
                  <a:rPr lang="en-IN" b="1" dirty="0" smtClean="0"/>
                  <a:t>M</a:t>
                </a:r>
                <a:r>
                  <a:rPr lang="en-IN" i="1" baseline="-25000" dirty="0" smtClean="0"/>
                  <a:t>R</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i="1" dirty="0" smtClean="0"/>
                  <a:t> </a:t>
                </a:r>
                <a:r>
                  <a:rPr lang="en-IN" b="1" dirty="0" smtClean="0"/>
                  <a:t>M</a:t>
                </a:r>
                <a:r>
                  <a:rPr lang="en-IN" i="1" baseline="-25000" dirty="0" smtClean="0"/>
                  <a:t>S</a:t>
                </a:r>
              </a:p>
              <a:p>
                <a:pPr algn="just"/>
                <a:endParaRPr lang="en-IN" i="1" baseline="-25000" dirty="0"/>
              </a:p>
              <a:p>
                <a:pPr algn="just"/>
                <a:r>
                  <a:rPr lang="en-IN" dirty="0"/>
                  <a:t>The matrix representing the composite of two relations can be used to find the </a:t>
                </a:r>
                <a:r>
                  <a:rPr lang="en-IN" dirty="0" smtClean="0"/>
                  <a:t>matrix for </a:t>
                </a:r>
                <a14:m>
                  <m:oMath xmlns:m="http://schemas.openxmlformats.org/officeDocument/2006/math">
                    <m:sSub>
                      <m:sSubPr>
                        <m:ctrlPr>
                          <a:rPr lang="en-IN" i="1" smtClean="0">
                            <a:latin typeface="Cambria Math" panose="02040503050406030204" pitchFamily="18" charset="0"/>
                          </a:rPr>
                        </m:ctrlPr>
                      </m:sSubPr>
                      <m:e>
                        <m:r>
                          <a:rPr lang="en-IN" b="0" i="1" smtClean="0">
                            <a:latin typeface="Cambria Math" panose="02040503050406030204" pitchFamily="18" charset="0"/>
                          </a:rPr>
                          <m:t>𝑀</m:t>
                        </m:r>
                      </m:e>
                      <m:sub>
                        <m:sSup>
                          <m:sSupPr>
                            <m:ctrlPr>
                              <a:rPr lang="en-IN"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𝑛</m:t>
                            </m:r>
                          </m:sup>
                        </m:sSup>
                      </m:sub>
                    </m:sSub>
                  </m:oMath>
                </a14:m>
                <a:r>
                  <a:rPr lang="en-IN" dirty="0" smtClean="0"/>
                  <a:t>. </a:t>
                </a:r>
                <a:r>
                  <a:rPr lang="en-IN" dirty="0"/>
                  <a:t>In particular</a:t>
                </a:r>
                <a:r>
                  <a:rPr lang="en-IN" dirty="0" smtClean="0"/>
                  <a:t>, </a:t>
                </a:r>
              </a:p>
              <a:p>
                <a:pPr algn="ct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𝑀</m:t>
                        </m:r>
                      </m:e>
                      <m:sub>
                        <m:sSup>
                          <m:sSupPr>
                            <m:ctrlPr>
                              <a:rPr lang="en-IN" i="1">
                                <a:latin typeface="Cambria Math" panose="02040503050406030204" pitchFamily="18" charset="0"/>
                              </a:rPr>
                            </m:ctrlPr>
                          </m:sSupPr>
                          <m:e>
                            <m:r>
                              <a:rPr lang="en-IN" i="1">
                                <a:latin typeface="Cambria Math" panose="02040503050406030204" pitchFamily="18" charset="0"/>
                              </a:rPr>
                              <m:t>𝑅</m:t>
                            </m:r>
                          </m:e>
                          <m:sup>
                            <m:r>
                              <a:rPr lang="en-IN" i="1">
                                <a:latin typeface="Cambria Math" panose="02040503050406030204" pitchFamily="18" charset="0"/>
                              </a:rPr>
                              <m:t>𝑛</m:t>
                            </m:r>
                          </m:sup>
                        </m:sSup>
                      </m:sub>
                    </m:sSub>
                  </m:oMath>
                </a14:m>
                <a:r>
                  <a:rPr lang="en-IN" i="1" dirty="0" smtClean="0"/>
                  <a:t> </a:t>
                </a:r>
                <a:r>
                  <a:rPr lang="en-IN" dirty="0"/>
                  <a:t>= </a:t>
                </a:r>
                <a:r>
                  <a:rPr lang="en-IN" b="1" dirty="0" smtClean="0"/>
                  <a:t>M</a:t>
                </a:r>
                <a:r>
                  <a:rPr lang="en-IN" b="1" baseline="30000" dirty="0" smtClean="0"/>
                  <a:t>[n]</a:t>
                </a:r>
                <a:r>
                  <a:rPr lang="en-IN" b="1" dirty="0" smtClean="0"/>
                  <a:t> </a:t>
                </a:r>
                <a:r>
                  <a:rPr lang="en-IN" i="1" baseline="-25000" dirty="0" smtClean="0"/>
                  <a:t>R</a:t>
                </a:r>
                <a:r>
                  <a:rPr lang="en-IN" i="1" dirty="0" smtClean="0"/>
                  <a:t> </a:t>
                </a:r>
                <a:r>
                  <a:rPr lang="en-IN" i="1" dirty="0"/>
                  <a:t>,</a:t>
                </a:r>
                <a:endParaRPr lang="en-IN" baseline="-25000" dirty="0"/>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447800"/>
                <a:ext cx="8991600" cy="5029199"/>
              </a:xfrm>
              <a:blipFill>
                <a:blip r:embed="rId2"/>
                <a:stretch>
                  <a:fillRect l="-1085" t="-850" r="-1017" b="-728"/>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smtClean="0"/>
              <a:t>Boolean product</a:t>
            </a:r>
            <a:endParaRPr lang="en-IN" dirty="0"/>
          </a:p>
        </p:txBody>
      </p:sp>
    </p:spTree>
    <p:extLst>
      <p:ext uri="{BB962C8B-B14F-4D97-AF65-F5344CB8AC3E}">
        <p14:creationId xmlns:p14="http://schemas.microsoft.com/office/powerpoint/2010/main" val="8419099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23497" y="1295400"/>
            <a:ext cx="8868103" cy="5257800"/>
          </a:xfrm>
        </p:spPr>
        <p:txBody>
          <a:bodyPr/>
          <a:lstStyle/>
          <a:p>
            <a:pPr algn="just"/>
            <a:r>
              <a:rPr lang="en-IN" dirty="0"/>
              <a:t>A </a:t>
            </a:r>
            <a:r>
              <a:rPr lang="en-IN" i="1" dirty="0"/>
              <a:t>directed graph</a:t>
            </a:r>
            <a:r>
              <a:rPr lang="en-IN" dirty="0"/>
              <a:t>, or </a:t>
            </a:r>
            <a:r>
              <a:rPr lang="en-IN" i="1" dirty="0"/>
              <a:t>digraph</a:t>
            </a:r>
            <a:r>
              <a:rPr lang="en-IN" dirty="0"/>
              <a:t>, consists of a set </a:t>
            </a:r>
            <a:r>
              <a:rPr lang="en-IN" i="1" dirty="0"/>
              <a:t>V </a:t>
            </a:r>
            <a:r>
              <a:rPr lang="en-IN" dirty="0"/>
              <a:t>of </a:t>
            </a:r>
            <a:r>
              <a:rPr lang="en-IN" i="1" dirty="0"/>
              <a:t>vertices </a:t>
            </a:r>
            <a:r>
              <a:rPr lang="en-IN" dirty="0"/>
              <a:t>(or </a:t>
            </a:r>
            <a:r>
              <a:rPr lang="en-IN" i="1" dirty="0"/>
              <a:t>nodes</a:t>
            </a:r>
            <a:r>
              <a:rPr lang="en-IN" dirty="0"/>
              <a:t>) together with a </a:t>
            </a:r>
            <a:r>
              <a:rPr lang="en-IN" dirty="0" smtClean="0"/>
              <a:t>set </a:t>
            </a:r>
            <a:r>
              <a:rPr lang="en-IN" i="1" dirty="0" smtClean="0"/>
              <a:t>E </a:t>
            </a:r>
            <a:r>
              <a:rPr lang="en-IN" dirty="0"/>
              <a:t>of ordered pairs of elements of </a:t>
            </a:r>
            <a:r>
              <a:rPr lang="en-IN" i="1" dirty="0"/>
              <a:t>V </a:t>
            </a:r>
            <a:r>
              <a:rPr lang="en-IN" dirty="0"/>
              <a:t>called </a:t>
            </a:r>
            <a:r>
              <a:rPr lang="en-IN" i="1" dirty="0"/>
              <a:t>edges </a:t>
            </a:r>
            <a:r>
              <a:rPr lang="en-IN" dirty="0"/>
              <a:t>(or </a:t>
            </a:r>
            <a:r>
              <a:rPr lang="en-IN" i="1" dirty="0"/>
              <a:t>arcs</a:t>
            </a:r>
            <a:r>
              <a:rPr lang="en-IN" dirty="0"/>
              <a:t>). </a:t>
            </a:r>
            <a:endParaRPr lang="en-IN" dirty="0" smtClean="0"/>
          </a:p>
          <a:p>
            <a:pPr algn="just"/>
            <a:endParaRPr lang="en-IN" dirty="0"/>
          </a:p>
          <a:p>
            <a:pPr algn="just"/>
            <a:endParaRPr lang="en-IN" dirty="0" smtClean="0"/>
          </a:p>
          <a:p>
            <a:pPr algn="just"/>
            <a:r>
              <a:rPr lang="en-IN" dirty="0" smtClean="0"/>
              <a:t>The </a:t>
            </a:r>
            <a:r>
              <a:rPr lang="en-IN" dirty="0"/>
              <a:t>vertex </a:t>
            </a:r>
            <a:r>
              <a:rPr lang="en-IN" i="1" dirty="0"/>
              <a:t>a </a:t>
            </a:r>
            <a:r>
              <a:rPr lang="en-IN" dirty="0"/>
              <a:t>is called the </a:t>
            </a:r>
            <a:r>
              <a:rPr lang="en-IN" i="1" dirty="0" smtClean="0"/>
              <a:t>initial vertex </a:t>
            </a:r>
            <a:r>
              <a:rPr lang="en-IN" dirty="0"/>
              <a:t>of the edge </a:t>
            </a:r>
            <a:r>
              <a:rPr lang="en-IN" i="1" dirty="0" smtClean="0"/>
              <a:t>(a</a:t>
            </a:r>
            <a:r>
              <a:rPr lang="en-IN" i="1" dirty="0"/>
              <a:t>, b)</a:t>
            </a:r>
            <a:r>
              <a:rPr lang="en-IN" dirty="0"/>
              <a:t>, and the vertex </a:t>
            </a:r>
            <a:r>
              <a:rPr lang="en-IN" i="1" dirty="0"/>
              <a:t>b </a:t>
            </a:r>
            <a:r>
              <a:rPr lang="en-IN" dirty="0"/>
              <a:t>is called the </a:t>
            </a:r>
            <a:r>
              <a:rPr lang="en-IN" i="1" dirty="0"/>
              <a:t>terminal vertex </a:t>
            </a:r>
            <a:r>
              <a:rPr lang="en-IN" dirty="0"/>
              <a:t>of this edge</a:t>
            </a:r>
            <a:r>
              <a:rPr lang="en-IN" dirty="0" smtClean="0"/>
              <a:t>.</a:t>
            </a:r>
          </a:p>
          <a:p>
            <a:pPr algn="just"/>
            <a:endParaRPr lang="en-IN" dirty="0"/>
          </a:p>
          <a:p>
            <a:pPr algn="just"/>
            <a:endParaRPr lang="en-IN" dirty="0" smtClean="0"/>
          </a:p>
          <a:p>
            <a:pPr algn="just"/>
            <a:endParaRPr lang="en-IN" dirty="0"/>
          </a:p>
          <a:p>
            <a:pPr algn="just"/>
            <a:r>
              <a:rPr lang="en-IN" dirty="0" smtClean="0"/>
              <a:t>An </a:t>
            </a:r>
            <a:r>
              <a:rPr lang="en-IN" dirty="0"/>
              <a:t>edge of the form </a:t>
            </a:r>
            <a:r>
              <a:rPr lang="en-IN" i="1" dirty="0"/>
              <a:t>(a, a) </a:t>
            </a:r>
            <a:r>
              <a:rPr lang="en-IN" dirty="0"/>
              <a:t>is represented using an arc from the vertex </a:t>
            </a:r>
            <a:r>
              <a:rPr lang="en-IN" i="1" dirty="0"/>
              <a:t>a </a:t>
            </a:r>
            <a:r>
              <a:rPr lang="en-IN" dirty="0"/>
              <a:t>back to itself. </a:t>
            </a:r>
            <a:r>
              <a:rPr lang="en-IN" dirty="0" smtClean="0"/>
              <a:t>Such an </a:t>
            </a:r>
            <a:r>
              <a:rPr lang="en-IN" dirty="0"/>
              <a:t>edge is called a </a:t>
            </a:r>
            <a:r>
              <a:rPr lang="en-IN" b="1" dirty="0"/>
              <a:t>loop</a:t>
            </a:r>
            <a:r>
              <a:rPr lang="en-IN" dirty="0" smtClean="0"/>
              <a:t>.</a:t>
            </a:r>
          </a:p>
          <a:p>
            <a:pPr algn="just"/>
            <a:endParaRPr lang="en-IN" dirty="0"/>
          </a:p>
          <a:p>
            <a:endParaRPr lang="en-IN" dirty="0"/>
          </a:p>
        </p:txBody>
      </p:sp>
      <p:sp>
        <p:nvSpPr>
          <p:cNvPr id="3" name="Content Placeholder 2"/>
          <p:cNvSpPr>
            <a:spLocks noGrp="1"/>
          </p:cNvSpPr>
          <p:nvPr>
            <p:ph sz="quarter" idx="10"/>
          </p:nvPr>
        </p:nvSpPr>
        <p:spPr/>
        <p:txBody>
          <a:bodyPr/>
          <a:lstStyle/>
          <a:p>
            <a:r>
              <a:rPr lang="en-IN" dirty="0" smtClean="0"/>
              <a:t>Directed Graph</a:t>
            </a:r>
            <a:endParaRPr lang="en-IN" dirty="0"/>
          </a:p>
        </p:txBody>
      </p:sp>
    </p:spTree>
    <p:extLst>
      <p:ext uri="{BB962C8B-B14F-4D97-AF65-F5344CB8AC3E}">
        <p14:creationId xmlns:p14="http://schemas.microsoft.com/office/powerpoint/2010/main" val="19282427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255" y="1295400"/>
            <a:ext cx="8915400" cy="5334000"/>
          </a:xfrm>
        </p:spPr>
        <p:txBody>
          <a:bodyPr/>
          <a:lstStyle/>
          <a:p>
            <a:pPr algn="just"/>
            <a:r>
              <a:rPr lang="en-IN" dirty="0"/>
              <a:t>For instance, a relation is reflexive if and only </a:t>
            </a:r>
            <a:r>
              <a:rPr lang="en-IN" b="1" dirty="0"/>
              <a:t>if there is a loop at every vertex of the directed graph</a:t>
            </a:r>
            <a:r>
              <a:rPr lang="en-IN" dirty="0"/>
              <a:t>, so that every ordered pair of the form </a:t>
            </a:r>
            <a:r>
              <a:rPr lang="en-IN" i="1" dirty="0"/>
              <a:t>(x, x) </a:t>
            </a:r>
            <a:r>
              <a:rPr lang="en-IN" dirty="0"/>
              <a:t>occurs in the relation.</a:t>
            </a:r>
          </a:p>
          <a:p>
            <a:pPr algn="just"/>
            <a:endParaRPr lang="en-IN" dirty="0" smtClean="0"/>
          </a:p>
          <a:p>
            <a:pPr algn="just"/>
            <a:endParaRPr lang="en-IN" dirty="0"/>
          </a:p>
          <a:p>
            <a:pPr algn="just"/>
            <a:r>
              <a:rPr lang="en-IN" dirty="0" smtClean="0"/>
              <a:t>A </a:t>
            </a:r>
            <a:r>
              <a:rPr lang="en-IN" dirty="0"/>
              <a:t>relation is symmetric if and only if for every edge between distinct vertices in its </a:t>
            </a:r>
            <a:r>
              <a:rPr lang="en-IN" b="1" dirty="0" smtClean="0"/>
              <a:t>digraph</a:t>
            </a:r>
            <a:r>
              <a:rPr lang="en-IN" dirty="0" smtClean="0"/>
              <a:t> there </a:t>
            </a:r>
            <a:r>
              <a:rPr lang="en-IN" dirty="0"/>
              <a:t>is </a:t>
            </a:r>
            <a:r>
              <a:rPr lang="en-IN" b="1" dirty="0"/>
              <a:t>an edge in the opposite direction,</a:t>
            </a:r>
            <a:r>
              <a:rPr lang="en-IN" dirty="0"/>
              <a:t> so that </a:t>
            </a:r>
            <a:r>
              <a:rPr lang="en-IN" i="1" dirty="0"/>
              <a:t>(y, x) </a:t>
            </a:r>
            <a:r>
              <a:rPr lang="en-IN" dirty="0"/>
              <a:t>is in the relation whenever </a:t>
            </a:r>
            <a:r>
              <a:rPr lang="en-IN" i="1" dirty="0"/>
              <a:t>(x, y) </a:t>
            </a:r>
            <a:r>
              <a:rPr lang="en-IN" dirty="0" smtClean="0"/>
              <a:t>is in </a:t>
            </a:r>
            <a:r>
              <a:rPr lang="en-IN" dirty="0"/>
              <a:t>the relation. </a:t>
            </a:r>
            <a:endParaRPr lang="en-IN" dirty="0" smtClean="0"/>
          </a:p>
          <a:p>
            <a:pPr algn="just"/>
            <a:endParaRPr lang="en-IN" dirty="0" smtClean="0"/>
          </a:p>
          <a:p>
            <a:pPr algn="just"/>
            <a:endParaRPr lang="en-IN" dirty="0" smtClean="0"/>
          </a:p>
          <a:p>
            <a:pPr algn="just"/>
            <a:r>
              <a:rPr lang="en-IN" dirty="0" smtClean="0"/>
              <a:t>Similarly</a:t>
            </a:r>
            <a:r>
              <a:rPr lang="en-IN" dirty="0"/>
              <a:t>, a relation is antisymmetric if and only if there are never two </a:t>
            </a:r>
            <a:r>
              <a:rPr lang="en-IN" dirty="0" smtClean="0"/>
              <a:t>edges in </a:t>
            </a:r>
            <a:r>
              <a:rPr lang="en-IN" dirty="0"/>
              <a:t>opposite directions between distinct vertices</a:t>
            </a:r>
            <a:r>
              <a:rPr lang="en-IN" dirty="0" smtClean="0"/>
              <a:t>.</a:t>
            </a:r>
          </a:p>
          <a:p>
            <a:r>
              <a:rPr lang="en-IN" dirty="0" smtClean="0"/>
              <a:t>.</a:t>
            </a:r>
            <a:endParaRPr lang="en-IN" dirty="0"/>
          </a:p>
        </p:txBody>
      </p:sp>
      <p:sp>
        <p:nvSpPr>
          <p:cNvPr id="3" name="Content Placeholder 2"/>
          <p:cNvSpPr>
            <a:spLocks noGrp="1"/>
          </p:cNvSpPr>
          <p:nvPr>
            <p:ph sz="quarter" idx="10"/>
          </p:nvPr>
        </p:nvSpPr>
        <p:spPr/>
        <p:txBody>
          <a:bodyPr/>
          <a:lstStyle/>
          <a:p>
            <a:r>
              <a:rPr lang="en-US" dirty="0" smtClean="0"/>
              <a:t>Digraph in terms of reflexive, symmetric and transitive</a:t>
            </a:r>
            <a:endParaRPr lang="en-IN" dirty="0"/>
          </a:p>
        </p:txBody>
      </p:sp>
    </p:spTree>
    <p:extLst>
      <p:ext uri="{BB962C8B-B14F-4D97-AF65-F5344CB8AC3E}">
        <p14:creationId xmlns:p14="http://schemas.microsoft.com/office/powerpoint/2010/main" val="472851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4830763"/>
          </a:xfrm>
        </p:spPr>
        <p:txBody>
          <a:bodyPr/>
          <a:lstStyle/>
          <a:p>
            <a:pPr algn="just"/>
            <a:r>
              <a:rPr lang="en-IN" dirty="0"/>
              <a:t>Finally, a relation is transitive if and only if whenever there is an edge from a vertex </a:t>
            </a:r>
            <a:r>
              <a:rPr lang="en-IN" i="1" dirty="0"/>
              <a:t>x </a:t>
            </a:r>
            <a:r>
              <a:rPr lang="en-IN" dirty="0"/>
              <a:t>to a vertex </a:t>
            </a:r>
            <a:r>
              <a:rPr lang="en-IN" i="1" dirty="0"/>
              <a:t>y </a:t>
            </a:r>
            <a:r>
              <a:rPr lang="en-IN" dirty="0"/>
              <a:t>and an edge from a vertex </a:t>
            </a:r>
            <a:r>
              <a:rPr lang="en-IN" i="1" dirty="0"/>
              <a:t>y </a:t>
            </a:r>
            <a:r>
              <a:rPr lang="en-IN" dirty="0"/>
              <a:t>to a vertex </a:t>
            </a:r>
            <a:r>
              <a:rPr lang="en-IN" i="1" dirty="0"/>
              <a:t>z</a:t>
            </a:r>
            <a:r>
              <a:rPr lang="en-IN" dirty="0"/>
              <a:t>, there is an edge from </a:t>
            </a:r>
            <a:r>
              <a:rPr lang="en-IN" i="1" dirty="0"/>
              <a:t>x </a:t>
            </a:r>
            <a:r>
              <a:rPr lang="en-IN" dirty="0"/>
              <a:t>to </a:t>
            </a:r>
            <a:r>
              <a:rPr lang="en-IN" i="1" dirty="0"/>
              <a:t>z </a:t>
            </a:r>
            <a:r>
              <a:rPr lang="en-IN" dirty="0"/>
              <a:t>(completing a triangle where each side is a directed edge with the correct direction</a:t>
            </a:r>
            <a:r>
              <a:rPr lang="en-IN" dirty="0" smtClean="0"/>
              <a:t>).</a:t>
            </a:r>
          </a:p>
          <a:p>
            <a:pPr algn="just"/>
            <a:endParaRPr lang="en-IN" dirty="0"/>
          </a:p>
          <a:p>
            <a:pPr algn="just"/>
            <a:endParaRPr lang="en-IN" b="1" i="1" dirty="0" smtClean="0"/>
          </a:p>
          <a:p>
            <a:pPr algn="just"/>
            <a:endParaRPr lang="en-IN" b="1" i="1" dirty="0"/>
          </a:p>
          <a:p>
            <a:pPr algn="just"/>
            <a:r>
              <a:rPr lang="en-IN" b="1" i="1" dirty="0" smtClean="0"/>
              <a:t>Remark</a:t>
            </a:r>
            <a:r>
              <a:rPr lang="en-IN" b="1" i="1" dirty="0"/>
              <a:t>: </a:t>
            </a:r>
            <a:r>
              <a:rPr lang="en-IN" dirty="0"/>
              <a:t>Note that a symmetric relation can be represented by an undirected graph, which is a graph where edges do not have </a:t>
            </a:r>
            <a:r>
              <a:rPr lang="en-IN" dirty="0" smtClean="0"/>
              <a:t>directions.</a:t>
            </a:r>
            <a:endParaRPr lang="en-IN" dirty="0"/>
          </a:p>
        </p:txBody>
      </p:sp>
      <p:sp>
        <p:nvSpPr>
          <p:cNvPr id="3" name="Content Placeholder 2"/>
          <p:cNvSpPr>
            <a:spLocks noGrp="1"/>
          </p:cNvSpPr>
          <p:nvPr>
            <p:ph sz="quarter" idx="10"/>
          </p:nvPr>
        </p:nvSpPr>
        <p:spPr/>
        <p:txBody>
          <a:bodyPr/>
          <a:lstStyle/>
          <a:p>
            <a:r>
              <a:rPr lang="en-US" dirty="0"/>
              <a:t>Digraph in terms of reflexive, symmetric and transitive</a:t>
            </a:r>
            <a:endParaRPr lang="en-IN" dirty="0"/>
          </a:p>
          <a:p>
            <a:endParaRPr lang="en-IN" dirty="0"/>
          </a:p>
        </p:txBody>
      </p:sp>
    </p:spTree>
    <p:extLst>
      <p:ext uri="{BB962C8B-B14F-4D97-AF65-F5344CB8AC3E}">
        <p14:creationId xmlns:p14="http://schemas.microsoft.com/office/powerpoint/2010/main" val="127972015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52400" y="1493837"/>
                <a:ext cx="8839200" cy="4906963"/>
              </a:xfrm>
            </p:spPr>
            <p:txBody>
              <a:bodyPr/>
              <a:lstStyle/>
              <a:p>
                <a:pPr algn="just"/>
                <a:r>
                  <a:rPr lang="en-IN" dirty="0"/>
                  <a:t>In general, let R be a relation on a set A. </a:t>
                </a:r>
                <a:endParaRPr lang="en-IN" dirty="0" smtClean="0"/>
              </a:p>
              <a:p>
                <a:pPr algn="just"/>
                <a:endParaRPr lang="en-IN" dirty="0" smtClean="0"/>
              </a:p>
              <a:p>
                <a:pPr algn="just"/>
                <a:r>
                  <a:rPr lang="en-IN" dirty="0" smtClean="0"/>
                  <a:t>R </a:t>
                </a:r>
                <a:r>
                  <a:rPr lang="en-IN" dirty="0"/>
                  <a:t>may or may not have some property P, </a:t>
                </a:r>
                <a:r>
                  <a:rPr lang="en-IN" dirty="0" smtClean="0"/>
                  <a:t>such </a:t>
                </a:r>
                <a:r>
                  <a:rPr lang="en-IN" dirty="0"/>
                  <a:t>as reflexivity, symmetry, or transitivity</a:t>
                </a:r>
                <a:r>
                  <a:rPr lang="en-IN" dirty="0" smtClean="0"/>
                  <a:t>.</a:t>
                </a:r>
              </a:p>
              <a:p>
                <a:pPr algn="just"/>
                <a:endParaRPr lang="en-IN" dirty="0" smtClean="0"/>
              </a:p>
              <a:p>
                <a:pPr algn="just"/>
                <a:r>
                  <a:rPr lang="en-IN" dirty="0" smtClean="0"/>
                  <a:t> </a:t>
                </a:r>
                <a:r>
                  <a:rPr lang="en-IN" dirty="0"/>
                  <a:t>If there is a relation S with property P containing R such that S is a subset of every relation with property P containing R, then S is called the clos of R with respect to P. </a:t>
                </a:r>
                <a:endParaRPr lang="en-IN" dirty="0" smtClean="0"/>
              </a:p>
              <a:p>
                <a:pPr algn="just"/>
                <a:endParaRPr lang="en-IN" dirty="0"/>
              </a:p>
              <a:p>
                <a:pPr algn="just"/>
                <a:r>
                  <a:rPr lang="en-IN" dirty="0" smtClean="0"/>
                  <a:t>The </a:t>
                </a:r>
                <a:r>
                  <a:rPr lang="en-IN" dirty="0"/>
                  <a:t>reflexive closure of </a:t>
                </a:r>
                <a:r>
                  <a:rPr lang="en-IN" i="1" dirty="0"/>
                  <a:t>R </a:t>
                </a:r>
                <a:r>
                  <a:rPr lang="en-IN" dirty="0"/>
                  <a:t>equals </a:t>
                </a:r>
                <a:r>
                  <a:rPr lang="en-IN" i="1" dirty="0"/>
                  <a:t>R </a:t>
                </a:r>
                <a:r>
                  <a:rPr lang="en-IN" dirty="0" smtClean="0"/>
                  <a:t>∪</a:t>
                </a:r>
                <a14:m>
                  <m:oMath xmlns:m="http://schemas.openxmlformats.org/officeDocument/2006/math">
                    <m:r>
                      <a:rPr lang="en-IN" i="1" smtClean="0">
                        <a:latin typeface="Cambria Math" panose="02040503050406030204" pitchFamily="18" charset="0"/>
                        <a:ea typeface="Cambria Math" panose="02040503050406030204" pitchFamily="18" charset="0"/>
                      </a:rPr>
                      <m:t>△</m:t>
                    </m:r>
                  </m:oMath>
                </a14:m>
                <a:r>
                  <a:rPr lang="en-IN" dirty="0" smtClean="0"/>
                  <a:t> </a:t>
                </a:r>
                <a:r>
                  <a:rPr lang="en-IN" dirty="0"/>
                  <a:t>, </a:t>
                </a:r>
                <a:r>
                  <a:rPr lang="en-IN" dirty="0" smtClean="0"/>
                  <a:t>where </a:t>
                </a:r>
                <a:r>
                  <a:rPr lang="en-IN" i="1" dirty="0" smtClean="0"/>
                  <a:t>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IN" dirty="0"/>
                  <a:t>= {</a:t>
                </a:r>
                <a:r>
                  <a:rPr lang="en-IN" i="1" dirty="0"/>
                  <a:t>(a, a) </a:t>
                </a:r>
                <a:r>
                  <a:rPr lang="en-IN" dirty="0"/>
                  <a:t>| </a:t>
                </a:r>
                <a:r>
                  <a:rPr lang="en-IN" i="1" dirty="0"/>
                  <a:t>a </a:t>
                </a:r>
                <a:r>
                  <a:rPr lang="en-IN" dirty="0"/>
                  <a:t>∈ </a:t>
                </a:r>
                <a:r>
                  <a:rPr lang="en-IN" i="1" dirty="0"/>
                  <a:t>A</a:t>
                </a:r>
                <a:r>
                  <a:rPr lang="en-IN" dirty="0"/>
                  <a:t>} is the </a:t>
                </a:r>
                <a:r>
                  <a:rPr lang="en-IN" b="1" dirty="0"/>
                  <a:t>diagonal relation </a:t>
                </a:r>
                <a:r>
                  <a:rPr lang="en-IN" dirty="0"/>
                  <a:t>on </a:t>
                </a:r>
                <a:r>
                  <a:rPr lang="en-IN" i="1" dirty="0"/>
                  <a:t>A</a:t>
                </a:r>
                <a:r>
                  <a:rPr lang="en-IN" dirty="0" smtClean="0"/>
                  <a:t>.</a:t>
                </a:r>
              </a:p>
              <a:p>
                <a:endParaRPr lang="en-IN" dirty="0"/>
              </a:p>
              <a:p>
                <a:endParaRPr lang="en-IN" dirty="0" smtClean="0"/>
              </a:p>
              <a:p>
                <a:endParaRPr lang="en-IN" dirty="0"/>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52400" y="1493837"/>
                <a:ext cx="8839200" cy="4906963"/>
              </a:xfrm>
              <a:blipFill>
                <a:blip r:embed="rId2"/>
                <a:stretch>
                  <a:fillRect l="-1034" t="-870" r="-1034"/>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smtClean="0"/>
              <a:t>Closures</a:t>
            </a:r>
            <a:endParaRPr lang="en-IN" dirty="0"/>
          </a:p>
        </p:txBody>
      </p:sp>
    </p:spTree>
    <p:extLst>
      <p:ext uri="{BB962C8B-B14F-4D97-AF65-F5344CB8AC3E}">
        <p14:creationId xmlns:p14="http://schemas.microsoft.com/office/powerpoint/2010/main" val="32480117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029199"/>
          </a:xfrm>
        </p:spPr>
        <p:txBody>
          <a:bodyPr/>
          <a:lstStyle/>
          <a:p>
            <a:r>
              <a:rPr lang="en-US" dirty="0"/>
              <a:t>T</a:t>
            </a:r>
            <a:r>
              <a:rPr lang="en-US" dirty="0" smtClean="0"/>
              <a:t>he </a:t>
            </a:r>
            <a:r>
              <a:rPr lang="en-US" dirty="0"/>
              <a:t>symmetric closure of a relation </a:t>
            </a:r>
            <a:r>
              <a:rPr lang="en-US" i="1" dirty="0"/>
              <a:t>R </a:t>
            </a:r>
            <a:r>
              <a:rPr lang="en-US" dirty="0"/>
              <a:t>can be constructed by</a:t>
            </a:r>
          </a:p>
          <a:p>
            <a:r>
              <a:rPr lang="en-US" dirty="0"/>
              <a:t>adding all ordered pairs of the form </a:t>
            </a:r>
            <a:r>
              <a:rPr lang="en-US" i="1" dirty="0"/>
              <a:t>(b, a)</a:t>
            </a:r>
            <a:r>
              <a:rPr lang="en-US" dirty="0"/>
              <a:t>, where </a:t>
            </a:r>
            <a:r>
              <a:rPr lang="en-US" i="1" dirty="0"/>
              <a:t>(a, b) </a:t>
            </a:r>
            <a:r>
              <a:rPr lang="en-US" dirty="0"/>
              <a:t>is in the relation, that are not </a:t>
            </a:r>
            <a:r>
              <a:rPr lang="en-US" dirty="0" smtClean="0"/>
              <a:t>already present </a:t>
            </a:r>
            <a:r>
              <a:rPr lang="en-US" dirty="0"/>
              <a:t>in </a:t>
            </a:r>
            <a:r>
              <a:rPr lang="en-US" i="1" dirty="0"/>
              <a:t>R</a:t>
            </a:r>
            <a:r>
              <a:rPr lang="en-US" dirty="0"/>
              <a:t>. </a:t>
            </a:r>
            <a:endParaRPr lang="en-US" dirty="0" smtClean="0"/>
          </a:p>
          <a:p>
            <a:endParaRPr lang="en-US" dirty="0"/>
          </a:p>
          <a:p>
            <a:r>
              <a:rPr lang="en-US" dirty="0" smtClean="0"/>
              <a:t>Adding </a:t>
            </a:r>
            <a:r>
              <a:rPr lang="en-US" dirty="0"/>
              <a:t>these pairs produces a relation that is symmetric, that contains </a:t>
            </a:r>
            <a:r>
              <a:rPr lang="en-US" i="1" dirty="0"/>
              <a:t>R</a:t>
            </a:r>
            <a:r>
              <a:rPr lang="en-US" dirty="0" smtClean="0"/>
              <a:t>, and </a:t>
            </a:r>
            <a:r>
              <a:rPr lang="en-US" dirty="0"/>
              <a:t>that is contained in any symmetric relation that contains </a:t>
            </a:r>
            <a:r>
              <a:rPr lang="en-US" i="1" dirty="0"/>
              <a:t>R</a:t>
            </a:r>
            <a:r>
              <a:rPr lang="en-US" dirty="0"/>
              <a:t>. </a:t>
            </a:r>
            <a:endParaRPr lang="en-US" dirty="0" smtClean="0"/>
          </a:p>
          <a:p>
            <a:endParaRPr lang="en-US" dirty="0"/>
          </a:p>
          <a:p>
            <a:r>
              <a:rPr lang="en-US" dirty="0" smtClean="0"/>
              <a:t>The </a:t>
            </a:r>
            <a:r>
              <a:rPr lang="en-US" dirty="0"/>
              <a:t>symmetric closure of </a:t>
            </a:r>
            <a:r>
              <a:rPr lang="en-US" dirty="0" smtClean="0"/>
              <a:t>a relation </a:t>
            </a:r>
            <a:r>
              <a:rPr lang="en-US" dirty="0"/>
              <a:t>can be constructed by taking the union of a relation with its </a:t>
            </a:r>
            <a:r>
              <a:rPr lang="en-US" dirty="0" smtClean="0"/>
              <a:t>inverse, </a:t>
            </a:r>
            <a:r>
              <a:rPr lang="en-US" b="1" i="1" dirty="0"/>
              <a:t>R </a:t>
            </a:r>
            <a:r>
              <a:rPr lang="en-US" b="1" dirty="0"/>
              <a:t>∪ </a:t>
            </a:r>
            <a:r>
              <a:rPr lang="en-US" b="1" i="1" dirty="0" smtClean="0"/>
              <a:t>R</a:t>
            </a:r>
            <a:r>
              <a:rPr lang="en-US" b="1" baseline="30000" dirty="0" smtClean="0"/>
              <a:t>−</a:t>
            </a:r>
            <a:r>
              <a:rPr lang="en-US" b="1" baseline="30000" dirty="0"/>
              <a:t>1</a:t>
            </a:r>
            <a:r>
              <a:rPr lang="en-US" b="1" dirty="0"/>
              <a:t> is the symmetric closure of </a:t>
            </a:r>
            <a:r>
              <a:rPr lang="en-US" b="1" i="1" dirty="0"/>
              <a:t>R</a:t>
            </a:r>
            <a:r>
              <a:rPr lang="en-US" dirty="0"/>
              <a:t>, </a:t>
            </a:r>
            <a:r>
              <a:rPr lang="en-US" dirty="0" smtClean="0"/>
              <a:t>where </a:t>
            </a:r>
            <a:endParaRPr lang="en-US" dirty="0"/>
          </a:p>
          <a:p>
            <a:r>
              <a:rPr lang="en-IN" i="1" dirty="0" smtClean="0"/>
              <a:t>				R</a:t>
            </a:r>
            <a:r>
              <a:rPr lang="pt-BR" baseline="30000" dirty="0" smtClean="0"/>
              <a:t>−</a:t>
            </a:r>
            <a:r>
              <a:rPr lang="pt-BR" baseline="30000" dirty="0"/>
              <a:t>1</a:t>
            </a:r>
            <a:r>
              <a:rPr lang="pt-BR" dirty="0"/>
              <a:t> = {</a:t>
            </a:r>
            <a:r>
              <a:rPr lang="pt-BR" i="1" dirty="0"/>
              <a:t>(b, a) </a:t>
            </a:r>
            <a:r>
              <a:rPr lang="pt-BR" dirty="0"/>
              <a:t>| </a:t>
            </a:r>
            <a:r>
              <a:rPr lang="pt-BR" i="1" dirty="0"/>
              <a:t>(a, b) </a:t>
            </a:r>
            <a:r>
              <a:rPr lang="pt-BR" dirty="0"/>
              <a:t>∈ </a:t>
            </a:r>
            <a:r>
              <a:rPr lang="pt-BR" i="1" dirty="0"/>
              <a:t>R</a:t>
            </a:r>
            <a:r>
              <a:rPr lang="pt-BR" dirty="0"/>
              <a:t>}.</a:t>
            </a:r>
            <a:endParaRPr lang="en-IN" dirty="0"/>
          </a:p>
        </p:txBody>
      </p:sp>
      <p:sp>
        <p:nvSpPr>
          <p:cNvPr id="3" name="Content Placeholder 2"/>
          <p:cNvSpPr>
            <a:spLocks noGrp="1"/>
          </p:cNvSpPr>
          <p:nvPr>
            <p:ph sz="quarter" idx="10"/>
          </p:nvPr>
        </p:nvSpPr>
        <p:spPr/>
        <p:txBody>
          <a:bodyPr/>
          <a:lstStyle/>
          <a:p>
            <a:r>
              <a:rPr lang="en-US" dirty="0" smtClean="0"/>
              <a:t>Symmetric closures</a:t>
            </a:r>
            <a:endParaRPr lang="en-IN" dirty="0"/>
          </a:p>
        </p:txBody>
      </p:sp>
    </p:spTree>
    <p:extLst>
      <p:ext uri="{BB962C8B-B14F-4D97-AF65-F5344CB8AC3E}">
        <p14:creationId xmlns:p14="http://schemas.microsoft.com/office/powerpoint/2010/main" val="22634906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4419600"/>
            <a:ext cx="9067800" cy="2308324"/>
          </a:xfrm>
          <a:prstGeom prst="rect">
            <a:avLst/>
          </a:prstGeom>
        </p:spPr>
        <p:txBody>
          <a:bodyPr wrap="square">
            <a:spAutoFit/>
          </a:bodyPr>
          <a:lstStyle/>
          <a:p>
            <a:r>
              <a:rPr lang="en-IN" sz="3600" b="1" dirty="0"/>
              <a:t>Course Number : </a:t>
            </a:r>
            <a:r>
              <a:rPr lang="en-US" sz="3600" b="1" dirty="0"/>
              <a:t>SS ZC416</a:t>
            </a:r>
            <a:r>
              <a:rPr lang="en-IN" sz="3600" b="1" dirty="0"/>
              <a:t> </a:t>
            </a:r>
          </a:p>
          <a:p>
            <a:r>
              <a:rPr lang="en-IN" sz="3600" b="1" dirty="0"/>
              <a:t>Course Title: MATHEMATICAL FOUNDATIONS</a:t>
            </a:r>
          </a:p>
          <a:p>
            <a:r>
              <a:rPr lang="en-IN" sz="3600" b="1" dirty="0"/>
              <a:t>                        FOR DATA SCIENCE</a:t>
            </a:r>
          </a:p>
          <a:p>
            <a:r>
              <a:rPr lang="en-IN" sz="3600" b="1" dirty="0"/>
              <a:t>Lecture No. </a:t>
            </a:r>
            <a:r>
              <a:rPr lang="en-IN" sz="3600" b="1" dirty="0" smtClean="0"/>
              <a:t>:12 </a:t>
            </a:r>
            <a:endParaRPr lang="en-IN" sz="3600" b="1" dirty="0"/>
          </a:p>
        </p:txBody>
      </p:sp>
    </p:spTree>
    <p:extLst>
      <p:ext uri="{BB962C8B-B14F-4D97-AF65-F5344CB8AC3E}">
        <p14:creationId xmlns:p14="http://schemas.microsoft.com/office/powerpoint/2010/main" val="14112914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5059363"/>
          </a:xfrm>
        </p:spPr>
        <p:txBody>
          <a:bodyPr/>
          <a:lstStyle/>
          <a:p>
            <a:pPr algn="just"/>
            <a:r>
              <a:rPr lang="en-US" i="1" dirty="0"/>
              <a:t>R </a:t>
            </a:r>
            <a:r>
              <a:rPr lang="en-US" dirty="0"/>
              <a:t>= {</a:t>
            </a:r>
            <a:r>
              <a:rPr lang="en-US" i="1" dirty="0"/>
              <a:t>(</a:t>
            </a:r>
            <a:r>
              <a:rPr lang="en-US" dirty="0"/>
              <a:t>1</a:t>
            </a:r>
            <a:r>
              <a:rPr lang="en-US" i="1" dirty="0"/>
              <a:t>, </a:t>
            </a:r>
            <a:r>
              <a:rPr lang="en-US" dirty="0"/>
              <a:t>3</a:t>
            </a:r>
            <a:r>
              <a:rPr lang="en-US" i="1" dirty="0"/>
              <a:t>), (</a:t>
            </a:r>
            <a:r>
              <a:rPr lang="en-US" dirty="0"/>
              <a:t>1</a:t>
            </a:r>
            <a:r>
              <a:rPr lang="en-US" i="1" dirty="0"/>
              <a:t>, </a:t>
            </a:r>
            <a:r>
              <a:rPr lang="en-US" dirty="0"/>
              <a:t>4</a:t>
            </a:r>
            <a:r>
              <a:rPr lang="en-US" i="1" dirty="0"/>
              <a:t>), (</a:t>
            </a:r>
            <a:r>
              <a:rPr lang="en-US" dirty="0"/>
              <a:t>2</a:t>
            </a:r>
            <a:r>
              <a:rPr lang="en-US" i="1" dirty="0"/>
              <a:t>, </a:t>
            </a:r>
            <a:r>
              <a:rPr lang="en-US" dirty="0"/>
              <a:t>1</a:t>
            </a:r>
            <a:r>
              <a:rPr lang="en-US" i="1" dirty="0"/>
              <a:t>), (</a:t>
            </a:r>
            <a:r>
              <a:rPr lang="en-US" dirty="0"/>
              <a:t>3</a:t>
            </a:r>
            <a:r>
              <a:rPr lang="en-US" i="1" dirty="0"/>
              <a:t>, </a:t>
            </a:r>
            <a:r>
              <a:rPr lang="en-US" dirty="0"/>
              <a:t>2</a:t>
            </a:r>
            <a:r>
              <a:rPr lang="en-US" i="1" dirty="0"/>
              <a:t>)</a:t>
            </a:r>
            <a:r>
              <a:rPr lang="en-US" dirty="0"/>
              <a:t>} on the set {1</a:t>
            </a:r>
            <a:r>
              <a:rPr lang="en-US" i="1" dirty="0"/>
              <a:t>, </a:t>
            </a:r>
            <a:r>
              <a:rPr lang="en-US" dirty="0"/>
              <a:t>2</a:t>
            </a:r>
            <a:r>
              <a:rPr lang="en-US" i="1" dirty="0"/>
              <a:t>, </a:t>
            </a:r>
            <a:r>
              <a:rPr lang="en-US" dirty="0"/>
              <a:t>3</a:t>
            </a:r>
            <a:r>
              <a:rPr lang="en-US" i="1" dirty="0"/>
              <a:t>, </a:t>
            </a:r>
            <a:r>
              <a:rPr lang="en-US" dirty="0"/>
              <a:t>4}. This relation is not transitive </a:t>
            </a:r>
            <a:r>
              <a:rPr lang="en-US" dirty="0" smtClean="0"/>
              <a:t>because it </a:t>
            </a:r>
            <a:r>
              <a:rPr lang="en-US" dirty="0"/>
              <a:t>does not contain all pairs of the form </a:t>
            </a:r>
            <a:r>
              <a:rPr lang="en-US" i="1" dirty="0"/>
              <a:t>(a, c) </a:t>
            </a:r>
            <a:r>
              <a:rPr lang="en-US" dirty="0"/>
              <a:t>where </a:t>
            </a:r>
            <a:r>
              <a:rPr lang="en-US" i="1" dirty="0"/>
              <a:t>(a, b) </a:t>
            </a:r>
            <a:r>
              <a:rPr lang="en-US" dirty="0"/>
              <a:t>and </a:t>
            </a:r>
            <a:r>
              <a:rPr lang="en-US" i="1" dirty="0"/>
              <a:t>(b, c) </a:t>
            </a:r>
            <a:r>
              <a:rPr lang="en-US" dirty="0"/>
              <a:t>are in </a:t>
            </a:r>
            <a:r>
              <a:rPr lang="en-US" i="1" dirty="0"/>
              <a:t>R</a:t>
            </a:r>
            <a:r>
              <a:rPr lang="en-US" dirty="0"/>
              <a:t>. The pairs </a:t>
            </a:r>
            <a:r>
              <a:rPr lang="en-US" dirty="0" smtClean="0"/>
              <a:t>of this </a:t>
            </a:r>
            <a:r>
              <a:rPr lang="en-US" dirty="0"/>
              <a:t>form not in </a:t>
            </a:r>
            <a:r>
              <a:rPr lang="en-US" i="1" dirty="0"/>
              <a:t>R </a:t>
            </a:r>
            <a:r>
              <a:rPr lang="en-US" dirty="0"/>
              <a:t>are </a:t>
            </a:r>
            <a:r>
              <a:rPr lang="en-US" i="1" dirty="0"/>
              <a:t>(</a:t>
            </a:r>
            <a:r>
              <a:rPr lang="en-US" dirty="0"/>
              <a:t>1</a:t>
            </a:r>
            <a:r>
              <a:rPr lang="en-US" i="1" dirty="0"/>
              <a:t>, </a:t>
            </a:r>
            <a:r>
              <a:rPr lang="en-US" dirty="0"/>
              <a:t>2</a:t>
            </a:r>
            <a:r>
              <a:rPr lang="en-US" i="1" dirty="0"/>
              <a:t>)</a:t>
            </a:r>
            <a:r>
              <a:rPr lang="en-US" dirty="0"/>
              <a:t>, </a:t>
            </a:r>
            <a:r>
              <a:rPr lang="en-US" i="1" dirty="0"/>
              <a:t>(</a:t>
            </a:r>
            <a:r>
              <a:rPr lang="en-US" dirty="0"/>
              <a:t>2</a:t>
            </a:r>
            <a:r>
              <a:rPr lang="en-US" i="1" dirty="0"/>
              <a:t>, </a:t>
            </a:r>
            <a:r>
              <a:rPr lang="en-US" dirty="0"/>
              <a:t>3</a:t>
            </a:r>
            <a:r>
              <a:rPr lang="en-US" i="1" dirty="0"/>
              <a:t>)</a:t>
            </a:r>
            <a:r>
              <a:rPr lang="en-US" dirty="0"/>
              <a:t>, </a:t>
            </a:r>
            <a:r>
              <a:rPr lang="en-US" i="1" dirty="0"/>
              <a:t>(</a:t>
            </a:r>
            <a:r>
              <a:rPr lang="en-US" dirty="0"/>
              <a:t>2</a:t>
            </a:r>
            <a:r>
              <a:rPr lang="en-US" i="1" dirty="0"/>
              <a:t>, </a:t>
            </a:r>
            <a:r>
              <a:rPr lang="en-US" dirty="0"/>
              <a:t>4</a:t>
            </a:r>
            <a:r>
              <a:rPr lang="en-US" i="1" dirty="0"/>
              <a:t>)</a:t>
            </a:r>
            <a:r>
              <a:rPr lang="en-US" dirty="0"/>
              <a:t>, and </a:t>
            </a:r>
            <a:r>
              <a:rPr lang="en-US" i="1" dirty="0"/>
              <a:t>(</a:t>
            </a:r>
            <a:r>
              <a:rPr lang="en-US" dirty="0"/>
              <a:t>3</a:t>
            </a:r>
            <a:r>
              <a:rPr lang="en-US" i="1" dirty="0"/>
              <a:t>, </a:t>
            </a:r>
            <a:r>
              <a:rPr lang="en-US" dirty="0"/>
              <a:t>1</a:t>
            </a:r>
            <a:r>
              <a:rPr lang="en-US" i="1" dirty="0"/>
              <a:t>)</a:t>
            </a:r>
            <a:r>
              <a:rPr lang="en-US" dirty="0"/>
              <a:t>. </a:t>
            </a:r>
            <a:endParaRPr lang="en-US" dirty="0" smtClean="0"/>
          </a:p>
          <a:p>
            <a:pPr algn="just"/>
            <a:endParaRPr lang="en-US" dirty="0" smtClean="0"/>
          </a:p>
          <a:p>
            <a:pPr algn="just"/>
            <a:r>
              <a:rPr lang="en-US" dirty="0" smtClean="0"/>
              <a:t>Adding </a:t>
            </a:r>
            <a:r>
              <a:rPr lang="en-US" dirty="0"/>
              <a:t>these pairs does </a:t>
            </a:r>
            <a:r>
              <a:rPr lang="en-US" i="1" dirty="0"/>
              <a:t>not </a:t>
            </a:r>
            <a:r>
              <a:rPr lang="en-US" dirty="0"/>
              <a:t>produce </a:t>
            </a:r>
            <a:r>
              <a:rPr lang="en-US" dirty="0" smtClean="0"/>
              <a:t>a transitive </a:t>
            </a:r>
            <a:r>
              <a:rPr lang="en-US" dirty="0"/>
              <a:t>relation, because the resulting relation contains </a:t>
            </a:r>
            <a:r>
              <a:rPr lang="en-US" i="1" dirty="0"/>
              <a:t>(</a:t>
            </a:r>
            <a:r>
              <a:rPr lang="en-US" dirty="0"/>
              <a:t>3</a:t>
            </a:r>
            <a:r>
              <a:rPr lang="en-US" i="1" dirty="0"/>
              <a:t>, </a:t>
            </a:r>
            <a:r>
              <a:rPr lang="en-US" dirty="0"/>
              <a:t>1</a:t>
            </a:r>
            <a:r>
              <a:rPr lang="en-US" i="1" dirty="0"/>
              <a:t>) </a:t>
            </a:r>
            <a:r>
              <a:rPr lang="en-US" dirty="0"/>
              <a:t>and </a:t>
            </a:r>
            <a:r>
              <a:rPr lang="en-US" i="1" dirty="0"/>
              <a:t>(</a:t>
            </a:r>
            <a:r>
              <a:rPr lang="en-US" dirty="0"/>
              <a:t>1</a:t>
            </a:r>
            <a:r>
              <a:rPr lang="en-US" i="1" dirty="0"/>
              <a:t>, </a:t>
            </a:r>
            <a:r>
              <a:rPr lang="en-US" dirty="0"/>
              <a:t>4</a:t>
            </a:r>
            <a:r>
              <a:rPr lang="en-US" i="1" dirty="0"/>
              <a:t>) </a:t>
            </a:r>
            <a:r>
              <a:rPr lang="en-US" dirty="0"/>
              <a:t>but does not </a:t>
            </a:r>
            <a:r>
              <a:rPr lang="en-US" dirty="0" smtClean="0"/>
              <a:t>contain</a:t>
            </a:r>
            <a:r>
              <a:rPr lang="en-US" i="1" dirty="0" smtClean="0"/>
              <a:t>(</a:t>
            </a:r>
            <a:r>
              <a:rPr lang="en-US" dirty="0" smtClean="0"/>
              <a:t>3</a:t>
            </a:r>
            <a:r>
              <a:rPr lang="en-US" i="1" dirty="0"/>
              <a:t>, </a:t>
            </a:r>
            <a:r>
              <a:rPr lang="en-US" dirty="0"/>
              <a:t>4</a:t>
            </a:r>
            <a:r>
              <a:rPr lang="en-US" i="1" dirty="0"/>
              <a:t>)</a:t>
            </a:r>
            <a:r>
              <a:rPr lang="en-US" dirty="0"/>
              <a:t>. </a:t>
            </a:r>
            <a:endParaRPr lang="en-US" dirty="0" smtClean="0"/>
          </a:p>
          <a:p>
            <a:pPr algn="just"/>
            <a:endParaRPr lang="en-US" dirty="0"/>
          </a:p>
          <a:p>
            <a:pPr algn="just"/>
            <a:r>
              <a:rPr lang="en-US" dirty="0" smtClean="0"/>
              <a:t>This </a:t>
            </a:r>
            <a:r>
              <a:rPr lang="en-US" dirty="0"/>
              <a:t>shows that constructing the transitive closure of a relation is more complicated </a:t>
            </a:r>
            <a:r>
              <a:rPr lang="en-US" dirty="0" smtClean="0"/>
              <a:t>than constructing </a:t>
            </a:r>
            <a:r>
              <a:rPr lang="en-US" dirty="0"/>
              <a:t>either the reflexive or symmetric </a:t>
            </a:r>
            <a:r>
              <a:rPr lang="en-US" dirty="0" smtClean="0"/>
              <a:t>closure.</a:t>
            </a:r>
            <a:endParaRPr lang="en-IN" dirty="0"/>
          </a:p>
        </p:txBody>
      </p:sp>
      <p:sp>
        <p:nvSpPr>
          <p:cNvPr id="3" name="Content Placeholder 2"/>
          <p:cNvSpPr>
            <a:spLocks noGrp="1"/>
          </p:cNvSpPr>
          <p:nvPr>
            <p:ph sz="quarter" idx="10"/>
          </p:nvPr>
        </p:nvSpPr>
        <p:spPr/>
        <p:txBody>
          <a:bodyPr/>
          <a:lstStyle/>
          <a:p>
            <a:r>
              <a:rPr lang="en-US" dirty="0" smtClean="0"/>
              <a:t>Transitive closure</a:t>
            </a:r>
            <a:endParaRPr lang="en-IN" dirty="0"/>
          </a:p>
        </p:txBody>
      </p:sp>
    </p:spTree>
    <p:extLst>
      <p:ext uri="{BB962C8B-B14F-4D97-AF65-F5344CB8AC3E}">
        <p14:creationId xmlns:p14="http://schemas.microsoft.com/office/powerpoint/2010/main" val="30080402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915400" cy="5059363"/>
          </a:xfrm>
        </p:spPr>
        <p:txBody>
          <a:bodyPr/>
          <a:lstStyle/>
          <a:p>
            <a:pPr algn="just"/>
            <a:r>
              <a:rPr lang="en-IN" dirty="0"/>
              <a:t>A </a:t>
            </a:r>
            <a:r>
              <a:rPr lang="en-IN" i="1" dirty="0"/>
              <a:t>path </a:t>
            </a:r>
            <a:r>
              <a:rPr lang="en-IN" dirty="0"/>
              <a:t>from </a:t>
            </a:r>
            <a:r>
              <a:rPr lang="en-IN" i="1" dirty="0"/>
              <a:t>a </a:t>
            </a:r>
            <a:r>
              <a:rPr lang="en-IN" dirty="0"/>
              <a:t>to </a:t>
            </a:r>
            <a:r>
              <a:rPr lang="en-IN" i="1" dirty="0"/>
              <a:t>b </a:t>
            </a:r>
            <a:r>
              <a:rPr lang="en-IN" dirty="0"/>
              <a:t>in the directed graph </a:t>
            </a:r>
            <a:r>
              <a:rPr lang="en-IN" i="1" dirty="0"/>
              <a:t>G </a:t>
            </a:r>
            <a:r>
              <a:rPr lang="en-IN" dirty="0"/>
              <a:t>is a sequence </a:t>
            </a:r>
            <a:r>
              <a:rPr lang="en-IN" dirty="0" smtClean="0"/>
              <a:t>of</a:t>
            </a:r>
          </a:p>
          <a:p>
            <a:pPr algn="just"/>
            <a:r>
              <a:rPr lang="en-IN" dirty="0" smtClean="0"/>
              <a:t>edges </a:t>
            </a:r>
            <a:r>
              <a:rPr lang="en-IN" i="1" dirty="0"/>
              <a:t>(x</a:t>
            </a:r>
            <a:r>
              <a:rPr lang="en-IN" dirty="0"/>
              <a:t>0</a:t>
            </a:r>
            <a:r>
              <a:rPr lang="en-IN" i="1" dirty="0"/>
              <a:t>, x</a:t>
            </a:r>
            <a:r>
              <a:rPr lang="en-IN" dirty="0"/>
              <a:t>1</a:t>
            </a:r>
            <a:r>
              <a:rPr lang="en-IN" i="1" dirty="0"/>
              <a:t>)</a:t>
            </a:r>
            <a:r>
              <a:rPr lang="en-IN" dirty="0"/>
              <a:t>, </a:t>
            </a:r>
            <a:r>
              <a:rPr lang="en-IN" i="1" dirty="0"/>
              <a:t>(x</a:t>
            </a:r>
            <a:r>
              <a:rPr lang="en-IN" dirty="0"/>
              <a:t>1</a:t>
            </a:r>
            <a:r>
              <a:rPr lang="en-IN" i="1" dirty="0"/>
              <a:t>, x</a:t>
            </a:r>
            <a:r>
              <a:rPr lang="en-IN" dirty="0"/>
              <a:t>2</a:t>
            </a:r>
            <a:r>
              <a:rPr lang="en-IN" i="1" dirty="0" smtClean="0"/>
              <a:t>)</a:t>
            </a:r>
            <a:r>
              <a:rPr lang="en-IN" dirty="0" smtClean="0"/>
              <a:t>, </a:t>
            </a:r>
            <a:r>
              <a:rPr lang="en-IN" i="1" dirty="0" smtClean="0"/>
              <a:t>(</a:t>
            </a:r>
            <a:r>
              <a:rPr lang="en-IN" i="1" dirty="0"/>
              <a:t>x</a:t>
            </a:r>
            <a:r>
              <a:rPr lang="en-IN" dirty="0"/>
              <a:t>2</a:t>
            </a:r>
            <a:r>
              <a:rPr lang="en-IN" i="1" dirty="0"/>
              <a:t>, x</a:t>
            </a:r>
            <a:r>
              <a:rPr lang="en-IN" dirty="0"/>
              <a:t>3</a:t>
            </a:r>
            <a:r>
              <a:rPr lang="en-IN" i="1" dirty="0"/>
              <a:t>), . . . , (xn</a:t>
            </a:r>
            <a:r>
              <a:rPr lang="en-IN" dirty="0"/>
              <a:t>−1</a:t>
            </a:r>
            <a:r>
              <a:rPr lang="en-IN" i="1" dirty="0"/>
              <a:t>, </a:t>
            </a:r>
            <a:r>
              <a:rPr lang="en-IN" i="1" dirty="0" err="1"/>
              <a:t>xn</a:t>
            </a:r>
            <a:r>
              <a:rPr lang="en-IN" i="1" dirty="0"/>
              <a:t>) </a:t>
            </a:r>
            <a:r>
              <a:rPr lang="en-IN" dirty="0"/>
              <a:t>in </a:t>
            </a:r>
            <a:r>
              <a:rPr lang="en-IN" i="1" dirty="0"/>
              <a:t>G</a:t>
            </a:r>
            <a:r>
              <a:rPr lang="en-IN" dirty="0"/>
              <a:t>, where </a:t>
            </a:r>
            <a:r>
              <a:rPr lang="en-IN" i="1" dirty="0"/>
              <a:t>n </a:t>
            </a:r>
            <a:endParaRPr lang="en-IN" i="1" dirty="0" smtClean="0"/>
          </a:p>
          <a:p>
            <a:pPr algn="just"/>
            <a:r>
              <a:rPr lang="en-IN" dirty="0" smtClean="0"/>
              <a:t>is </a:t>
            </a:r>
            <a:r>
              <a:rPr lang="en-IN" dirty="0"/>
              <a:t>a nonnegative integer, and </a:t>
            </a:r>
            <a:r>
              <a:rPr lang="en-IN" i="1" dirty="0"/>
              <a:t>x</a:t>
            </a:r>
            <a:r>
              <a:rPr lang="en-IN" dirty="0"/>
              <a:t>0 = </a:t>
            </a:r>
            <a:r>
              <a:rPr lang="en-IN" i="1" dirty="0"/>
              <a:t>a </a:t>
            </a:r>
            <a:r>
              <a:rPr lang="en-IN" dirty="0"/>
              <a:t>and </a:t>
            </a:r>
            <a:r>
              <a:rPr lang="en-IN" i="1" dirty="0" err="1"/>
              <a:t>xn</a:t>
            </a:r>
            <a:r>
              <a:rPr lang="en-IN" i="1" dirty="0"/>
              <a:t> </a:t>
            </a:r>
            <a:r>
              <a:rPr lang="en-IN" dirty="0"/>
              <a:t>= </a:t>
            </a:r>
            <a:r>
              <a:rPr lang="en-IN" i="1" dirty="0"/>
              <a:t>b</a:t>
            </a:r>
            <a:r>
              <a:rPr lang="en-IN" dirty="0" smtClean="0"/>
              <a:t>, that </a:t>
            </a:r>
            <a:r>
              <a:rPr lang="en-IN" dirty="0"/>
              <a:t>is, </a:t>
            </a:r>
            <a:r>
              <a:rPr lang="en-IN" dirty="0" smtClean="0"/>
              <a:t>a sequence </a:t>
            </a:r>
            <a:r>
              <a:rPr lang="en-IN" dirty="0"/>
              <a:t>of edges where the terminal vertex of an edge is </a:t>
            </a:r>
            <a:endParaRPr lang="en-IN" dirty="0" smtClean="0"/>
          </a:p>
          <a:p>
            <a:pPr algn="just"/>
            <a:r>
              <a:rPr lang="en-IN" dirty="0" smtClean="0"/>
              <a:t>the </a:t>
            </a:r>
            <a:r>
              <a:rPr lang="en-IN" dirty="0"/>
              <a:t>same as the </a:t>
            </a:r>
            <a:r>
              <a:rPr lang="en-IN" dirty="0" smtClean="0"/>
              <a:t>initial vertex </a:t>
            </a:r>
            <a:r>
              <a:rPr lang="en-IN" dirty="0"/>
              <a:t>in the next edge in the path. </a:t>
            </a:r>
            <a:endParaRPr lang="en-IN" dirty="0" smtClean="0"/>
          </a:p>
          <a:p>
            <a:pPr algn="just"/>
            <a:endParaRPr lang="en-IN" dirty="0" smtClean="0"/>
          </a:p>
          <a:p>
            <a:pPr algn="just"/>
            <a:r>
              <a:rPr lang="en-IN" dirty="0" smtClean="0"/>
              <a:t>This </a:t>
            </a:r>
            <a:r>
              <a:rPr lang="en-IN" dirty="0"/>
              <a:t>path is denoted by </a:t>
            </a:r>
            <a:r>
              <a:rPr lang="en-IN" i="1" dirty="0"/>
              <a:t>x</a:t>
            </a:r>
            <a:r>
              <a:rPr lang="en-IN" dirty="0"/>
              <a:t>0</a:t>
            </a:r>
            <a:r>
              <a:rPr lang="en-IN" i="1" dirty="0"/>
              <a:t>, x</a:t>
            </a:r>
            <a:r>
              <a:rPr lang="en-IN" dirty="0"/>
              <a:t>1</a:t>
            </a:r>
            <a:r>
              <a:rPr lang="en-IN" i="1" dirty="0"/>
              <a:t>, x</a:t>
            </a:r>
            <a:r>
              <a:rPr lang="en-IN" dirty="0"/>
              <a:t>2</a:t>
            </a:r>
            <a:r>
              <a:rPr lang="en-IN" i="1" dirty="0"/>
              <a:t>, . . . , xn</a:t>
            </a:r>
            <a:r>
              <a:rPr lang="en-IN" dirty="0"/>
              <a:t>−1</a:t>
            </a:r>
            <a:r>
              <a:rPr lang="en-IN" i="1" dirty="0"/>
              <a:t>, </a:t>
            </a:r>
            <a:r>
              <a:rPr lang="en-IN" i="1" dirty="0" err="1"/>
              <a:t>xn</a:t>
            </a:r>
            <a:r>
              <a:rPr lang="en-IN" i="1" dirty="0"/>
              <a:t> </a:t>
            </a:r>
            <a:r>
              <a:rPr lang="en-IN" dirty="0"/>
              <a:t>and has</a:t>
            </a:r>
          </a:p>
          <a:p>
            <a:pPr algn="just"/>
            <a:r>
              <a:rPr lang="en-IN" i="1" dirty="0"/>
              <a:t>length n</a:t>
            </a:r>
            <a:r>
              <a:rPr lang="en-IN" dirty="0"/>
              <a:t>. </a:t>
            </a:r>
            <a:endParaRPr lang="en-IN" dirty="0" smtClean="0"/>
          </a:p>
          <a:p>
            <a:pPr algn="just"/>
            <a:r>
              <a:rPr lang="en-IN" dirty="0" smtClean="0"/>
              <a:t>We </a:t>
            </a:r>
            <a:r>
              <a:rPr lang="en-IN" dirty="0"/>
              <a:t>view the empty set of edges as a path of length zero from </a:t>
            </a:r>
            <a:r>
              <a:rPr lang="en-IN" i="1" dirty="0"/>
              <a:t>a </a:t>
            </a:r>
            <a:r>
              <a:rPr lang="en-IN" dirty="0"/>
              <a:t>to </a:t>
            </a:r>
            <a:r>
              <a:rPr lang="en-IN" i="1" dirty="0"/>
              <a:t>a</a:t>
            </a:r>
            <a:r>
              <a:rPr lang="en-IN" dirty="0"/>
              <a:t>. </a:t>
            </a:r>
            <a:endParaRPr lang="en-IN" dirty="0" smtClean="0"/>
          </a:p>
          <a:p>
            <a:pPr algn="just"/>
            <a:r>
              <a:rPr lang="en-IN" dirty="0" smtClean="0"/>
              <a:t>A </a:t>
            </a:r>
            <a:r>
              <a:rPr lang="en-IN" dirty="0"/>
              <a:t>path </a:t>
            </a:r>
            <a:r>
              <a:rPr lang="en-IN" dirty="0" smtClean="0"/>
              <a:t>of length </a:t>
            </a:r>
            <a:r>
              <a:rPr lang="en-IN" i="1" dirty="0"/>
              <a:t>n </a:t>
            </a:r>
            <a:r>
              <a:rPr lang="en-IN" dirty="0"/>
              <a:t>≥ 1 that begins and ends at the same vertex is called a </a:t>
            </a:r>
            <a:r>
              <a:rPr lang="en-IN" i="1" dirty="0"/>
              <a:t>circuit </a:t>
            </a:r>
            <a:r>
              <a:rPr lang="en-IN" dirty="0"/>
              <a:t>or </a:t>
            </a:r>
            <a:r>
              <a:rPr lang="en-IN" i="1" dirty="0"/>
              <a:t>cycle</a:t>
            </a:r>
            <a:r>
              <a:rPr lang="en-IN" dirty="0"/>
              <a:t>.</a:t>
            </a:r>
          </a:p>
        </p:txBody>
      </p:sp>
      <p:sp>
        <p:nvSpPr>
          <p:cNvPr id="3" name="Content Placeholder 2"/>
          <p:cNvSpPr>
            <a:spLocks noGrp="1"/>
          </p:cNvSpPr>
          <p:nvPr>
            <p:ph sz="quarter" idx="10"/>
          </p:nvPr>
        </p:nvSpPr>
        <p:spPr/>
        <p:txBody>
          <a:bodyPr/>
          <a:lstStyle/>
          <a:p>
            <a:r>
              <a:rPr lang="en-US" dirty="0" smtClean="0"/>
              <a:t>Path, length, circuit or cycle</a:t>
            </a:r>
            <a:endParaRPr lang="en-IN" dirty="0"/>
          </a:p>
        </p:txBody>
      </p:sp>
    </p:spTree>
    <p:extLst>
      <p:ext uri="{BB962C8B-B14F-4D97-AF65-F5344CB8AC3E}">
        <p14:creationId xmlns:p14="http://schemas.microsoft.com/office/powerpoint/2010/main" val="37140618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915400" cy="5059363"/>
          </a:xfrm>
        </p:spPr>
        <p:txBody>
          <a:bodyPr/>
          <a:lstStyle/>
          <a:p>
            <a:pPr algn="just"/>
            <a:r>
              <a:rPr lang="en-IN" dirty="0"/>
              <a:t>A path in a directed graph can pass through a vertex more than once. Moreover, an edge </a:t>
            </a:r>
            <a:r>
              <a:rPr lang="en-IN" dirty="0" smtClean="0"/>
              <a:t>in a </a:t>
            </a:r>
            <a:r>
              <a:rPr lang="en-IN" dirty="0"/>
              <a:t>directed graph can occur more than once in a path</a:t>
            </a:r>
            <a:r>
              <a:rPr lang="en-IN" dirty="0" smtClean="0"/>
              <a:t>.</a:t>
            </a:r>
          </a:p>
          <a:p>
            <a:pPr algn="just"/>
            <a:endParaRPr lang="en-IN" dirty="0"/>
          </a:p>
          <a:p>
            <a:pPr algn="just"/>
            <a:r>
              <a:rPr lang="en-IN" dirty="0"/>
              <a:t>The term </a:t>
            </a:r>
            <a:r>
              <a:rPr lang="en-IN" i="1" dirty="0"/>
              <a:t>path </a:t>
            </a:r>
            <a:r>
              <a:rPr lang="en-IN" dirty="0"/>
              <a:t>also applies to relations. Carrying over the definition from directed graphs </a:t>
            </a:r>
            <a:r>
              <a:rPr lang="en-IN" dirty="0" smtClean="0"/>
              <a:t>to relations</a:t>
            </a:r>
            <a:r>
              <a:rPr lang="en-IN" dirty="0"/>
              <a:t>, there is a </a:t>
            </a:r>
            <a:r>
              <a:rPr lang="en-IN" b="1" dirty="0"/>
              <a:t>path </a:t>
            </a:r>
            <a:r>
              <a:rPr lang="en-IN" dirty="0"/>
              <a:t>from </a:t>
            </a:r>
            <a:r>
              <a:rPr lang="en-IN" i="1" dirty="0"/>
              <a:t>a </a:t>
            </a:r>
            <a:r>
              <a:rPr lang="en-IN" dirty="0"/>
              <a:t>to </a:t>
            </a:r>
            <a:r>
              <a:rPr lang="en-IN" i="1" dirty="0"/>
              <a:t>b </a:t>
            </a:r>
            <a:r>
              <a:rPr lang="en-IN" dirty="0"/>
              <a:t>in </a:t>
            </a:r>
            <a:r>
              <a:rPr lang="en-IN" i="1" dirty="0"/>
              <a:t>R </a:t>
            </a:r>
            <a:r>
              <a:rPr lang="en-IN" dirty="0"/>
              <a:t>if there is a sequence of elements </a:t>
            </a:r>
            <a:r>
              <a:rPr lang="en-IN" i="1" dirty="0"/>
              <a:t>a</a:t>
            </a:r>
            <a:r>
              <a:rPr lang="en-IN" dirty="0"/>
              <a:t>, </a:t>
            </a:r>
            <a:r>
              <a:rPr lang="en-IN" i="1" dirty="0"/>
              <a:t>x</a:t>
            </a:r>
            <a:r>
              <a:rPr lang="en-IN" dirty="0"/>
              <a:t>1</a:t>
            </a:r>
            <a:r>
              <a:rPr lang="en-IN" i="1" dirty="0"/>
              <a:t>, x</a:t>
            </a:r>
            <a:r>
              <a:rPr lang="en-IN" dirty="0"/>
              <a:t>2</a:t>
            </a:r>
            <a:r>
              <a:rPr lang="en-IN" i="1" dirty="0"/>
              <a:t>, . . . , xn</a:t>
            </a:r>
            <a:r>
              <a:rPr lang="en-IN" dirty="0"/>
              <a:t>−1</a:t>
            </a:r>
            <a:r>
              <a:rPr lang="en-IN" i="1" dirty="0"/>
              <a:t>, </a:t>
            </a:r>
            <a:r>
              <a:rPr lang="en-IN" i="1" dirty="0" smtClean="0"/>
              <a:t>b </a:t>
            </a:r>
            <a:r>
              <a:rPr lang="en-IN" dirty="0" smtClean="0"/>
              <a:t>with </a:t>
            </a:r>
            <a:r>
              <a:rPr lang="en-IN" i="1" dirty="0"/>
              <a:t>(a, x</a:t>
            </a:r>
            <a:r>
              <a:rPr lang="en-IN" dirty="0"/>
              <a:t>1</a:t>
            </a:r>
            <a:r>
              <a:rPr lang="en-IN" i="1" dirty="0"/>
              <a:t>) </a:t>
            </a:r>
            <a:r>
              <a:rPr lang="en-IN" dirty="0"/>
              <a:t>∈ </a:t>
            </a:r>
            <a:r>
              <a:rPr lang="en-IN" i="1" dirty="0"/>
              <a:t>R</a:t>
            </a:r>
            <a:r>
              <a:rPr lang="en-IN" dirty="0"/>
              <a:t>, </a:t>
            </a:r>
            <a:r>
              <a:rPr lang="en-IN" i="1" dirty="0"/>
              <a:t>(x</a:t>
            </a:r>
            <a:r>
              <a:rPr lang="en-IN" dirty="0"/>
              <a:t>1</a:t>
            </a:r>
            <a:r>
              <a:rPr lang="en-IN" i="1" dirty="0"/>
              <a:t>, x</a:t>
            </a:r>
            <a:r>
              <a:rPr lang="en-IN" dirty="0"/>
              <a:t>2</a:t>
            </a:r>
            <a:r>
              <a:rPr lang="en-IN" i="1" dirty="0"/>
              <a:t>) </a:t>
            </a:r>
            <a:r>
              <a:rPr lang="en-IN" dirty="0"/>
              <a:t>∈ </a:t>
            </a:r>
            <a:r>
              <a:rPr lang="en-IN" i="1" dirty="0"/>
              <a:t>R, . . . , </a:t>
            </a:r>
            <a:r>
              <a:rPr lang="en-IN" dirty="0"/>
              <a:t>and </a:t>
            </a:r>
            <a:r>
              <a:rPr lang="en-IN" i="1" dirty="0"/>
              <a:t>(xn</a:t>
            </a:r>
            <a:r>
              <a:rPr lang="en-IN" dirty="0"/>
              <a:t>−1</a:t>
            </a:r>
            <a:r>
              <a:rPr lang="en-IN" i="1" dirty="0"/>
              <a:t>, b) </a:t>
            </a:r>
            <a:r>
              <a:rPr lang="en-IN" dirty="0"/>
              <a:t>∈ </a:t>
            </a:r>
            <a:r>
              <a:rPr lang="en-IN" i="1" dirty="0"/>
              <a:t>R</a:t>
            </a:r>
            <a:r>
              <a:rPr lang="en-IN" dirty="0" smtClean="0"/>
              <a:t>.</a:t>
            </a:r>
          </a:p>
          <a:p>
            <a:pPr algn="just"/>
            <a:r>
              <a:rPr lang="en-IN" dirty="0" smtClean="0"/>
              <a:t>Let </a:t>
            </a:r>
            <a:r>
              <a:rPr lang="en-IN" i="1" dirty="0"/>
              <a:t>R </a:t>
            </a:r>
            <a:r>
              <a:rPr lang="en-IN" dirty="0"/>
              <a:t>be a relation on a set </a:t>
            </a:r>
            <a:r>
              <a:rPr lang="en-IN" i="1" dirty="0"/>
              <a:t>A</a:t>
            </a:r>
            <a:r>
              <a:rPr lang="en-IN" dirty="0"/>
              <a:t>. The </a:t>
            </a:r>
            <a:r>
              <a:rPr lang="en-IN" i="1" dirty="0"/>
              <a:t>connectivity relation </a:t>
            </a:r>
            <a:r>
              <a:rPr lang="en-IN" i="1" dirty="0" smtClean="0"/>
              <a:t>R</a:t>
            </a:r>
            <a:r>
              <a:rPr lang="en-IN" baseline="30000" dirty="0" smtClean="0"/>
              <a:t>∗</a:t>
            </a:r>
            <a:r>
              <a:rPr lang="en-IN" dirty="0" smtClean="0"/>
              <a:t> </a:t>
            </a:r>
            <a:r>
              <a:rPr lang="en-IN" dirty="0"/>
              <a:t>consists of the pairs </a:t>
            </a:r>
            <a:r>
              <a:rPr lang="en-IN" i="1" dirty="0"/>
              <a:t>(a, b) </a:t>
            </a:r>
            <a:r>
              <a:rPr lang="en-IN" dirty="0" smtClean="0"/>
              <a:t>such that </a:t>
            </a:r>
            <a:r>
              <a:rPr lang="en-IN" dirty="0"/>
              <a:t>there is a path of length at least one from </a:t>
            </a:r>
            <a:r>
              <a:rPr lang="en-IN" i="1" dirty="0"/>
              <a:t>a </a:t>
            </a:r>
            <a:r>
              <a:rPr lang="en-IN" dirty="0"/>
              <a:t>to </a:t>
            </a:r>
            <a:r>
              <a:rPr lang="en-IN" i="1" dirty="0"/>
              <a:t>b </a:t>
            </a:r>
            <a:r>
              <a:rPr lang="en-IN" dirty="0"/>
              <a:t>in </a:t>
            </a:r>
            <a:r>
              <a:rPr lang="en-IN" i="1" dirty="0"/>
              <a:t>R</a:t>
            </a:r>
            <a:r>
              <a:rPr lang="en-IN" dirty="0"/>
              <a:t>. The transitive closure of a relation R equals the connectivity relation R</a:t>
            </a:r>
            <a:r>
              <a:rPr lang="en-IN" baseline="30000" dirty="0"/>
              <a:t>∗</a:t>
            </a:r>
            <a:r>
              <a:rPr lang="en-IN" dirty="0"/>
              <a:t>. </a:t>
            </a:r>
          </a:p>
          <a:p>
            <a:pPr algn="just"/>
            <a:endParaRPr lang="en-IN" dirty="0" smtClean="0"/>
          </a:p>
        </p:txBody>
      </p:sp>
      <p:sp>
        <p:nvSpPr>
          <p:cNvPr id="3" name="Content Placeholder 2"/>
          <p:cNvSpPr>
            <a:spLocks noGrp="1"/>
          </p:cNvSpPr>
          <p:nvPr>
            <p:ph sz="quarter" idx="10"/>
          </p:nvPr>
        </p:nvSpPr>
        <p:spPr/>
        <p:txBody>
          <a:bodyPr/>
          <a:lstStyle/>
          <a:p>
            <a:r>
              <a:rPr lang="en-US" dirty="0" smtClean="0"/>
              <a:t>Transitive closures</a:t>
            </a:r>
            <a:endParaRPr lang="en-IN" dirty="0"/>
          </a:p>
        </p:txBody>
      </p:sp>
    </p:spTree>
    <p:extLst>
      <p:ext uri="{BB962C8B-B14F-4D97-AF65-F5344CB8AC3E}">
        <p14:creationId xmlns:p14="http://schemas.microsoft.com/office/powerpoint/2010/main" val="202150205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151437"/>
          </a:xfrm>
        </p:spPr>
        <p:txBody>
          <a:bodyPr/>
          <a:lstStyle/>
          <a:p>
            <a:r>
              <a:rPr lang="en-IN" dirty="0" smtClean="0"/>
              <a:t>Let </a:t>
            </a:r>
            <a:r>
              <a:rPr lang="en-IN" b="1" dirty="0" smtClean="0"/>
              <a:t>M</a:t>
            </a:r>
            <a:r>
              <a:rPr lang="en-IN" i="1" baseline="-25000" dirty="0" smtClean="0"/>
              <a:t>R</a:t>
            </a:r>
            <a:r>
              <a:rPr lang="en-IN" i="1" dirty="0" smtClean="0"/>
              <a:t> </a:t>
            </a:r>
            <a:r>
              <a:rPr lang="en-IN" dirty="0"/>
              <a:t>be the zero–one matrix of the relation </a:t>
            </a:r>
            <a:r>
              <a:rPr lang="en-IN" i="1" dirty="0"/>
              <a:t>R </a:t>
            </a:r>
            <a:r>
              <a:rPr lang="en-IN" dirty="0"/>
              <a:t>on a set with </a:t>
            </a:r>
            <a:r>
              <a:rPr lang="en-IN" i="1" dirty="0"/>
              <a:t>n </a:t>
            </a:r>
            <a:r>
              <a:rPr lang="en-IN" dirty="0"/>
              <a:t>elements. Then the </a:t>
            </a:r>
            <a:r>
              <a:rPr lang="en-IN" dirty="0" smtClean="0"/>
              <a:t>zero–one matrix </a:t>
            </a:r>
            <a:r>
              <a:rPr lang="en-IN" dirty="0"/>
              <a:t>of the transitive closure </a:t>
            </a:r>
            <a:r>
              <a:rPr lang="en-IN" i="1" dirty="0" smtClean="0"/>
              <a:t>R</a:t>
            </a:r>
            <a:r>
              <a:rPr lang="en-IN" baseline="30000" dirty="0" smtClean="0"/>
              <a:t>∗</a:t>
            </a:r>
            <a:r>
              <a:rPr lang="en-IN" dirty="0" smtClean="0"/>
              <a:t> is </a:t>
            </a:r>
          </a:p>
          <a:p>
            <a:pPr algn="ctr"/>
            <a:r>
              <a:rPr lang="en-IN" b="1" dirty="0" smtClean="0"/>
              <a:t>M</a:t>
            </a:r>
            <a:r>
              <a:rPr lang="en-IN" i="1" baseline="-25000" dirty="0" smtClean="0"/>
              <a:t>R</a:t>
            </a:r>
            <a:r>
              <a:rPr lang="en-IN" dirty="0" smtClean="0"/>
              <a:t>∗ </a:t>
            </a:r>
            <a:r>
              <a:rPr lang="en-IN" dirty="0"/>
              <a:t>= </a:t>
            </a:r>
            <a:r>
              <a:rPr lang="en-IN" b="1" dirty="0"/>
              <a:t>M</a:t>
            </a:r>
            <a:r>
              <a:rPr lang="en-IN" i="1" baseline="-25000" dirty="0"/>
              <a:t>R</a:t>
            </a:r>
            <a:r>
              <a:rPr lang="en-IN" i="1" dirty="0"/>
              <a:t> </a:t>
            </a:r>
            <a:r>
              <a:rPr lang="en-IN" dirty="0"/>
              <a:t>∨</a:t>
            </a:r>
            <a:r>
              <a:rPr lang="en-IN" b="1" dirty="0" smtClean="0"/>
              <a:t>M</a:t>
            </a:r>
            <a:r>
              <a:rPr lang="en-IN" baseline="30000" dirty="0" smtClean="0"/>
              <a:t>[2]</a:t>
            </a:r>
            <a:r>
              <a:rPr lang="en-IN" i="1" baseline="-25000" dirty="0" smtClean="0"/>
              <a:t>R</a:t>
            </a:r>
            <a:r>
              <a:rPr lang="en-IN" dirty="0" smtClean="0"/>
              <a:t>∨</a:t>
            </a:r>
            <a:r>
              <a:rPr lang="en-IN" b="1" dirty="0" smtClean="0"/>
              <a:t>M</a:t>
            </a:r>
            <a:r>
              <a:rPr lang="en-IN" baseline="30000" dirty="0" smtClean="0"/>
              <a:t>[3]</a:t>
            </a:r>
            <a:r>
              <a:rPr lang="en-IN" i="1" baseline="-25000" dirty="0" smtClean="0"/>
              <a:t>R</a:t>
            </a:r>
            <a:r>
              <a:rPr lang="en-IN" dirty="0" smtClean="0"/>
              <a:t>∨ </a:t>
            </a:r>
            <a:r>
              <a:rPr lang="en-IN" dirty="0"/>
              <a:t>・ ・ ・ ∨</a:t>
            </a:r>
            <a:r>
              <a:rPr lang="en-IN" b="1" dirty="0" smtClean="0"/>
              <a:t>M</a:t>
            </a:r>
            <a:r>
              <a:rPr lang="en-IN" baseline="30000" dirty="0" smtClean="0"/>
              <a:t>[</a:t>
            </a:r>
            <a:r>
              <a:rPr lang="en-IN" i="1" baseline="30000" dirty="0" smtClean="0"/>
              <a:t>n</a:t>
            </a:r>
            <a:r>
              <a:rPr lang="en-IN" baseline="30000" dirty="0" smtClean="0"/>
              <a:t>]</a:t>
            </a:r>
            <a:r>
              <a:rPr lang="en-IN" i="1" baseline="-25000" dirty="0" smtClean="0"/>
              <a:t>R</a:t>
            </a:r>
            <a:r>
              <a:rPr lang="en-IN" i="1" dirty="0" smtClean="0"/>
              <a:t> .</a:t>
            </a:r>
          </a:p>
          <a:p>
            <a:endParaRPr lang="en-IN" i="1" dirty="0"/>
          </a:p>
          <a:p>
            <a:r>
              <a:rPr lang="en-IN" dirty="0" err="1" smtClean="0"/>
              <a:t>Warshall’s</a:t>
            </a:r>
            <a:r>
              <a:rPr lang="en-IN" dirty="0" smtClean="0"/>
              <a:t> </a:t>
            </a:r>
            <a:r>
              <a:rPr lang="en-IN" dirty="0"/>
              <a:t>Algorithm</a:t>
            </a:r>
            <a:r>
              <a:rPr lang="en-IN" dirty="0" smtClean="0"/>
              <a:t>: ( </a:t>
            </a:r>
            <a:r>
              <a:rPr lang="en-IN" dirty="0"/>
              <a:t>n elements using 2n</a:t>
            </a:r>
            <a:r>
              <a:rPr lang="en-IN" baseline="30000" dirty="0"/>
              <a:t>3</a:t>
            </a:r>
            <a:r>
              <a:rPr lang="en-IN" dirty="0"/>
              <a:t>(n − 1) bit </a:t>
            </a:r>
            <a:r>
              <a:rPr lang="en-IN" dirty="0" smtClean="0"/>
              <a:t>operations)</a:t>
            </a:r>
            <a:endParaRPr lang="en-IN" dirty="0"/>
          </a:p>
        </p:txBody>
      </p:sp>
      <p:sp>
        <p:nvSpPr>
          <p:cNvPr id="3" name="Content Placeholder 2"/>
          <p:cNvSpPr>
            <a:spLocks noGrp="1"/>
          </p:cNvSpPr>
          <p:nvPr>
            <p:ph sz="quarter" idx="10"/>
          </p:nvPr>
        </p:nvSpPr>
        <p:spPr/>
        <p:txBody>
          <a:bodyPr/>
          <a:lstStyle/>
          <a:p>
            <a:r>
              <a:rPr lang="en-IN" dirty="0" smtClean="0"/>
              <a:t>Transitive closure</a:t>
            </a:r>
            <a:endParaRPr lang="en-IN" dirty="0"/>
          </a:p>
        </p:txBody>
      </p:sp>
      <p:pic>
        <p:nvPicPr>
          <p:cNvPr id="4" name="Picture 3"/>
          <p:cNvPicPr>
            <a:picLocks noChangeAspect="1"/>
          </p:cNvPicPr>
          <p:nvPr/>
        </p:nvPicPr>
        <p:blipFill>
          <a:blip r:embed="rId2"/>
          <a:stretch>
            <a:fillRect/>
          </a:stretch>
        </p:blipFill>
        <p:spPr>
          <a:xfrm>
            <a:off x="383177" y="4495800"/>
            <a:ext cx="8610600" cy="1991016"/>
          </a:xfrm>
          <a:prstGeom prst="rect">
            <a:avLst/>
          </a:prstGeom>
        </p:spPr>
      </p:pic>
    </p:spTree>
    <p:extLst>
      <p:ext uri="{BB962C8B-B14F-4D97-AF65-F5344CB8AC3E}">
        <p14:creationId xmlns:p14="http://schemas.microsoft.com/office/powerpoint/2010/main" val="9751025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04800" y="1524000"/>
            <a:ext cx="8619934" cy="1981200"/>
          </a:xfrm>
          <a:prstGeom prst="rect">
            <a:avLst/>
          </a:prstGeom>
        </p:spPr>
      </p:pic>
      <p:sp>
        <p:nvSpPr>
          <p:cNvPr id="3" name="Content Placeholder 2"/>
          <p:cNvSpPr>
            <a:spLocks noGrp="1"/>
          </p:cNvSpPr>
          <p:nvPr>
            <p:ph sz="quarter" idx="10"/>
          </p:nvPr>
        </p:nvSpPr>
        <p:spPr/>
        <p:txBody>
          <a:bodyPr/>
          <a:lstStyle/>
          <a:p>
            <a:r>
              <a:rPr lang="en-US" dirty="0" smtClean="0"/>
              <a:t>Algorithm</a:t>
            </a:r>
            <a:endParaRPr lang="en-IN" dirty="0"/>
          </a:p>
        </p:txBody>
      </p:sp>
      <p:pic>
        <p:nvPicPr>
          <p:cNvPr id="5" name="Picture 4"/>
          <p:cNvPicPr>
            <a:picLocks noChangeAspect="1"/>
          </p:cNvPicPr>
          <p:nvPr/>
        </p:nvPicPr>
        <p:blipFill>
          <a:blip r:embed="rId3"/>
          <a:stretch>
            <a:fillRect/>
          </a:stretch>
        </p:blipFill>
        <p:spPr>
          <a:xfrm>
            <a:off x="304800" y="3733800"/>
            <a:ext cx="8619934" cy="2837590"/>
          </a:xfrm>
          <a:prstGeom prst="rect">
            <a:avLst/>
          </a:prstGeom>
        </p:spPr>
      </p:pic>
    </p:spTree>
    <p:extLst>
      <p:ext uri="{BB962C8B-B14F-4D97-AF65-F5344CB8AC3E}">
        <p14:creationId xmlns:p14="http://schemas.microsoft.com/office/powerpoint/2010/main" val="385964569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91600" cy="5211763"/>
          </a:xfrm>
        </p:spPr>
        <p:txBody>
          <a:bodyPr/>
          <a:lstStyle/>
          <a:p>
            <a:pPr algn="just"/>
            <a:endParaRPr lang="en-IN" dirty="0" smtClean="0"/>
          </a:p>
          <a:p>
            <a:pPr algn="just"/>
            <a:r>
              <a:rPr lang="en-IN" dirty="0" smtClean="0"/>
              <a:t>A </a:t>
            </a:r>
            <a:r>
              <a:rPr lang="en-IN" dirty="0"/>
              <a:t>relation on a set </a:t>
            </a:r>
            <a:r>
              <a:rPr lang="en-IN" i="1" dirty="0"/>
              <a:t>A </a:t>
            </a:r>
            <a:r>
              <a:rPr lang="en-IN" dirty="0"/>
              <a:t>is called an </a:t>
            </a:r>
            <a:r>
              <a:rPr lang="en-IN" i="1" dirty="0"/>
              <a:t>equivalence relation </a:t>
            </a:r>
            <a:r>
              <a:rPr lang="en-IN" dirty="0"/>
              <a:t>if it is reflexive, symmetric, </a:t>
            </a:r>
            <a:r>
              <a:rPr lang="en-IN" dirty="0" smtClean="0"/>
              <a:t>and transitive.</a:t>
            </a:r>
          </a:p>
          <a:p>
            <a:pPr algn="just"/>
            <a:endParaRPr lang="en-IN" dirty="0"/>
          </a:p>
          <a:p>
            <a:pPr algn="just"/>
            <a:endParaRPr lang="en-IN" dirty="0" smtClean="0"/>
          </a:p>
          <a:p>
            <a:pPr algn="just"/>
            <a:r>
              <a:rPr lang="en-IN" dirty="0" smtClean="0"/>
              <a:t>Two </a:t>
            </a:r>
            <a:r>
              <a:rPr lang="en-IN" dirty="0"/>
              <a:t>elements </a:t>
            </a:r>
            <a:r>
              <a:rPr lang="en-IN" i="1" dirty="0"/>
              <a:t>a </a:t>
            </a:r>
            <a:r>
              <a:rPr lang="en-IN" dirty="0"/>
              <a:t>and </a:t>
            </a:r>
            <a:r>
              <a:rPr lang="en-IN" i="1" dirty="0"/>
              <a:t>b </a:t>
            </a:r>
            <a:r>
              <a:rPr lang="en-IN" dirty="0"/>
              <a:t>that are related by an equivalence relation are called </a:t>
            </a:r>
            <a:r>
              <a:rPr lang="en-IN" i="1" dirty="0"/>
              <a:t>equivalent</a:t>
            </a:r>
            <a:r>
              <a:rPr lang="en-IN" dirty="0"/>
              <a:t>. </a:t>
            </a:r>
            <a:r>
              <a:rPr lang="en-IN" dirty="0" smtClean="0"/>
              <a:t>The notation </a:t>
            </a:r>
            <a:r>
              <a:rPr lang="en-IN" i="1" dirty="0"/>
              <a:t>a </a:t>
            </a:r>
            <a:r>
              <a:rPr lang="en-IN" dirty="0"/>
              <a:t>∼ </a:t>
            </a:r>
            <a:r>
              <a:rPr lang="en-IN" i="1" dirty="0"/>
              <a:t>b </a:t>
            </a:r>
            <a:r>
              <a:rPr lang="en-IN" dirty="0"/>
              <a:t>is often used to denote that </a:t>
            </a:r>
            <a:r>
              <a:rPr lang="en-IN" i="1" dirty="0"/>
              <a:t>a </a:t>
            </a:r>
            <a:r>
              <a:rPr lang="en-IN" dirty="0"/>
              <a:t>and </a:t>
            </a:r>
            <a:r>
              <a:rPr lang="en-IN" i="1" dirty="0"/>
              <a:t>b </a:t>
            </a:r>
            <a:r>
              <a:rPr lang="en-IN" dirty="0"/>
              <a:t>are equivalent elements with respect to </a:t>
            </a:r>
            <a:r>
              <a:rPr lang="en-IN" dirty="0" smtClean="0"/>
              <a:t>a particular </a:t>
            </a:r>
            <a:r>
              <a:rPr lang="en-IN" dirty="0"/>
              <a:t>equivalence relation</a:t>
            </a:r>
            <a:r>
              <a:rPr lang="en-IN" dirty="0" smtClean="0"/>
              <a:t>.</a:t>
            </a:r>
          </a:p>
        </p:txBody>
      </p:sp>
      <p:sp>
        <p:nvSpPr>
          <p:cNvPr id="3" name="Content Placeholder 2"/>
          <p:cNvSpPr>
            <a:spLocks noGrp="1"/>
          </p:cNvSpPr>
          <p:nvPr>
            <p:ph sz="quarter" idx="10"/>
          </p:nvPr>
        </p:nvSpPr>
        <p:spPr/>
        <p:txBody>
          <a:bodyPr/>
          <a:lstStyle/>
          <a:p>
            <a:r>
              <a:rPr lang="en-IN" dirty="0" smtClean="0"/>
              <a:t>Equivalence relation</a:t>
            </a:r>
            <a:endParaRPr lang="en-IN" dirty="0"/>
          </a:p>
        </p:txBody>
      </p:sp>
    </p:spTree>
    <p:extLst>
      <p:ext uri="{BB962C8B-B14F-4D97-AF65-F5344CB8AC3E}">
        <p14:creationId xmlns:p14="http://schemas.microsoft.com/office/powerpoint/2010/main" val="6756261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0" y="1330234"/>
            <a:ext cx="8991600" cy="5222966"/>
          </a:xfrm>
        </p:spPr>
        <p:txBody>
          <a:bodyPr/>
          <a:lstStyle/>
          <a:p>
            <a:pPr algn="just"/>
            <a:r>
              <a:rPr lang="en-IN" dirty="0"/>
              <a:t>Let </a:t>
            </a:r>
            <a:r>
              <a:rPr lang="en-IN" i="1" dirty="0"/>
              <a:t>R </a:t>
            </a:r>
            <a:r>
              <a:rPr lang="en-IN" dirty="0"/>
              <a:t>be an equivalence relation on a set </a:t>
            </a:r>
            <a:r>
              <a:rPr lang="en-IN" i="1" dirty="0"/>
              <a:t>A</a:t>
            </a:r>
            <a:r>
              <a:rPr lang="en-IN" dirty="0"/>
              <a:t>. The set of all elements that are related to an element </a:t>
            </a:r>
            <a:r>
              <a:rPr lang="en-IN" i="1" dirty="0"/>
              <a:t>a </a:t>
            </a:r>
            <a:r>
              <a:rPr lang="en-IN" dirty="0"/>
              <a:t>of </a:t>
            </a:r>
            <a:r>
              <a:rPr lang="en-IN" i="1" dirty="0"/>
              <a:t>A </a:t>
            </a:r>
            <a:r>
              <a:rPr lang="en-IN" dirty="0"/>
              <a:t>is called the </a:t>
            </a:r>
            <a:r>
              <a:rPr lang="en-IN" i="1" dirty="0"/>
              <a:t>equivalence class </a:t>
            </a:r>
            <a:r>
              <a:rPr lang="en-IN" dirty="0"/>
              <a:t>of </a:t>
            </a:r>
            <a:r>
              <a:rPr lang="en-IN" i="1" dirty="0"/>
              <a:t>a</a:t>
            </a:r>
            <a:r>
              <a:rPr lang="en-IN" dirty="0"/>
              <a:t>. The equivalence class of </a:t>
            </a:r>
            <a:r>
              <a:rPr lang="en-IN" i="1" dirty="0"/>
              <a:t>a </a:t>
            </a:r>
            <a:r>
              <a:rPr lang="en-IN" dirty="0"/>
              <a:t>with respect to </a:t>
            </a:r>
            <a:r>
              <a:rPr lang="en-IN" i="1" dirty="0"/>
              <a:t>R </a:t>
            </a:r>
            <a:r>
              <a:rPr lang="en-IN" dirty="0"/>
              <a:t>is denoted by [</a:t>
            </a:r>
            <a:r>
              <a:rPr lang="en-IN" i="1" dirty="0"/>
              <a:t>a</a:t>
            </a:r>
            <a:r>
              <a:rPr lang="en-IN" dirty="0"/>
              <a:t>]</a:t>
            </a:r>
            <a:r>
              <a:rPr lang="en-IN" i="1" baseline="-25000" dirty="0"/>
              <a:t>R</a:t>
            </a:r>
            <a:r>
              <a:rPr lang="en-IN" dirty="0"/>
              <a:t>. When only one relation is under consideration, we can delete the subscript </a:t>
            </a:r>
            <a:r>
              <a:rPr lang="en-IN" i="1" dirty="0"/>
              <a:t>R </a:t>
            </a:r>
            <a:r>
              <a:rPr lang="en-IN" dirty="0"/>
              <a:t>and write [</a:t>
            </a:r>
            <a:r>
              <a:rPr lang="en-IN" i="1" dirty="0"/>
              <a:t>a</a:t>
            </a:r>
            <a:r>
              <a:rPr lang="en-IN" dirty="0"/>
              <a:t>] for this equivalence class</a:t>
            </a:r>
            <a:r>
              <a:rPr lang="en-IN" dirty="0" smtClean="0"/>
              <a:t>.</a:t>
            </a:r>
          </a:p>
          <a:p>
            <a:pPr algn="just"/>
            <a:endParaRPr lang="en-IN" dirty="0"/>
          </a:p>
          <a:p>
            <a:pPr algn="just"/>
            <a:r>
              <a:rPr lang="en-IN" dirty="0" smtClean="0"/>
              <a:t> [</a:t>
            </a:r>
            <a:r>
              <a:rPr lang="pt-BR" dirty="0" smtClean="0"/>
              <a:t>a</a:t>
            </a:r>
            <a:r>
              <a:rPr lang="pt-BR" dirty="0"/>
              <a:t>] = {x ∈ A | x R a}, </a:t>
            </a:r>
            <a:r>
              <a:rPr lang="pt-BR" dirty="0" smtClean="0"/>
              <a:t>    ∀</a:t>
            </a:r>
            <a:r>
              <a:rPr lang="pt-BR" dirty="0"/>
              <a:t>x ∈ A, x ∈ [a] ⇔ x R a.</a:t>
            </a:r>
            <a:endParaRPr lang="en-IN" dirty="0" smtClean="0"/>
          </a:p>
          <a:p>
            <a:pPr algn="just"/>
            <a:endParaRPr lang="en-IN" dirty="0"/>
          </a:p>
          <a:p>
            <a:pPr algn="just"/>
            <a:endParaRPr lang="en-IN" dirty="0" smtClean="0"/>
          </a:p>
          <a:p>
            <a:r>
              <a:rPr lang="en-IN" dirty="0"/>
              <a:t>Let </a:t>
            </a:r>
            <a:r>
              <a:rPr lang="en-IN" i="1" dirty="0"/>
              <a:t>R </a:t>
            </a:r>
            <a:r>
              <a:rPr lang="en-IN" dirty="0"/>
              <a:t>be an equivalence relation on a set </a:t>
            </a:r>
            <a:r>
              <a:rPr lang="en-IN" i="1" dirty="0"/>
              <a:t>A</a:t>
            </a:r>
            <a:r>
              <a:rPr lang="en-IN" dirty="0"/>
              <a:t>. These statements for elements </a:t>
            </a:r>
            <a:r>
              <a:rPr lang="en-IN" i="1" dirty="0"/>
              <a:t>a </a:t>
            </a:r>
            <a:r>
              <a:rPr lang="en-IN" dirty="0"/>
              <a:t>and </a:t>
            </a:r>
            <a:r>
              <a:rPr lang="en-IN" i="1" dirty="0"/>
              <a:t>b </a:t>
            </a:r>
            <a:r>
              <a:rPr lang="en-IN" dirty="0"/>
              <a:t>of </a:t>
            </a:r>
            <a:r>
              <a:rPr lang="en-IN" i="1" dirty="0"/>
              <a:t>A </a:t>
            </a:r>
            <a:r>
              <a:rPr lang="en-IN" dirty="0"/>
              <a:t>are equivalent: (</a:t>
            </a:r>
            <a:r>
              <a:rPr lang="en-IN" i="1" dirty="0" err="1"/>
              <a:t>i</a:t>
            </a:r>
            <a:r>
              <a:rPr lang="en-IN" dirty="0"/>
              <a:t>) </a:t>
            </a:r>
            <a:r>
              <a:rPr lang="en-IN" i="1" dirty="0" err="1"/>
              <a:t>aRb</a:t>
            </a:r>
            <a:r>
              <a:rPr lang="en-IN" i="1" dirty="0"/>
              <a:t> </a:t>
            </a:r>
            <a:r>
              <a:rPr lang="en-IN" dirty="0"/>
              <a:t>(</a:t>
            </a:r>
            <a:r>
              <a:rPr lang="en-IN" i="1" dirty="0"/>
              <a:t>ii</a:t>
            </a:r>
            <a:r>
              <a:rPr lang="en-IN" dirty="0"/>
              <a:t>) [</a:t>
            </a:r>
            <a:r>
              <a:rPr lang="en-IN" i="1" dirty="0"/>
              <a:t>a</a:t>
            </a:r>
            <a:r>
              <a:rPr lang="en-IN" dirty="0"/>
              <a:t>] = [</a:t>
            </a:r>
            <a:r>
              <a:rPr lang="en-IN" i="1" dirty="0"/>
              <a:t>b</a:t>
            </a:r>
            <a:r>
              <a:rPr lang="en-IN" dirty="0"/>
              <a:t>] (</a:t>
            </a:r>
            <a:r>
              <a:rPr lang="en-IN" i="1" dirty="0"/>
              <a:t>iii</a:t>
            </a:r>
            <a:r>
              <a:rPr lang="en-IN" dirty="0"/>
              <a:t>) [</a:t>
            </a:r>
            <a:r>
              <a:rPr lang="en-IN" i="1" dirty="0"/>
              <a:t>a</a:t>
            </a:r>
            <a:r>
              <a:rPr lang="en-IN" dirty="0"/>
              <a:t>] ∩ [</a:t>
            </a:r>
            <a:r>
              <a:rPr lang="en-IN" i="1" dirty="0"/>
              <a:t>b</a:t>
            </a:r>
            <a:r>
              <a:rPr lang="en-IN" dirty="0"/>
              <a:t>] = ∅.</a:t>
            </a:r>
          </a:p>
          <a:p>
            <a:endParaRPr lang="en-IN" dirty="0"/>
          </a:p>
          <a:p>
            <a:pPr algn="just"/>
            <a:endParaRPr lang="en-IN" dirty="0"/>
          </a:p>
          <a:p>
            <a:pPr algn="just"/>
            <a:endParaRPr lang="en-IN" dirty="0"/>
          </a:p>
        </p:txBody>
      </p:sp>
      <p:sp>
        <p:nvSpPr>
          <p:cNvPr id="3" name="Content Placeholder 2"/>
          <p:cNvSpPr>
            <a:spLocks noGrp="1"/>
          </p:cNvSpPr>
          <p:nvPr>
            <p:ph sz="quarter" idx="10"/>
          </p:nvPr>
        </p:nvSpPr>
        <p:spPr/>
        <p:txBody>
          <a:bodyPr/>
          <a:lstStyle/>
          <a:p>
            <a:r>
              <a:rPr lang="en-IN" i="1" dirty="0" smtClean="0"/>
              <a:t>Equivalence </a:t>
            </a:r>
            <a:r>
              <a:rPr lang="en-IN" i="1" dirty="0"/>
              <a:t>class</a:t>
            </a:r>
            <a:endParaRPr lang="en-IN" dirty="0"/>
          </a:p>
        </p:txBody>
      </p:sp>
    </p:spTree>
    <p:extLst>
      <p:ext uri="{BB962C8B-B14F-4D97-AF65-F5344CB8AC3E}">
        <p14:creationId xmlns:p14="http://schemas.microsoft.com/office/powerpoint/2010/main" val="21405604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76200" y="1447801"/>
                <a:ext cx="8991600" cy="4953000"/>
              </a:xfrm>
            </p:spPr>
            <p:txBody>
              <a:bodyPr/>
              <a:lstStyle/>
              <a:p>
                <a:pPr algn="just"/>
                <a:r>
                  <a:rPr lang="en-IN" sz="2200" dirty="0" smtClean="0"/>
                  <a:t>A relation </a:t>
                </a:r>
                <a:r>
                  <a:rPr lang="en-IN" sz="2200" i="1" dirty="0"/>
                  <a:t>R </a:t>
                </a:r>
                <a:r>
                  <a:rPr lang="en-IN" sz="2200" dirty="0"/>
                  <a:t>on a set </a:t>
                </a:r>
                <a:r>
                  <a:rPr lang="en-IN" sz="2200" i="1" dirty="0"/>
                  <a:t>S </a:t>
                </a:r>
                <a:r>
                  <a:rPr lang="en-IN" sz="2200" dirty="0"/>
                  <a:t>is called a </a:t>
                </a:r>
                <a:r>
                  <a:rPr lang="en-IN" sz="2200" i="1" dirty="0"/>
                  <a:t>partial ordering </a:t>
                </a:r>
                <a:r>
                  <a:rPr lang="en-IN" sz="2200" dirty="0"/>
                  <a:t>or </a:t>
                </a:r>
                <a:r>
                  <a:rPr lang="en-IN" sz="2200" i="1" dirty="0"/>
                  <a:t>partial order </a:t>
                </a:r>
                <a:r>
                  <a:rPr lang="en-IN" sz="2200" dirty="0"/>
                  <a:t>if it is reflexive, antisymmetric</a:t>
                </a:r>
                <a:r>
                  <a:rPr lang="en-IN" sz="2200" dirty="0" smtClean="0"/>
                  <a:t>, and </a:t>
                </a:r>
                <a:r>
                  <a:rPr lang="en-IN" sz="2200" dirty="0"/>
                  <a:t>transitive. A set </a:t>
                </a:r>
                <a:r>
                  <a:rPr lang="en-IN" sz="2200" i="1" dirty="0"/>
                  <a:t>S </a:t>
                </a:r>
                <a:r>
                  <a:rPr lang="en-IN" sz="2200" dirty="0"/>
                  <a:t>together with a partial ordering </a:t>
                </a:r>
                <a:r>
                  <a:rPr lang="en-IN" sz="2200" i="1" dirty="0"/>
                  <a:t>R </a:t>
                </a:r>
                <a:r>
                  <a:rPr lang="en-IN" sz="2200" dirty="0"/>
                  <a:t>is called a </a:t>
                </a:r>
                <a:r>
                  <a:rPr lang="en-IN" sz="2200" i="1" dirty="0"/>
                  <a:t>partially </a:t>
                </a:r>
                <a:r>
                  <a:rPr lang="en-IN" sz="2200" i="1" dirty="0" smtClean="0"/>
                  <a:t>ordered set</a:t>
                </a:r>
                <a:r>
                  <a:rPr lang="en-IN" sz="2200" dirty="0"/>
                  <a:t>, or </a:t>
                </a:r>
                <a:r>
                  <a:rPr lang="en-IN" sz="2200" i="1" dirty="0" err="1"/>
                  <a:t>poset</a:t>
                </a:r>
                <a:r>
                  <a:rPr lang="en-IN" sz="2200" dirty="0"/>
                  <a:t>, and is denoted by </a:t>
                </a:r>
                <a:r>
                  <a:rPr lang="en-IN" sz="2200" i="1" dirty="0"/>
                  <a:t>(S,R)</a:t>
                </a:r>
                <a:r>
                  <a:rPr lang="en-IN" sz="2200" dirty="0"/>
                  <a:t>. Members of </a:t>
                </a:r>
                <a:r>
                  <a:rPr lang="en-IN" sz="2200" i="1" dirty="0"/>
                  <a:t>S </a:t>
                </a:r>
                <a:r>
                  <a:rPr lang="en-IN" sz="2200" dirty="0"/>
                  <a:t>are called </a:t>
                </a:r>
                <a:r>
                  <a:rPr lang="en-IN" sz="2200" i="1" dirty="0"/>
                  <a:t>elements </a:t>
                </a:r>
                <a:r>
                  <a:rPr lang="en-IN" sz="2200" dirty="0"/>
                  <a:t>of the </a:t>
                </a:r>
                <a:r>
                  <a:rPr lang="en-IN" sz="2200" dirty="0" err="1"/>
                  <a:t>poset</a:t>
                </a:r>
                <a:r>
                  <a:rPr lang="en-IN" sz="2200" dirty="0" smtClean="0"/>
                  <a:t>.</a:t>
                </a:r>
              </a:p>
              <a:p>
                <a:pPr algn="just"/>
                <a:endParaRPr lang="en-IN" sz="2200" dirty="0"/>
              </a:p>
              <a:p>
                <a:pPr algn="just"/>
                <a:r>
                  <a:rPr lang="en-IN" sz="2200" dirty="0"/>
                  <a:t>The elements </a:t>
                </a:r>
                <a:r>
                  <a:rPr lang="en-IN" sz="2200" i="1" dirty="0"/>
                  <a:t>a </a:t>
                </a:r>
                <a:r>
                  <a:rPr lang="en-IN" sz="2200" dirty="0"/>
                  <a:t>and </a:t>
                </a:r>
                <a:r>
                  <a:rPr lang="en-IN" sz="2200" i="1" dirty="0"/>
                  <a:t>b </a:t>
                </a:r>
                <a:r>
                  <a:rPr lang="en-IN" sz="2200" dirty="0"/>
                  <a:t>of a </a:t>
                </a:r>
                <a:r>
                  <a:rPr lang="en-IN" sz="2200" dirty="0" err="1"/>
                  <a:t>poset</a:t>
                </a:r>
                <a:r>
                  <a:rPr lang="en-IN" sz="2200" dirty="0"/>
                  <a:t> </a:t>
                </a:r>
                <a:r>
                  <a:rPr lang="en-IN" sz="2200" i="1" dirty="0"/>
                  <a:t>(S, </a:t>
                </a:r>
                <a14:m>
                  <m:oMath xmlns:m="http://schemas.openxmlformats.org/officeDocument/2006/math">
                    <m:r>
                      <a:rPr lang="en-IN" sz="2000" i="1">
                        <a:latin typeface="Cambria Math" panose="02040503050406030204" pitchFamily="18" charset="0"/>
                        <a:ea typeface="Cambria Math" panose="02040503050406030204" pitchFamily="18" charset="0"/>
                      </a:rPr>
                      <m:t>≼</m:t>
                    </m:r>
                  </m:oMath>
                </a14:m>
                <a:r>
                  <a:rPr lang="en-IN" sz="2200" i="1" dirty="0"/>
                  <a:t>) </a:t>
                </a:r>
                <a:r>
                  <a:rPr lang="en-IN" sz="2200" dirty="0"/>
                  <a:t>are called </a:t>
                </a:r>
                <a:r>
                  <a:rPr lang="en-IN" sz="2200" dirty="0" smtClean="0"/>
                  <a:t> </a:t>
                </a:r>
                <a:r>
                  <a:rPr lang="en-IN" sz="2200" i="1" dirty="0" smtClean="0"/>
                  <a:t>comparable </a:t>
                </a:r>
                <a:r>
                  <a:rPr lang="en-IN" sz="2200" dirty="0"/>
                  <a:t>if either </a:t>
                </a:r>
                <a:r>
                  <a:rPr lang="en-IN" sz="2200" i="1" dirty="0"/>
                  <a:t>a </a:t>
                </a:r>
                <a14:m>
                  <m:oMath xmlns:m="http://schemas.openxmlformats.org/officeDocument/2006/math">
                    <m:r>
                      <a:rPr lang="en-IN" sz="2200" i="1" smtClean="0">
                        <a:latin typeface="Cambria Math" panose="02040503050406030204" pitchFamily="18" charset="0"/>
                        <a:ea typeface="Cambria Math" panose="02040503050406030204" pitchFamily="18" charset="0"/>
                      </a:rPr>
                      <m:t>≼</m:t>
                    </m:r>
                  </m:oMath>
                </a14:m>
                <a:r>
                  <a:rPr lang="en-IN" sz="2200" dirty="0" smtClean="0"/>
                  <a:t> </a:t>
                </a:r>
                <a:r>
                  <a:rPr lang="en-IN" sz="2200" i="1" dirty="0"/>
                  <a:t>b </a:t>
                </a:r>
                <a:r>
                  <a:rPr lang="en-IN" sz="2200" dirty="0"/>
                  <a:t>or </a:t>
                </a:r>
                <a:r>
                  <a:rPr lang="en-IN" sz="2200" i="1" dirty="0"/>
                  <a:t>b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dirty="0"/>
                  <a:t> </a:t>
                </a:r>
                <a:r>
                  <a:rPr lang="en-IN" sz="2200" i="1" dirty="0"/>
                  <a:t>a</a:t>
                </a:r>
                <a:r>
                  <a:rPr lang="en-IN" sz="2200" dirty="0"/>
                  <a:t>. </a:t>
                </a:r>
                <a:r>
                  <a:rPr lang="en-IN" sz="2200" dirty="0" smtClean="0"/>
                  <a:t>When </a:t>
                </a:r>
                <a:r>
                  <a:rPr lang="en-IN" sz="2200" i="1" dirty="0" smtClean="0"/>
                  <a:t>a </a:t>
                </a:r>
                <a:r>
                  <a:rPr lang="en-IN" sz="2200" dirty="0"/>
                  <a:t>and </a:t>
                </a:r>
                <a:r>
                  <a:rPr lang="en-IN" sz="2200" i="1" dirty="0"/>
                  <a:t>b </a:t>
                </a:r>
                <a:r>
                  <a:rPr lang="en-IN" sz="2200" dirty="0"/>
                  <a:t>are elements of </a:t>
                </a:r>
                <a:r>
                  <a:rPr lang="en-IN" sz="2200" i="1" dirty="0"/>
                  <a:t>S </a:t>
                </a:r>
                <a:r>
                  <a:rPr lang="en-IN" sz="2200" dirty="0" smtClean="0"/>
                  <a:t>such </a:t>
                </a:r>
                <a:r>
                  <a:rPr lang="en-IN" sz="2200" dirty="0"/>
                  <a:t>that neither </a:t>
                </a:r>
                <a:r>
                  <a:rPr lang="en-IN" sz="2200" i="1" dirty="0"/>
                  <a:t>a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dirty="0"/>
                  <a:t> </a:t>
                </a:r>
                <a:r>
                  <a:rPr lang="en-IN" sz="2200" i="1" dirty="0"/>
                  <a:t>b </a:t>
                </a:r>
                <a:r>
                  <a:rPr lang="en-IN" sz="2200" dirty="0"/>
                  <a:t>nor </a:t>
                </a:r>
                <a:r>
                  <a:rPr lang="en-IN" sz="2200" i="1" dirty="0"/>
                  <a:t>b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dirty="0"/>
                  <a:t> </a:t>
                </a:r>
                <a:r>
                  <a:rPr lang="en-IN" sz="2200" i="1" dirty="0"/>
                  <a:t>a</a:t>
                </a:r>
                <a:r>
                  <a:rPr lang="en-IN" sz="2200" dirty="0"/>
                  <a:t>, </a:t>
                </a:r>
                <a:r>
                  <a:rPr lang="en-IN" sz="2200" i="1" dirty="0"/>
                  <a:t>a </a:t>
                </a:r>
                <a:r>
                  <a:rPr lang="en-IN" sz="2200" dirty="0"/>
                  <a:t>and </a:t>
                </a:r>
                <a:r>
                  <a:rPr lang="en-IN" sz="2200" i="1" dirty="0"/>
                  <a:t>b </a:t>
                </a:r>
                <a:r>
                  <a:rPr lang="en-IN" sz="2200" dirty="0"/>
                  <a:t>are called </a:t>
                </a:r>
                <a:r>
                  <a:rPr lang="en-IN" sz="2200" i="1" dirty="0" smtClean="0"/>
                  <a:t>incomparable.</a:t>
                </a:r>
              </a:p>
              <a:p>
                <a:pPr algn="just"/>
                <a:endParaRPr lang="en-IN" sz="2200" i="1" dirty="0"/>
              </a:p>
              <a:p>
                <a:pPr algn="just"/>
                <a:r>
                  <a:rPr lang="en-IN" sz="2200" dirty="0"/>
                  <a:t>If </a:t>
                </a:r>
                <a:r>
                  <a:rPr lang="en-IN" sz="2200" i="1" dirty="0"/>
                  <a:t>(S,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i="1" dirty="0"/>
                  <a:t>) </a:t>
                </a:r>
                <a:r>
                  <a:rPr lang="en-IN" sz="2200" dirty="0"/>
                  <a:t>is a </a:t>
                </a:r>
                <a:r>
                  <a:rPr lang="en-IN" sz="2200" dirty="0" err="1"/>
                  <a:t>poset</a:t>
                </a:r>
                <a:r>
                  <a:rPr lang="en-IN" sz="2200" dirty="0"/>
                  <a:t> and every two elements of </a:t>
                </a:r>
                <a:r>
                  <a:rPr lang="en-IN" sz="2200" i="1" dirty="0"/>
                  <a:t>S </a:t>
                </a:r>
                <a:r>
                  <a:rPr lang="en-IN" sz="2200" dirty="0"/>
                  <a:t>are comparable, </a:t>
                </a:r>
                <a:r>
                  <a:rPr lang="en-IN" sz="2200" i="1" dirty="0"/>
                  <a:t>S </a:t>
                </a:r>
                <a:r>
                  <a:rPr lang="en-IN" sz="2200" dirty="0"/>
                  <a:t>is called a </a:t>
                </a:r>
                <a:r>
                  <a:rPr lang="en-IN" sz="2200" i="1" dirty="0"/>
                  <a:t>totally ordered </a:t>
                </a:r>
                <a:r>
                  <a:rPr lang="en-IN" sz="2200" dirty="0"/>
                  <a:t>or </a:t>
                </a:r>
                <a:r>
                  <a:rPr lang="en-IN" sz="2200" i="1" dirty="0"/>
                  <a:t>linearly ordered set</a:t>
                </a:r>
                <a:r>
                  <a:rPr lang="en-IN" sz="2200" dirty="0"/>
                  <a:t>, and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dirty="0"/>
                  <a:t>  is called a </a:t>
                </a:r>
                <a:r>
                  <a:rPr lang="en-IN" sz="2200" i="1" dirty="0"/>
                  <a:t>total order </a:t>
                </a:r>
                <a:r>
                  <a:rPr lang="en-IN" sz="2200" dirty="0"/>
                  <a:t>or a </a:t>
                </a:r>
                <a:r>
                  <a:rPr lang="en-IN" sz="2200" i="1" dirty="0"/>
                  <a:t>linear order. </a:t>
                </a:r>
                <a:r>
                  <a:rPr lang="en-IN" sz="2200" dirty="0"/>
                  <a:t>A totally ordered set is also called a </a:t>
                </a:r>
                <a:r>
                  <a:rPr lang="en-IN" sz="2200" i="1" dirty="0"/>
                  <a:t>chain</a:t>
                </a:r>
                <a:endParaRPr lang="en-IN" sz="2200" dirty="0"/>
              </a:p>
              <a:p>
                <a:endParaRPr lang="en-IN"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76200" y="1447801"/>
                <a:ext cx="8991600" cy="4953000"/>
              </a:xfrm>
              <a:blipFill>
                <a:blip r:embed="rId2"/>
                <a:stretch>
                  <a:fillRect l="-881" t="-739" r="-814"/>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err="1" smtClean="0"/>
              <a:t>Poset</a:t>
            </a:r>
            <a:endParaRPr lang="en-IN" dirty="0"/>
          </a:p>
        </p:txBody>
      </p:sp>
    </p:spTree>
    <p:extLst>
      <p:ext uri="{BB962C8B-B14F-4D97-AF65-F5344CB8AC3E}">
        <p14:creationId xmlns:p14="http://schemas.microsoft.com/office/powerpoint/2010/main" val="276797874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371600"/>
                <a:ext cx="8915400" cy="5170714"/>
              </a:xfrm>
            </p:spPr>
            <p:txBody>
              <a:bodyPr/>
              <a:lstStyle/>
              <a:p>
                <a:r>
                  <a:rPr lang="en-IN" sz="2200" dirty="0"/>
                  <a:t>(S,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i="1" dirty="0"/>
                  <a:t>)</a:t>
                </a:r>
                <a:r>
                  <a:rPr lang="en-IN" sz="2200" dirty="0"/>
                  <a:t> is a well-ordered set if it is a </a:t>
                </a:r>
                <a:r>
                  <a:rPr lang="en-IN" sz="2200" dirty="0" err="1"/>
                  <a:t>poset</a:t>
                </a:r>
                <a:r>
                  <a:rPr lang="en-IN" sz="2200" dirty="0"/>
                  <a:t> such that </a:t>
                </a:r>
                <a14:m>
                  <m:oMath xmlns:m="http://schemas.openxmlformats.org/officeDocument/2006/math">
                    <m:r>
                      <a:rPr lang="en-IN" sz="2200" i="1">
                        <a:latin typeface="Cambria Math" panose="02040503050406030204" pitchFamily="18" charset="0"/>
                        <a:ea typeface="Cambria Math" panose="02040503050406030204" pitchFamily="18" charset="0"/>
                      </a:rPr>
                      <m:t>≼ </m:t>
                    </m:r>
                  </m:oMath>
                </a14:m>
                <a:r>
                  <a:rPr lang="en-IN" sz="2200" dirty="0" smtClean="0"/>
                  <a:t> is </a:t>
                </a:r>
                <a:r>
                  <a:rPr lang="en-IN" sz="2200" dirty="0"/>
                  <a:t>a total ordering and every nonempty subset of S has a least element</a:t>
                </a:r>
                <a:r>
                  <a:rPr lang="en-IN" sz="2200" dirty="0" smtClean="0"/>
                  <a:t>.</a:t>
                </a:r>
              </a:p>
              <a:p>
                <a:endParaRPr lang="en-IN" sz="2200" dirty="0"/>
              </a:p>
              <a:p>
                <a:pPr algn="just" fontAlgn="base"/>
                <a:r>
                  <a:rPr lang="en-IN" sz="2200" dirty="0"/>
                  <a:t>A </a:t>
                </a:r>
                <a:r>
                  <a:rPr lang="en-IN" sz="2200" b="1" dirty="0" err="1"/>
                  <a:t>Hasse</a:t>
                </a:r>
                <a:r>
                  <a:rPr lang="en-IN" sz="2200" b="1" dirty="0"/>
                  <a:t> diagram</a:t>
                </a:r>
                <a:r>
                  <a:rPr lang="en-IN" sz="2200" dirty="0"/>
                  <a:t> is a </a:t>
                </a:r>
                <a:r>
                  <a:rPr lang="en-IN" sz="2200" i="1" dirty="0"/>
                  <a:t>graphical representation</a:t>
                </a:r>
                <a:r>
                  <a:rPr lang="en-IN" sz="2200" dirty="0"/>
                  <a:t> of the relation of elements of a </a:t>
                </a:r>
                <a:r>
                  <a:rPr lang="en-IN" sz="2200" b="1" dirty="0"/>
                  <a:t>partially ordered set (</a:t>
                </a:r>
                <a:r>
                  <a:rPr lang="en-IN" sz="2200" b="1" dirty="0" err="1"/>
                  <a:t>poset</a:t>
                </a:r>
                <a:r>
                  <a:rPr lang="en-IN" sz="2200" b="1" dirty="0"/>
                  <a:t>)</a:t>
                </a:r>
                <a:r>
                  <a:rPr lang="en-IN" sz="2200" dirty="0"/>
                  <a:t> with an implied </a:t>
                </a:r>
                <a:r>
                  <a:rPr lang="en-IN" sz="2200" i="1" dirty="0"/>
                  <a:t>upward orientation</a:t>
                </a:r>
                <a:r>
                  <a:rPr lang="en-IN" sz="2200" dirty="0"/>
                  <a:t>. A point is drawn for each element of the partially ordered set (</a:t>
                </a:r>
                <a:r>
                  <a:rPr lang="en-IN" sz="2200" dirty="0" err="1"/>
                  <a:t>poset</a:t>
                </a:r>
                <a:r>
                  <a:rPr lang="en-IN" sz="2200" dirty="0"/>
                  <a:t>) and joined with the line segment according to the following rules</a:t>
                </a:r>
                <a:r>
                  <a:rPr lang="en-IN" sz="2200" dirty="0" smtClean="0"/>
                  <a:t>:</a:t>
                </a:r>
              </a:p>
              <a:p>
                <a:pPr algn="just" fontAlgn="base"/>
                <a:endParaRPr lang="en-IN" sz="2200" dirty="0"/>
              </a:p>
              <a:p>
                <a:pPr algn="just" fontAlgn="base"/>
                <a:r>
                  <a:rPr lang="en-IN" sz="2200" dirty="0"/>
                  <a:t>If </a:t>
                </a:r>
                <a:r>
                  <a:rPr lang="en-IN" sz="2200" i="1" dirty="0"/>
                  <a:t>p&lt;q</a:t>
                </a:r>
                <a:r>
                  <a:rPr lang="en-IN" sz="2200" dirty="0"/>
                  <a:t> in the </a:t>
                </a:r>
                <a:r>
                  <a:rPr lang="en-IN" sz="2200" dirty="0" err="1"/>
                  <a:t>poset</a:t>
                </a:r>
                <a:r>
                  <a:rPr lang="en-IN" sz="2200" dirty="0"/>
                  <a:t>, then the point corresponding to </a:t>
                </a:r>
                <a:r>
                  <a:rPr lang="en-IN" sz="2200" i="1" dirty="0"/>
                  <a:t>p appears lower</a:t>
                </a:r>
                <a:r>
                  <a:rPr lang="en-IN" sz="2200" dirty="0"/>
                  <a:t> in the drawing than the point corresponding to q</a:t>
                </a:r>
                <a:r>
                  <a:rPr lang="en-IN" sz="2200" dirty="0" smtClean="0"/>
                  <a:t>.</a:t>
                </a:r>
              </a:p>
              <a:p>
                <a:pPr algn="just" fontAlgn="base"/>
                <a:endParaRPr lang="en-IN" sz="2200" dirty="0"/>
              </a:p>
              <a:p>
                <a:pPr algn="just" fontAlgn="base"/>
                <a:r>
                  <a:rPr lang="en-IN" sz="2200" dirty="0"/>
                  <a:t>The two points p and q will be joined by line segment </a:t>
                </a:r>
                <a:r>
                  <a:rPr lang="en-IN" sz="2200" i="1" dirty="0" err="1"/>
                  <a:t>iff</a:t>
                </a:r>
                <a:r>
                  <a:rPr lang="en-IN" sz="2200" i="1" dirty="0"/>
                  <a:t> p is related to q</a:t>
                </a:r>
                <a:r>
                  <a:rPr lang="en-IN" sz="2200" dirty="0"/>
                  <a:t>.</a:t>
                </a:r>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371600"/>
                <a:ext cx="8915400" cy="5170714"/>
              </a:xfrm>
              <a:blipFill>
                <a:blip r:embed="rId2"/>
                <a:stretch>
                  <a:fillRect l="-889" t="-708" r="-821" b="-2830"/>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err="1" smtClean="0"/>
              <a:t>Hasse</a:t>
            </a:r>
            <a:r>
              <a:rPr lang="en-US" dirty="0" smtClean="0"/>
              <a:t> diagram</a:t>
            </a:r>
            <a:endParaRPr lang="en-IN" dirty="0"/>
          </a:p>
        </p:txBody>
      </p:sp>
    </p:spTree>
    <p:extLst>
      <p:ext uri="{BB962C8B-B14F-4D97-AF65-F5344CB8AC3E}">
        <p14:creationId xmlns:p14="http://schemas.microsoft.com/office/powerpoint/2010/main" val="18087980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0" y="1493837"/>
                <a:ext cx="9067800" cy="5211763"/>
              </a:xfrm>
            </p:spPr>
            <p:txBody>
              <a:bodyPr/>
              <a:lstStyle/>
              <a:p>
                <a:r>
                  <a:rPr lang="en-IN" sz="2200" dirty="0"/>
                  <a:t>Elements of </a:t>
                </a:r>
                <a:r>
                  <a:rPr lang="en-IN" sz="2200" dirty="0" err="1"/>
                  <a:t>posets</a:t>
                </a:r>
                <a:r>
                  <a:rPr lang="en-IN" sz="2200" dirty="0"/>
                  <a:t> that have certain extremal properties are important for many applications. </a:t>
                </a:r>
                <a:endParaRPr lang="en-IN" sz="2200" dirty="0" smtClean="0"/>
              </a:p>
              <a:p>
                <a:endParaRPr lang="en-IN" sz="2200" dirty="0" smtClean="0"/>
              </a:p>
              <a:p>
                <a:r>
                  <a:rPr lang="en-IN" sz="2200" dirty="0" smtClean="0"/>
                  <a:t>An </a:t>
                </a:r>
                <a:r>
                  <a:rPr lang="en-IN" sz="2200" dirty="0"/>
                  <a:t>element of a </a:t>
                </a:r>
                <a:r>
                  <a:rPr lang="en-IN" sz="2200" dirty="0" err="1"/>
                  <a:t>poset</a:t>
                </a:r>
                <a:r>
                  <a:rPr lang="en-IN" sz="2200" dirty="0"/>
                  <a:t> is called maximal if it is not less than any element of the </a:t>
                </a:r>
                <a:r>
                  <a:rPr lang="en-IN" sz="2200" dirty="0" err="1"/>
                  <a:t>poset</a:t>
                </a:r>
                <a:r>
                  <a:rPr lang="en-IN" sz="2200" dirty="0"/>
                  <a:t>. </a:t>
                </a:r>
                <a:r>
                  <a:rPr lang="en-IN" sz="2200" dirty="0" smtClean="0"/>
                  <a:t>That </a:t>
                </a:r>
                <a:r>
                  <a:rPr lang="en-IN" sz="2200" dirty="0"/>
                  <a:t>is, a is maximal in the </a:t>
                </a:r>
                <a:r>
                  <a:rPr lang="en-IN" sz="2200" dirty="0" err="1"/>
                  <a:t>poset</a:t>
                </a:r>
                <a:r>
                  <a:rPr lang="en-IN" sz="2200" dirty="0"/>
                  <a:t> (S,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IN" sz="2200" dirty="0"/>
                  <a:t>) if there is no b ∈ S such that a ≺ b. </a:t>
                </a:r>
                <a:endParaRPr lang="en-IN" sz="2200" dirty="0" smtClean="0"/>
              </a:p>
              <a:p>
                <a:endParaRPr lang="en-IN" sz="2200" dirty="0" smtClean="0"/>
              </a:p>
              <a:p>
                <a:r>
                  <a:rPr lang="en-IN" sz="2200" dirty="0" smtClean="0"/>
                  <a:t>Similarly</a:t>
                </a:r>
                <a:r>
                  <a:rPr lang="en-IN" sz="2200" dirty="0"/>
                  <a:t>, an element of a </a:t>
                </a:r>
                <a:r>
                  <a:rPr lang="en-IN" sz="2200" dirty="0" err="1"/>
                  <a:t>poset</a:t>
                </a:r>
                <a:r>
                  <a:rPr lang="en-IN" sz="2200" dirty="0"/>
                  <a:t> is called minimal if it is not greater than any element of the </a:t>
                </a:r>
                <a:r>
                  <a:rPr lang="en-IN" sz="2200" dirty="0" err="1"/>
                  <a:t>poset</a:t>
                </a:r>
                <a:r>
                  <a:rPr lang="en-IN" sz="2200" dirty="0"/>
                  <a:t>. </a:t>
                </a:r>
                <a:r>
                  <a:rPr lang="en-IN" sz="2200" dirty="0" smtClean="0"/>
                  <a:t>That </a:t>
                </a:r>
                <a:r>
                  <a:rPr lang="en-IN" sz="2200" dirty="0"/>
                  <a:t>is, a is minimal if there is no element b ∈ S such that b ≺ a. </a:t>
                </a:r>
                <a:endParaRPr lang="en-IN" sz="2200" dirty="0" smtClean="0"/>
              </a:p>
              <a:p>
                <a:endParaRPr lang="en-IN" sz="2200" dirty="0" smtClean="0"/>
              </a:p>
              <a:p>
                <a:r>
                  <a:rPr lang="en-IN" sz="2200" dirty="0" smtClean="0"/>
                  <a:t>Maximal </a:t>
                </a:r>
                <a:r>
                  <a:rPr lang="en-IN" sz="2200" dirty="0"/>
                  <a:t>and minimal elements are easy to spot using a </a:t>
                </a:r>
                <a:r>
                  <a:rPr lang="en-IN" sz="2200" dirty="0" err="1"/>
                  <a:t>Hasse</a:t>
                </a:r>
                <a:r>
                  <a:rPr lang="en-IN" sz="2200" dirty="0"/>
                  <a:t> diagram. They are the “top” and “bottom” elements in the diagram.</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0" y="1493837"/>
                <a:ext cx="9067800" cy="5211763"/>
              </a:xfrm>
              <a:blipFill>
                <a:blip r:embed="rId2"/>
                <a:stretch>
                  <a:fillRect l="-874" t="-702" r="-1277"/>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Maximal and minimal elements</a:t>
            </a:r>
            <a:endParaRPr lang="en-IN" dirty="0"/>
          </a:p>
        </p:txBody>
      </p:sp>
    </p:spTree>
    <p:extLst>
      <p:ext uri="{BB962C8B-B14F-4D97-AF65-F5344CB8AC3E}">
        <p14:creationId xmlns:p14="http://schemas.microsoft.com/office/powerpoint/2010/main" val="239563723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228600" y="1600200"/>
            <a:ext cx="7924800" cy="4343400"/>
          </a:xfrm>
        </p:spPr>
        <p:txBody>
          <a:bodyPr>
            <a:noAutofit/>
          </a:bodyPr>
          <a:lstStyle/>
          <a:p>
            <a:pPr marL="228600" indent="-571500">
              <a:buFont typeface="Arial" panose="020B0604020202020204" pitchFamily="34" charset="0"/>
              <a:buChar char="•"/>
            </a:pPr>
            <a:r>
              <a:rPr lang="en-US" sz="4000" dirty="0" smtClean="0"/>
              <a:t>Representing relations </a:t>
            </a:r>
          </a:p>
          <a:p>
            <a:pPr marL="228600" indent="-571500">
              <a:buFont typeface="Arial" panose="020B0604020202020204" pitchFamily="34" charset="0"/>
              <a:buChar char="•"/>
            </a:pPr>
            <a:endParaRPr lang="en-US" sz="4000" dirty="0" smtClean="0"/>
          </a:p>
          <a:p>
            <a:pPr marL="228600" indent="-571500">
              <a:buFont typeface="Arial" panose="020B0604020202020204" pitchFamily="34" charset="0"/>
              <a:buChar char="•"/>
            </a:pPr>
            <a:r>
              <a:rPr lang="en-US" sz="4000" dirty="0" smtClean="0"/>
              <a:t>Applications </a:t>
            </a:r>
            <a:r>
              <a:rPr lang="en-US" sz="4000" dirty="0"/>
              <a:t>of </a:t>
            </a:r>
            <a:r>
              <a:rPr lang="en-US" sz="4000" dirty="0" smtClean="0"/>
              <a:t>relations </a:t>
            </a:r>
          </a:p>
          <a:p>
            <a:pPr marL="228600" indent="-571500">
              <a:buFont typeface="Arial" panose="020B0604020202020204" pitchFamily="34" charset="0"/>
              <a:buChar char="•"/>
            </a:pPr>
            <a:endParaRPr lang="en-US" sz="4000" dirty="0" smtClean="0"/>
          </a:p>
          <a:p>
            <a:pPr marL="228600" indent="-571500">
              <a:buFont typeface="Arial" panose="020B0604020202020204" pitchFamily="34" charset="0"/>
              <a:buChar char="•"/>
            </a:pPr>
            <a:r>
              <a:rPr lang="en-US" sz="4000" dirty="0" smtClean="0"/>
              <a:t>Equivalence relations</a:t>
            </a:r>
          </a:p>
          <a:p>
            <a:pPr marL="228600" indent="-571500">
              <a:buFont typeface="Arial" panose="020B0604020202020204" pitchFamily="34" charset="0"/>
              <a:buChar char="•"/>
            </a:pPr>
            <a:endParaRPr lang="en-US" sz="4000" dirty="0" smtClean="0"/>
          </a:p>
          <a:p>
            <a:pPr marL="228600" indent="-571500">
              <a:buFont typeface="Arial" panose="020B0604020202020204" pitchFamily="34" charset="0"/>
              <a:buChar char="•"/>
            </a:pPr>
            <a:r>
              <a:rPr lang="en-US" sz="4000" dirty="0" smtClean="0"/>
              <a:t> Partial </a:t>
            </a:r>
            <a:r>
              <a:rPr lang="en-US" sz="4000" dirty="0"/>
              <a:t>order </a:t>
            </a:r>
            <a:r>
              <a:rPr lang="en-US" sz="4000" dirty="0" smtClean="0"/>
              <a:t>relations</a:t>
            </a:r>
          </a:p>
          <a:p>
            <a:pPr indent="0"/>
            <a:endParaRPr lang="en-US" sz="4000" dirty="0" smtClean="0"/>
          </a:p>
          <a:p>
            <a:pPr marL="228600" indent="-571500">
              <a:buFont typeface="Arial" panose="020B0604020202020204" pitchFamily="34" charset="0"/>
              <a:buChar char="•"/>
            </a:pPr>
            <a:r>
              <a:rPr lang="en-US" sz="4000" dirty="0" smtClean="0"/>
              <a:t>Lattices</a:t>
            </a:r>
            <a:endParaRPr lang="en-IN" sz="4000" dirty="0"/>
          </a:p>
        </p:txBody>
      </p:sp>
    </p:spTree>
    <p:extLst>
      <p:ext uri="{BB962C8B-B14F-4D97-AF65-F5344CB8AC3E}">
        <p14:creationId xmlns:p14="http://schemas.microsoft.com/office/powerpoint/2010/main" val="128447273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152400" y="1286692"/>
                <a:ext cx="8991600" cy="5190308"/>
              </a:xfrm>
            </p:spPr>
            <p:txBody>
              <a:bodyPr/>
              <a:lstStyle/>
              <a:p>
                <a:pPr algn="just"/>
                <a:r>
                  <a:rPr lang="en-US" sz="2200" dirty="0"/>
                  <a:t>Which elements of the </a:t>
                </a:r>
                <a:r>
                  <a:rPr lang="en-US" sz="2200" dirty="0" err="1"/>
                  <a:t>poset</a:t>
                </a:r>
                <a:r>
                  <a:rPr lang="en-US" sz="2200" dirty="0"/>
                  <a:t> </a:t>
                </a:r>
                <a:r>
                  <a:rPr lang="en-US" sz="2200" i="1" dirty="0"/>
                  <a:t>(</a:t>
                </a:r>
                <a:r>
                  <a:rPr lang="en-US" sz="2200" dirty="0"/>
                  <a:t>{2</a:t>
                </a:r>
                <a:r>
                  <a:rPr lang="en-US" sz="2200" i="1" dirty="0"/>
                  <a:t>, </a:t>
                </a:r>
                <a:r>
                  <a:rPr lang="en-US" sz="2200" dirty="0"/>
                  <a:t>4</a:t>
                </a:r>
                <a:r>
                  <a:rPr lang="en-US" sz="2200" i="1" dirty="0"/>
                  <a:t>, </a:t>
                </a:r>
                <a:r>
                  <a:rPr lang="en-US" sz="2200" dirty="0"/>
                  <a:t>5</a:t>
                </a:r>
                <a:r>
                  <a:rPr lang="en-US" sz="2200" i="1" dirty="0"/>
                  <a:t>, </a:t>
                </a:r>
                <a:r>
                  <a:rPr lang="en-US" sz="2200" dirty="0"/>
                  <a:t>10</a:t>
                </a:r>
                <a:r>
                  <a:rPr lang="en-US" sz="2200" i="1" dirty="0"/>
                  <a:t>, </a:t>
                </a:r>
                <a:r>
                  <a:rPr lang="en-US" sz="2200" dirty="0"/>
                  <a:t>12</a:t>
                </a:r>
                <a:r>
                  <a:rPr lang="en-US" sz="2200" i="1" dirty="0"/>
                  <a:t>, </a:t>
                </a:r>
                <a:r>
                  <a:rPr lang="en-US" sz="2200" dirty="0"/>
                  <a:t>20</a:t>
                </a:r>
                <a:r>
                  <a:rPr lang="en-US" sz="2200" i="1" dirty="0"/>
                  <a:t>, </a:t>
                </a:r>
                <a:r>
                  <a:rPr lang="en-US" sz="2200" dirty="0"/>
                  <a:t>25}</a:t>
                </a:r>
                <a:r>
                  <a:rPr lang="en-US" sz="2200" i="1" dirty="0"/>
                  <a:t>, </a:t>
                </a:r>
                <a:r>
                  <a:rPr lang="en-US" sz="2200" dirty="0"/>
                  <a:t>|</a:t>
                </a:r>
                <a:r>
                  <a:rPr lang="en-US" sz="2200" i="1" dirty="0"/>
                  <a:t>) </a:t>
                </a:r>
                <a:r>
                  <a:rPr lang="en-US" sz="2200" dirty="0"/>
                  <a:t>are maximal, and which are minimal</a:t>
                </a:r>
                <a:r>
                  <a:rPr lang="en-US" sz="2200" dirty="0" smtClean="0"/>
                  <a:t>?</a:t>
                </a:r>
              </a:p>
              <a:p>
                <a:pPr algn="just"/>
                <a:r>
                  <a:rPr lang="en-US" sz="2200" i="1" dirty="0" smtClean="0"/>
                  <a:t>Solution</a:t>
                </a:r>
                <a:r>
                  <a:rPr lang="en-US" sz="2200" i="1" dirty="0"/>
                  <a:t>: </a:t>
                </a:r>
                <a:r>
                  <a:rPr lang="en-US" sz="2200" dirty="0"/>
                  <a:t>The </a:t>
                </a:r>
                <a:r>
                  <a:rPr lang="en-US" sz="2200" dirty="0" err="1"/>
                  <a:t>Hasse</a:t>
                </a:r>
                <a:r>
                  <a:rPr lang="en-US" sz="2200" dirty="0"/>
                  <a:t> diagram </a:t>
                </a:r>
                <a:r>
                  <a:rPr lang="en-US" sz="2200" dirty="0" smtClean="0"/>
                  <a:t>for </a:t>
                </a:r>
                <a:r>
                  <a:rPr lang="en-US" sz="2200" dirty="0"/>
                  <a:t>this </a:t>
                </a:r>
                <a:r>
                  <a:rPr lang="en-US" sz="2200" dirty="0" err="1"/>
                  <a:t>poset</a:t>
                </a:r>
                <a:r>
                  <a:rPr lang="en-US" sz="2200" dirty="0"/>
                  <a:t> shows that the maximal </a:t>
                </a:r>
                <a:r>
                  <a:rPr lang="en-US" sz="2200" dirty="0" smtClean="0"/>
                  <a:t>elements are </a:t>
                </a:r>
                <a:r>
                  <a:rPr lang="en-US" sz="2200" dirty="0"/>
                  <a:t>12, 20, and </a:t>
                </a:r>
                <a:r>
                  <a:rPr lang="en-US" sz="2200" dirty="0" smtClean="0"/>
                  <a:t>25 </a:t>
                </a:r>
                <a:r>
                  <a:rPr lang="en-US" sz="2200" dirty="0" smtClean="0"/>
                  <a:t>in </a:t>
                </a:r>
                <a:r>
                  <a:rPr lang="en-US" sz="2200" dirty="0"/>
                  <a:t>Figure </a:t>
                </a:r>
                <a:r>
                  <a:rPr lang="en-US" sz="2200" dirty="0" smtClean="0"/>
                  <a:t>, </a:t>
                </a:r>
                <a:r>
                  <a:rPr lang="en-US" sz="2200" dirty="0"/>
                  <a:t>and the minimal elements are 2 and 5. As this example shows, a </a:t>
                </a:r>
                <a:r>
                  <a:rPr lang="en-US" sz="2200" dirty="0" err="1" smtClean="0"/>
                  <a:t>poset</a:t>
                </a:r>
                <a:r>
                  <a:rPr lang="en-US" sz="2200" dirty="0" smtClean="0"/>
                  <a:t> can </a:t>
                </a:r>
                <a:r>
                  <a:rPr lang="en-US" sz="2200" dirty="0"/>
                  <a:t>have more than one maximal element and more than one minimal element</a:t>
                </a:r>
                <a:r>
                  <a:rPr lang="en-US" sz="2200" dirty="0" smtClean="0"/>
                  <a:t>.</a:t>
                </a:r>
              </a:p>
              <a:p>
                <a:pPr algn="just"/>
                <a:endParaRPr lang="en-US" sz="2200" dirty="0" smtClean="0"/>
              </a:p>
              <a:p>
                <a:pPr algn="just"/>
                <a:r>
                  <a:rPr lang="en-US" sz="2200" dirty="0" smtClean="0"/>
                  <a:t>Sometimes </a:t>
                </a:r>
                <a:r>
                  <a:rPr lang="en-US" sz="2200" dirty="0"/>
                  <a:t>there is an element in a </a:t>
                </a:r>
                <a:r>
                  <a:rPr lang="en-US" sz="2200" dirty="0" err="1"/>
                  <a:t>poset</a:t>
                </a:r>
                <a:r>
                  <a:rPr lang="en-US" sz="2200" dirty="0"/>
                  <a:t> that is greater than every other element. Such </a:t>
                </a:r>
                <a:r>
                  <a:rPr lang="en-US" sz="2200" dirty="0" smtClean="0"/>
                  <a:t>an element </a:t>
                </a:r>
                <a:r>
                  <a:rPr lang="en-US" sz="2200" dirty="0"/>
                  <a:t>is called the greatest element. That is, </a:t>
                </a:r>
                <a:r>
                  <a:rPr lang="en-US" sz="2200" i="1" dirty="0"/>
                  <a:t>a </a:t>
                </a:r>
                <a:r>
                  <a:rPr lang="en-US" sz="2200" dirty="0"/>
                  <a:t>is the </a:t>
                </a:r>
                <a:r>
                  <a:rPr lang="en-US" sz="2200" b="1" dirty="0"/>
                  <a:t>greatest element </a:t>
                </a:r>
                <a:r>
                  <a:rPr lang="en-US" sz="2200" dirty="0"/>
                  <a:t>of the </a:t>
                </a:r>
                <a:r>
                  <a:rPr lang="en-US" sz="2200" dirty="0" err="1"/>
                  <a:t>poset</a:t>
                </a:r>
                <a:r>
                  <a:rPr lang="en-US" sz="2200" dirty="0"/>
                  <a:t> </a:t>
                </a:r>
                <a:r>
                  <a:rPr lang="en-US" sz="2200" i="1" dirty="0"/>
                  <a:t>(S,</a:t>
                </a:r>
                <a:r>
                  <a:rPr lang="en-IN" sz="2200" dirty="0">
                    <a:ea typeface="Cambria Math" panose="02040503050406030204" pitchFamily="18" charset="0"/>
                  </a:rPr>
                  <a:t>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US" sz="2200" i="1" dirty="0"/>
                  <a:t> </a:t>
                </a:r>
                <a:r>
                  <a:rPr lang="en-US" sz="2200" i="1" dirty="0" smtClean="0"/>
                  <a:t>) </a:t>
                </a:r>
                <a:r>
                  <a:rPr lang="en-US" sz="2200" dirty="0"/>
                  <a:t>if </a:t>
                </a:r>
                <a:r>
                  <a:rPr lang="en-US" sz="2200" i="1" dirty="0"/>
                  <a:t>b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US" sz="2200" dirty="0"/>
                  <a:t> </a:t>
                </a:r>
                <a:r>
                  <a:rPr lang="en-US" sz="2200" i="1" dirty="0"/>
                  <a:t>a </a:t>
                </a:r>
                <a:r>
                  <a:rPr lang="en-US" sz="2200" dirty="0"/>
                  <a:t>for all </a:t>
                </a:r>
                <a:r>
                  <a:rPr lang="en-US" sz="2200" i="1" dirty="0"/>
                  <a:t>b </a:t>
                </a:r>
                <a:r>
                  <a:rPr lang="en-US" sz="2200" dirty="0"/>
                  <a:t>∈ </a:t>
                </a:r>
                <a:r>
                  <a:rPr lang="en-US" sz="2200" i="1" dirty="0"/>
                  <a:t>S</a:t>
                </a:r>
                <a:r>
                  <a:rPr lang="en-US" sz="2200" dirty="0"/>
                  <a:t>. The greatest </a:t>
                </a:r>
                <a:r>
                  <a:rPr lang="en-US" sz="2200" dirty="0" smtClean="0"/>
                  <a:t>element ( least element) </a:t>
                </a:r>
                <a:r>
                  <a:rPr lang="en-US" sz="2200" dirty="0"/>
                  <a:t>is unique when it </a:t>
                </a:r>
                <a:r>
                  <a:rPr lang="en-US" sz="2200" dirty="0" smtClean="0"/>
                  <a:t>exists</a:t>
                </a:r>
                <a:r>
                  <a:rPr lang="en-US" sz="2200" dirty="0" smtClean="0"/>
                  <a:t>.</a:t>
                </a:r>
              </a:p>
              <a:p>
                <a:pPr algn="just"/>
                <a:r>
                  <a:rPr lang="en-US" sz="2200" dirty="0" smtClean="0"/>
                  <a:t>An </a:t>
                </a:r>
                <a:r>
                  <a:rPr lang="en-US" sz="2200" dirty="0"/>
                  <a:t>element is called the least element if it is less than all the other elements in the </a:t>
                </a:r>
                <a:r>
                  <a:rPr lang="en-US" sz="2200" dirty="0" err="1" smtClean="0"/>
                  <a:t>poset</a:t>
                </a:r>
                <a:r>
                  <a:rPr lang="en-US" sz="2200" dirty="0" smtClean="0"/>
                  <a:t>. That is, a is the least element of(S</a:t>
                </a:r>
                <a:r>
                  <a:rPr lang="en-US" sz="2200" dirty="0"/>
                  <a:t>,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US" sz="2200" dirty="0" smtClean="0"/>
                  <a:t>) if a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US" sz="2200" dirty="0"/>
                  <a:t> b </a:t>
                </a:r>
                <a:r>
                  <a:rPr lang="en-US" sz="2200" dirty="0" smtClean="0"/>
                  <a:t>for all b </a:t>
                </a:r>
                <a:r>
                  <a:rPr lang="en-US" sz="2200" dirty="0"/>
                  <a:t>∈ S</a:t>
                </a:r>
                <a:r>
                  <a:rPr lang="en-US" sz="2200" dirty="0" smtClean="0"/>
                  <a:t>. The least element is unique </a:t>
                </a:r>
                <a:r>
                  <a:rPr lang="en-US" sz="2200" dirty="0"/>
                  <a:t>when it </a:t>
                </a:r>
                <a:r>
                  <a:rPr lang="en-US" sz="2200" dirty="0" smtClean="0"/>
                  <a:t>exists.</a:t>
                </a:r>
                <a:endParaRPr lang="en-IN" sz="22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152400" y="1286692"/>
                <a:ext cx="8991600" cy="5190308"/>
              </a:xfrm>
              <a:blipFill>
                <a:blip r:embed="rId2"/>
                <a:stretch>
                  <a:fillRect l="-881" t="-704" r="-881"/>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smtClean="0"/>
              <a:t>Example</a:t>
            </a:r>
            <a:endParaRPr lang="en-IN" dirty="0"/>
          </a:p>
        </p:txBody>
      </p:sp>
      <p:pic>
        <p:nvPicPr>
          <p:cNvPr id="4" name="Picture 3"/>
          <p:cNvPicPr>
            <a:picLocks noChangeAspect="1"/>
          </p:cNvPicPr>
          <p:nvPr/>
        </p:nvPicPr>
        <p:blipFill>
          <a:blip r:embed="rId3"/>
          <a:stretch>
            <a:fillRect/>
          </a:stretch>
        </p:blipFill>
        <p:spPr>
          <a:xfrm>
            <a:off x="3200400" y="24596"/>
            <a:ext cx="2052158" cy="1390547"/>
          </a:xfrm>
          <a:prstGeom prst="rect">
            <a:avLst/>
          </a:prstGeom>
        </p:spPr>
      </p:pic>
    </p:spTree>
    <p:extLst>
      <p:ext uri="{BB962C8B-B14F-4D97-AF65-F5344CB8AC3E}">
        <p14:creationId xmlns:p14="http://schemas.microsoft.com/office/powerpoint/2010/main" val="12601794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47800"/>
            <a:ext cx="8991600" cy="5029199"/>
          </a:xfrm>
        </p:spPr>
        <p:txBody>
          <a:bodyPr/>
          <a:lstStyle/>
          <a:p>
            <a:pPr algn="just"/>
            <a:r>
              <a:rPr lang="en-US" dirty="0"/>
              <a:t>Is there a greatest element and a least element in the </a:t>
            </a:r>
            <a:r>
              <a:rPr lang="en-US" dirty="0" err="1" smtClean="0"/>
              <a:t>poset</a:t>
            </a:r>
            <a:endParaRPr lang="en-US" dirty="0" smtClean="0"/>
          </a:p>
          <a:p>
            <a:pPr algn="just"/>
            <a:r>
              <a:rPr lang="en-US" dirty="0" smtClean="0"/>
              <a:t> </a:t>
            </a:r>
            <a:r>
              <a:rPr lang="en-US" dirty="0"/>
              <a:t>(</a:t>
            </a:r>
            <a:r>
              <a:rPr lang="en-US" b="1" dirty="0"/>
              <a:t>Z</a:t>
            </a:r>
            <a:r>
              <a:rPr lang="en-US" baseline="30000" dirty="0" smtClean="0"/>
              <a:t>+</a:t>
            </a:r>
            <a:r>
              <a:rPr lang="en-US" dirty="0" smtClean="0"/>
              <a:t> </a:t>
            </a:r>
            <a:r>
              <a:rPr lang="en-IN" i="1" dirty="0" smtClean="0"/>
              <a:t>, </a:t>
            </a:r>
            <a:r>
              <a:rPr lang="en-IN" dirty="0"/>
              <a:t>|</a:t>
            </a:r>
            <a:r>
              <a:rPr lang="en-IN" i="1" dirty="0"/>
              <a:t>)</a:t>
            </a:r>
            <a:r>
              <a:rPr lang="en-IN" dirty="0"/>
              <a:t>? </a:t>
            </a:r>
            <a:endParaRPr lang="en-IN" dirty="0" smtClean="0"/>
          </a:p>
          <a:p>
            <a:pPr algn="just"/>
            <a:endParaRPr lang="en-IN" i="1" dirty="0"/>
          </a:p>
          <a:p>
            <a:pPr algn="just"/>
            <a:r>
              <a:rPr lang="en-US" i="1" dirty="0" smtClean="0"/>
              <a:t>Solution</a:t>
            </a:r>
            <a:r>
              <a:rPr lang="en-US" i="1" dirty="0"/>
              <a:t>: </a:t>
            </a:r>
            <a:r>
              <a:rPr lang="en-US" dirty="0"/>
              <a:t>The integer 1 is the least element because 1|</a:t>
            </a:r>
            <a:r>
              <a:rPr lang="en-US" i="1" dirty="0"/>
              <a:t>n </a:t>
            </a:r>
            <a:r>
              <a:rPr lang="en-US" dirty="0"/>
              <a:t>whenever </a:t>
            </a:r>
            <a:r>
              <a:rPr lang="en-US" i="1" dirty="0"/>
              <a:t>n </a:t>
            </a:r>
            <a:r>
              <a:rPr lang="en-US" dirty="0"/>
              <a:t>is a positive integer. Because there is no integer that is divisible by all positive integers, there is no greatest element.</a:t>
            </a:r>
            <a:endParaRPr lang="en-IN" dirty="0"/>
          </a:p>
          <a:p>
            <a:endParaRPr lang="en-IN" dirty="0"/>
          </a:p>
        </p:txBody>
      </p:sp>
      <p:sp>
        <p:nvSpPr>
          <p:cNvPr id="3" name="Content Placeholder 2"/>
          <p:cNvSpPr>
            <a:spLocks noGrp="1"/>
          </p:cNvSpPr>
          <p:nvPr>
            <p:ph sz="quarter" idx="10"/>
          </p:nvPr>
        </p:nvSpPr>
        <p:spPr/>
        <p:txBody>
          <a:bodyPr/>
          <a:lstStyle/>
          <a:p>
            <a:r>
              <a:rPr lang="en-US" dirty="0" smtClean="0"/>
              <a:t>Example</a:t>
            </a:r>
            <a:endParaRPr lang="en-IN" dirty="0"/>
          </a:p>
        </p:txBody>
      </p:sp>
    </p:spTree>
    <p:extLst>
      <p:ext uri="{BB962C8B-B14F-4D97-AF65-F5344CB8AC3E}">
        <p14:creationId xmlns:p14="http://schemas.microsoft.com/office/powerpoint/2010/main" val="24736978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76200" y="1447800"/>
                <a:ext cx="8991600" cy="5105400"/>
              </a:xfrm>
            </p:spPr>
            <p:txBody>
              <a:bodyPr/>
              <a:lstStyle/>
              <a:p>
                <a:pPr algn="just"/>
                <a:r>
                  <a:rPr lang="en-IN" dirty="0"/>
                  <a:t>Sometimes it is possible to find an element that is greater than or equal to all the elements in a subset A of a </a:t>
                </a:r>
                <a:r>
                  <a:rPr lang="en-IN" dirty="0" err="1"/>
                  <a:t>poset</a:t>
                </a:r>
                <a:r>
                  <a:rPr lang="en-IN" dirty="0"/>
                  <a:t> (S</a:t>
                </a:r>
                <a:r>
                  <a:rPr lang="en-IN" dirty="0" smtClean="0"/>
                  <a:t>,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IN" dirty="0" smtClean="0"/>
                  <a:t>). </a:t>
                </a:r>
                <a:r>
                  <a:rPr lang="en-IN" dirty="0"/>
                  <a:t>If u is an element of S such that a </a:t>
                </a:r>
                <a14:m>
                  <m:oMath xmlns:m="http://schemas.openxmlformats.org/officeDocument/2006/math">
                    <m:r>
                      <a:rPr lang="en-IN" i="1">
                        <a:latin typeface="Cambria Math" panose="02040503050406030204" pitchFamily="18" charset="0"/>
                        <a:ea typeface="Cambria Math" panose="02040503050406030204" pitchFamily="18" charset="0"/>
                      </a:rPr>
                      <m:t>≼ </m:t>
                    </m:r>
                  </m:oMath>
                </a14:m>
                <a:r>
                  <a:rPr lang="en-IN" dirty="0" smtClean="0"/>
                  <a:t> u </a:t>
                </a:r>
                <a:r>
                  <a:rPr lang="en-IN" dirty="0"/>
                  <a:t>for all elements a ∈ A, then u is called an upper bound of A. </a:t>
                </a:r>
                <a:endParaRPr lang="en-IN" dirty="0" smtClean="0"/>
              </a:p>
              <a:p>
                <a:pPr algn="just"/>
                <a:endParaRPr lang="en-IN" dirty="0"/>
              </a:p>
              <a:p>
                <a:pPr algn="just"/>
                <a:r>
                  <a:rPr lang="en-IN" dirty="0" smtClean="0"/>
                  <a:t>Likewise</a:t>
                </a:r>
                <a:r>
                  <a:rPr lang="en-IN" dirty="0"/>
                  <a:t>, there may be an element less than or equal to all the elements in A. If </a:t>
                </a:r>
                <a:r>
                  <a:rPr lang="en-IN" dirty="0"/>
                  <a:t>m</a:t>
                </a:r>
                <a:r>
                  <a:rPr lang="en-IN" dirty="0" smtClean="0"/>
                  <a:t> </a:t>
                </a:r>
                <a:r>
                  <a:rPr lang="en-IN" dirty="0"/>
                  <a:t>is an element of S such that </a:t>
                </a:r>
                <a:r>
                  <a:rPr lang="en-IN" dirty="0" smtClean="0"/>
                  <a:t>m</a:t>
                </a:r>
                <a:r>
                  <a:rPr lang="en-IN" dirty="0">
                    <a:ea typeface="Cambria Math" panose="02040503050406030204" pitchFamily="18" charset="0"/>
                  </a:rPr>
                  <a:t> </a:t>
                </a:r>
                <a14:m>
                  <m:oMath xmlns:m="http://schemas.openxmlformats.org/officeDocument/2006/math">
                    <m:r>
                      <a:rPr lang="en-IN" i="1">
                        <a:latin typeface="Cambria Math" panose="02040503050406030204" pitchFamily="18" charset="0"/>
                        <a:ea typeface="Cambria Math" panose="02040503050406030204" pitchFamily="18" charset="0"/>
                      </a:rPr>
                      <m:t>≼</m:t>
                    </m:r>
                  </m:oMath>
                </a14:m>
                <a:r>
                  <a:rPr lang="en-IN" dirty="0" smtClean="0"/>
                  <a:t> </a:t>
                </a:r>
                <a:r>
                  <a:rPr lang="en-IN" dirty="0"/>
                  <a:t>a for all elements a ∈ A, then </a:t>
                </a:r>
                <a:r>
                  <a:rPr lang="en-IN" dirty="0" smtClean="0"/>
                  <a:t>m </a:t>
                </a:r>
                <a:r>
                  <a:rPr lang="en-IN" dirty="0"/>
                  <a:t>is called a lower bound of A</a:t>
                </a:r>
                <a:r>
                  <a:rPr lang="en-IN" dirty="0" smtClean="0"/>
                  <a:t>.</a:t>
                </a:r>
              </a:p>
              <a:p>
                <a:pPr algn="just"/>
                <a:endParaRPr lang="en-IN"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76200" y="1447800"/>
                <a:ext cx="8991600" cy="5105400"/>
              </a:xfrm>
              <a:blipFill>
                <a:blip r:embed="rId2"/>
                <a:stretch>
                  <a:fillRect l="-1085" t="-836" r="-1017"/>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Upper and Lower bounds</a:t>
            </a:r>
            <a:endParaRPr lang="en-IN" dirty="0"/>
          </a:p>
        </p:txBody>
      </p:sp>
    </p:spTree>
    <p:extLst>
      <p:ext uri="{BB962C8B-B14F-4D97-AF65-F5344CB8AC3E}">
        <p14:creationId xmlns:p14="http://schemas.microsoft.com/office/powerpoint/2010/main" val="56551747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47801"/>
            <a:ext cx="8991600" cy="5105399"/>
          </a:xfrm>
        </p:spPr>
        <p:txBody>
          <a:bodyPr/>
          <a:lstStyle/>
          <a:p>
            <a:r>
              <a:rPr lang="en-US" sz="2200" dirty="0" smtClean="0"/>
              <a:t>*Find </a:t>
            </a:r>
            <a:r>
              <a:rPr lang="en-US" sz="2200" dirty="0"/>
              <a:t>the lower and upper bounds of the subsets {</a:t>
            </a:r>
            <a:r>
              <a:rPr lang="en-US" sz="2200" i="1" dirty="0"/>
              <a:t>a, b, c</a:t>
            </a:r>
            <a:r>
              <a:rPr lang="en-US" sz="2200" dirty="0"/>
              <a:t>}, {</a:t>
            </a:r>
            <a:r>
              <a:rPr lang="en-US" sz="2200" i="1" dirty="0"/>
              <a:t>j, h</a:t>
            </a:r>
            <a:r>
              <a:rPr lang="en-US" sz="2200" dirty="0"/>
              <a:t>}, and {</a:t>
            </a:r>
            <a:r>
              <a:rPr lang="en-US" sz="2200" i="1" dirty="0"/>
              <a:t>a, c, d, f </a:t>
            </a:r>
            <a:r>
              <a:rPr lang="en-US" sz="2200" dirty="0"/>
              <a:t>} in the </a:t>
            </a:r>
            <a:r>
              <a:rPr lang="en-US" sz="2200" dirty="0" err="1" smtClean="0"/>
              <a:t>poset</a:t>
            </a:r>
            <a:r>
              <a:rPr lang="en-US" sz="2200" dirty="0" smtClean="0"/>
              <a:t> with </a:t>
            </a:r>
            <a:r>
              <a:rPr lang="en-US" sz="2200" dirty="0"/>
              <a:t>the </a:t>
            </a:r>
            <a:r>
              <a:rPr lang="en-US" sz="2200" dirty="0" err="1"/>
              <a:t>Hasse</a:t>
            </a:r>
            <a:r>
              <a:rPr lang="en-US" sz="2200" dirty="0"/>
              <a:t> </a:t>
            </a:r>
            <a:r>
              <a:rPr lang="en-US" sz="2200" dirty="0" smtClean="0"/>
              <a:t>diagram. </a:t>
            </a:r>
          </a:p>
          <a:p>
            <a:r>
              <a:rPr lang="en-US" sz="2200" i="1" dirty="0" smtClean="0"/>
              <a:t>Solution</a:t>
            </a:r>
            <a:r>
              <a:rPr lang="en-US" sz="2200" i="1" dirty="0"/>
              <a:t>: </a:t>
            </a:r>
            <a:r>
              <a:rPr lang="en-US" sz="2200" dirty="0"/>
              <a:t>The upper bounds of {</a:t>
            </a:r>
            <a:r>
              <a:rPr lang="en-US" sz="2200" i="1" dirty="0"/>
              <a:t>a, b, c</a:t>
            </a:r>
            <a:r>
              <a:rPr lang="en-US" sz="2200" dirty="0"/>
              <a:t>} are </a:t>
            </a:r>
            <a:r>
              <a:rPr lang="en-US" sz="2200" i="1" dirty="0"/>
              <a:t>e, f, j</a:t>
            </a:r>
            <a:r>
              <a:rPr lang="en-US" sz="2200" dirty="0"/>
              <a:t>, and </a:t>
            </a:r>
            <a:r>
              <a:rPr lang="en-US" sz="2200" i="1" dirty="0"/>
              <a:t>h</a:t>
            </a:r>
            <a:r>
              <a:rPr lang="en-US" sz="2200" dirty="0"/>
              <a:t>, and its only lower bound is </a:t>
            </a:r>
            <a:r>
              <a:rPr lang="en-US" sz="2200" i="1" dirty="0"/>
              <a:t>a</a:t>
            </a:r>
            <a:r>
              <a:rPr lang="en-US" sz="2200" dirty="0"/>
              <a:t>. </a:t>
            </a:r>
            <a:endParaRPr lang="en-US" sz="2200" dirty="0" smtClean="0"/>
          </a:p>
          <a:p>
            <a:r>
              <a:rPr lang="en-US" sz="2200" dirty="0" smtClean="0"/>
              <a:t>There are </a:t>
            </a:r>
            <a:r>
              <a:rPr lang="en-US" sz="2200" dirty="0"/>
              <a:t>no upper bounds of {</a:t>
            </a:r>
            <a:r>
              <a:rPr lang="en-US" sz="2200" i="1" dirty="0"/>
              <a:t>j, h</a:t>
            </a:r>
            <a:r>
              <a:rPr lang="en-US" sz="2200" dirty="0"/>
              <a:t>}, and its lower bounds are </a:t>
            </a:r>
            <a:r>
              <a:rPr lang="en-US" sz="2200" i="1" dirty="0"/>
              <a:t>a, b, c, d, e</a:t>
            </a:r>
            <a:r>
              <a:rPr lang="en-US" sz="2200" dirty="0"/>
              <a:t>, and </a:t>
            </a:r>
            <a:r>
              <a:rPr lang="en-US" sz="2200" i="1" dirty="0"/>
              <a:t>f </a:t>
            </a:r>
            <a:r>
              <a:rPr lang="en-US" sz="2200" dirty="0"/>
              <a:t>. </a:t>
            </a:r>
            <a:endParaRPr lang="en-US" sz="2200" dirty="0" smtClean="0"/>
          </a:p>
          <a:p>
            <a:r>
              <a:rPr lang="en-US" sz="2200" dirty="0" smtClean="0"/>
              <a:t>The </a:t>
            </a:r>
            <a:r>
              <a:rPr lang="en-US" sz="2200" dirty="0"/>
              <a:t>upper </a:t>
            </a:r>
            <a:r>
              <a:rPr lang="en-US" sz="2200" dirty="0" smtClean="0"/>
              <a:t>bounds of </a:t>
            </a:r>
            <a:r>
              <a:rPr lang="en-US" sz="2200" dirty="0"/>
              <a:t>{</a:t>
            </a:r>
            <a:r>
              <a:rPr lang="en-US" sz="2200" i="1" dirty="0"/>
              <a:t>a, c, d, f </a:t>
            </a:r>
            <a:r>
              <a:rPr lang="en-US" sz="2200" dirty="0"/>
              <a:t>} are </a:t>
            </a:r>
            <a:r>
              <a:rPr lang="en-US" sz="2200" i="1" dirty="0"/>
              <a:t>f </a:t>
            </a:r>
            <a:r>
              <a:rPr lang="en-US" sz="2200" dirty="0"/>
              <a:t>, </a:t>
            </a:r>
            <a:r>
              <a:rPr lang="en-US" sz="2200" i="1" dirty="0"/>
              <a:t>h</a:t>
            </a:r>
            <a:r>
              <a:rPr lang="en-US" sz="2200" dirty="0"/>
              <a:t>, and </a:t>
            </a:r>
            <a:r>
              <a:rPr lang="en-US" sz="2200" i="1" dirty="0"/>
              <a:t>j </a:t>
            </a:r>
            <a:r>
              <a:rPr lang="en-US" sz="2200" dirty="0"/>
              <a:t>, and its lower bound is </a:t>
            </a:r>
            <a:r>
              <a:rPr lang="en-US" sz="2200" i="1" dirty="0"/>
              <a:t>a</a:t>
            </a:r>
            <a:r>
              <a:rPr lang="en-US" sz="2200" dirty="0" smtClean="0"/>
              <a:t>.</a:t>
            </a:r>
          </a:p>
          <a:p>
            <a:r>
              <a:rPr lang="en-US" sz="2200" dirty="0" smtClean="0"/>
              <a:t>*Find </a:t>
            </a:r>
            <a:r>
              <a:rPr lang="en-US" sz="2200" dirty="0"/>
              <a:t>the greatest lower bound and the least upper bound of {</a:t>
            </a:r>
            <a:r>
              <a:rPr lang="en-US" sz="2200" i="1" dirty="0"/>
              <a:t>b, d, g</a:t>
            </a:r>
            <a:r>
              <a:rPr lang="en-US" sz="2200" dirty="0"/>
              <a:t>}, if they exist, in the </a:t>
            </a:r>
            <a:r>
              <a:rPr lang="en-US" sz="2200" dirty="0" err="1" smtClean="0"/>
              <a:t>poset</a:t>
            </a:r>
            <a:r>
              <a:rPr lang="en-US" sz="2200" dirty="0" smtClean="0"/>
              <a:t>.</a:t>
            </a:r>
          </a:p>
          <a:p>
            <a:r>
              <a:rPr lang="en-US" sz="2200" dirty="0"/>
              <a:t>The upper bounds of {</a:t>
            </a:r>
            <a:r>
              <a:rPr lang="en-US" sz="2200" i="1" dirty="0"/>
              <a:t>b, d, g</a:t>
            </a:r>
            <a:r>
              <a:rPr lang="en-US" sz="2200" dirty="0"/>
              <a:t>} are </a:t>
            </a:r>
            <a:r>
              <a:rPr lang="en-US" sz="2200" i="1" dirty="0"/>
              <a:t>g </a:t>
            </a:r>
            <a:r>
              <a:rPr lang="en-US" sz="2200" dirty="0"/>
              <a:t>and </a:t>
            </a:r>
            <a:r>
              <a:rPr lang="en-US" sz="2200" i="1" dirty="0"/>
              <a:t>h</a:t>
            </a:r>
            <a:r>
              <a:rPr lang="en-US" sz="2200" dirty="0"/>
              <a:t>. Because </a:t>
            </a:r>
            <a:r>
              <a:rPr lang="en-US" sz="2200" i="1" dirty="0"/>
              <a:t>g </a:t>
            </a:r>
            <a:r>
              <a:rPr lang="en-US" sz="2200" dirty="0"/>
              <a:t>≺ </a:t>
            </a:r>
            <a:r>
              <a:rPr lang="en-US" sz="2200" i="1" dirty="0"/>
              <a:t>h</a:t>
            </a:r>
            <a:r>
              <a:rPr lang="en-US" sz="2200" dirty="0"/>
              <a:t>, </a:t>
            </a:r>
            <a:r>
              <a:rPr lang="en-US" sz="2200" i="1" dirty="0"/>
              <a:t>g </a:t>
            </a:r>
            <a:r>
              <a:rPr lang="en-US" sz="2200" dirty="0"/>
              <a:t>is the least upper bound.</a:t>
            </a:r>
          </a:p>
          <a:p>
            <a:r>
              <a:rPr lang="en-US" sz="2200" dirty="0"/>
              <a:t>The lower bounds of {</a:t>
            </a:r>
            <a:r>
              <a:rPr lang="en-US" sz="2200" i="1" dirty="0"/>
              <a:t>b, d, g</a:t>
            </a:r>
            <a:r>
              <a:rPr lang="en-US" sz="2200" dirty="0"/>
              <a:t>} are </a:t>
            </a:r>
            <a:r>
              <a:rPr lang="en-US" sz="2200" i="1" dirty="0"/>
              <a:t>a </a:t>
            </a:r>
            <a:r>
              <a:rPr lang="en-US" sz="2200" dirty="0"/>
              <a:t>and </a:t>
            </a:r>
            <a:r>
              <a:rPr lang="en-US" sz="2200" i="1" dirty="0"/>
              <a:t>b</a:t>
            </a:r>
            <a:r>
              <a:rPr lang="en-US" sz="2200" dirty="0"/>
              <a:t>. Because </a:t>
            </a:r>
            <a:r>
              <a:rPr lang="en-US" sz="2200" i="1" dirty="0"/>
              <a:t>a </a:t>
            </a:r>
            <a:r>
              <a:rPr lang="en-US" sz="2200" dirty="0"/>
              <a:t>≺ </a:t>
            </a:r>
            <a:r>
              <a:rPr lang="en-US" sz="2200" i="1" dirty="0"/>
              <a:t>b</a:t>
            </a:r>
            <a:r>
              <a:rPr lang="en-US" sz="2200" dirty="0"/>
              <a:t>, </a:t>
            </a:r>
            <a:r>
              <a:rPr lang="en-US" sz="2200" i="1" dirty="0"/>
              <a:t>b </a:t>
            </a:r>
            <a:r>
              <a:rPr lang="en-US" sz="2200" dirty="0"/>
              <a:t>is the greatest lower bound.</a:t>
            </a:r>
            <a:endParaRPr lang="en-IN" sz="2200" dirty="0"/>
          </a:p>
        </p:txBody>
      </p:sp>
      <p:pic>
        <p:nvPicPr>
          <p:cNvPr id="4" name="Content Placeholder 3"/>
          <p:cNvPicPr>
            <a:picLocks noGrp="1" noChangeAspect="1"/>
          </p:cNvPicPr>
          <p:nvPr>
            <p:ph sz="quarter" idx="10"/>
          </p:nvPr>
        </p:nvPicPr>
        <p:blipFill>
          <a:blip r:embed="rId2"/>
          <a:stretch>
            <a:fillRect/>
          </a:stretch>
        </p:blipFill>
        <p:spPr>
          <a:xfrm>
            <a:off x="3200400" y="26127"/>
            <a:ext cx="1295400" cy="1432559"/>
          </a:xfrm>
          <a:prstGeom prst="rect">
            <a:avLst/>
          </a:prstGeom>
        </p:spPr>
      </p:pic>
    </p:spTree>
    <p:extLst>
      <p:ext uri="{BB962C8B-B14F-4D97-AF65-F5344CB8AC3E}">
        <p14:creationId xmlns:p14="http://schemas.microsoft.com/office/powerpoint/2010/main" val="3993625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LUB and GLB</a:t>
            </a:r>
            <a:endParaRPr lang="en-IN" dirty="0"/>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15240" y="1447800"/>
                <a:ext cx="8991600" cy="5059363"/>
              </a:xfrm>
            </p:spPr>
            <p:txBody>
              <a:bodyPr/>
              <a:lstStyle/>
              <a:p>
                <a:pPr algn="just"/>
                <a:r>
                  <a:rPr lang="en-US" sz="2200" dirty="0"/>
                  <a:t>The element x is called the least upper bound of the subset A if x is an upper bound that is less than every other upper bound of A. Because there is only one such element, if it exists, it makes sense to call this element the least upper bound </a:t>
                </a:r>
                <a:r>
                  <a:rPr lang="en-US" sz="2200" dirty="0" smtClean="0"/>
                  <a:t>.</a:t>
                </a:r>
              </a:p>
              <a:p>
                <a:pPr algn="just"/>
                <a:endParaRPr lang="en-US" sz="2200" dirty="0" smtClean="0"/>
              </a:p>
              <a:p>
                <a:pPr algn="just"/>
                <a:r>
                  <a:rPr lang="en-US" sz="2200" dirty="0" smtClean="0"/>
                  <a:t>That </a:t>
                </a:r>
                <a:r>
                  <a:rPr lang="en-US" sz="2200" dirty="0"/>
                  <a:t>is, x is the least upper bound of A if a </a:t>
                </a:r>
                <a14:m>
                  <m:oMath xmlns:m="http://schemas.openxmlformats.org/officeDocument/2006/math">
                    <m:r>
                      <a:rPr lang="en-IN" sz="2200" i="1">
                        <a:latin typeface="Cambria Math" panose="02040503050406030204" pitchFamily="18" charset="0"/>
                        <a:ea typeface="Cambria Math" panose="02040503050406030204" pitchFamily="18" charset="0"/>
                      </a:rPr>
                      <m:t>≼ </m:t>
                    </m:r>
                  </m:oMath>
                </a14:m>
                <a:r>
                  <a:rPr lang="en-US" sz="2200" dirty="0" smtClean="0"/>
                  <a:t>x </a:t>
                </a:r>
                <a:r>
                  <a:rPr lang="en-US" sz="2200" dirty="0"/>
                  <a:t>whenever a ∈ A, and x </a:t>
                </a:r>
                <a14:m>
                  <m:oMath xmlns:m="http://schemas.openxmlformats.org/officeDocument/2006/math">
                    <m:r>
                      <a:rPr lang="en-IN" sz="2200" i="1">
                        <a:latin typeface="Cambria Math" panose="02040503050406030204" pitchFamily="18" charset="0"/>
                        <a:ea typeface="Cambria Math" panose="02040503050406030204" pitchFamily="18" charset="0"/>
                      </a:rPr>
                      <m:t>≼ </m:t>
                    </m:r>
                  </m:oMath>
                </a14:m>
                <a:r>
                  <a:rPr lang="en-US" sz="2200" dirty="0"/>
                  <a:t>z whenever z is an upper bound of A. </a:t>
                </a:r>
                <a:endParaRPr lang="en-US" sz="2200" dirty="0" smtClean="0"/>
              </a:p>
              <a:p>
                <a:pPr algn="just"/>
                <a:endParaRPr lang="en-US" sz="2200" dirty="0"/>
              </a:p>
              <a:p>
                <a:pPr algn="just"/>
                <a:r>
                  <a:rPr lang="en-US" sz="2200" dirty="0" smtClean="0"/>
                  <a:t>Similarly</a:t>
                </a:r>
                <a:r>
                  <a:rPr lang="en-US" sz="2200" dirty="0"/>
                  <a:t>, the element y is called the greatest lower bound of A if y is a lower bound of A and z </a:t>
                </a:r>
                <a14:m>
                  <m:oMath xmlns:m="http://schemas.openxmlformats.org/officeDocument/2006/math">
                    <m:r>
                      <a:rPr lang="en-IN" sz="2200" i="1">
                        <a:latin typeface="Cambria Math" panose="02040503050406030204" pitchFamily="18" charset="0"/>
                        <a:ea typeface="Cambria Math" panose="02040503050406030204" pitchFamily="18" charset="0"/>
                      </a:rPr>
                      <m:t>≼</m:t>
                    </m:r>
                  </m:oMath>
                </a14:m>
                <a:r>
                  <a:rPr lang="en-US" sz="2200" dirty="0"/>
                  <a:t> y whenever z is a lower bound of A. The greatest lower bound of A is unique if it </a:t>
                </a:r>
                <a:r>
                  <a:rPr lang="en-US" sz="2200" dirty="0" smtClean="0"/>
                  <a:t>exists.</a:t>
                </a:r>
              </a:p>
              <a:p>
                <a:pPr algn="just"/>
                <a:endParaRPr lang="en-US" sz="2200" dirty="0"/>
              </a:p>
              <a:p>
                <a:pPr algn="just"/>
                <a:r>
                  <a:rPr lang="en-US" sz="2200" dirty="0" smtClean="0"/>
                  <a:t> The </a:t>
                </a:r>
                <a:r>
                  <a:rPr lang="en-US" sz="2200" dirty="0"/>
                  <a:t>greatest lower bound and least upper bound of a subset A are denoted by </a:t>
                </a:r>
                <a:r>
                  <a:rPr lang="en-US" sz="2200" dirty="0" err="1"/>
                  <a:t>glb</a:t>
                </a:r>
                <a:r>
                  <a:rPr lang="en-US" sz="2200" dirty="0"/>
                  <a:t>(A) and </a:t>
                </a:r>
                <a:r>
                  <a:rPr lang="en-US" sz="2200" dirty="0" err="1"/>
                  <a:t>lub</a:t>
                </a:r>
                <a:r>
                  <a:rPr lang="en-US" sz="2200" dirty="0"/>
                  <a:t>(A), respectively.</a:t>
                </a:r>
                <a:endParaRPr lang="en-IN" sz="2200" dirty="0"/>
              </a:p>
            </p:txBody>
          </p:sp>
        </mc:Choice>
        <mc:Fallback>
          <p:sp>
            <p:nvSpPr>
              <p:cNvPr id="2" name="Content Placeholder 1"/>
              <p:cNvSpPr>
                <a:spLocks noGrp="1" noRot="1" noChangeAspect="1" noMove="1" noResize="1" noEditPoints="1" noAdjustHandles="1" noChangeArrowheads="1" noChangeShapeType="1" noTextEdit="1"/>
              </p:cNvSpPr>
              <p:nvPr>
                <p:ph idx="1"/>
              </p:nvPr>
            </p:nvSpPr>
            <p:spPr>
              <a:xfrm>
                <a:off x="15240" y="1447800"/>
                <a:ext cx="8991600" cy="5059363"/>
              </a:xfrm>
              <a:blipFill>
                <a:blip r:embed="rId2"/>
                <a:stretch>
                  <a:fillRect l="-881" t="-724" r="-814" b="-5187"/>
                </a:stretch>
              </a:blipFill>
            </p:spPr>
            <p:txBody>
              <a:bodyPr/>
              <a:lstStyle/>
              <a:p>
                <a:r>
                  <a:rPr lang="en-IN">
                    <a:noFill/>
                  </a:rPr>
                  <a:t> </a:t>
                </a:r>
              </a:p>
            </p:txBody>
          </p:sp>
        </mc:Fallback>
      </mc:AlternateContent>
    </p:spTree>
    <p:extLst>
      <p:ext uri="{BB962C8B-B14F-4D97-AF65-F5344CB8AC3E}">
        <p14:creationId xmlns:p14="http://schemas.microsoft.com/office/powerpoint/2010/main" val="2480998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991600" cy="4983163"/>
          </a:xfrm>
        </p:spPr>
        <p:txBody>
          <a:bodyPr/>
          <a:lstStyle/>
          <a:p>
            <a:r>
              <a:rPr lang="en-IN" dirty="0"/>
              <a:t>A partially ordered set in which every pair of elements has both a least upper bound and a greatest lower bound is called a lattice</a:t>
            </a:r>
            <a:r>
              <a:rPr lang="en-IN" dirty="0" smtClean="0"/>
              <a:t>.</a:t>
            </a:r>
          </a:p>
          <a:p>
            <a:endParaRPr lang="en-US" dirty="0"/>
          </a:p>
          <a:p>
            <a:endParaRPr lang="en-US" dirty="0" smtClean="0"/>
          </a:p>
          <a:p>
            <a:endParaRPr lang="en-US" dirty="0"/>
          </a:p>
          <a:p>
            <a:endParaRPr lang="en-US" dirty="0" smtClean="0"/>
          </a:p>
          <a:p>
            <a:endParaRPr lang="en-US" dirty="0"/>
          </a:p>
          <a:p>
            <a:r>
              <a:rPr lang="en-US" dirty="0"/>
              <a:t> The </a:t>
            </a:r>
            <a:r>
              <a:rPr lang="en-US" dirty="0" err="1"/>
              <a:t>posets</a:t>
            </a:r>
            <a:r>
              <a:rPr lang="en-US" dirty="0"/>
              <a:t> represented by the </a:t>
            </a:r>
            <a:r>
              <a:rPr lang="en-US" dirty="0" err="1"/>
              <a:t>Hasse</a:t>
            </a:r>
            <a:r>
              <a:rPr lang="en-US" dirty="0"/>
              <a:t> diagrams in (a) and (c) are both lattices because in each </a:t>
            </a:r>
            <a:r>
              <a:rPr lang="en-US" dirty="0" err="1"/>
              <a:t>poset</a:t>
            </a:r>
            <a:r>
              <a:rPr lang="en-US" dirty="0"/>
              <a:t> every pair of elements has both a least upper bound and a greatest lower bound, as the reader should verify. </a:t>
            </a:r>
            <a:endParaRPr lang="en-IN" dirty="0"/>
          </a:p>
        </p:txBody>
      </p:sp>
      <p:sp>
        <p:nvSpPr>
          <p:cNvPr id="3" name="Content Placeholder 2"/>
          <p:cNvSpPr>
            <a:spLocks noGrp="1"/>
          </p:cNvSpPr>
          <p:nvPr>
            <p:ph sz="quarter" idx="10"/>
          </p:nvPr>
        </p:nvSpPr>
        <p:spPr/>
        <p:txBody>
          <a:bodyPr/>
          <a:lstStyle/>
          <a:p>
            <a:r>
              <a:rPr lang="en-US" dirty="0" smtClean="0"/>
              <a:t>Lattice</a:t>
            </a:r>
            <a:endParaRPr lang="en-IN" dirty="0"/>
          </a:p>
        </p:txBody>
      </p:sp>
      <p:pic>
        <p:nvPicPr>
          <p:cNvPr id="4" name="Picture 3"/>
          <p:cNvPicPr>
            <a:picLocks noChangeAspect="1"/>
          </p:cNvPicPr>
          <p:nvPr/>
        </p:nvPicPr>
        <p:blipFill>
          <a:blip r:embed="rId2"/>
          <a:stretch>
            <a:fillRect/>
          </a:stretch>
        </p:blipFill>
        <p:spPr>
          <a:xfrm>
            <a:off x="1752600" y="3048000"/>
            <a:ext cx="4419600" cy="1694859"/>
          </a:xfrm>
          <a:prstGeom prst="rect">
            <a:avLst/>
          </a:prstGeom>
        </p:spPr>
      </p:pic>
    </p:spTree>
    <p:extLst>
      <p:ext uri="{BB962C8B-B14F-4D97-AF65-F5344CB8AC3E}">
        <p14:creationId xmlns:p14="http://schemas.microsoft.com/office/powerpoint/2010/main" val="7941304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915400" cy="4525963"/>
          </a:xfrm>
        </p:spPr>
        <p:txBody>
          <a:bodyPr/>
          <a:lstStyle/>
          <a:p>
            <a:r>
              <a:rPr lang="en-US" dirty="0"/>
              <a:t>On the other hand, the </a:t>
            </a:r>
            <a:r>
              <a:rPr lang="en-US" dirty="0" err="1"/>
              <a:t>poset</a:t>
            </a:r>
            <a:r>
              <a:rPr lang="en-US" dirty="0"/>
              <a:t> with the </a:t>
            </a:r>
            <a:r>
              <a:rPr lang="en-US" dirty="0" err="1"/>
              <a:t>Hasse</a:t>
            </a:r>
            <a:r>
              <a:rPr lang="en-US" dirty="0"/>
              <a:t> diagram shown in (b) is not a lattice, because the elements b and c have no least upper bound. To see this, note that each of the elements d, e, and f is an upper bound, but none of these three elements precedes the other two with respect to the ordering of this </a:t>
            </a:r>
            <a:r>
              <a:rPr lang="en-US" dirty="0" err="1"/>
              <a:t>poset</a:t>
            </a:r>
            <a:r>
              <a:rPr lang="en-US" dirty="0"/>
              <a:t>. </a:t>
            </a:r>
            <a:endParaRPr lang="en-IN" dirty="0"/>
          </a:p>
          <a:p>
            <a:endParaRPr lang="en-IN" dirty="0"/>
          </a:p>
        </p:txBody>
      </p:sp>
      <p:sp>
        <p:nvSpPr>
          <p:cNvPr id="3" name="Content Placeholder 2"/>
          <p:cNvSpPr>
            <a:spLocks noGrp="1"/>
          </p:cNvSpPr>
          <p:nvPr>
            <p:ph sz="quarter" idx="10"/>
          </p:nvPr>
        </p:nvSpPr>
        <p:spPr/>
        <p:txBody>
          <a:bodyPr/>
          <a:lstStyle/>
          <a:p>
            <a:endParaRPr lang="en-IN"/>
          </a:p>
        </p:txBody>
      </p:sp>
    </p:spTree>
    <p:extLst>
      <p:ext uri="{BB962C8B-B14F-4D97-AF65-F5344CB8AC3E}">
        <p14:creationId xmlns:p14="http://schemas.microsoft.com/office/powerpoint/2010/main" val="36387413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4983163"/>
          </a:xfrm>
        </p:spPr>
        <p:txBody>
          <a:bodyPr/>
          <a:lstStyle/>
          <a:p>
            <a:r>
              <a:rPr lang="en-IN" dirty="0"/>
              <a:t>Determine whether the relations represented by the </a:t>
            </a:r>
            <a:r>
              <a:rPr lang="en-IN" dirty="0" smtClean="0"/>
              <a:t>matrix are </a:t>
            </a:r>
            <a:r>
              <a:rPr lang="en-IN" dirty="0"/>
              <a:t>reflexive, </a:t>
            </a:r>
            <a:r>
              <a:rPr lang="en-IN" dirty="0" err="1"/>
              <a:t>irreflexive</a:t>
            </a:r>
            <a:r>
              <a:rPr lang="en-IN" dirty="0"/>
              <a:t>, symmetric</a:t>
            </a:r>
            <a:r>
              <a:rPr lang="en-IN" dirty="0" smtClean="0"/>
              <a:t>, antisymmetric</a:t>
            </a:r>
            <a:r>
              <a:rPr lang="en-IN" dirty="0"/>
              <a:t>, and/or transitive.</a:t>
            </a:r>
          </a:p>
        </p:txBody>
      </p:sp>
      <p:sp>
        <p:nvSpPr>
          <p:cNvPr id="3" name="Content Placeholder 2"/>
          <p:cNvSpPr>
            <a:spLocks noGrp="1"/>
          </p:cNvSpPr>
          <p:nvPr>
            <p:ph sz="quarter" idx="10"/>
          </p:nvPr>
        </p:nvSpPr>
        <p:spPr/>
        <p:txBody>
          <a:bodyPr/>
          <a:lstStyle/>
          <a:p>
            <a:r>
              <a:rPr lang="en-IN" dirty="0" smtClean="0"/>
              <a:t>Problems</a:t>
            </a:r>
            <a:endParaRPr lang="en-IN" dirty="0"/>
          </a:p>
        </p:txBody>
      </p:sp>
      <p:pic>
        <p:nvPicPr>
          <p:cNvPr id="4" name="Picture 3"/>
          <p:cNvPicPr>
            <a:picLocks noChangeAspect="1"/>
          </p:cNvPicPr>
          <p:nvPr/>
        </p:nvPicPr>
        <p:blipFill>
          <a:blip r:embed="rId2"/>
          <a:stretch>
            <a:fillRect/>
          </a:stretch>
        </p:blipFill>
        <p:spPr>
          <a:xfrm>
            <a:off x="3352800" y="2490365"/>
            <a:ext cx="1573406" cy="1295400"/>
          </a:xfrm>
          <a:prstGeom prst="rect">
            <a:avLst/>
          </a:prstGeom>
        </p:spPr>
      </p:pic>
      <p:pic>
        <p:nvPicPr>
          <p:cNvPr id="5" name="Picture 4"/>
          <p:cNvPicPr>
            <a:picLocks noChangeAspect="1"/>
          </p:cNvPicPr>
          <p:nvPr/>
        </p:nvPicPr>
        <p:blipFill>
          <a:blip r:embed="rId3"/>
          <a:stretch>
            <a:fillRect/>
          </a:stretch>
        </p:blipFill>
        <p:spPr>
          <a:xfrm>
            <a:off x="381000" y="4077162"/>
            <a:ext cx="7924800" cy="2177861"/>
          </a:xfrm>
          <a:prstGeom prst="rect">
            <a:avLst/>
          </a:prstGeom>
        </p:spPr>
      </p:pic>
    </p:spTree>
    <p:extLst>
      <p:ext uri="{BB962C8B-B14F-4D97-AF65-F5344CB8AC3E}">
        <p14:creationId xmlns:p14="http://schemas.microsoft.com/office/powerpoint/2010/main" val="330552989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09600" y="1523999"/>
            <a:ext cx="8077200" cy="3993545"/>
          </a:xfrm>
          <a:prstGeom prst="rect">
            <a:avLst/>
          </a:prstGeom>
        </p:spPr>
      </p:pic>
      <p:sp>
        <p:nvSpPr>
          <p:cNvPr id="3" name="Content Placeholder 2"/>
          <p:cNvSpPr>
            <a:spLocks noGrp="1"/>
          </p:cNvSpPr>
          <p:nvPr>
            <p:ph sz="quarter" idx="10"/>
          </p:nvPr>
        </p:nvSpPr>
        <p:spPr/>
        <p:txBody>
          <a:bodyPr/>
          <a:lstStyle/>
          <a:p>
            <a:r>
              <a:rPr lang="en-IN" dirty="0" smtClean="0"/>
              <a:t>Problem</a:t>
            </a:r>
            <a:endParaRPr lang="en-IN" dirty="0"/>
          </a:p>
        </p:txBody>
      </p:sp>
    </p:spTree>
    <p:extLst>
      <p:ext uri="{BB962C8B-B14F-4D97-AF65-F5344CB8AC3E}">
        <p14:creationId xmlns:p14="http://schemas.microsoft.com/office/powerpoint/2010/main" val="38146650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smtClean="0"/>
              <a:t>Problem</a:t>
            </a:r>
            <a:endParaRPr lang="en-IN" dirty="0"/>
          </a:p>
        </p:txBody>
      </p:sp>
      <p:sp>
        <p:nvSpPr>
          <p:cNvPr id="5" name="Content Placeholder 4"/>
          <p:cNvSpPr>
            <a:spLocks noGrp="1"/>
          </p:cNvSpPr>
          <p:nvPr>
            <p:ph idx="1"/>
          </p:nvPr>
        </p:nvSpPr>
        <p:spPr>
          <a:xfrm>
            <a:off x="152400" y="1493837"/>
            <a:ext cx="8839200" cy="4983163"/>
          </a:xfrm>
        </p:spPr>
        <p:txBody>
          <a:bodyPr/>
          <a:lstStyle/>
          <a:p>
            <a:r>
              <a:rPr lang="en-IN" dirty="0"/>
              <a:t>Let R be the relation on the set {0, 1, 2, 3} containing the ordered pairs (0, 1), (1, 1), (1, 2), (2, 0), (2, 2), and (3, 0). Find the a) reflexive closure of R. b) symmetric closure of </a:t>
            </a:r>
            <a:r>
              <a:rPr lang="en-IN" dirty="0" smtClean="0"/>
              <a:t>R.</a:t>
            </a:r>
          </a:p>
          <a:p>
            <a:endParaRPr lang="en-IN" dirty="0"/>
          </a:p>
          <a:p>
            <a:r>
              <a:rPr lang="en-IN" dirty="0"/>
              <a:t>Let R be the relation on the set {1, 2, 3, 4, 5} containing the ordered pairs(1, 3),(2, 4),(3, 1),(3, 5),(4, 3),(5, 1), (5, 2), and (5, 4). Find a) R</a:t>
            </a:r>
            <a:r>
              <a:rPr lang="en-IN" baseline="30000" dirty="0"/>
              <a:t>2</a:t>
            </a:r>
            <a:r>
              <a:rPr lang="en-IN" dirty="0"/>
              <a:t>. b) R</a:t>
            </a:r>
            <a:r>
              <a:rPr lang="en-IN" baseline="30000" dirty="0"/>
              <a:t>3</a:t>
            </a:r>
            <a:r>
              <a:rPr lang="en-IN" dirty="0"/>
              <a:t>. c) R</a:t>
            </a:r>
            <a:r>
              <a:rPr lang="en-IN" baseline="30000" dirty="0"/>
              <a:t>4</a:t>
            </a:r>
            <a:r>
              <a:rPr lang="en-IN" dirty="0"/>
              <a:t>. d) R</a:t>
            </a:r>
            <a:r>
              <a:rPr lang="en-IN" baseline="30000" dirty="0"/>
              <a:t>5</a:t>
            </a:r>
            <a:r>
              <a:rPr lang="en-IN" dirty="0"/>
              <a:t>. e) R</a:t>
            </a:r>
            <a:r>
              <a:rPr lang="en-IN" baseline="30000" dirty="0"/>
              <a:t>6</a:t>
            </a:r>
            <a:r>
              <a:rPr lang="en-IN" dirty="0"/>
              <a:t>. f ) R</a:t>
            </a:r>
            <a:r>
              <a:rPr lang="en-IN" baseline="30000" dirty="0" smtClean="0"/>
              <a:t>∗.</a:t>
            </a:r>
          </a:p>
          <a:p>
            <a:endParaRPr lang="en-IN" baseline="30000" dirty="0"/>
          </a:p>
          <a:p>
            <a:endParaRPr lang="en-IN" baseline="30000" dirty="0" smtClean="0"/>
          </a:p>
          <a:p>
            <a:r>
              <a:rPr lang="en-IN" dirty="0"/>
              <a:t>Use </a:t>
            </a:r>
            <a:r>
              <a:rPr lang="en-IN" dirty="0" err="1"/>
              <a:t>Warshall’s</a:t>
            </a:r>
            <a:r>
              <a:rPr lang="en-IN" dirty="0"/>
              <a:t> algorithm to find the transitive closures of the relations </a:t>
            </a:r>
            <a:r>
              <a:rPr lang="en-IN" dirty="0" smtClean="0"/>
              <a:t>in  {(</a:t>
            </a:r>
            <a:r>
              <a:rPr lang="en-IN" dirty="0"/>
              <a:t>1, 2), (2,1), (2,3), (3,4), (4,1)}</a:t>
            </a:r>
            <a:endParaRPr lang="en-IN" baseline="30000" dirty="0"/>
          </a:p>
        </p:txBody>
      </p:sp>
    </p:spTree>
    <p:extLst>
      <p:ext uri="{BB962C8B-B14F-4D97-AF65-F5344CB8AC3E}">
        <p14:creationId xmlns:p14="http://schemas.microsoft.com/office/powerpoint/2010/main" val="1761695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52400" y="1600200"/>
                <a:ext cx="8915400" cy="4953000"/>
              </a:xfrm>
            </p:spPr>
            <p:txBody>
              <a:bodyPr/>
              <a:lstStyle/>
              <a:p>
                <a:endParaRPr lang="en-IN" dirty="0" smtClean="0"/>
              </a:p>
              <a:p>
                <a:r>
                  <a:rPr lang="en-IN" dirty="0" smtClean="0"/>
                  <a:t>A </a:t>
                </a:r>
                <a:r>
                  <a:rPr lang="en-IN" dirty="0"/>
                  <a:t>relation </a:t>
                </a:r>
                <a:r>
                  <a:rPr lang="en-IN" i="1" dirty="0"/>
                  <a:t>R </a:t>
                </a:r>
                <a:r>
                  <a:rPr lang="en-IN" dirty="0"/>
                  <a:t>on a set </a:t>
                </a:r>
                <a:r>
                  <a:rPr lang="en-IN" i="1" dirty="0"/>
                  <a:t>A </a:t>
                </a:r>
                <a:r>
                  <a:rPr lang="en-IN" dirty="0"/>
                  <a:t>is called </a:t>
                </a:r>
                <a:r>
                  <a:rPr lang="en-IN" i="1" dirty="0"/>
                  <a:t>reflexive </a:t>
                </a:r>
                <a:r>
                  <a:rPr lang="en-IN" dirty="0"/>
                  <a:t>if </a:t>
                </a:r>
                <a:r>
                  <a:rPr lang="en-IN" i="1" dirty="0"/>
                  <a:t>(a, a) </a:t>
                </a:r>
                <a:r>
                  <a:rPr lang="en-IN" dirty="0"/>
                  <a:t>∈ </a:t>
                </a:r>
                <a:r>
                  <a:rPr lang="en-IN" i="1" dirty="0"/>
                  <a:t>R </a:t>
                </a:r>
                <a:r>
                  <a:rPr lang="en-IN" dirty="0"/>
                  <a:t>for every element </a:t>
                </a:r>
                <a:r>
                  <a:rPr lang="en-IN" i="1" dirty="0"/>
                  <a:t>a </a:t>
                </a:r>
                <a:r>
                  <a:rPr lang="en-IN" dirty="0"/>
                  <a:t>∈ </a:t>
                </a:r>
                <a:r>
                  <a:rPr lang="en-IN" i="1" dirty="0"/>
                  <a:t>A</a:t>
                </a:r>
                <a:r>
                  <a:rPr lang="en-IN" dirty="0" smtClean="0"/>
                  <a:t>.</a:t>
                </a:r>
              </a:p>
              <a:p>
                <a:endParaRPr lang="en-IN" dirty="0" smtClean="0"/>
              </a:p>
              <a:p>
                <a:r>
                  <a:rPr lang="en-IN" dirty="0"/>
                  <a:t>A relation </a:t>
                </a:r>
                <a:r>
                  <a:rPr lang="en-IN" i="1" dirty="0"/>
                  <a:t>R </a:t>
                </a:r>
                <a:r>
                  <a:rPr lang="en-IN" dirty="0"/>
                  <a:t>on the set </a:t>
                </a:r>
                <a:r>
                  <a:rPr lang="en-IN" i="1" dirty="0"/>
                  <a:t>A </a:t>
                </a:r>
                <a:r>
                  <a:rPr lang="en-IN" dirty="0"/>
                  <a:t>is </a:t>
                </a:r>
                <a:r>
                  <a:rPr lang="en-IN" b="1" dirty="0" err="1"/>
                  <a:t>irreflexive</a:t>
                </a:r>
                <a:r>
                  <a:rPr lang="en-IN" b="1" dirty="0"/>
                  <a:t> </a:t>
                </a:r>
                <a:r>
                  <a:rPr lang="en-IN" dirty="0"/>
                  <a:t>if for every </a:t>
                </a:r>
                <a:r>
                  <a:rPr lang="en-IN" i="1" dirty="0"/>
                  <a:t>a </a:t>
                </a:r>
                <a:r>
                  <a:rPr lang="en-IN" dirty="0"/>
                  <a:t>∈ </a:t>
                </a:r>
                <a:r>
                  <a:rPr lang="en-IN" i="1" dirty="0"/>
                  <a:t>A, (a, a) </a:t>
                </a:r>
                <a14:m>
                  <m:oMath xmlns:m="http://schemas.openxmlformats.org/officeDocument/2006/math">
                    <m:r>
                      <a:rPr lang="en-IN" i="1" dirty="0">
                        <a:latin typeface="Cambria Math" panose="02040503050406030204" pitchFamily="18" charset="0"/>
                        <a:ea typeface="Cambria Math" panose="02040503050406030204" pitchFamily="18" charset="0"/>
                      </a:rPr>
                      <m:t>∉</m:t>
                    </m:r>
                  </m:oMath>
                </a14:m>
                <a:r>
                  <a:rPr lang="en-IN" dirty="0"/>
                  <a:t> </a:t>
                </a:r>
                <a:r>
                  <a:rPr lang="en-IN" i="1" dirty="0"/>
                  <a:t>R</a:t>
                </a:r>
                <a:r>
                  <a:rPr lang="en-IN" dirty="0"/>
                  <a:t>. That is, </a:t>
                </a:r>
                <a:r>
                  <a:rPr lang="en-IN" i="1" dirty="0"/>
                  <a:t>R </a:t>
                </a:r>
                <a:r>
                  <a:rPr lang="en-IN" dirty="0"/>
                  <a:t>is </a:t>
                </a:r>
                <a:r>
                  <a:rPr lang="en-IN" dirty="0" err="1"/>
                  <a:t>irreflexive</a:t>
                </a:r>
                <a:r>
                  <a:rPr lang="en-IN" dirty="0"/>
                  <a:t> if no element in </a:t>
                </a:r>
                <a:r>
                  <a:rPr lang="en-IN" i="1" dirty="0"/>
                  <a:t>A </a:t>
                </a:r>
                <a:r>
                  <a:rPr lang="en-IN" dirty="0"/>
                  <a:t>is related to itself</a:t>
                </a:r>
                <a:r>
                  <a:rPr lang="en-IN" dirty="0" smtClean="0"/>
                  <a:t>.</a:t>
                </a:r>
              </a:p>
              <a:p>
                <a:endParaRPr lang="en-IN" dirty="0"/>
              </a:p>
              <a:p>
                <a:r>
                  <a:rPr lang="en-IN" dirty="0" smtClean="0"/>
                  <a:t>A </a:t>
                </a:r>
                <a:r>
                  <a:rPr lang="en-IN" dirty="0"/>
                  <a:t>relation </a:t>
                </a:r>
                <a:r>
                  <a:rPr lang="en-IN" i="1" dirty="0"/>
                  <a:t>R </a:t>
                </a:r>
                <a:r>
                  <a:rPr lang="en-IN" dirty="0"/>
                  <a:t>on a set </a:t>
                </a:r>
                <a:r>
                  <a:rPr lang="en-IN" i="1" dirty="0"/>
                  <a:t>A </a:t>
                </a:r>
                <a:r>
                  <a:rPr lang="en-IN" dirty="0"/>
                  <a:t>is called </a:t>
                </a:r>
                <a:r>
                  <a:rPr lang="en-IN" i="1" dirty="0"/>
                  <a:t>symmetric </a:t>
                </a:r>
                <a:r>
                  <a:rPr lang="en-IN" dirty="0"/>
                  <a:t>if </a:t>
                </a:r>
                <a:r>
                  <a:rPr lang="en-IN" i="1" dirty="0"/>
                  <a:t>(b, a) </a:t>
                </a:r>
                <a:r>
                  <a:rPr lang="en-IN" dirty="0"/>
                  <a:t>∈ </a:t>
                </a:r>
                <a:r>
                  <a:rPr lang="en-IN" i="1" dirty="0"/>
                  <a:t>R </a:t>
                </a:r>
                <a:r>
                  <a:rPr lang="en-IN" dirty="0"/>
                  <a:t>whenever </a:t>
                </a:r>
                <a:r>
                  <a:rPr lang="en-IN" i="1" dirty="0"/>
                  <a:t>(a, b) </a:t>
                </a:r>
                <a:r>
                  <a:rPr lang="en-IN" dirty="0"/>
                  <a:t>∈ </a:t>
                </a:r>
                <a:r>
                  <a:rPr lang="en-IN" i="1" dirty="0"/>
                  <a:t>R</a:t>
                </a:r>
                <a:r>
                  <a:rPr lang="en-IN" dirty="0"/>
                  <a:t>, for all </a:t>
                </a:r>
                <a:r>
                  <a:rPr lang="en-IN" i="1" dirty="0"/>
                  <a:t>a, b </a:t>
                </a:r>
                <a:r>
                  <a:rPr lang="en-IN" dirty="0"/>
                  <a:t>∈ </a:t>
                </a:r>
                <a:r>
                  <a:rPr lang="en-IN" i="1" dirty="0"/>
                  <a:t>A</a:t>
                </a:r>
                <a:r>
                  <a:rPr lang="en-IN" dirty="0" smtClean="0"/>
                  <a:t>.</a:t>
                </a:r>
                <a:endParaRPr lang="en-IN" dirty="0"/>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52400" y="1600200"/>
                <a:ext cx="8915400" cy="4953000"/>
              </a:xfrm>
              <a:blipFill>
                <a:blip r:embed="rId2"/>
                <a:stretch>
                  <a:fillRect l="-1025" r="-1572"/>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smtClean="0"/>
              <a:t>Definitions</a:t>
            </a:r>
            <a:endParaRPr lang="en-IN" dirty="0"/>
          </a:p>
        </p:txBody>
      </p:sp>
    </p:spTree>
    <p:extLst>
      <p:ext uri="{BB962C8B-B14F-4D97-AF65-F5344CB8AC3E}">
        <p14:creationId xmlns:p14="http://schemas.microsoft.com/office/powerpoint/2010/main" val="19154496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5059363"/>
          </a:xfrm>
        </p:spPr>
        <p:txBody>
          <a:bodyPr/>
          <a:lstStyle/>
          <a:p>
            <a:r>
              <a:rPr lang="en-IN" dirty="0"/>
              <a:t>Congruence Modulo m Let m be an integer with m &gt; 1. Show that the relation R = {(a, b) | a ≡ b (mod m)} is an equivalence relation on the set of integers</a:t>
            </a:r>
            <a:r>
              <a:rPr lang="en-IN" dirty="0" smtClean="0"/>
              <a:t>.</a:t>
            </a:r>
          </a:p>
          <a:p>
            <a:endParaRPr lang="en-IN" dirty="0" smtClean="0"/>
          </a:p>
          <a:p>
            <a:r>
              <a:rPr lang="en-IN" dirty="0"/>
              <a:t>The equivalence classes of the relation congruence modulo m are called the congruence classes modulo m</a:t>
            </a:r>
            <a:r>
              <a:rPr lang="en-IN" dirty="0" smtClean="0"/>
              <a:t>.</a:t>
            </a:r>
          </a:p>
          <a:p>
            <a:endParaRPr lang="en-IN" dirty="0"/>
          </a:p>
          <a:p>
            <a:r>
              <a:rPr lang="en-IN" dirty="0" smtClean="0"/>
              <a:t> </a:t>
            </a:r>
            <a:r>
              <a:rPr lang="en-IN" dirty="0"/>
              <a:t>The congruence class of an integer a modulo m is denoted by [a]</a:t>
            </a:r>
            <a:r>
              <a:rPr lang="en-IN" baseline="-25000" dirty="0"/>
              <a:t>m</a:t>
            </a:r>
            <a:r>
              <a:rPr lang="en-IN" dirty="0"/>
              <a:t>, so [a]</a:t>
            </a:r>
            <a:r>
              <a:rPr lang="en-IN" baseline="-25000" dirty="0"/>
              <a:t>m</a:t>
            </a:r>
            <a:r>
              <a:rPr lang="en-IN" dirty="0"/>
              <a:t> = {...,a − 2m, a − m, a, a + m, a + 2m, . . .}. </a:t>
            </a:r>
            <a:endParaRPr lang="en-IN" dirty="0" smtClean="0"/>
          </a:p>
          <a:p>
            <a:endParaRPr lang="en-IN" dirty="0"/>
          </a:p>
          <a:p>
            <a:r>
              <a:rPr lang="en-IN" dirty="0"/>
              <a:t>What is the congruence class [4]</a:t>
            </a:r>
            <a:r>
              <a:rPr lang="en-IN" baseline="-25000" dirty="0"/>
              <a:t>m</a:t>
            </a:r>
            <a:r>
              <a:rPr lang="en-IN" dirty="0"/>
              <a:t> when m is a) 2? b) 3? c) 6? d) 8?</a:t>
            </a:r>
          </a:p>
        </p:txBody>
      </p:sp>
      <p:sp>
        <p:nvSpPr>
          <p:cNvPr id="3" name="Content Placeholder 2"/>
          <p:cNvSpPr>
            <a:spLocks noGrp="1"/>
          </p:cNvSpPr>
          <p:nvPr>
            <p:ph sz="quarter" idx="10"/>
          </p:nvPr>
        </p:nvSpPr>
        <p:spPr/>
        <p:txBody>
          <a:bodyPr/>
          <a:lstStyle/>
          <a:p>
            <a:r>
              <a:rPr lang="en-IN" dirty="0" smtClean="0"/>
              <a:t>Problem</a:t>
            </a:r>
            <a:endParaRPr lang="en-IN" dirty="0"/>
          </a:p>
        </p:txBody>
      </p:sp>
    </p:spTree>
    <p:extLst>
      <p:ext uri="{BB962C8B-B14F-4D97-AF65-F5344CB8AC3E}">
        <p14:creationId xmlns:p14="http://schemas.microsoft.com/office/powerpoint/2010/main" val="335347764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1"/>
            <a:ext cx="8839200" cy="5181600"/>
          </a:xfrm>
        </p:spPr>
        <p:txBody>
          <a:bodyPr/>
          <a:lstStyle/>
          <a:p>
            <a:r>
              <a:rPr lang="en-IN" dirty="0"/>
              <a:t>Let R be the relation on the set of ordered pairs of positive integers such that ((a, b), (c, d)) ∈ R if and only if a + d = b + c. </a:t>
            </a:r>
            <a:endParaRPr lang="en-IN" dirty="0" smtClean="0"/>
          </a:p>
          <a:p>
            <a:r>
              <a:rPr lang="en-IN" dirty="0" smtClean="0"/>
              <a:t>a) Show </a:t>
            </a:r>
            <a:r>
              <a:rPr lang="en-IN" dirty="0"/>
              <a:t>that R is an equivalence relation</a:t>
            </a:r>
            <a:r>
              <a:rPr lang="en-IN" dirty="0" smtClean="0"/>
              <a:t>.</a:t>
            </a:r>
          </a:p>
          <a:p>
            <a:r>
              <a:rPr lang="en-IN" dirty="0" smtClean="0"/>
              <a:t>b) What </a:t>
            </a:r>
            <a:r>
              <a:rPr lang="en-IN" dirty="0"/>
              <a:t>is the equivalence class of (1, 2) with respect to the equivalence </a:t>
            </a:r>
            <a:r>
              <a:rPr lang="en-IN" dirty="0" smtClean="0"/>
              <a:t>relation? </a:t>
            </a:r>
          </a:p>
          <a:p>
            <a:r>
              <a:rPr lang="en-IN" dirty="0" smtClean="0"/>
              <a:t>c) </a:t>
            </a:r>
            <a:r>
              <a:rPr lang="en-IN" dirty="0"/>
              <a:t>Give an interpretation of the equivalence classes for the equivalence relation </a:t>
            </a:r>
            <a:r>
              <a:rPr lang="en-IN" dirty="0" smtClean="0"/>
              <a:t>R</a:t>
            </a:r>
            <a:r>
              <a:rPr lang="en-IN" dirty="0" smtClean="0"/>
              <a:t>.</a:t>
            </a:r>
            <a:endParaRPr lang="en-IN" dirty="0" smtClean="0"/>
          </a:p>
        </p:txBody>
      </p:sp>
      <p:sp>
        <p:nvSpPr>
          <p:cNvPr id="3" name="Content Placeholder 2"/>
          <p:cNvSpPr>
            <a:spLocks noGrp="1"/>
          </p:cNvSpPr>
          <p:nvPr>
            <p:ph sz="quarter" idx="10"/>
          </p:nvPr>
        </p:nvSpPr>
        <p:spPr/>
        <p:txBody>
          <a:bodyPr/>
          <a:lstStyle/>
          <a:p>
            <a:r>
              <a:rPr lang="en-US" dirty="0" smtClean="0"/>
              <a:t>Problem</a:t>
            </a:r>
            <a:endParaRPr lang="en-IN" dirty="0"/>
          </a:p>
        </p:txBody>
      </p:sp>
    </p:spTree>
    <p:extLst>
      <p:ext uri="{BB962C8B-B14F-4D97-AF65-F5344CB8AC3E}">
        <p14:creationId xmlns:p14="http://schemas.microsoft.com/office/powerpoint/2010/main" val="23008774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5059363"/>
          </a:xfrm>
        </p:spPr>
        <p:txBody>
          <a:bodyPr/>
          <a:lstStyle/>
          <a:p>
            <a:r>
              <a:rPr lang="en-US" dirty="0"/>
              <a:t>R is reflexive: Suppose (a, b) is an ordered pair in Z × Z. [We must show that (a, b) R (a, b).] </a:t>
            </a:r>
            <a:endParaRPr lang="en-US" dirty="0" smtClean="0"/>
          </a:p>
          <a:p>
            <a:r>
              <a:rPr lang="en-US" dirty="0" smtClean="0"/>
              <a:t>We </a:t>
            </a:r>
            <a:r>
              <a:rPr lang="en-US" dirty="0"/>
              <a:t>have a + b = a + b. Thus, by definition of R, (a, b) R (a, b). </a:t>
            </a:r>
            <a:endParaRPr lang="en-US" dirty="0" smtClean="0"/>
          </a:p>
          <a:p>
            <a:r>
              <a:rPr lang="en-US" dirty="0" smtClean="0"/>
              <a:t>R </a:t>
            </a:r>
            <a:r>
              <a:rPr lang="en-US" dirty="0"/>
              <a:t>is symmetric: Suppose (a, b) and (c, d) are two ordered pairs in Z × Z and (a, b) R (c, d). [We must show that (c, d) R (a, b).] Since (a, b) R (c, d), a + d = b + c. But this implies that b + c = a + d, and so, by definition of R, (c, d) R (a, b). </a:t>
            </a:r>
            <a:endParaRPr lang="en-US" dirty="0" smtClean="0"/>
          </a:p>
          <a:p>
            <a:r>
              <a:rPr lang="en-US" dirty="0" smtClean="0"/>
              <a:t>R </a:t>
            </a:r>
            <a:r>
              <a:rPr lang="en-US" dirty="0"/>
              <a:t>is transitive: Suppose (a, b),(c, d), and (e, f) are elements of Z × Z, (a, b) R (c, d), and (c, d) R (e, f). [We must show that (a, b) R (e, f).] Since (a, b) R (c, d), a + d = b + c, which means a − b = c − d, and since (c, d) R (e, f)C, c + f = d + e, which means c − d = e − f. Thus a − b = e − f, which means a + f = b + e, and so, by definition of R, (a, b) R (e, f).</a:t>
            </a:r>
            <a:endParaRPr lang="en-IN" dirty="0"/>
          </a:p>
          <a:p>
            <a:endParaRPr lang="en-IN" dirty="0"/>
          </a:p>
        </p:txBody>
      </p:sp>
      <p:sp>
        <p:nvSpPr>
          <p:cNvPr id="3" name="Content Placeholder 2"/>
          <p:cNvSpPr>
            <a:spLocks noGrp="1"/>
          </p:cNvSpPr>
          <p:nvPr>
            <p:ph sz="quarter" idx="10"/>
          </p:nvPr>
        </p:nvSpPr>
        <p:spPr/>
        <p:txBody>
          <a:bodyPr/>
          <a:lstStyle/>
          <a:p>
            <a:r>
              <a:rPr lang="en-US" dirty="0" smtClean="0"/>
              <a:t>Solution</a:t>
            </a:r>
            <a:endParaRPr lang="en-IN" dirty="0"/>
          </a:p>
        </p:txBody>
      </p:sp>
    </p:spTree>
    <p:extLst>
      <p:ext uri="{BB962C8B-B14F-4D97-AF65-F5344CB8AC3E}">
        <p14:creationId xmlns:p14="http://schemas.microsoft.com/office/powerpoint/2010/main" val="19798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1440" y="1493837"/>
            <a:ext cx="8976360" cy="5024529"/>
          </a:xfrm>
        </p:spPr>
        <p:txBody>
          <a:bodyPr/>
          <a:lstStyle/>
          <a:p>
            <a:r>
              <a:rPr lang="en-IN" dirty="0" smtClean="0"/>
              <a:t>Determine </a:t>
            </a:r>
            <a:r>
              <a:rPr lang="en-IN" dirty="0"/>
              <a:t>whether the relation with the directed graph shown is a partial order</a:t>
            </a:r>
            <a:r>
              <a:rPr lang="en-IN" dirty="0" smtClean="0"/>
              <a:t>.</a:t>
            </a:r>
          </a:p>
          <a:p>
            <a:endParaRPr lang="en-IN" dirty="0"/>
          </a:p>
          <a:p>
            <a:endParaRPr lang="en-IN" dirty="0" smtClean="0"/>
          </a:p>
          <a:p>
            <a:endParaRPr lang="en-IN" dirty="0"/>
          </a:p>
          <a:p>
            <a:endParaRPr lang="en-IN" dirty="0" smtClean="0"/>
          </a:p>
          <a:p>
            <a:endParaRPr lang="en-IN" dirty="0"/>
          </a:p>
          <a:p>
            <a:r>
              <a:rPr lang="en-IN" dirty="0"/>
              <a:t>Find the duals of these </a:t>
            </a:r>
            <a:r>
              <a:rPr lang="en-IN" dirty="0" err="1"/>
              <a:t>posets</a:t>
            </a:r>
            <a:r>
              <a:rPr lang="en-IN" dirty="0"/>
              <a:t>. a) ({0, 1, 2}, ≤) b) (Z, ≥) c) (P (Z), ⊇) d) (Z+, </a:t>
            </a:r>
            <a:r>
              <a:rPr lang="en-IN" dirty="0" smtClean="0"/>
              <a:t>|)</a:t>
            </a:r>
          </a:p>
          <a:p>
            <a:pPr algn="just"/>
            <a:r>
              <a:rPr lang="en-IN" dirty="0"/>
              <a:t>{(0, 0), (1, 0), (1, 1), (2, 0), (2, 1), (2, 2)} b) (Z, ≤) c) (P(Z), ⊆) d) (Z+, “is a multiple of”) </a:t>
            </a:r>
          </a:p>
        </p:txBody>
      </p:sp>
      <p:sp>
        <p:nvSpPr>
          <p:cNvPr id="3" name="Content Placeholder 2"/>
          <p:cNvSpPr>
            <a:spLocks noGrp="1"/>
          </p:cNvSpPr>
          <p:nvPr>
            <p:ph sz="quarter" idx="10"/>
          </p:nvPr>
        </p:nvSpPr>
        <p:spPr/>
        <p:txBody>
          <a:bodyPr/>
          <a:lstStyle/>
          <a:p>
            <a:r>
              <a:rPr lang="en-IN" dirty="0" smtClean="0"/>
              <a:t>Problem</a:t>
            </a:r>
            <a:endParaRPr lang="en-IN" dirty="0"/>
          </a:p>
        </p:txBody>
      </p:sp>
      <p:pic>
        <p:nvPicPr>
          <p:cNvPr id="5" name="Picture 4"/>
          <p:cNvPicPr>
            <a:picLocks noChangeAspect="1"/>
          </p:cNvPicPr>
          <p:nvPr/>
        </p:nvPicPr>
        <p:blipFill>
          <a:blip r:embed="rId2"/>
          <a:stretch>
            <a:fillRect/>
          </a:stretch>
        </p:blipFill>
        <p:spPr>
          <a:xfrm>
            <a:off x="3352800" y="2209800"/>
            <a:ext cx="2757740" cy="2075437"/>
          </a:xfrm>
          <a:prstGeom prst="rect">
            <a:avLst/>
          </a:prstGeom>
        </p:spPr>
      </p:pic>
    </p:spTree>
    <p:extLst>
      <p:ext uri="{BB962C8B-B14F-4D97-AF65-F5344CB8AC3E}">
        <p14:creationId xmlns:p14="http://schemas.microsoft.com/office/powerpoint/2010/main" val="2540379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4983163"/>
          </a:xfrm>
        </p:spPr>
        <p:txBody>
          <a:bodyPr/>
          <a:lstStyle/>
          <a:p>
            <a:r>
              <a:rPr lang="en-IN" dirty="0"/>
              <a:t>Answer these questions for the </a:t>
            </a:r>
            <a:r>
              <a:rPr lang="en-IN" dirty="0" err="1" smtClean="0"/>
              <a:t>poset</a:t>
            </a:r>
            <a:r>
              <a:rPr lang="en-IN" dirty="0" smtClean="0"/>
              <a:t> by drawing the </a:t>
            </a:r>
            <a:r>
              <a:rPr lang="en-IN" dirty="0" err="1" smtClean="0"/>
              <a:t>Hasse</a:t>
            </a:r>
            <a:r>
              <a:rPr lang="en-IN" dirty="0" smtClean="0"/>
              <a:t> diagram </a:t>
            </a:r>
            <a:r>
              <a:rPr lang="en-IN" dirty="0"/>
              <a:t>({3, 5, 9, 15, 24, 45}, </a:t>
            </a:r>
            <a:r>
              <a:rPr lang="en-IN" dirty="0" smtClean="0"/>
              <a:t>|).</a:t>
            </a:r>
          </a:p>
          <a:p>
            <a:r>
              <a:rPr lang="en-IN" dirty="0" smtClean="0"/>
              <a:t> </a:t>
            </a:r>
            <a:r>
              <a:rPr lang="en-IN" dirty="0"/>
              <a:t>a) Find the maximal elements. </a:t>
            </a:r>
            <a:endParaRPr lang="en-IN" dirty="0" smtClean="0"/>
          </a:p>
          <a:p>
            <a:r>
              <a:rPr lang="en-IN" dirty="0" smtClean="0"/>
              <a:t>b</a:t>
            </a:r>
            <a:r>
              <a:rPr lang="en-IN" dirty="0"/>
              <a:t>) Find the minimal elements. </a:t>
            </a:r>
            <a:endParaRPr lang="en-IN" dirty="0" smtClean="0"/>
          </a:p>
          <a:p>
            <a:r>
              <a:rPr lang="en-IN" dirty="0" smtClean="0"/>
              <a:t>c</a:t>
            </a:r>
            <a:r>
              <a:rPr lang="en-IN" dirty="0"/>
              <a:t>) Is there a greatest element</a:t>
            </a:r>
            <a:r>
              <a:rPr lang="en-IN" dirty="0" smtClean="0"/>
              <a:t>?</a:t>
            </a:r>
          </a:p>
          <a:p>
            <a:r>
              <a:rPr lang="en-IN" dirty="0" smtClean="0"/>
              <a:t> </a:t>
            </a:r>
            <a:r>
              <a:rPr lang="en-IN" dirty="0"/>
              <a:t>d) Is there a least element? </a:t>
            </a:r>
            <a:endParaRPr lang="en-IN" dirty="0" smtClean="0"/>
          </a:p>
          <a:p>
            <a:r>
              <a:rPr lang="en-IN" dirty="0" smtClean="0"/>
              <a:t>e</a:t>
            </a:r>
            <a:r>
              <a:rPr lang="en-IN" dirty="0"/>
              <a:t>) Find all upper bounds of {3, 5</a:t>
            </a:r>
            <a:r>
              <a:rPr lang="en-IN" dirty="0" smtClean="0"/>
              <a:t>}.</a:t>
            </a:r>
          </a:p>
          <a:p>
            <a:r>
              <a:rPr lang="en-IN" dirty="0" smtClean="0"/>
              <a:t> </a:t>
            </a:r>
            <a:r>
              <a:rPr lang="en-IN" dirty="0"/>
              <a:t>f ) Find the least upper bound of {3, 5}, if it exists</a:t>
            </a:r>
            <a:r>
              <a:rPr lang="en-IN" dirty="0" smtClean="0"/>
              <a:t>.</a:t>
            </a:r>
          </a:p>
          <a:p>
            <a:r>
              <a:rPr lang="en-IN" dirty="0" smtClean="0"/>
              <a:t> </a:t>
            </a:r>
            <a:r>
              <a:rPr lang="en-IN" dirty="0"/>
              <a:t>g) Find all lower bounds of {15, 45}. </a:t>
            </a:r>
            <a:endParaRPr lang="en-IN" dirty="0" smtClean="0"/>
          </a:p>
          <a:p>
            <a:r>
              <a:rPr lang="en-IN" dirty="0" smtClean="0"/>
              <a:t>h</a:t>
            </a:r>
            <a:r>
              <a:rPr lang="en-IN" dirty="0"/>
              <a:t>) Find the greatest lower bound of {15, 45}, if it exists.</a:t>
            </a:r>
          </a:p>
        </p:txBody>
      </p:sp>
      <p:sp>
        <p:nvSpPr>
          <p:cNvPr id="3" name="Content Placeholder 2"/>
          <p:cNvSpPr>
            <a:spLocks noGrp="1"/>
          </p:cNvSpPr>
          <p:nvPr>
            <p:ph sz="quarter" idx="10"/>
          </p:nvPr>
        </p:nvSpPr>
        <p:spPr/>
        <p:txBody>
          <a:bodyPr/>
          <a:lstStyle/>
          <a:p>
            <a:r>
              <a:rPr lang="en-IN" dirty="0" smtClean="0"/>
              <a:t>Problem</a:t>
            </a:r>
            <a:endParaRPr lang="en-IN" dirty="0"/>
          </a:p>
        </p:txBody>
      </p:sp>
    </p:spTree>
    <p:extLst>
      <p:ext uri="{BB962C8B-B14F-4D97-AF65-F5344CB8AC3E}">
        <p14:creationId xmlns:p14="http://schemas.microsoft.com/office/powerpoint/2010/main" val="6578269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Solution</a:t>
            </a:r>
            <a:endParaRPr lang="en-IN" dirty="0"/>
          </a:p>
        </p:txBody>
      </p:sp>
      <p:pic>
        <p:nvPicPr>
          <p:cNvPr id="1026" name="Picture 2" descr="https://d2nchlq0f2u6vy.cloudfront.net/18/06/26/d06d6735ad20f1b5daef0f6a04b68d18/adcdded456d92509f54f583759f1d922/image_scan.png?tcb=160248342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2362200"/>
            <a:ext cx="6747161" cy="2972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074895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371600"/>
            <a:ext cx="8915400" cy="5181600"/>
          </a:xfrm>
        </p:spPr>
        <p:txBody>
          <a:bodyPr/>
          <a:lstStyle/>
          <a:p>
            <a:pPr marL="457200" indent="-457200">
              <a:buAutoNum type="alphaLcParenR"/>
            </a:pPr>
            <a:r>
              <a:rPr lang="en-US" sz="2200" dirty="0" smtClean="0"/>
              <a:t>Our </a:t>
            </a:r>
            <a:r>
              <a:rPr lang="en-US" sz="2200" dirty="0"/>
              <a:t>maximal elements are 24 and 45. </a:t>
            </a:r>
            <a:endParaRPr lang="en-US" sz="2200" dirty="0" smtClean="0"/>
          </a:p>
          <a:p>
            <a:pPr marL="457200" indent="-457200">
              <a:buAutoNum type="alphaLcParenR"/>
            </a:pPr>
            <a:r>
              <a:rPr lang="en-US" sz="2200" dirty="0" smtClean="0"/>
              <a:t>Our </a:t>
            </a:r>
            <a:r>
              <a:rPr lang="en-US" sz="2200" dirty="0"/>
              <a:t>minimal elements are 3 and 5. c) </a:t>
            </a:r>
            <a:endParaRPr lang="en-US" sz="2200" dirty="0" smtClean="0"/>
          </a:p>
          <a:p>
            <a:pPr marL="457200" indent="-457200">
              <a:buAutoNum type="alphaLcParenR"/>
            </a:pPr>
            <a:r>
              <a:rPr lang="en-US" sz="2200" dirty="0" smtClean="0"/>
              <a:t>There </a:t>
            </a:r>
            <a:r>
              <a:rPr lang="en-US" sz="2200" dirty="0"/>
              <a:t>is no greatest element because this element would have to be a number that all other elements divide. Since our maximal elements are 24 and 45, and they do not divide each other, we do not have a greatest element. </a:t>
            </a:r>
            <a:endParaRPr lang="en-US" sz="2200" dirty="0" smtClean="0"/>
          </a:p>
          <a:p>
            <a:pPr marL="457200" indent="-457200">
              <a:buAutoNum type="alphaLcParenR"/>
            </a:pPr>
            <a:r>
              <a:rPr lang="en-US" sz="2200" dirty="0" smtClean="0"/>
              <a:t>There </a:t>
            </a:r>
            <a:r>
              <a:rPr lang="en-US" sz="2200" dirty="0"/>
              <a:t>is no least element because this element would be a number that can divide all other elements. Since our minimal elements are 3 and 5, and they do not divide each other, we do not have a least </a:t>
            </a:r>
            <a:r>
              <a:rPr lang="en-US" sz="2200" dirty="0" smtClean="0"/>
              <a:t>element</a:t>
            </a:r>
          </a:p>
          <a:p>
            <a:pPr marL="457200" indent="-457200">
              <a:buAutoNum type="alphaLcParenR"/>
            </a:pPr>
            <a:r>
              <a:rPr lang="en-US" sz="2200" dirty="0" smtClean="0"/>
              <a:t>15 </a:t>
            </a:r>
            <a:r>
              <a:rPr lang="en-US" sz="2200" dirty="0"/>
              <a:t>and 45</a:t>
            </a:r>
            <a:r>
              <a:rPr lang="en-US" sz="2200" dirty="0" smtClean="0"/>
              <a:t>.</a:t>
            </a:r>
          </a:p>
          <a:p>
            <a:pPr marL="457200" indent="-457200">
              <a:buAutoNum type="alphaLcParenR"/>
            </a:pPr>
            <a:r>
              <a:rPr lang="en-US" sz="2200" dirty="0" smtClean="0"/>
              <a:t> 15</a:t>
            </a:r>
            <a:r>
              <a:rPr lang="en-US" sz="2200" dirty="0"/>
              <a:t>. </a:t>
            </a:r>
            <a:endParaRPr lang="en-US" sz="2200" dirty="0" smtClean="0"/>
          </a:p>
          <a:p>
            <a:pPr marL="457200" indent="-457200">
              <a:buAutoNum type="alphaLcParenR"/>
            </a:pPr>
            <a:r>
              <a:rPr lang="en-US" sz="2200" dirty="0" smtClean="0"/>
              <a:t> 3</a:t>
            </a:r>
            <a:r>
              <a:rPr lang="en-US" sz="2200" dirty="0"/>
              <a:t>, 5, and 15</a:t>
            </a:r>
            <a:r>
              <a:rPr lang="en-US" sz="2200" dirty="0" smtClean="0"/>
              <a:t>.</a:t>
            </a:r>
          </a:p>
          <a:p>
            <a:pPr marL="457200" indent="-457200">
              <a:buAutoNum type="alphaLcParenR"/>
            </a:pPr>
            <a:r>
              <a:rPr lang="en-US" sz="2200" dirty="0" smtClean="0"/>
              <a:t> </a:t>
            </a:r>
            <a:r>
              <a:rPr lang="en-US" sz="2200" dirty="0"/>
              <a:t>15.</a:t>
            </a:r>
            <a:endParaRPr lang="en-IN" sz="2200" dirty="0"/>
          </a:p>
        </p:txBody>
      </p:sp>
      <p:sp>
        <p:nvSpPr>
          <p:cNvPr id="3" name="Content Placeholder 2"/>
          <p:cNvSpPr>
            <a:spLocks noGrp="1"/>
          </p:cNvSpPr>
          <p:nvPr>
            <p:ph sz="quarter" idx="10"/>
          </p:nvPr>
        </p:nvSpPr>
        <p:spPr/>
        <p:txBody>
          <a:bodyPr/>
          <a:lstStyle/>
          <a:p>
            <a:r>
              <a:rPr lang="en-US" dirty="0" smtClean="0"/>
              <a:t>Sol..</a:t>
            </a:r>
            <a:endParaRPr lang="en-IN" dirty="0"/>
          </a:p>
        </p:txBody>
      </p:sp>
    </p:spTree>
    <p:extLst>
      <p:ext uri="{BB962C8B-B14F-4D97-AF65-F5344CB8AC3E}">
        <p14:creationId xmlns:p14="http://schemas.microsoft.com/office/powerpoint/2010/main" val="84594530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Solution</a:t>
            </a:r>
            <a:endParaRPr lang="en-IN" dirty="0"/>
          </a:p>
        </p:txBody>
      </p:sp>
      <p:pic>
        <p:nvPicPr>
          <p:cNvPr id="4" name="Picture 4" descr="https://d2nchlq0f2u6vy.cloudfront.net/18/06/26/d06d6735ad20f1b5daef0f6a04b68d18/eb1fdb3fe553365895366b2abc5a1268/lateximg.png?tcb=160248342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371600" y="1447800"/>
            <a:ext cx="6019800" cy="5135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01501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04800" y="1493837"/>
            <a:ext cx="8610600" cy="4983163"/>
          </a:xfrm>
        </p:spPr>
        <p:txBody>
          <a:bodyPr/>
          <a:lstStyle/>
          <a:p>
            <a:r>
              <a:rPr lang="en-US" dirty="0"/>
              <a:t> Determine whether these </a:t>
            </a:r>
            <a:r>
              <a:rPr lang="en-US" dirty="0" err="1"/>
              <a:t>posets</a:t>
            </a:r>
            <a:r>
              <a:rPr lang="en-US" dirty="0"/>
              <a:t> are lattices. </a:t>
            </a:r>
            <a:endParaRPr lang="en-US" dirty="0" smtClean="0"/>
          </a:p>
          <a:p>
            <a:r>
              <a:rPr lang="en-US" dirty="0" smtClean="0"/>
              <a:t>a</a:t>
            </a:r>
            <a:r>
              <a:rPr lang="en-US" dirty="0"/>
              <a:t>) ({1,3,6,9,12</a:t>
            </a:r>
            <a:r>
              <a:rPr lang="en-US" dirty="0" smtClean="0"/>
              <a:t>},|) not a lattice because there are two maximal values</a:t>
            </a:r>
          </a:p>
          <a:p>
            <a:r>
              <a:rPr lang="en-US" dirty="0" smtClean="0"/>
              <a:t> </a:t>
            </a:r>
            <a:r>
              <a:rPr lang="en-US" dirty="0"/>
              <a:t>b) ({1,5,25,125},|) </a:t>
            </a:r>
            <a:r>
              <a:rPr lang="en-US" dirty="0" smtClean="0"/>
              <a:t>Lattice</a:t>
            </a:r>
          </a:p>
          <a:p>
            <a:endParaRPr lang="en-IN" dirty="0"/>
          </a:p>
        </p:txBody>
      </p:sp>
      <p:sp>
        <p:nvSpPr>
          <p:cNvPr id="3" name="Content Placeholder 2"/>
          <p:cNvSpPr>
            <a:spLocks noGrp="1"/>
          </p:cNvSpPr>
          <p:nvPr>
            <p:ph sz="quarter" idx="10"/>
          </p:nvPr>
        </p:nvSpPr>
        <p:spPr/>
        <p:txBody>
          <a:bodyPr/>
          <a:lstStyle/>
          <a:p>
            <a:r>
              <a:rPr lang="en-US" dirty="0" smtClean="0"/>
              <a:t>Problem</a:t>
            </a:r>
            <a:endParaRPr lang="en-IN" dirty="0"/>
          </a:p>
        </p:txBody>
      </p:sp>
      <p:pic>
        <p:nvPicPr>
          <p:cNvPr id="1026" name="Picture 2" descr="https://d2nchlq0f2u6vy.cloudfront.net/18/06/26/749b23c10bf9e58b3b015acaf248c82c/9c913fb364a626b96d8c63095a85980d/image_scan.png?tcb=16033486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3048000"/>
            <a:ext cx="1800225" cy="29829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d2nchlq0f2u6vy.cloudfront.net/18/06/26/749b23c10bf9e58b3b015acaf248c82c/c1df8afde82788f0c8c28ee3b2b67b26/image_scan.png?tcb=16033486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536" y="3607795"/>
            <a:ext cx="1800225" cy="2609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7001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152400" y="1493837"/>
                <a:ext cx="8839200" cy="4983163"/>
              </a:xfrm>
            </p:spPr>
            <p:txBody>
              <a:bodyPr/>
              <a:lstStyle/>
              <a:p>
                <a:endParaRPr lang="en-IN" dirty="0" smtClean="0"/>
              </a:p>
              <a:p>
                <a:r>
                  <a:rPr lang="en-IN" dirty="0" smtClean="0"/>
                  <a:t>A </a:t>
                </a:r>
                <a:r>
                  <a:rPr lang="en-IN" dirty="0"/>
                  <a:t>relation </a:t>
                </a:r>
                <a:r>
                  <a:rPr lang="en-IN" i="1" dirty="0"/>
                  <a:t>R </a:t>
                </a:r>
                <a:r>
                  <a:rPr lang="en-IN" dirty="0"/>
                  <a:t>on a set </a:t>
                </a:r>
                <a:r>
                  <a:rPr lang="en-IN" i="1" dirty="0"/>
                  <a:t>A </a:t>
                </a:r>
                <a:r>
                  <a:rPr lang="en-IN" dirty="0"/>
                  <a:t>such that for all </a:t>
                </a:r>
                <a:r>
                  <a:rPr lang="en-IN" i="1" dirty="0"/>
                  <a:t>a, b </a:t>
                </a:r>
                <a:r>
                  <a:rPr lang="en-IN" dirty="0"/>
                  <a:t>∈ </a:t>
                </a:r>
                <a:r>
                  <a:rPr lang="en-IN" i="1" dirty="0"/>
                  <a:t>A</a:t>
                </a:r>
                <a:r>
                  <a:rPr lang="en-IN" dirty="0"/>
                  <a:t>, if </a:t>
                </a:r>
                <a:r>
                  <a:rPr lang="en-IN" i="1" dirty="0"/>
                  <a:t>(a, b) </a:t>
                </a:r>
                <a:r>
                  <a:rPr lang="en-IN" dirty="0"/>
                  <a:t>∈ </a:t>
                </a:r>
                <a:r>
                  <a:rPr lang="en-IN" i="1" dirty="0"/>
                  <a:t>R </a:t>
                </a:r>
                <a:r>
                  <a:rPr lang="en-IN" dirty="0"/>
                  <a:t>and </a:t>
                </a:r>
                <a:r>
                  <a:rPr lang="en-IN" i="1" dirty="0"/>
                  <a:t>(b, a) </a:t>
                </a:r>
                <a:r>
                  <a:rPr lang="en-IN" dirty="0"/>
                  <a:t>∈ </a:t>
                </a:r>
                <a:r>
                  <a:rPr lang="en-IN" i="1" dirty="0"/>
                  <a:t>R</a:t>
                </a:r>
                <a:r>
                  <a:rPr lang="en-IN" dirty="0"/>
                  <a:t>, then </a:t>
                </a:r>
                <a:r>
                  <a:rPr lang="en-IN" i="1" dirty="0"/>
                  <a:t>a </a:t>
                </a:r>
                <a:r>
                  <a:rPr lang="en-IN" dirty="0"/>
                  <a:t>= </a:t>
                </a:r>
                <a:r>
                  <a:rPr lang="en-IN" i="1" dirty="0"/>
                  <a:t>b </a:t>
                </a:r>
                <a:r>
                  <a:rPr lang="en-IN" dirty="0"/>
                  <a:t>is called </a:t>
                </a:r>
                <a:r>
                  <a:rPr lang="en-IN" i="1" dirty="0"/>
                  <a:t>antisymmetric</a:t>
                </a:r>
                <a:r>
                  <a:rPr lang="en-IN" dirty="0" smtClean="0"/>
                  <a:t>.</a:t>
                </a:r>
              </a:p>
              <a:p>
                <a:endParaRPr lang="en-IN" dirty="0"/>
              </a:p>
              <a:p>
                <a:r>
                  <a:rPr lang="en-IN" dirty="0"/>
                  <a:t>A relation </a:t>
                </a:r>
                <a:r>
                  <a:rPr lang="en-IN" i="1" dirty="0"/>
                  <a:t>R </a:t>
                </a:r>
                <a:r>
                  <a:rPr lang="en-IN" dirty="0"/>
                  <a:t>is called </a:t>
                </a:r>
                <a:r>
                  <a:rPr lang="en-IN" b="1" dirty="0"/>
                  <a:t>asymmetric </a:t>
                </a:r>
                <a:r>
                  <a:rPr lang="en-IN" dirty="0"/>
                  <a:t>if </a:t>
                </a:r>
                <a:r>
                  <a:rPr lang="en-IN" i="1" dirty="0"/>
                  <a:t>(a, b) </a:t>
                </a:r>
                <a:r>
                  <a:rPr lang="en-IN" dirty="0"/>
                  <a:t>∈ </a:t>
                </a:r>
                <a:r>
                  <a:rPr lang="en-IN" i="1" dirty="0"/>
                  <a:t>R </a:t>
                </a:r>
                <a:r>
                  <a:rPr lang="en-IN" dirty="0"/>
                  <a:t>implies that</a:t>
                </a:r>
              </a:p>
              <a:p>
                <a:r>
                  <a:rPr lang="en-IN" i="1" dirty="0"/>
                  <a:t>(b, a) </a:t>
                </a:r>
                <a14:m>
                  <m:oMath xmlns:m="http://schemas.openxmlformats.org/officeDocument/2006/math">
                    <m:r>
                      <a:rPr lang="en-IN" i="1" dirty="0">
                        <a:latin typeface="Cambria Math" panose="02040503050406030204" pitchFamily="18" charset="0"/>
                        <a:ea typeface="Cambria Math" panose="02040503050406030204" pitchFamily="18" charset="0"/>
                      </a:rPr>
                      <m:t>∉</m:t>
                    </m:r>
                  </m:oMath>
                </a14:m>
                <a:r>
                  <a:rPr lang="en-IN" dirty="0"/>
                  <a:t> </a:t>
                </a:r>
                <a:r>
                  <a:rPr lang="en-IN" i="1" dirty="0"/>
                  <a:t>R</a:t>
                </a:r>
                <a:r>
                  <a:rPr lang="en-IN" dirty="0" smtClean="0"/>
                  <a:t>.</a:t>
                </a:r>
              </a:p>
              <a:p>
                <a:endParaRPr lang="en-IN" dirty="0"/>
              </a:p>
              <a:p>
                <a:r>
                  <a:rPr lang="en-IN" dirty="0"/>
                  <a:t>A relation </a:t>
                </a:r>
                <a:r>
                  <a:rPr lang="en-IN" i="1" dirty="0"/>
                  <a:t>R </a:t>
                </a:r>
                <a:r>
                  <a:rPr lang="en-IN" dirty="0"/>
                  <a:t>on a set </a:t>
                </a:r>
                <a:r>
                  <a:rPr lang="en-IN" i="1" dirty="0"/>
                  <a:t>A </a:t>
                </a:r>
                <a:r>
                  <a:rPr lang="en-IN" dirty="0"/>
                  <a:t>is called </a:t>
                </a:r>
                <a:r>
                  <a:rPr lang="en-IN" i="1" dirty="0"/>
                  <a:t>transitive </a:t>
                </a:r>
                <a:r>
                  <a:rPr lang="en-IN" dirty="0"/>
                  <a:t>if whenever </a:t>
                </a:r>
                <a:r>
                  <a:rPr lang="en-IN" i="1" dirty="0"/>
                  <a:t>(a, b) </a:t>
                </a:r>
                <a:r>
                  <a:rPr lang="en-IN" dirty="0"/>
                  <a:t>∈ </a:t>
                </a:r>
                <a:r>
                  <a:rPr lang="en-IN" i="1" dirty="0"/>
                  <a:t>R </a:t>
                </a:r>
                <a:r>
                  <a:rPr lang="en-IN" dirty="0"/>
                  <a:t>and </a:t>
                </a:r>
                <a:r>
                  <a:rPr lang="en-IN" i="1" dirty="0"/>
                  <a:t>(b, c) </a:t>
                </a:r>
                <a:r>
                  <a:rPr lang="en-IN" dirty="0"/>
                  <a:t>∈ </a:t>
                </a:r>
                <a:r>
                  <a:rPr lang="en-IN" i="1" dirty="0"/>
                  <a:t>R</a:t>
                </a:r>
                <a:r>
                  <a:rPr lang="en-IN" dirty="0"/>
                  <a:t>, then </a:t>
                </a:r>
                <a:r>
                  <a:rPr lang="en-IN" i="1" dirty="0"/>
                  <a:t>(a, c) </a:t>
                </a:r>
                <a:r>
                  <a:rPr lang="en-IN" dirty="0"/>
                  <a:t>∈ </a:t>
                </a:r>
                <a:r>
                  <a:rPr lang="en-IN" i="1" dirty="0"/>
                  <a:t>R</a:t>
                </a:r>
                <a:r>
                  <a:rPr lang="en-IN" dirty="0"/>
                  <a:t>, for all </a:t>
                </a:r>
                <a:r>
                  <a:rPr lang="en-IN" i="1" dirty="0"/>
                  <a:t>a, b, c </a:t>
                </a:r>
                <a:r>
                  <a:rPr lang="en-IN" dirty="0"/>
                  <a:t>∈ </a:t>
                </a:r>
                <a:r>
                  <a:rPr lang="en-IN" i="1" dirty="0"/>
                  <a:t>A</a:t>
                </a:r>
                <a:r>
                  <a:rPr lang="en-IN" dirty="0"/>
                  <a:t>.</a:t>
                </a:r>
              </a:p>
              <a:p>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152400" y="1493837"/>
                <a:ext cx="8839200" cy="4983163"/>
              </a:xfrm>
              <a:blipFill>
                <a:blip r:embed="rId2"/>
                <a:stretch>
                  <a:fillRect l="-1034" r="-1517"/>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US" dirty="0" smtClean="0"/>
              <a:t>Cont..</a:t>
            </a:r>
            <a:endParaRPr lang="en-IN" dirty="0"/>
          </a:p>
        </p:txBody>
      </p:sp>
    </p:spTree>
    <p:extLst>
      <p:ext uri="{BB962C8B-B14F-4D97-AF65-F5344CB8AC3E}">
        <p14:creationId xmlns:p14="http://schemas.microsoft.com/office/powerpoint/2010/main" val="8940307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76200" y="1493837"/>
                <a:ext cx="8915400" cy="4983163"/>
              </a:xfrm>
            </p:spPr>
            <p:txBody>
              <a:bodyPr/>
              <a:lstStyle/>
              <a:p>
                <a:pPr algn="just"/>
                <a:r>
                  <a:rPr lang="en-IN" dirty="0" smtClean="0"/>
                  <a:t>A relation between finite sets can be represented using a zero–one matrix. </a:t>
                </a:r>
              </a:p>
              <a:p>
                <a:pPr algn="just"/>
                <a:endParaRPr lang="en-IN" dirty="0" smtClean="0"/>
              </a:p>
              <a:p>
                <a:pPr algn="just"/>
                <a:r>
                  <a:rPr lang="en-IN" dirty="0" smtClean="0"/>
                  <a:t>Suppose </a:t>
                </a:r>
                <a:r>
                  <a:rPr lang="en-IN" dirty="0"/>
                  <a:t>that </a:t>
                </a:r>
                <a:r>
                  <a:rPr lang="en-IN" i="1" dirty="0"/>
                  <a:t>R </a:t>
                </a:r>
                <a:r>
                  <a:rPr lang="en-IN" dirty="0"/>
                  <a:t>is </a:t>
                </a:r>
                <a:r>
                  <a:rPr lang="en-IN" dirty="0" smtClean="0"/>
                  <a:t>a relation </a:t>
                </a:r>
                <a:r>
                  <a:rPr lang="en-IN" dirty="0"/>
                  <a:t>from </a:t>
                </a:r>
                <a:r>
                  <a:rPr lang="en-IN" i="1" dirty="0"/>
                  <a:t>A </a:t>
                </a:r>
                <a:r>
                  <a:rPr lang="en-IN" dirty="0"/>
                  <a:t>= {</a:t>
                </a:r>
                <a:r>
                  <a:rPr lang="en-IN" i="1" dirty="0"/>
                  <a:t>a</a:t>
                </a:r>
                <a:r>
                  <a:rPr lang="en-IN" dirty="0"/>
                  <a:t>1</a:t>
                </a:r>
                <a:r>
                  <a:rPr lang="en-IN" i="1" dirty="0"/>
                  <a:t>, a</a:t>
                </a:r>
                <a:r>
                  <a:rPr lang="en-IN" dirty="0"/>
                  <a:t>2</a:t>
                </a:r>
                <a:r>
                  <a:rPr lang="en-IN" i="1" dirty="0"/>
                  <a:t>, . . . , am</a:t>
                </a:r>
                <a:r>
                  <a:rPr lang="en-IN" dirty="0"/>
                  <a:t>} to </a:t>
                </a:r>
                <a:r>
                  <a:rPr lang="en-IN" i="1" dirty="0"/>
                  <a:t>B </a:t>
                </a:r>
                <a:r>
                  <a:rPr lang="en-IN" dirty="0"/>
                  <a:t>= {</a:t>
                </a:r>
                <a:r>
                  <a:rPr lang="en-IN" i="1" dirty="0"/>
                  <a:t>b</a:t>
                </a:r>
                <a:r>
                  <a:rPr lang="en-IN" dirty="0"/>
                  <a:t>1</a:t>
                </a:r>
                <a:r>
                  <a:rPr lang="en-IN" i="1" dirty="0"/>
                  <a:t>, b</a:t>
                </a:r>
                <a:r>
                  <a:rPr lang="en-IN" dirty="0"/>
                  <a:t>2</a:t>
                </a:r>
                <a:r>
                  <a:rPr lang="en-IN" i="1" dirty="0"/>
                  <a:t>, . . . , </a:t>
                </a:r>
                <a:r>
                  <a:rPr lang="en-IN" i="1" dirty="0" err="1"/>
                  <a:t>bn</a:t>
                </a:r>
                <a:r>
                  <a:rPr lang="en-IN" dirty="0"/>
                  <a:t>}. </a:t>
                </a:r>
                <a:endParaRPr lang="en-IN" dirty="0" smtClean="0"/>
              </a:p>
              <a:p>
                <a:pPr algn="just"/>
                <a:endParaRPr lang="en-IN" dirty="0"/>
              </a:p>
              <a:p>
                <a:pPr algn="just"/>
                <a:r>
                  <a:rPr lang="en-IN" dirty="0" smtClean="0"/>
                  <a:t>The </a:t>
                </a:r>
                <a:r>
                  <a:rPr lang="en-IN" dirty="0"/>
                  <a:t>relation </a:t>
                </a:r>
                <a:r>
                  <a:rPr lang="en-IN" i="1" dirty="0"/>
                  <a:t>R </a:t>
                </a:r>
                <a:r>
                  <a:rPr lang="en-IN" dirty="0"/>
                  <a:t>can be represented by the </a:t>
                </a:r>
                <a:r>
                  <a:rPr lang="en-IN" dirty="0" smtClean="0"/>
                  <a:t>matrix  </a:t>
                </a:r>
                <a:r>
                  <a:rPr lang="en-IN" b="1" dirty="0"/>
                  <a:t>M</a:t>
                </a:r>
                <a:r>
                  <a:rPr lang="en-IN" i="1" baseline="-25000" dirty="0"/>
                  <a:t>R</a:t>
                </a:r>
                <a:r>
                  <a:rPr lang="en-IN" i="1" dirty="0"/>
                  <a:t> </a:t>
                </a:r>
                <a:r>
                  <a:rPr lang="en-IN" dirty="0"/>
                  <a:t>= [</a:t>
                </a:r>
                <a:r>
                  <a:rPr lang="en-IN" i="1" dirty="0" err="1"/>
                  <a:t>m</a:t>
                </a:r>
                <a:r>
                  <a:rPr lang="en-IN" i="1" baseline="-25000" dirty="0" err="1"/>
                  <a:t>ij</a:t>
                </a:r>
                <a:r>
                  <a:rPr lang="en-IN" i="1" baseline="-25000" dirty="0"/>
                  <a:t> </a:t>
                </a:r>
                <a:r>
                  <a:rPr lang="en-IN" dirty="0"/>
                  <a:t>],</a:t>
                </a:r>
              </a:p>
              <a:p>
                <a:pPr algn="just"/>
                <a:r>
                  <a:rPr lang="en-IN" dirty="0"/>
                  <a:t>where</a:t>
                </a:r>
              </a:p>
              <a:p>
                <a:pPr algn="ctr"/>
                <a:r>
                  <a:rPr lang="nl-NL" i="1" dirty="0" smtClean="0"/>
                  <a:t>m</a:t>
                </a:r>
                <a:r>
                  <a:rPr lang="nl-NL" i="1" baseline="-25000" dirty="0" smtClean="0"/>
                  <a:t>ij</a:t>
                </a:r>
                <a14:m>
                  <m:oMath xmlns:m="http://schemas.openxmlformats.org/officeDocument/2006/math">
                    <m:r>
                      <a:rPr lang="en-IN" b="0" i="1" dirty="0" smtClean="0">
                        <a:latin typeface="Cambria Math" panose="02040503050406030204" pitchFamily="18" charset="0"/>
                      </a:rPr>
                      <m:t>=</m:t>
                    </m:r>
                    <m:d>
                      <m:dPr>
                        <m:begChr m:val="{"/>
                        <m:endChr m:val=""/>
                        <m:ctrlPr>
                          <a:rPr lang="nl-NL" i="1" dirty="0" smtClean="0">
                            <a:latin typeface="Cambria Math" panose="02040503050406030204" pitchFamily="18" charset="0"/>
                          </a:rPr>
                        </m:ctrlPr>
                      </m:dPr>
                      <m:e>
                        <m:eqArr>
                          <m:eqArrPr>
                            <m:ctrlPr>
                              <a:rPr lang="nl-NL" i="1" dirty="0" smtClean="0">
                                <a:latin typeface="Cambria Math" panose="02040503050406030204" pitchFamily="18" charset="0"/>
                              </a:rPr>
                            </m:ctrlPr>
                          </m:eqArrPr>
                          <m:e>
                            <m:r>
                              <m:rPr>
                                <m:nor/>
                              </m:rPr>
                              <a:rPr lang="nl-NL" dirty="0"/>
                              <m:t>1 </m:t>
                            </m:r>
                            <m:r>
                              <m:rPr>
                                <m:nor/>
                              </m:rPr>
                              <a:rPr lang="nl-NL" dirty="0"/>
                              <m:t>if</m:t>
                            </m:r>
                            <m:r>
                              <m:rPr>
                                <m:nor/>
                              </m:rPr>
                              <a:rPr lang="nl-NL" dirty="0"/>
                              <m:t> </m:t>
                            </m:r>
                            <m:r>
                              <m:rPr>
                                <m:nor/>
                              </m:rPr>
                              <a:rPr lang="nl-NL" i="1" dirty="0"/>
                              <m:t>(</m:t>
                            </m:r>
                            <m:r>
                              <m:rPr>
                                <m:nor/>
                              </m:rPr>
                              <a:rPr lang="nl-NL" i="1" dirty="0"/>
                              <m:t>ai</m:t>
                            </m:r>
                            <m:r>
                              <m:rPr>
                                <m:nor/>
                              </m:rPr>
                              <a:rPr lang="nl-NL" i="1" dirty="0"/>
                              <m:t>, </m:t>
                            </m:r>
                            <m:r>
                              <m:rPr>
                                <m:nor/>
                              </m:rPr>
                              <a:rPr lang="nl-NL" i="1" dirty="0"/>
                              <m:t>bj</m:t>
                            </m:r>
                            <m:r>
                              <m:rPr>
                                <m:nor/>
                              </m:rPr>
                              <a:rPr lang="nl-NL" i="1" dirty="0"/>
                              <m:t> ) </m:t>
                            </m:r>
                            <m:r>
                              <m:rPr>
                                <m:nor/>
                              </m:rPr>
                              <a:rPr lang="nl-NL" dirty="0"/>
                              <m:t>∈ </m:t>
                            </m:r>
                            <m:r>
                              <m:rPr>
                                <m:nor/>
                              </m:rPr>
                              <a:rPr lang="nl-NL" i="1" dirty="0"/>
                              <m:t>R</m:t>
                            </m:r>
                          </m:e>
                          <m:e>
                            <m:r>
                              <m:rPr>
                                <m:nor/>
                              </m:rPr>
                              <a:rPr lang="it-IT" dirty="0"/>
                              <m:t>0 </m:t>
                            </m:r>
                            <m:r>
                              <m:rPr>
                                <m:nor/>
                              </m:rPr>
                              <a:rPr lang="it-IT" dirty="0"/>
                              <m:t>if</m:t>
                            </m:r>
                            <m:r>
                              <m:rPr>
                                <m:nor/>
                              </m:rPr>
                              <a:rPr lang="it-IT" dirty="0"/>
                              <m:t> </m:t>
                            </m:r>
                            <m:r>
                              <m:rPr>
                                <m:nor/>
                              </m:rPr>
                              <a:rPr lang="it-IT" i="1" dirty="0"/>
                              <m:t>(</m:t>
                            </m:r>
                            <m:r>
                              <m:rPr>
                                <m:nor/>
                              </m:rPr>
                              <a:rPr lang="it-IT" i="1" dirty="0"/>
                              <m:t>ai</m:t>
                            </m:r>
                            <m:r>
                              <m:rPr>
                                <m:nor/>
                              </m:rPr>
                              <a:rPr lang="it-IT" i="1" dirty="0"/>
                              <m:t>, </m:t>
                            </m:r>
                            <m:r>
                              <m:rPr>
                                <m:nor/>
                              </m:rPr>
                              <a:rPr lang="it-IT" i="1" dirty="0"/>
                              <m:t>bj</m:t>
                            </m:r>
                            <m:r>
                              <m:rPr>
                                <m:nor/>
                              </m:rPr>
                              <a:rPr lang="it-IT" i="1" dirty="0"/>
                              <m:t>)</m:t>
                            </m:r>
                            <m:r>
                              <a:rPr lang="it-IT" i="1" dirty="0">
                                <a:latin typeface="Cambria Math" panose="02040503050406030204" pitchFamily="18" charset="0"/>
                                <a:ea typeface="Cambria Math" panose="02040503050406030204" pitchFamily="18" charset="0"/>
                              </a:rPr>
                              <m:t>∉</m:t>
                            </m:r>
                            <m:r>
                              <m:rPr>
                                <m:nor/>
                              </m:rPr>
                              <a:rPr lang="it-IT" i="1" dirty="0"/>
                              <m:t>R</m:t>
                            </m:r>
                          </m:e>
                        </m:eqArr>
                      </m:e>
                    </m:d>
                  </m:oMath>
                </a14:m>
                <a:endParaRPr lang="nl-NL" i="1" dirty="0"/>
              </a:p>
              <a:p>
                <a:r>
                  <a:rPr lang="it-IT" i="1" dirty="0" smtClean="0"/>
                  <a:t>.</a:t>
                </a:r>
                <a:endParaRPr lang="en-IN"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76200" y="1493837"/>
                <a:ext cx="8915400" cy="4983163"/>
              </a:xfrm>
              <a:blipFill>
                <a:blip r:embed="rId2"/>
                <a:stretch>
                  <a:fillRect l="-1094" t="-856" r="-1026"/>
                </a:stretch>
              </a:blipFill>
            </p:spPr>
            <p:txBody>
              <a:bodyPr/>
              <a:lstStyle/>
              <a:p>
                <a:r>
                  <a:rPr lang="en-IN">
                    <a:noFill/>
                  </a:rPr>
                  <a:t> </a:t>
                </a:r>
              </a:p>
            </p:txBody>
          </p:sp>
        </mc:Fallback>
      </mc:AlternateContent>
      <p:sp>
        <p:nvSpPr>
          <p:cNvPr id="3" name="Content Placeholder 2"/>
          <p:cNvSpPr>
            <a:spLocks noGrp="1"/>
          </p:cNvSpPr>
          <p:nvPr>
            <p:ph sz="quarter" idx="10"/>
          </p:nvPr>
        </p:nvSpPr>
        <p:spPr/>
        <p:txBody>
          <a:bodyPr/>
          <a:lstStyle/>
          <a:p>
            <a:r>
              <a:rPr lang="en-IN" dirty="0"/>
              <a:t>Representing Relations</a:t>
            </a:r>
          </a:p>
        </p:txBody>
      </p:sp>
    </p:spTree>
    <p:extLst>
      <p:ext uri="{BB962C8B-B14F-4D97-AF65-F5344CB8AC3E}">
        <p14:creationId xmlns:p14="http://schemas.microsoft.com/office/powerpoint/2010/main" val="19470792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4983163"/>
          </a:xfrm>
        </p:spPr>
        <p:txBody>
          <a:bodyPr/>
          <a:lstStyle/>
          <a:p>
            <a:r>
              <a:rPr lang="en-IN" dirty="0" smtClean="0"/>
              <a:t>A relation </a:t>
            </a:r>
            <a:r>
              <a:rPr lang="en-IN" i="1" dirty="0" smtClean="0"/>
              <a:t>R </a:t>
            </a:r>
            <a:r>
              <a:rPr lang="en-IN" dirty="0" smtClean="0"/>
              <a:t>on </a:t>
            </a:r>
            <a:r>
              <a:rPr lang="en-IN" i="1" dirty="0" smtClean="0"/>
              <a:t>A </a:t>
            </a:r>
            <a:r>
              <a:rPr lang="en-IN" dirty="0" smtClean="0"/>
              <a:t>is </a:t>
            </a:r>
            <a:r>
              <a:rPr lang="en-IN" dirty="0"/>
              <a:t>reflexive if </a:t>
            </a:r>
            <a:r>
              <a:rPr lang="en-IN" i="1" dirty="0"/>
              <a:t>(a, a) </a:t>
            </a:r>
            <a:r>
              <a:rPr lang="en-IN" dirty="0"/>
              <a:t>∈ </a:t>
            </a:r>
            <a:r>
              <a:rPr lang="en-IN" i="1" dirty="0"/>
              <a:t>R </a:t>
            </a:r>
            <a:r>
              <a:rPr lang="en-IN" dirty="0" smtClean="0"/>
              <a:t>whenever </a:t>
            </a:r>
            <a:r>
              <a:rPr lang="en-IN" i="1" dirty="0" smtClean="0"/>
              <a:t>a </a:t>
            </a:r>
            <a:r>
              <a:rPr lang="en-IN" dirty="0"/>
              <a:t>∈ </a:t>
            </a:r>
            <a:r>
              <a:rPr lang="en-IN" i="1" dirty="0"/>
              <a:t>A</a:t>
            </a:r>
            <a:r>
              <a:rPr lang="en-IN" dirty="0"/>
              <a:t>. </a:t>
            </a:r>
            <a:endParaRPr lang="en-IN" dirty="0" smtClean="0"/>
          </a:p>
          <a:p>
            <a:endParaRPr lang="en-IN" dirty="0"/>
          </a:p>
          <a:p>
            <a:r>
              <a:rPr lang="en-IN" dirty="0" smtClean="0"/>
              <a:t>Thus</a:t>
            </a:r>
            <a:r>
              <a:rPr lang="en-IN" dirty="0"/>
              <a:t>, </a:t>
            </a:r>
            <a:r>
              <a:rPr lang="en-IN" i="1" dirty="0"/>
              <a:t>R </a:t>
            </a:r>
            <a:r>
              <a:rPr lang="en-IN" dirty="0"/>
              <a:t>is reflexive if and only if </a:t>
            </a:r>
            <a:r>
              <a:rPr lang="en-IN" i="1" dirty="0"/>
              <a:t>(</a:t>
            </a:r>
            <a:r>
              <a:rPr lang="en-IN" i="1" dirty="0" err="1"/>
              <a:t>a</a:t>
            </a:r>
            <a:r>
              <a:rPr lang="en-IN" i="1" baseline="-25000" dirty="0" err="1"/>
              <a:t>i</a:t>
            </a:r>
            <a:r>
              <a:rPr lang="en-IN" i="1" dirty="0"/>
              <a:t>, </a:t>
            </a:r>
            <a:r>
              <a:rPr lang="en-IN" i="1" dirty="0" err="1"/>
              <a:t>a</a:t>
            </a:r>
            <a:r>
              <a:rPr lang="en-IN" i="1" baseline="-25000" dirty="0" err="1"/>
              <a:t>i</a:t>
            </a:r>
            <a:r>
              <a:rPr lang="en-IN" i="1" dirty="0"/>
              <a:t>) </a:t>
            </a:r>
            <a:r>
              <a:rPr lang="en-IN" dirty="0"/>
              <a:t>∈ </a:t>
            </a:r>
            <a:r>
              <a:rPr lang="en-IN" i="1" dirty="0"/>
              <a:t>R </a:t>
            </a:r>
            <a:r>
              <a:rPr lang="en-IN" dirty="0"/>
              <a:t>for </a:t>
            </a:r>
            <a:r>
              <a:rPr lang="en-IN" i="1" dirty="0" err="1"/>
              <a:t>i</a:t>
            </a:r>
            <a:r>
              <a:rPr lang="en-IN" i="1" dirty="0"/>
              <a:t> </a:t>
            </a:r>
            <a:r>
              <a:rPr lang="en-IN" dirty="0"/>
              <a:t>= 1</a:t>
            </a:r>
            <a:r>
              <a:rPr lang="en-IN" i="1" dirty="0"/>
              <a:t>, </a:t>
            </a:r>
            <a:r>
              <a:rPr lang="en-IN" dirty="0"/>
              <a:t>2</a:t>
            </a:r>
            <a:r>
              <a:rPr lang="en-IN" i="1" dirty="0"/>
              <a:t>, . . . , n</a:t>
            </a:r>
            <a:r>
              <a:rPr lang="en-IN" dirty="0" smtClean="0"/>
              <a:t>.</a:t>
            </a:r>
          </a:p>
          <a:p>
            <a:r>
              <a:rPr lang="en-IN" dirty="0" smtClean="0"/>
              <a:t> </a:t>
            </a:r>
          </a:p>
          <a:p>
            <a:r>
              <a:rPr lang="en-IN" dirty="0" smtClean="0"/>
              <a:t>Hence</a:t>
            </a:r>
            <a:r>
              <a:rPr lang="en-IN" dirty="0"/>
              <a:t>, </a:t>
            </a:r>
            <a:r>
              <a:rPr lang="en-IN" i="1" dirty="0"/>
              <a:t>R </a:t>
            </a:r>
            <a:r>
              <a:rPr lang="en-IN" dirty="0"/>
              <a:t>is </a:t>
            </a:r>
            <a:r>
              <a:rPr lang="en-IN" dirty="0" smtClean="0"/>
              <a:t>reflexive if </a:t>
            </a:r>
            <a:r>
              <a:rPr lang="en-IN" dirty="0"/>
              <a:t>and only if </a:t>
            </a:r>
            <a:r>
              <a:rPr lang="en-IN" i="1" dirty="0"/>
              <a:t>m</a:t>
            </a:r>
            <a:r>
              <a:rPr lang="en-IN" i="1" baseline="-25000" dirty="0"/>
              <a:t>ii</a:t>
            </a:r>
            <a:r>
              <a:rPr lang="en-IN" i="1" dirty="0"/>
              <a:t> </a:t>
            </a:r>
            <a:r>
              <a:rPr lang="en-IN" dirty="0"/>
              <a:t>= 1, for </a:t>
            </a:r>
            <a:r>
              <a:rPr lang="en-IN" i="1" dirty="0" err="1"/>
              <a:t>i</a:t>
            </a:r>
            <a:r>
              <a:rPr lang="en-IN" i="1" dirty="0"/>
              <a:t> </a:t>
            </a:r>
            <a:r>
              <a:rPr lang="en-IN" dirty="0"/>
              <a:t>= 1</a:t>
            </a:r>
            <a:r>
              <a:rPr lang="en-IN" i="1" dirty="0"/>
              <a:t>, </a:t>
            </a:r>
            <a:r>
              <a:rPr lang="en-IN" dirty="0"/>
              <a:t>2</a:t>
            </a:r>
            <a:r>
              <a:rPr lang="en-IN" i="1" dirty="0"/>
              <a:t>, . . . , n</a:t>
            </a:r>
            <a:r>
              <a:rPr lang="en-IN" dirty="0" smtClean="0"/>
              <a:t>.</a:t>
            </a:r>
          </a:p>
          <a:p>
            <a:endParaRPr lang="en-IN" dirty="0" smtClean="0"/>
          </a:p>
          <a:p>
            <a:r>
              <a:rPr lang="en-IN" dirty="0" smtClean="0"/>
              <a:t> </a:t>
            </a:r>
            <a:r>
              <a:rPr lang="en-IN" dirty="0"/>
              <a:t>In other words, </a:t>
            </a:r>
            <a:r>
              <a:rPr lang="en-IN" i="1" dirty="0"/>
              <a:t>R </a:t>
            </a:r>
            <a:r>
              <a:rPr lang="en-IN" dirty="0"/>
              <a:t>is reflexive if all the elements </a:t>
            </a:r>
            <a:r>
              <a:rPr lang="en-IN" dirty="0" smtClean="0"/>
              <a:t>on the </a:t>
            </a:r>
            <a:r>
              <a:rPr lang="en-IN" dirty="0"/>
              <a:t>main diagonal of </a:t>
            </a:r>
            <a:r>
              <a:rPr lang="en-IN" b="1" dirty="0"/>
              <a:t>M</a:t>
            </a:r>
            <a:r>
              <a:rPr lang="en-IN" i="1" baseline="-25000" dirty="0"/>
              <a:t>R</a:t>
            </a:r>
            <a:r>
              <a:rPr lang="en-IN" i="1" dirty="0"/>
              <a:t> </a:t>
            </a:r>
            <a:r>
              <a:rPr lang="en-IN" dirty="0"/>
              <a:t>are equal to </a:t>
            </a:r>
            <a:r>
              <a:rPr lang="en-IN" dirty="0" smtClean="0"/>
              <a:t>1.</a:t>
            </a:r>
          </a:p>
          <a:p>
            <a:endParaRPr lang="en-IN" dirty="0" smtClean="0"/>
          </a:p>
          <a:p>
            <a:r>
              <a:rPr lang="en-IN" dirty="0" smtClean="0"/>
              <a:t> </a:t>
            </a:r>
            <a:r>
              <a:rPr lang="en-IN" dirty="0"/>
              <a:t>Note that the elements off </a:t>
            </a:r>
            <a:r>
              <a:rPr lang="en-IN" dirty="0" smtClean="0"/>
              <a:t>the main </a:t>
            </a:r>
            <a:r>
              <a:rPr lang="en-IN" dirty="0"/>
              <a:t>diagonal can be either 0 or 1</a:t>
            </a:r>
          </a:p>
        </p:txBody>
      </p:sp>
      <p:sp>
        <p:nvSpPr>
          <p:cNvPr id="3" name="Content Placeholder 2"/>
          <p:cNvSpPr>
            <a:spLocks noGrp="1"/>
          </p:cNvSpPr>
          <p:nvPr>
            <p:ph sz="quarter" idx="10"/>
          </p:nvPr>
        </p:nvSpPr>
        <p:spPr/>
        <p:txBody>
          <a:bodyPr/>
          <a:lstStyle/>
          <a:p>
            <a:r>
              <a:rPr lang="en-IN" dirty="0" smtClean="0"/>
              <a:t>Reflexive : </a:t>
            </a:r>
            <a:endParaRPr lang="en-IN" dirty="0"/>
          </a:p>
        </p:txBody>
      </p:sp>
      <p:pic>
        <p:nvPicPr>
          <p:cNvPr id="4" name="Picture 3"/>
          <p:cNvPicPr>
            <a:picLocks noChangeAspect="1"/>
          </p:cNvPicPr>
          <p:nvPr/>
        </p:nvPicPr>
        <p:blipFill>
          <a:blip r:embed="rId2"/>
          <a:stretch>
            <a:fillRect/>
          </a:stretch>
        </p:blipFill>
        <p:spPr>
          <a:xfrm>
            <a:off x="3186672" y="-19761"/>
            <a:ext cx="1382700" cy="1257600"/>
          </a:xfrm>
          <a:prstGeom prst="rect">
            <a:avLst/>
          </a:prstGeom>
        </p:spPr>
      </p:pic>
    </p:spTree>
    <p:extLst>
      <p:ext uri="{BB962C8B-B14F-4D97-AF65-F5344CB8AC3E}">
        <p14:creationId xmlns:p14="http://schemas.microsoft.com/office/powerpoint/2010/main" val="18302867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 y="1493837"/>
            <a:ext cx="8915400" cy="4983163"/>
          </a:xfrm>
        </p:spPr>
        <p:txBody>
          <a:bodyPr/>
          <a:lstStyle/>
          <a:p>
            <a:pPr algn="just"/>
            <a:r>
              <a:rPr lang="en-IN" sz="2000" dirty="0"/>
              <a:t>The relation </a:t>
            </a:r>
            <a:r>
              <a:rPr lang="en-IN" sz="2000" i="1" dirty="0"/>
              <a:t>R </a:t>
            </a:r>
            <a:r>
              <a:rPr lang="en-IN" sz="2000" dirty="0"/>
              <a:t>is symmetric if </a:t>
            </a:r>
            <a:r>
              <a:rPr lang="en-IN" sz="2000" i="1" dirty="0"/>
              <a:t>(a, b) </a:t>
            </a:r>
            <a:r>
              <a:rPr lang="en-IN" sz="2000" dirty="0"/>
              <a:t>∈ </a:t>
            </a:r>
            <a:r>
              <a:rPr lang="en-IN" sz="2000" i="1" dirty="0"/>
              <a:t>R </a:t>
            </a:r>
            <a:r>
              <a:rPr lang="en-IN" sz="2000" dirty="0"/>
              <a:t>implies that </a:t>
            </a:r>
            <a:r>
              <a:rPr lang="en-IN" sz="2000" i="1" dirty="0"/>
              <a:t>(b, a) </a:t>
            </a:r>
            <a:r>
              <a:rPr lang="en-IN" sz="2000" dirty="0"/>
              <a:t>∈ </a:t>
            </a:r>
            <a:r>
              <a:rPr lang="en-IN" sz="2000" i="1" dirty="0"/>
              <a:t>R</a:t>
            </a:r>
            <a:r>
              <a:rPr lang="en-IN" sz="2000" dirty="0"/>
              <a:t>. Consequently, </a:t>
            </a:r>
            <a:r>
              <a:rPr lang="en-IN" sz="2000" dirty="0" smtClean="0"/>
              <a:t>the relation </a:t>
            </a:r>
            <a:r>
              <a:rPr lang="en-IN" sz="2000" i="1" dirty="0"/>
              <a:t>R </a:t>
            </a:r>
            <a:r>
              <a:rPr lang="en-IN" sz="2000" dirty="0"/>
              <a:t>on the set </a:t>
            </a:r>
            <a:r>
              <a:rPr lang="en-IN" sz="2000" i="1" dirty="0"/>
              <a:t>A </a:t>
            </a:r>
            <a:r>
              <a:rPr lang="en-IN" sz="2000" dirty="0"/>
              <a:t>= {</a:t>
            </a:r>
            <a:r>
              <a:rPr lang="en-IN" sz="2000" i="1" dirty="0"/>
              <a:t>a</a:t>
            </a:r>
            <a:r>
              <a:rPr lang="en-IN" sz="2000" dirty="0"/>
              <a:t>1</a:t>
            </a:r>
            <a:r>
              <a:rPr lang="en-IN" sz="2000" i="1" dirty="0"/>
              <a:t>, a</a:t>
            </a:r>
            <a:r>
              <a:rPr lang="en-IN" sz="2000" dirty="0"/>
              <a:t>2</a:t>
            </a:r>
            <a:r>
              <a:rPr lang="en-IN" sz="2000" i="1" dirty="0"/>
              <a:t>, . . . , an</a:t>
            </a:r>
            <a:r>
              <a:rPr lang="en-IN" sz="2000" dirty="0"/>
              <a:t>} is symmetric if and only if </a:t>
            </a:r>
            <a:r>
              <a:rPr lang="en-IN" sz="2000" i="1" dirty="0"/>
              <a:t>(</a:t>
            </a:r>
            <a:r>
              <a:rPr lang="en-IN" sz="2000" i="1" dirty="0" err="1"/>
              <a:t>aj</a:t>
            </a:r>
            <a:r>
              <a:rPr lang="en-IN" sz="2000" i="1" dirty="0"/>
              <a:t>, </a:t>
            </a:r>
            <a:r>
              <a:rPr lang="en-IN" sz="2000" i="1" dirty="0" err="1"/>
              <a:t>ai</a:t>
            </a:r>
            <a:r>
              <a:rPr lang="en-IN" sz="2000" i="1" dirty="0"/>
              <a:t>) </a:t>
            </a:r>
            <a:r>
              <a:rPr lang="en-IN" sz="2000" dirty="0"/>
              <a:t>∈ </a:t>
            </a:r>
            <a:r>
              <a:rPr lang="en-IN" sz="2000" i="1" dirty="0"/>
              <a:t>R </a:t>
            </a:r>
            <a:r>
              <a:rPr lang="en-IN" sz="2000" dirty="0" smtClean="0"/>
              <a:t>whenever </a:t>
            </a:r>
            <a:r>
              <a:rPr lang="en-IN" sz="2000" i="1" dirty="0" smtClean="0"/>
              <a:t>(</a:t>
            </a:r>
            <a:r>
              <a:rPr lang="en-IN" sz="2000" i="1" dirty="0" err="1"/>
              <a:t>ai</a:t>
            </a:r>
            <a:r>
              <a:rPr lang="en-IN" sz="2000" i="1" dirty="0"/>
              <a:t>, </a:t>
            </a:r>
            <a:r>
              <a:rPr lang="en-IN" sz="2000" i="1" dirty="0" err="1"/>
              <a:t>aj</a:t>
            </a:r>
            <a:r>
              <a:rPr lang="en-IN" sz="2000" i="1" dirty="0"/>
              <a:t> ) </a:t>
            </a:r>
            <a:r>
              <a:rPr lang="en-IN" sz="2000" dirty="0"/>
              <a:t>∈ </a:t>
            </a:r>
            <a:r>
              <a:rPr lang="en-IN" sz="2000" i="1" dirty="0"/>
              <a:t>R</a:t>
            </a:r>
            <a:r>
              <a:rPr lang="en-IN" sz="2000" dirty="0"/>
              <a:t>. </a:t>
            </a:r>
            <a:endParaRPr lang="en-IN" sz="2000" dirty="0" smtClean="0"/>
          </a:p>
          <a:p>
            <a:pPr algn="just"/>
            <a:endParaRPr lang="en-IN" sz="2000" dirty="0" smtClean="0"/>
          </a:p>
          <a:p>
            <a:pPr algn="just"/>
            <a:r>
              <a:rPr lang="en-IN" sz="2000" dirty="0" smtClean="0"/>
              <a:t>In </a:t>
            </a:r>
            <a:r>
              <a:rPr lang="en-IN" sz="2000" dirty="0"/>
              <a:t>terms of the entries of </a:t>
            </a:r>
            <a:r>
              <a:rPr lang="en-IN" sz="2000" b="1" dirty="0"/>
              <a:t>M</a:t>
            </a:r>
            <a:r>
              <a:rPr lang="en-IN" sz="2000" i="1" baseline="-25000" dirty="0"/>
              <a:t>R</a:t>
            </a:r>
            <a:r>
              <a:rPr lang="en-IN" sz="2000" dirty="0"/>
              <a:t>, </a:t>
            </a:r>
            <a:r>
              <a:rPr lang="en-IN" sz="2000" i="1" dirty="0"/>
              <a:t>R </a:t>
            </a:r>
            <a:r>
              <a:rPr lang="en-IN" sz="2000" dirty="0"/>
              <a:t>is symmetric if and only if </a:t>
            </a:r>
            <a:r>
              <a:rPr lang="en-IN" sz="2000" i="1" dirty="0" err="1"/>
              <a:t>m</a:t>
            </a:r>
            <a:r>
              <a:rPr lang="en-IN" sz="2000" i="1" baseline="-25000" dirty="0" err="1"/>
              <a:t>ji</a:t>
            </a:r>
            <a:r>
              <a:rPr lang="en-IN" sz="2000" i="1" dirty="0"/>
              <a:t> </a:t>
            </a:r>
            <a:r>
              <a:rPr lang="en-IN" sz="2000" dirty="0"/>
              <a:t>= 1 </a:t>
            </a:r>
            <a:r>
              <a:rPr lang="en-IN" sz="2000" dirty="0" smtClean="0"/>
              <a:t>whenever </a:t>
            </a:r>
            <a:r>
              <a:rPr lang="en-IN" sz="2000" i="1" dirty="0" err="1" smtClean="0"/>
              <a:t>m</a:t>
            </a:r>
            <a:r>
              <a:rPr lang="en-IN" sz="2000" i="1" baseline="-25000" dirty="0" err="1" smtClean="0"/>
              <a:t>ij</a:t>
            </a:r>
            <a:r>
              <a:rPr lang="en-IN" sz="2000" i="1" dirty="0" smtClean="0"/>
              <a:t> </a:t>
            </a:r>
            <a:r>
              <a:rPr lang="en-IN" sz="2000" dirty="0"/>
              <a:t>= 1. </a:t>
            </a:r>
            <a:endParaRPr lang="en-IN" sz="2000" dirty="0" smtClean="0"/>
          </a:p>
          <a:p>
            <a:pPr algn="just"/>
            <a:endParaRPr lang="en-IN" sz="2000" dirty="0" smtClean="0"/>
          </a:p>
          <a:p>
            <a:pPr algn="just"/>
            <a:r>
              <a:rPr lang="en-IN" sz="2000" dirty="0" smtClean="0"/>
              <a:t>This </a:t>
            </a:r>
            <a:r>
              <a:rPr lang="en-IN" sz="2000" dirty="0"/>
              <a:t>also means </a:t>
            </a:r>
            <a:r>
              <a:rPr lang="en-IN" sz="2000" i="1" dirty="0" err="1"/>
              <a:t>m</a:t>
            </a:r>
            <a:r>
              <a:rPr lang="en-IN" sz="2000" i="1" baseline="-25000" dirty="0" err="1"/>
              <a:t>ji</a:t>
            </a:r>
            <a:r>
              <a:rPr lang="en-IN" sz="2000" i="1" dirty="0"/>
              <a:t> </a:t>
            </a:r>
            <a:r>
              <a:rPr lang="en-IN" sz="2000" dirty="0"/>
              <a:t>= 0 whenever </a:t>
            </a:r>
            <a:r>
              <a:rPr lang="en-IN" sz="2000" i="1" dirty="0" err="1"/>
              <a:t>m</a:t>
            </a:r>
            <a:r>
              <a:rPr lang="en-IN" sz="2000" i="1" baseline="-25000" dirty="0" err="1"/>
              <a:t>ij</a:t>
            </a:r>
            <a:r>
              <a:rPr lang="en-IN" sz="2000" i="1" dirty="0"/>
              <a:t> </a:t>
            </a:r>
            <a:r>
              <a:rPr lang="en-IN" sz="2000" dirty="0"/>
              <a:t>= 0. Consequently, </a:t>
            </a:r>
            <a:r>
              <a:rPr lang="en-IN" sz="2000" i="1" dirty="0"/>
              <a:t>R </a:t>
            </a:r>
            <a:r>
              <a:rPr lang="en-IN" sz="2000" dirty="0"/>
              <a:t>is symmetric if </a:t>
            </a:r>
            <a:r>
              <a:rPr lang="en-IN" sz="2000" dirty="0" smtClean="0"/>
              <a:t>and only </a:t>
            </a:r>
            <a:r>
              <a:rPr lang="en-IN" sz="2000" dirty="0"/>
              <a:t>if </a:t>
            </a:r>
            <a:r>
              <a:rPr lang="en-IN" sz="2000" i="1" dirty="0" err="1"/>
              <a:t>m</a:t>
            </a:r>
            <a:r>
              <a:rPr lang="en-IN" sz="2000" i="1" baseline="-25000" dirty="0" err="1"/>
              <a:t>ij</a:t>
            </a:r>
            <a:r>
              <a:rPr lang="en-IN" sz="2000" i="1" dirty="0"/>
              <a:t> </a:t>
            </a:r>
            <a:r>
              <a:rPr lang="en-IN" sz="2000" dirty="0"/>
              <a:t>= </a:t>
            </a:r>
            <a:r>
              <a:rPr lang="en-IN" sz="2000" i="1" dirty="0" err="1"/>
              <a:t>m</a:t>
            </a:r>
            <a:r>
              <a:rPr lang="en-IN" sz="2000" i="1" baseline="-25000" dirty="0" err="1"/>
              <a:t>ji</a:t>
            </a:r>
            <a:r>
              <a:rPr lang="en-IN" sz="2000" i="1" baseline="-25000" dirty="0"/>
              <a:t> </a:t>
            </a:r>
            <a:r>
              <a:rPr lang="en-IN" sz="2000" dirty="0"/>
              <a:t>, for all pairs of integers </a:t>
            </a:r>
            <a:r>
              <a:rPr lang="en-IN" sz="2000" i="1" dirty="0" err="1"/>
              <a:t>i</a:t>
            </a:r>
            <a:r>
              <a:rPr lang="en-IN" sz="2000" i="1" dirty="0"/>
              <a:t> </a:t>
            </a:r>
            <a:r>
              <a:rPr lang="en-IN" sz="2000" dirty="0"/>
              <a:t>and </a:t>
            </a:r>
            <a:r>
              <a:rPr lang="en-IN" sz="2000" i="1" dirty="0"/>
              <a:t>j </a:t>
            </a:r>
            <a:r>
              <a:rPr lang="en-IN" sz="2000" dirty="0"/>
              <a:t>with </a:t>
            </a:r>
            <a:r>
              <a:rPr lang="en-IN" sz="2000" i="1" dirty="0" err="1"/>
              <a:t>i</a:t>
            </a:r>
            <a:r>
              <a:rPr lang="en-IN" sz="2000" i="1" dirty="0"/>
              <a:t> </a:t>
            </a:r>
            <a:r>
              <a:rPr lang="en-IN" sz="2000" dirty="0"/>
              <a:t>= 1</a:t>
            </a:r>
            <a:r>
              <a:rPr lang="en-IN" sz="2000" i="1" dirty="0"/>
              <a:t>, </a:t>
            </a:r>
            <a:r>
              <a:rPr lang="en-IN" sz="2000" dirty="0"/>
              <a:t>2</a:t>
            </a:r>
            <a:r>
              <a:rPr lang="en-IN" sz="2000" i="1" dirty="0"/>
              <a:t>, . . . , n </a:t>
            </a:r>
            <a:r>
              <a:rPr lang="en-IN" sz="2000" dirty="0"/>
              <a:t>and </a:t>
            </a:r>
            <a:r>
              <a:rPr lang="en-IN" sz="2000" i="1" dirty="0"/>
              <a:t>j </a:t>
            </a:r>
            <a:r>
              <a:rPr lang="en-IN" sz="2000" dirty="0"/>
              <a:t>= 1</a:t>
            </a:r>
            <a:r>
              <a:rPr lang="en-IN" sz="2000" i="1" dirty="0"/>
              <a:t>, </a:t>
            </a:r>
            <a:r>
              <a:rPr lang="en-IN" sz="2000" dirty="0"/>
              <a:t>2</a:t>
            </a:r>
            <a:r>
              <a:rPr lang="en-IN" sz="2000" i="1" dirty="0"/>
              <a:t>, . . . , n</a:t>
            </a:r>
            <a:r>
              <a:rPr lang="en-IN" sz="2000" dirty="0" smtClean="0"/>
              <a:t>.</a:t>
            </a:r>
          </a:p>
          <a:p>
            <a:pPr algn="just"/>
            <a:endParaRPr lang="en-IN" sz="2000" dirty="0"/>
          </a:p>
          <a:p>
            <a:pPr algn="just"/>
            <a:r>
              <a:rPr lang="en-IN" sz="2000" dirty="0"/>
              <a:t>Recalling the definition of the transpose of a </a:t>
            </a:r>
            <a:r>
              <a:rPr lang="en-IN" sz="2000" dirty="0" smtClean="0"/>
              <a:t>matrix, </a:t>
            </a:r>
            <a:r>
              <a:rPr lang="en-IN" sz="2000" dirty="0"/>
              <a:t>we see that </a:t>
            </a:r>
            <a:r>
              <a:rPr lang="en-IN" sz="2000" i="1" dirty="0"/>
              <a:t>R </a:t>
            </a:r>
            <a:r>
              <a:rPr lang="en-IN" sz="2000" dirty="0"/>
              <a:t>is </a:t>
            </a:r>
            <a:r>
              <a:rPr lang="en-IN" sz="2000" dirty="0" smtClean="0"/>
              <a:t>symmetric if </a:t>
            </a:r>
            <a:r>
              <a:rPr lang="en-IN" sz="2000" dirty="0"/>
              <a:t>and only </a:t>
            </a:r>
            <a:r>
              <a:rPr lang="en-IN" sz="2000" dirty="0" smtClean="0"/>
              <a:t>if </a:t>
            </a:r>
            <a:r>
              <a:rPr lang="en-IN" sz="2000" b="1" dirty="0" smtClean="0"/>
              <a:t>M</a:t>
            </a:r>
            <a:r>
              <a:rPr lang="en-IN" sz="2000" i="1" baseline="-25000" dirty="0" smtClean="0"/>
              <a:t>R</a:t>
            </a:r>
            <a:r>
              <a:rPr lang="en-IN" sz="2000" i="1" dirty="0" smtClean="0"/>
              <a:t> </a:t>
            </a:r>
            <a:r>
              <a:rPr lang="en-IN" sz="2000" dirty="0"/>
              <a:t>= </a:t>
            </a:r>
            <a:r>
              <a:rPr lang="en-IN" sz="2000" i="1" dirty="0" smtClean="0"/>
              <a:t>(</a:t>
            </a:r>
            <a:r>
              <a:rPr lang="en-IN" sz="2000" b="1" dirty="0" smtClean="0"/>
              <a:t>M</a:t>
            </a:r>
            <a:r>
              <a:rPr lang="en-IN" sz="2000" i="1" baseline="-25000" dirty="0" smtClean="0"/>
              <a:t>R</a:t>
            </a:r>
            <a:r>
              <a:rPr lang="en-IN" sz="2000" i="1" dirty="0" smtClean="0"/>
              <a:t>)</a:t>
            </a:r>
            <a:r>
              <a:rPr lang="en-IN" sz="2000" i="1" baseline="30000" dirty="0" smtClean="0"/>
              <a:t>t</a:t>
            </a:r>
            <a:r>
              <a:rPr lang="en-IN" sz="2000" i="1" dirty="0" smtClean="0"/>
              <a:t> , </a:t>
            </a:r>
            <a:r>
              <a:rPr lang="en-IN" sz="2000" dirty="0" smtClean="0"/>
              <a:t>that </a:t>
            </a:r>
            <a:r>
              <a:rPr lang="en-IN" sz="2000" dirty="0"/>
              <a:t>is, </a:t>
            </a:r>
            <a:r>
              <a:rPr lang="en-IN" sz="2000" dirty="0" smtClean="0"/>
              <a:t>if </a:t>
            </a:r>
            <a:r>
              <a:rPr lang="en-IN" sz="2000" b="1" dirty="0" smtClean="0"/>
              <a:t>M</a:t>
            </a:r>
            <a:r>
              <a:rPr lang="en-IN" sz="2000" i="1" baseline="-25000" dirty="0" smtClean="0"/>
              <a:t>R</a:t>
            </a:r>
            <a:r>
              <a:rPr lang="en-IN" sz="2000" i="1" dirty="0" smtClean="0"/>
              <a:t> </a:t>
            </a:r>
            <a:r>
              <a:rPr lang="en-IN" sz="2000" dirty="0"/>
              <a:t>is a symmetric matrix. </a:t>
            </a:r>
          </a:p>
        </p:txBody>
      </p:sp>
      <p:sp>
        <p:nvSpPr>
          <p:cNvPr id="3" name="Content Placeholder 2"/>
          <p:cNvSpPr>
            <a:spLocks noGrp="1"/>
          </p:cNvSpPr>
          <p:nvPr>
            <p:ph sz="quarter" idx="10"/>
          </p:nvPr>
        </p:nvSpPr>
        <p:spPr/>
        <p:txBody>
          <a:bodyPr/>
          <a:lstStyle/>
          <a:p>
            <a:r>
              <a:rPr lang="en-IN" dirty="0" smtClean="0"/>
              <a:t>Symmetric </a:t>
            </a:r>
            <a:endParaRPr lang="en-IN" dirty="0"/>
          </a:p>
        </p:txBody>
      </p:sp>
      <p:pic>
        <p:nvPicPr>
          <p:cNvPr id="4" name="Picture 3"/>
          <p:cNvPicPr>
            <a:picLocks noChangeAspect="1"/>
          </p:cNvPicPr>
          <p:nvPr/>
        </p:nvPicPr>
        <p:blipFill>
          <a:blip r:embed="rId2"/>
          <a:stretch>
            <a:fillRect/>
          </a:stretch>
        </p:blipFill>
        <p:spPr>
          <a:xfrm>
            <a:off x="3276900" y="152400"/>
            <a:ext cx="1257000" cy="1163280"/>
          </a:xfrm>
          <a:prstGeom prst="rect">
            <a:avLst/>
          </a:prstGeom>
        </p:spPr>
      </p:pic>
    </p:spTree>
    <p:extLst>
      <p:ext uri="{BB962C8B-B14F-4D97-AF65-F5344CB8AC3E}">
        <p14:creationId xmlns:p14="http://schemas.microsoft.com/office/powerpoint/2010/main" val="29106940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93837"/>
            <a:ext cx="8839200" cy="4906963"/>
          </a:xfrm>
        </p:spPr>
        <p:txBody>
          <a:bodyPr/>
          <a:lstStyle/>
          <a:p>
            <a:pPr algn="just"/>
            <a:endParaRPr lang="en-IN" dirty="0" smtClean="0"/>
          </a:p>
          <a:p>
            <a:pPr algn="just"/>
            <a:r>
              <a:rPr lang="en-IN" dirty="0" smtClean="0"/>
              <a:t>The </a:t>
            </a:r>
            <a:r>
              <a:rPr lang="en-IN" dirty="0"/>
              <a:t>relation </a:t>
            </a:r>
            <a:r>
              <a:rPr lang="en-IN" i="1" dirty="0"/>
              <a:t>R </a:t>
            </a:r>
            <a:r>
              <a:rPr lang="en-IN" dirty="0"/>
              <a:t>is antisymmetric if and only if </a:t>
            </a:r>
            <a:r>
              <a:rPr lang="en-IN" i="1" dirty="0"/>
              <a:t>(a, b) </a:t>
            </a:r>
            <a:r>
              <a:rPr lang="en-IN" dirty="0"/>
              <a:t>∈ </a:t>
            </a:r>
            <a:r>
              <a:rPr lang="en-IN" i="1" dirty="0"/>
              <a:t>R </a:t>
            </a:r>
            <a:r>
              <a:rPr lang="en-IN" dirty="0"/>
              <a:t>and </a:t>
            </a:r>
            <a:r>
              <a:rPr lang="en-IN" i="1" dirty="0"/>
              <a:t>(b, a) </a:t>
            </a:r>
            <a:r>
              <a:rPr lang="en-IN" dirty="0"/>
              <a:t>∈ </a:t>
            </a:r>
            <a:r>
              <a:rPr lang="en-IN" i="1" dirty="0"/>
              <a:t>R </a:t>
            </a:r>
            <a:r>
              <a:rPr lang="en-IN" dirty="0"/>
              <a:t>imply that </a:t>
            </a:r>
            <a:r>
              <a:rPr lang="en-IN" i="1" dirty="0"/>
              <a:t>a </a:t>
            </a:r>
            <a:r>
              <a:rPr lang="en-IN" dirty="0"/>
              <a:t>= </a:t>
            </a:r>
            <a:r>
              <a:rPr lang="en-IN" i="1" dirty="0"/>
              <a:t>b</a:t>
            </a:r>
            <a:r>
              <a:rPr lang="en-IN" dirty="0" smtClean="0"/>
              <a:t>.</a:t>
            </a:r>
          </a:p>
          <a:p>
            <a:pPr algn="just"/>
            <a:endParaRPr lang="en-IN" dirty="0"/>
          </a:p>
          <a:p>
            <a:pPr algn="just"/>
            <a:endParaRPr lang="en-IN" dirty="0" smtClean="0"/>
          </a:p>
          <a:p>
            <a:pPr algn="just"/>
            <a:r>
              <a:rPr lang="en-IN" dirty="0" smtClean="0"/>
              <a:t>Consequently</a:t>
            </a:r>
            <a:r>
              <a:rPr lang="en-IN" dirty="0"/>
              <a:t>, the matrix of an antisymmetric relation has the property that if </a:t>
            </a:r>
            <a:r>
              <a:rPr lang="en-IN" i="1" dirty="0" err="1"/>
              <a:t>m</a:t>
            </a:r>
            <a:r>
              <a:rPr lang="en-IN" i="1" baseline="-25000" dirty="0" err="1"/>
              <a:t>ij</a:t>
            </a:r>
            <a:r>
              <a:rPr lang="en-IN" i="1" dirty="0"/>
              <a:t> </a:t>
            </a:r>
            <a:r>
              <a:rPr lang="en-IN" dirty="0"/>
              <a:t>= 1 </a:t>
            </a:r>
            <a:r>
              <a:rPr lang="en-IN" dirty="0" smtClean="0"/>
              <a:t>with </a:t>
            </a:r>
            <a:r>
              <a:rPr lang="en-IN" i="1" dirty="0" err="1" smtClean="0"/>
              <a:t>i</a:t>
            </a:r>
            <a:r>
              <a:rPr lang="en-IN" i="1" dirty="0" smtClean="0"/>
              <a:t> </a:t>
            </a:r>
            <a:r>
              <a:rPr lang="en-IN" dirty="0" smtClean="0"/>
              <a:t>≠ </a:t>
            </a:r>
            <a:r>
              <a:rPr lang="en-IN" i="1" dirty="0"/>
              <a:t>j </a:t>
            </a:r>
            <a:r>
              <a:rPr lang="en-IN" dirty="0"/>
              <a:t>, then </a:t>
            </a:r>
            <a:r>
              <a:rPr lang="en-IN" i="1" dirty="0" err="1"/>
              <a:t>m</a:t>
            </a:r>
            <a:r>
              <a:rPr lang="en-IN" i="1" baseline="-25000" dirty="0" err="1"/>
              <a:t>ji</a:t>
            </a:r>
            <a:r>
              <a:rPr lang="en-IN" i="1" dirty="0"/>
              <a:t> </a:t>
            </a:r>
            <a:r>
              <a:rPr lang="en-IN" dirty="0"/>
              <a:t>= 0. </a:t>
            </a:r>
            <a:endParaRPr lang="en-IN" dirty="0" smtClean="0"/>
          </a:p>
          <a:p>
            <a:pPr algn="just"/>
            <a:endParaRPr lang="en-IN" dirty="0"/>
          </a:p>
          <a:p>
            <a:pPr algn="just"/>
            <a:endParaRPr lang="en-IN" dirty="0" smtClean="0"/>
          </a:p>
          <a:p>
            <a:pPr algn="just"/>
            <a:endParaRPr lang="en-IN" dirty="0"/>
          </a:p>
          <a:p>
            <a:pPr algn="just"/>
            <a:r>
              <a:rPr lang="en-IN" dirty="0" smtClean="0"/>
              <a:t>Or</a:t>
            </a:r>
            <a:r>
              <a:rPr lang="en-IN" dirty="0"/>
              <a:t>, in other words, either </a:t>
            </a:r>
            <a:r>
              <a:rPr lang="en-IN" i="1" dirty="0" err="1"/>
              <a:t>m</a:t>
            </a:r>
            <a:r>
              <a:rPr lang="en-IN" i="1" baseline="-25000" dirty="0" err="1"/>
              <a:t>ij</a:t>
            </a:r>
            <a:r>
              <a:rPr lang="en-IN" i="1" dirty="0"/>
              <a:t> </a:t>
            </a:r>
            <a:r>
              <a:rPr lang="en-IN" dirty="0"/>
              <a:t>= 0 or </a:t>
            </a:r>
            <a:r>
              <a:rPr lang="en-IN" i="1" dirty="0" err="1"/>
              <a:t>m</a:t>
            </a:r>
            <a:r>
              <a:rPr lang="en-IN" i="1" baseline="-25000" dirty="0" err="1"/>
              <a:t>ji</a:t>
            </a:r>
            <a:r>
              <a:rPr lang="en-IN" i="1" dirty="0"/>
              <a:t> </a:t>
            </a:r>
            <a:r>
              <a:rPr lang="en-IN" dirty="0"/>
              <a:t>= 0 when </a:t>
            </a:r>
            <a:r>
              <a:rPr lang="en-IN" i="1" dirty="0" err="1"/>
              <a:t>i</a:t>
            </a:r>
            <a:r>
              <a:rPr lang="en-IN" i="1" dirty="0"/>
              <a:t> </a:t>
            </a:r>
            <a:r>
              <a:rPr lang="en-IN" dirty="0"/>
              <a:t>≠ </a:t>
            </a:r>
            <a:r>
              <a:rPr lang="en-IN" i="1" dirty="0"/>
              <a:t>j </a:t>
            </a:r>
            <a:r>
              <a:rPr lang="en-IN" dirty="0" smtClean="0"/>
              <a:t>.</a:t>
            </a:r>
            <a:endParaRPr lang="en-IN" dirty="0"/>
          </a:p>
        </p:txBody>
      </p:sp>
      <p:sp>
        <p:nvSpPr>
          <p:cNvPr id="3" name="Content Placeholder 2"/>
          <p:cNvSpPr>
            <a:spLocks noGrp="1"/>
          </p:cNvSpPr>
          <p:nvPr>
            <p:ph sz="quarter" idx="10"/>
          </p:nvPr>
        </p:nvSpPr>
        <p:spPr/>
        <p:txBody>
          <a:bodyPr/>
          <a:lstStyle/>
          <a:p>
            <a:r>
              <a:rPr lang="en-IN" dirty="0" smtClean="0"/>
              <a:t>Antisymmetric</a:t>
            </a:r>
            <a:endParaRPr lang="en-IN" dirty="0"/>
          </a:p>
        </p:txBody>
      </p:sp>
      <p:pic>
        <p:nvPicPr>
          <p:cNvPr id="4" name="Picture 3"/>
          <p:cNvPicPr>
            <a:picLocks noChangeAspect="1"/>
          </p:cNvPicPr>
          <p:nvPr/>
        </p:nvPicPr>
        <p:blipFill>
          <a:blip r:embed="rId2"/>
          <a:stretch>
            <a:fillRect/>
          </a:stretch>
        </p:blipFill>
        <p:spPr>
          <a:xfrm>
            <a:off x="7315200" y="4267200"/>
            <a:ext cx="1382700" cy="1236640"/>
          </a:xfrm>
          <a:prstGeom prst="rect">
            <a:avLst/>
          </a:prstGeom>
        </p:spPr>
      </p:pic>
    </p:spTree>
    <p:extLst>
      <p:ext uri="{BB962C8B-B14F-4D97-AF65-F5344CB8AC3E}">
        <p14:creationId xmlns:p14="http://schemas.microsoft.com/office/powerpoint/2010/main" val="3957679009"/>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3775</TotalTime>
  <Words>4627</Words>
  <Application>Microsoft Office PowerPoint</Application>
  <PresentationFormat>On-screen Show (4:3)</PresentationFormat>
  <Paragraphs>310</Paragraphs>
  <Slides>48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Calibri</vt:lpstr>
      <vt:lpstr>Cambria Math</vt:lpstr>
      <vt:lpstr>1_Office Theme</vt:lpstr>
      <vt:lpstr>BITS Pilani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Number:    PERL ZC113 Course Title : Probability  and  Statistics Instructor: Dr. K VENKATA RATNAM  BITS-PILANI HYDERABAD CAMPUS</dc:title>
  <dc:creator>vrkota</dc:creator>
  <cp:lastModifiedBy>BITS</cp:lastModifiedBy>
  <cp:revision>332</cp:revision>
  <cp:lastPrinted>2020-10-23T09:28:46Z</cp:lastPrinted>
  <dcterms:created xsi:type="dcterms:W3CDTF">2014-09-18T17:17:25Z</dcterms:created>
  <dcterms:modified xsi:type="dcterms:W3CDTF">2020-10-23T10:25:03Z</dcterms:modified>
</cp:coreProperties>
</file>