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0"/>
  </p:notesMasterIdLst>
  <p:sldIdLst>
    <p:sldId id="323" r:id="rId2"/>
    <p:sldId id="324" r:id="rId3"/>
    <p:sldId id="428" r:id="rId4"/>
    <p:sldId id="429" r:id="rId5"/>
    <p:sldId id="411" r:id="rId6"/>
    <p:sldId id="412" r:id="rId7"/>
    <p:sldId id="413" r:id="rId8"/>
    <p:sldId id="414" r:id="rId9"/>
    <p:sldId id="415" r:id="rId10"/>
    <p:sldId id="416" r:id="rId11"/>
    <p:sldId id="418" r:id="rId12"/>
    <p:sldId id="417" r:id="rId13"/>
    <p:sldId id="419" r:id="rId14"/>
    <p:sldId id="420" r:id="rId15"/>
    <p:sldId id="405" r:id="rId16"/>
    <p:sldId id="406" r:id="rId17"/>
    <p:sldId id="407" r:id="rId18"/>
    <p:sldId id="408" r:id="rId19"/>
    <p:sldId id="410" r:id="rId20"/>
    <p:sldId id="358" r:id="rId21"/>
    <p:sldId id="425" r:id="rId22"/>
    <p:sldId id="421" r:id="rId23"/>
    <p:sldId id="359" r:id="rId24"/>
    <p:sldId id="383" r:id="rId25"/>
    <p:sldId id="384" r:id="rId26"/>
    <p:sldId id="385" r:id="rId27"/>
    <p:sldId id="386" r:id="rId28"/>
    <p:sldId id="388" r:id="rId29"/>
    <p:sldId id="389" r:id="rId30"/>
    <p:sldId id="390" r:id="rId31"/>
    <p:sldId id="391" r:id="rId32"/>
    <p:sldId id="392" r:id="rId33"/>
    <p:sldId id="393" r:id="rId34"/>
    <p:sldId id="426" r:id="rId35"/>
    <p:sldId id="427" r:id="rId36"/>
    <p:sldId id="394" r:id="rId37"/>
    <p:sldId id="395" r:id="rId38"/>
    <p:sldId id="396" r:id="rId39"/>
    <p:sldId id="402" r:id="rId40"/>
    <p:sldId id="397" r:id="rId41"/>
    <p:sldId id="398" r:id="rId42"/>
    <p:sldId id="399" r:id="rId43"/>
    <p:sldId id="403" r:id="rId44"/>
    <p:sldId id="404" r:id="rId45"/>
    <p:sldId id="400" r:id="rId46"/>
    <p:sldId id="401" r:id="rId47"/>
    <p:sldId id="424" r:id="rId48"/>
    <p:sldId id="423" r:id="rId49"/>
  </p:sldIdLst>
  <p:sldSz cx="9144000" cy="6858000" type="screen4x3"/>
  <p:notesSz cx="6808788"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2" autoAdjust="0"/>
    <p:restoredTop sz="94660"/>
  </p:normalViewPr>
  <p:slideViewPr>
    <p:cSldViewPr>
      <p:cViewPr varScale="1">
        <p:scale>
          <a:sx n="73" d="100"/>
          <a:sy n="73"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737" y="0"/>
            <a:ext cx="2950475" cy="498693"/>
          </a:xfrm>
          <a:prstGeom prst="rect">
            <a:avLst/>
          </a:prstGeom>
        </p:spPr>
        <p:txBody>
          <a:bodyPr vert="horz" lIns="91440" tIns="45720" rIns="91440" bIns="45720" rtlCol="0"/>
          <a:lstStyle>
            <a:lvl1pPr algn="r">
              <a:defRPr sz="1200"/>
            </a:lvl1pPr>
          </a:lstStyle>
          <a:p>
            <a:fld id="{ADA21F22-1FCD-423B-ABDF-DA273D32C413}" type="datetimeFigureOut">
              <a:rPr lang="en-US" smtClean="0"/>
              <a:t>10/31/2020</a:t>
            </a:fld>
            <a:endParaRPr lang="en-US"/>
          </a:p>
        </p:txBody>
      </p:sp>
      <p:sp>
        <p:nvSpPr>
          <p:cNvPr id="4" name="Slide Image Placeholder 3"/>
          <p:cNvSpPr>
            <a:spLocks noGrp="1" noRot="1" noChangeAspect="1"/>
          </p:cNvSpPr>
          <p:nvPr>
            <p:ph type="sldImg" idx="2"/>
          </p:nvPr>
        </p:nvSpPr>
        <p:spPr>
          <a:xfrm>
            <a:off x="1168400" y="1243013"/>
            <a:ext cx="4471988"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879" y="4783307"/>
            <a:ext cx="5447030" cy="3913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7"/>
            <a:ext cx="2950475" cy="4986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0647"/>
            <a:ext cx="2950475" cy="498692"/>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10/31/2020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10/31/2020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 Id="rId5" Type="http://schemas.openxmlformats.org/officeDocument/2006/relationships/image" Target="../media/image16.emf"/><Relationship Id="rId4" Type="http://schemas.openxmlformats.org/officeDocument/2006/relationships/image" Target="../media/image15.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47800"/>
                <a:ext cx="8991600" cy="5105400"/>
              </a:xfrm>
            </p:spPr>
            <p:txBody>
              <a:bodyPr/>
              <a:lstStyle/>
              <a:p>
                <a:pPr algn="just"/>
                <a:r>
                  <a:rPr lang="en-IN" dirty="0"/>
                  <a:t>Sometimes it is possible to find an element that is greater than or equal to all the elements in a subset A of a </a:t>
                </a:r>
                <a:r>
                  <a:rPr lang="en-IN" dirty="0" err="1"/>
                  <a:t>poset</a:t>
                </a:r>
                <a:r>
                  <a:rPr lang="en-IN" dirty="0"/>
                  <a:t> (S</a:t>
                </a:r>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smtClean="0"/>
                  <a:t>). </a:t>
                </a:r>
                <a:r>
                  <a:rPr lang="en-IN" dirty="0"/>
                  <a:t>If u is an element of S such that a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smtClean="0"/>
                  <a:t> u </a:t>
                </a:r>
                <a:r>
                  <a:rPr lang="en-IN" dirty="0"/>
                  <a:t>for all elements a ∈ A, then u is called an upper bound of A. </a:t>
                </a:r>
                <a:endParaRPr lang="en-IN" dirty="0" smtClean="0"/>
              </a:p>
              <a:p>
                <a:pPr algn="just"/>
                <a:endParaRPr lang="en-IN" dirty="0"/>
              </a:p>
              <a:p>
                <a:pPr algn="just"/>
                <a:r>
                  <a:rPr lang="en-IN" dirty="0" smtClean="0"/>
                  <a:t>Likewise</a:t>
                </a:r>
                <a:r>
                  <a:rPr lang="en-IN" dirty="0"/>
                  <a:t>, there may be an element less than or equal to all the elements in A. If m</a:t>
                </a:r>
                <a:r>
                  <a:rPr lang="en-IN" dirty="0" smtClean="0"/>
                  <a:t> </a:t>
                </a:r>
                <a:r>
                  <a:rPr lang="en-IN" dirty="0"/>
                  <a:t>is an element of S such that </a:t>
                </a:r>
                <a:r>
                  <a:rPr lang="en-IN" dirty="0" smtClean="0"/>
                  <a:t>m</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smtClean="0"/>
                  <a:t> </a:t>
                </a:r>
                <a:r>
                  <a:rPr lang="en-IN" dirty="0"/>
                  <a:t>a for all elements a ∈ A, then </a:t>
                </a:r>
                <a:r>
                  <a:rPr lang="en-IN" dirty="0" smtClean="0"/>
                  <a:t>m </a:t>
                </a:r>
                <a:r>
                  <a:rPr lang="en-IN" dirty="0"/>
                  <a:t>is called a lower bound of A</a:t>
                </a:r>
                <a:r>
                  <a:rPr lang="en-IN" dirty="0" smtClean="0"/>
                  <a:t>.</a:t>
                </a:r>
              </a:p>
              <a:p>
                <a:pPr algn="just"/>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47800"/>
                <a:ext cx="8991600" cy="5105400"/>
              </a:xfrm>
              <a:blipFill>
                <a:blip r:embed="rId2"/>
                <a:stretch>
                  <a:fillRect l="-1085" t="-836" r="-101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Upper and Lower bounds</a:t>
            </a:r>
            <a:endParaRPr lang="en-IN" dirty="0"/>
          </a:p>
        </p:txBody>
      </p:sp>
    </p:spTree>
    <p:extLst>
      <p:ext uri="{BB962C8B-B14F-4D97-AF65-F5344CB8AC3E}">
        <p14:creationId xmlns:p14="http://schemas.microsoft.com/office/powerpoint/2010/main" val="35580063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LUB and GLB</a:t>
            </a:r>
            <a:endParaRPr lang="en-IN"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 y="1447800"/>
                <a:ext cx="8991600" cy="5059363"/>
              </a:xfrm>
            </p:spPr>
            <p:txBody>
              <a:bodyPr/>
              <a:lstStyle/>
              <a:p>
                <a:pPr algn="just"/>
                <a:r>
                  <a:rPr lang="en-US" sz="2200" dirty="0"/>
                  <a:t>The element x is called the least upper bound of the subset A if x is an upper bound that is less than every other upper bound of A. Because there is only one such element, if it exists, it makes sense to call this element the least upper bound </a:t>
                </a:r>
                <a:r>
                  <a:rPr lang="en-US" sz="2200" dirty="0" smtClean="0"/>
                  <a:t>.</a:t>
                </a:r>
              </a:p>
              <a:p>
                <a:pPr algn="just"/>
                <a:endParaRPr lang="en-US" sz="2200" dirty="0" smtClean="0"/>
              </a:p>
              <a:p>
                <a:pPr algn="just"/>
                <a:r>
                  <a:rPr lang="en-US" sz="2200" dirty="0" smtClean="0"/>
                  <a:t>That </a:t>
                </a:r>
                <a:r>
                  <a:rPr lang="en-US" sz="2200" dirty="0"/>
                  <a:t>is, x is the least upper bound of A if a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US" sz="2200" dirty="0" smtClean="0"/>
                  <a:t>x </a:t>
                </a:r>
                <a:r>
                  <a:rPr lang="en-US" sz="2200" dirty="0"/>
                  <a:t>whenever a ∈ A, and x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US" sz="2200" dirty="0"/>
                  <a:t>z whenever z is an upper bound of A. </a:t>
                </a:r>
                <a:endParaRPr lang="en-US" sz="2200" dirty="0" smtClean="0"/>
              </a:p>
              <a:p>
                <a:pPr algn="just"/>
                <a:endParaRPr lang="en-US" sz="2200" dirty="0"/>
              </a:p>
              <a:p>
                <a:pPr algn="just"/>
                <a:r>
                  <a:rPr lang="en-US" sz="2200" dirty="0" smtClean="0"/>
                  <a:t>Similarly</a:t>
                </a:r>
                <a:r>
                  <a:rPr lang="en-US" sz="2200" dirty="0"/>
                  <a:t>, the element y is called the greatest lower bound of A if y is a lower bound of A and z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y whenever z is a lower bound of A. The greatest lower bound of A is unique if it </a:t>
                </a:r>
                <a:r>
                  <a:rPr lang="en-US" sz="2200" dirty="0" smtClean="0"/>
                  <a:t>exists.</a:t>
                </a:r>
              </a:p>
              <a:p>
                <a:pPr algn="just"/>
                <a:endParaRPr lang="en-US" sz="2200" dirty="0"/>
              </a:p>
              <a:p>
                <a:pPr algn="just"/>
                <a:r>
                  <a:rPr lang="en-US" sz="2200" dirty="0" smtClean="0"/>
                  <a:t> The </a:t>
                </a:r>
                <a:r>
                  <a:rPr lang="en-US" sz="2200" dirty="0"/>
                  <a:t>greatest lower bound and least upper bound of a subset A are denoted by </a:t>
                </a:r>
                <a:r>
                  <a:rPr lang="en-US" sz="2200" dirty="0" err="1"/>
                  <a:t>glb</a:t>
                </a:r>
                <a:r>
                  <a:rPr lang="en-US" sz="2200" dirty="0"/>
                  <a:t>(A) and </a:t>
                </a:r>
                <a:r>
                  <a:rPr lang="en-US" sz="2200" dirty="0" err="1"/>
                  <a:t>lub</a:t>
                </a:r>
                <a:r>
                  <a:rPr lang="en-US" sz="2200" dirty="0"/>
                  <a:t>(A), respectively.</a:t>
                </a:r>
                <a:endParaRPr lang="en-IN"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 y="1447800"/>
                <a:ext cx="8991600" cy="5059363"/>
              </a:xfrm>
              <a:blipFill>
                <a:blip r:embed="rId2"/>
                <a:stretch>
                  <a:fillRect l="-881" t="-724" r="-814" b="-5187"/>
                </a:stretch>
              </a:blipFill>
            </p:spPr>
            <p:txBody>
              <a:bodyPr/>
              <a:lstStyle/>
              <a:p>
                <a:r>
                  <a:rPr lang="en-IN">
                    <a:noFill/>
                  </a:rPr>
                  <a:t> </a:t>
                </a:r>
              </a:p>
            </p:txBody>
          </p:sp>
        </mc:Fallback>
      </mc:AlternateContent>
    </p:spTree>
    <p:extLst>
      <p:ext uri="{BB962C8B-B14F-4D97-AF65-F5344CB8AC3E}">
        <p14:creationId xmlns:p14="http://schemas.microsoft.com/office/powerpoint/2010/main" val="26818841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1"/>
            <a:ext cx="8991600" cy="5105399"/>
          </a:xfrm>
        </p:spPr>
        <p:txBody>
          <a:bodyPr/>
          <a:lstStyle/>
          <a:p>
            <a:r>
              <a:rPr lang="en-US" sz="2200" dirty="0" smtClean="0"/>
              <a:t>*Find </a:t>
            </a:r>
            <a:r>
              <a:rPr lang="en-US" sz="2200" dirty="0"/>
              <a:t>the lower and upper bounds of the subsets {</a:t>
            </a:r>
            <a:r>
              <a:rPr lang="en-US" sz="2200" i="1" dirty="0"/>
              <a:t>a, b, c</a:t>
            </a:r>
            <a:r>
              <a:rPr lang="en-US" sz="2200" dirty="0"/>
              <a:t>}, {</a:t>
            </a:r>
            <a:r>
              <a:rPr lang="en-US" sz="2200" i="1" dirty="0"/>
              <a:t>j, h</a:t>
            </a:r>
            <a:r>
              <a:rPr lang="en-US" sz="2200" dirty="0"/>
              <a:t>}, and {</a:t>
            </a:r>
            <a:r>
              <a:rPr lang="en-US" sz="2200" i="1" dirty="0"/>
              <a:t>a, c, d, f </a:t>
            </a:r>
            <a:r>
              <a:rPr lang="en-US" sz="2200" dirty="0"/>
              <a:t>} in the </a:t>
            </a:r>
            <a:r>
              <a:rPr lang="en-US" sz="2200" dirty="0" err="1" smtClean="0"/>
              <a:t>poset</a:t>
            </a:r>
            <a:r>
              <a:rPr lang="en-US" sz="2200" dirty="0" smtClean="0"/>
              <a:t> with </a:t>
            </a:r>
            <a:r>
              <a:rPr lang="en-US" sz="2200" dirty="0"/>
              <a:t>the </a:t>
            </a:r>
            <a:r>
              <a:rPr lang="en-US" sz="2200" dirty="0" err="1"/>
              <a:t>Hasse</a:t>
            </a:r>
            <a:r>
              <a:rPr lang="en-US" sz="2200" dirty="0"/>
              <a:t> </a:t>
            </a:r>
            <a:r>
              <a:rPr lang="en-US" sz="2200" dirty="0" smtClean="0"/>
              <a:t>diagram. </a:t>
            </a:r>
          </a:p>
          <a:p>
            <a:r>
              <a:rPr lang="en-US" sz="2200" i="1" dirty="0" smtClean="0"/>
              <a:t>Solution</a:t>
            </a:r>
            <a:r>
              <a:rPr lang="en-US" sz="2200" i="1" dirty="0"/>
              <a:t>: </a:t>
            </a:r>
            <a:r>
              <a:rPr lang="en-US" sz="2200" dirty="0"/>
              <a:t>The upper bounds of {</a:t>
            </a:r>
            <a:r>
              <a:rPr lang="en-US" sz="2200" i="1" dirty="0"/>
              <a:t>a, b, c</a:t>
            </a:r>
            <a:r>
              <a:rPr lang="en-US" sz="2200" dirty="0"/>
              <a:t>} are </a:t>
            </a:r>
            <a:r>
              <a:rPr lang="en-US" sz="2200" i="1" dirty="0"/>
              <a:t>e, f, j</a:t>
            </a:r>
            <a:r>
              <a:rPr lang="en-US" sz="2200" dirty="0"/>
              <a:t>, and </a:t>
            </a:r>
            <a:r>
              <a:rPr lang="en-US" sz="2200" i="1" dirty="0"/>
              <a:t>h</a:t>
            </a:r>
            <a:r>
              <a:rPr lang="en-US" sz="2200" dirty="0"/>
              <a:t>, and its only lower bound is </a:t>
            </a:r>
            <a:r>
              <a:rPr lang="en-US" sz="2200" i="1" dirty="0"/>
              <a:t>a</a:t>
            </a:r>
            <a:r>
              <a:rPr lang="en-US" sz="2200" dirty="0"/>
              <a:t>. </a:t>
            </a:r>
            <a:endParaRPr lang="en-US" sz="2200" dirty="0" smtClean="0"/>
          </a:p>
          <a:p>
            <a:r>
              <a:rPr lang="en-US" sz="2200" dirty="0" smtClean="0"/>
              <a:t>There are </a:t>
            </a:r>
            <a:r>
              <a:rPr lang="en-US" sz="2200" dirty="0"/>
              <a:t>no upper bounds of {</a:t>
            </a:r>
            <a:r>
              <a:rPr lang="en-US" sz="2200" i="1" dirty="0"/>
              <a:t>j, h</a:t>
            </a:r>
            <a:r>
              <a:rPr lang="en-US" sz="2200" dirty="0"/>
              <a:t>}, and its lower bounds are </a:t>
            </a:r>
            <a:r>
              <a:rPr lang="en-US" sz="2200" i="1" dirty="0"/>
              <a:t>a, b, c, d, e</a:t>
            </a:r>
            <a:r>
              <a:rPr lang="en-US" sz="2200" dirty="0"/>
              <a:t>, and </a:t>
            </a:r>
            <a:r>
              <a:rPr lang="en-US" sz="2200" i="1" dirty="0"/>
              <a:t>f </a:t>
            </a:r>
            <a:r>
              <a:rPr lang="en-US" sz="2200" dirty="0"/>
              <a:t>. </a:t>
            </a:r>
            <a:endParaRPr lang="en-US" sz="2200" dirty="0" smtClean="0"/>
          </a:p>
          <a:p>
            <a:r>
              <a:rPr lang="en-US" sz="2200" dirty="0" smtClean="0"/>
              <a:t>The </a:t>
            </a:r>
            <a:r>
              <a:rPr lang="en-US" sz="2200" dirty="0"/>
              <a:t>upper </a:t>
            </a:r>
            <a:r>
              <a:rPr lang="en-US" sz="2200" dirty="0" smtClean="0"/>
              <a:t>bounds of </a:t>
            </a:r>
            <a:r>
              <a:rPr lang="en-US" sz="2200" dirty="0"/>
              <a:t>{</a:t>
            </a:r>
            <a:r>
              <a:rPr lang="en-US" sz="2200" i="1" dirty="0"/>
              <a:t>a, c, d, f </a:t>
            </a:r>
            <a:r>
              <a:rPr lang="en-US" sz="2200" dirty="0"/>
              <a:t>} are </a:t>
            </a:r>
            <a:r>
              <a:rPr lang="en-US" sz="2200" i="1" dirty="0"/>
              <a:t>f </a:t>
            </a:r>
            <a:r>
              <a:rPr lang="en-US" sz="2200" dirty="0"/>
              <a:t>, </a:t>
            </a:r>
            <a:r>
              <a:rPr lang="en-US" sz="2200" i="1" dirty="0"/>
              <a:t>h</a:t>
            </a:r>
            <a:r>
              <a:rPr lang="en-US" sz="2200" dirty="0"/>
              <a:t>, and </a:t>
            </a:r>
            <a:r>
              <a:rPr lang="en-US" sz="2200" i="1" dirty="0"/>
              <a:t>j </a:t>
            </a:r>
            <a:r>
              <a:rPr lang="en-US" sz="2200" dirty="0"/>
              <a:t>, and its lower bound is </a:t>
            </a:r>
            <a:r>
              <a:rPr lang="en-US" sz="2200" i="1" dirty="0"/>
              <a:t>a</a:t>
            </a:r>
            <a:r>
              <a:rPr lang="en-US" sz="2200" dirty="0" smtClean="0"/>
              <a:t>.</a:t>
            </a:r>
          </a:p>
          <a:p>
            <a:r>
              <a:rPr lang="en-US" sz="2200" dirty="0" smtClean="0"/>
              <a:t>*Find </a:t>
            </a:r>
            <a:r>
              <a:rPr lang="en-US" sz="2200" dirty="0"/>
              <a:t>the greatest lower bound and the least upper bound of {</a:t>
            </a:r>
            <a:r>
              <a:rPr lang="en-US" sz="2200" i="1" dirty="0"/>
              <a:t>b, d, g</a:t>
            </a:r>
            <a:r>
              <a:rPr lang="en-US" sz="2200" dirty="0"/>
              <a:t>}, if they exist, in the </a:t>
            </a:r>
            <a:r>
              <a:rPr lang="en-US" sz="2200" dirty="0" err="1" smtClean="0"/>
              <a:t>poset</a:t>
            </a:r>
            <a:r>
              <a:rPr lang="en-US" sz="2200" dirty="0" smtClean="0"/>
              <a:t>.</a:t>
            </a:r>
          </a:p>
          <a:p>
            <a:r>
              <a:rPr lang="en-US" sz="2200" dirty="0"/>
              <a:t>The upper bounds of {</a:t>
            </a:r>
            <a:r>
              <a:rPr lang="en-US" sz="2200" i="1" dirty="0"/>
              <a:t>b, d, g</a:t>
            </a:r>
            <a:r>
              <a:rPr lang="en-US" sz="2200" dirty="0"/>
              <a:t>} are </a:t>
            </a:r>
            <a:r>
              <a:rPr lang="en-US" sz="2200" i="1" dirty="0"/>
              <a:t>g </a:t>
            </a:r>
            <a:r>
              <a:rPr lang="en-US" sz="2200" dirty="0"/>
              <a:t>and </a:t>
            </a:r>
            <a:r>
              <a:rPr lang="en-US" sz="2200" i="1" dirty="0"/>
              <a:t>h</a:t>
            </a:r>
            <a:r>
              <a:rPr lang="en-US" sz="2200" dirty="0"/>
              <a:t>. Because </a:t>
            </a:r>
            <a:r>
              <a:rPr lang="en-US" sz="2200" i="1" dirty="0"/>
              <a:t>g </a:t>
            </a:r>
            <a:r>
              <a:rPr lang="en-US" sz="2200" dirty="0"/>
              <a:t>≺ </a:t>
            </a:r>
            <a:r>
              <a:rPr lang="en-US" sz="2200" i="1" dirty="0"/>
              <a:t>h</a:t>
            </a:r>
            <a:r>
              <a:rPr lang="en-US" sz="2200" dirty="0"/>
              <a:t>, </a:t>
            </a:r>
            <a:r>
              <a:rPr lang="en-US" sz="2200" i="1" dirty="0"/>
              <a:t>g </a:t>
            </a:r>
            <a:r>
              <a:rPr lang="en-US" sz="2200" dirty="0"/>
              <a:t>is the least upper bound.</a:t>
            </a:r>
          </a:p>
          <a:p>
            <a:r>
              <a:rPr lang="en-US" sz="2200" dirty="0"/>
              <a:t>The lower bounds of {</a:t>
            </a:r>
            <a:r>
              <a:rPr lang="en-US" sz="2200" i="1" dirty="0"/>
              <a:t>b, d, g</a:t>
            </a:r>
            <a:r>
              <a:rPr lang="en-US" sz="2200" dirty="0"/>
              <a:t>} are </a:t>
            </a:r>
            <a:r>
              <a:rPr lang="en-US" sz="2200" i="1" dirty="0"/>
              <a:t>a </a:t>
            </a:r>
            <a:r>
              <a:rPr lang="en-US" sz="2200" dirty="0"/>
              <a:t>and </a:t>
            </a:r>
            <a:r>
              <a:rPr lang="en-US" sz="2200" i="1" dirty="0"/>
              <a:t>b</a:t>
            </a:r>
            <a:r>
              <a:rPr lang="en-US" sz="2200" dirty="0"/>
              <a:t>. Because </a:t>
            </a:r>
            <a:r>
              <a:rPr lang="en-US" sz="2200" i="1" dirty="0"/>
              <a:t>a </a:t>
            </a:r>
            <a:r>
              <a:rPr lang="en-US" sz="2200" dirty="0"/>
              <a:t>≺ </a:t>
            </a:r>
            <a:r>
              <a:rPr lang="en-US" sz="2200" i="1" dirty="0"/>
              <a:t>b</a:t>
            </a:r>
            <a:r>
              <a:rPr lang="en-US" sz="2200" dirty="0"/>
              <a:t>, </a:t>
            </a:r>
            <a:r>
              <a:rPr lang="en-US" sz="2200" i="1" dirty="0"/>
              <a:t>b </a:t>
            </a:r>
            <a:r>
              <a:rPr lang="en-US" sz="2200" dirty="0"/>
              <a:t>is the greatest lower bound.</a:t>
            </a:r>
            <a:endParaRPr lang="en-IN" sz="2200" dirty="0"/>
          </a:p>
        </p:txBody>
      </p:sp>
      <p:pic>
        <p:nvPicPr>
          <p:cNvPr id="4" name="Content Placeholder 3"/>
          <p:cNvPicPr>
            <a:picLocks noGrp="1" noChangeAspect="1"/>
          </p:cNvPicPr>
          <p:nvPr>
            <p:ph sz="quarter" idx="10"/>
          </p:nvPr>
        </p:nvPicPr>
        <p:blipFill>
          <a:blip r:embed="rId2"/>
          <a:stretch>
            <a:fillRect/>
          </a:stretch>
        </p:blipFill>
        <p:spPr>
          <a:xfrm>
            <a:off x="3200400" y="26127"/>
            <a:ext cx="1295400" cy="1432559"/>
          </a:xfrm>
          <a:prstGeom prst="rect">
            <a:avLst/>
          </a:prstGeom>
        </p:spPr>
      </p:pic>
    </p:spTree>
    <p:extLst>
      <p:ext uri="{BB962C8B-B14F-4D97-AF65-F5344CB8AC3E}">
        <p14:creationId xmlns:p14="http://schemas.microsoft.com/office/powerpoint/2010/main" val="4287480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91600" cy="4983163"/>
          </a:xfrm>
        </p:spPr>
        <p:txBody>
          <a:bodyPr/>
          <a:lstStyle/>
          <a:p>
            <a:r>
              <a:rPr lang="en-IN" dirty="0"/>
              <a:t>A partially ordered set in which every pair of elements has both a least upper bound and a greatest lower bound is called a lattice</a:t>
            </a:r>
            <a:r>
              <a:rPr lang="en-IN" dirty="0" smtClean="0"/>
              <a:t>.</a:t>
            </a:r>
          </a:p>
          <a:p>
            <a:endParaRPr lang="en-US" dirty="0"/>
          </a:p>
          <a:p>
            <a:endParaRPr lang="en-US" dirty="0" smtClean="0"/>
          </a:p>
          <a:p>
            <a:endParaRPr lang="en-US" dirty="0"/>
          </a:p>
          <a:p>
            <a:endParaRPr lang="en-US" dirty="0" smtClean="0"/>
          </a:p>
          <a:p>
            <a:endParaRPr lang="en-US" dirty="0"/>
          </a:p>
          <a:p>
            <a:r>
              <a:rPr lang="en-US" dirty="0"/>
              <a:t> The </a:t>
            </a:r>
            <a:r>
              <a:rPr lang="en-US" dirty="0" err="1"/>
              <a:t>posets</a:t>
            </a:r>
            <a:r>
              <a:rPr lang="en-US" dirty="0"/>
              <a:t> represented by the </a:t>
            </a:r>
            <a:r>
              <a:rPr lang="en-US" dirty="0" err="1"/>
              <a:t>Hasse</a:t>
            </a:r>
            <a:r>
              <a:rPr lang="en-US" dirty="0"/>
              <a:t> diagrams in (a) and (c) are both lattices because in each </a:t>
            </a:r>
            <a:r>
              <a:rPr lang="en-US" dirty="0" err="1"/>
              <a:t>poset</a:t>
            </a:r>
            <a:r>
              <a:rPr lang="en-US" dirty="0"/>
              <a:t> every pair of elements has both a least upper bound and a greatest lower bound, as the reader should verify. </a:t>
            </a:r>
            <a:endParaRPr lang="en-IN" dirty="0"/>
          </a:p>
        </p:txBody>
      </p:sp>
      <p:sp>
        <p:nvSpPr>
          <p:cNvPr id="3" name="Content Placeholder 2"/>
          <p:cNvSpPr>
            <a:spLocks noGrp="1"/>
          </p:cNvSpPr>
          <p:nvPr>
            <p:ph sz="quarter" idx="10"/>
          </p:nvPr>
        </p:nvSpPr>
        <p:spPr/>
        <p:txBody>
          <a:bodyPr/>
          <a:lstStyle/>
          <a:p>
            <a:r>
              <a:rPr lang="en-US" dirty="0" smtClean="0"/>
              <a:t>Lattice</a:t>
            </a:r>
            <a:endParaRPr lang="en-IN" dirty="0"/>
          </a:p>
        </p:txBody>
      </p:sp>
      <p:pic>
        <p:nvPicPr>
          <p:cNvPr id="4" name="Picture 3"/>
          <p:cNvPicPr>
            <a:picLocks noChangeAspect="1"/>
          </p:cNvPicPr>
          <p:nvPr/>
        </p:nvPicPr>
        <p:blipFill>
          <a:blip r:embed="rId2"/>
          <a:stretch>
            <a:fillRect/>
          </a:stretch>
        </p:blipFill>
        <p:spPr>
          <a:xfrm>
            <a:off x="1752600" y="3048000"/>
            <a:ext cx="4419600" cy="1694859"/>
          </a:xfrm>
          <a:prstGeom prst="rect">
            <a:avLst/>
          </a:prstGeom>
        </p:spPr>
      </p:pic>
    </p:spTree>
    <p:extLst>
      <p:ext uri="{BB962C8B-B14F-4D97-AF65-F5344CB8AC3E}">
        <p14:creationId xmlns:p14="http://schemas.microsoft.com/office/powerpoint/2010/main" val="21268968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4525963"/>
          </a:xfrm>
        </p:spPr>
        <p:txBody>
          <a:bodyPr/>
          <a:lstStyle/>
          <a:p>
            <a:r>
              <a:rPr lang="en-US" dirty="0"/>
              <a:t>On the other hand, the </a:t>
            </a:r>
            <a:r>
              <a:rPr lang="en-US" dirty="0" err="1"/>
              <a:t>poset</a:t>
            </a:r>
            <a:r>
              <a:rPr lang="en-US" dirty="0"/>
              <a:t> with the </a:t>
            </a:r>
            <a:r>
              <a:rPr lang="en-US" dirty="0" err="1"/>
              <a:t>Hasse</a:t>
            </a:r>
            <a:r>
              <a:rPr lang="en-US" dirty="0"/>
              <a:t> diagram shown in (b) is not a lattice, because the elements b and c have no least upper bound. To see this, note that each of the elements d, e, and f is an upper bound, but none of these three elements precedes the other two with respect to the ordering of this </a:t>
            </a:r>
            <a:r>
              <a:rPr lang="en-US" dirty="0" err="1"/>
              <a:t>poset</a:t>
            </a:r>
            <a:r>
              <a:rPr lang="en-US" dirty="0"/>
              <a:t>. </a:t>
            </a:r>
            <a:endParaRPr lang="en-IN" dirty="0"/>
          </a:p>
          <a:p>
            <a:endParaRPr lang="en-IN" dirty="0"/>
          </a:p>
        </p:txBody>
      </p:sp>
      <p:sp>
        <p:nvSpPr>
          <p:cNvPr id="3" name="Content Placeholder 2"/>
          <p:cNvSpPr>
            <a:spLocks noGrp="1"/>
          </p:cNvSpPr>
          <p:nvPr>
            <p:ph sz="quarter" idx="10"/>
          </p:nvPr>
        </p:nvSpPr>
        <p:spPr/>
        <p:txBody>
          <a:bodyPr/>
          <a:lstStyle/>
          <a:p>
            <a:r>
              <a:rPr lang="en-US" dirty="0" smtClean="0"/>
              <a:t>Solution</a:t>
            </a:r>
            <a:endParaRPr lang="en-IN" dirty="0"/>
          </a:p>
        </p:txBody>
      </p:sp>
    </p:spTree>
    <p:extLst>
      <p:ext uri="{BB962C8B-B14F-4D97-AF65-F5344CB8AC3E}">
        <p14:creationId xmlns:p14="http://schemas.microsoft.com/office/powerpoint/2010/main" val="633156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 y="1493837"/>
            <a:ext cx="8976360" cy="5024529"/>
          </a:xfrm>
        </p:spPr>
        <p:txBody>
          <a:bodyPr/>
          <a:lstStyle/>
          <a:p>
            <a:r>
              <a:rPr lang="en-IN" dirty="0" smtClean="0"/>
              <a:t>Determine </a:t>
            </a:r>
            <a:r>
              <a:rPr lang="en-IN" dirty="0"/>
              <a:t>whether the relation with the directed graph shown is a partial order</a:t>
            </a:r>
            <a:r>
              <a:rPr lang="en-IN" dirty="0" smtClean="0"/>
              <a:t>.</a:t>
            </a:r>
          </a:p>
          <a:p>
            <a:endParaRPr lang="en-IN" dirty="0"/>
          </a:p>
          <a:p>
            <a:endParaRPr lang="en-IN" dirty="0" smtClean="0"/>
          </a:p>
          <a:p>
            <a:endParaRPr lang="en-IN" dirty="0"/>
          </a:p>
          <a:p>
            <a:endParaRPr lang="en-IN" dirty="0" smtClean="0"/>
          </a:p>
          <a:p>
            <a:endParaRPr lang="en-IN" dirty="0"/>
          </a:p>
          <a:p>
            <a:r>
              <a:rPr lang="en-IN" dirty="0"/>
              <a:t>Find the duals of these </a:t>
            </a:r>
            <a:r>
              <a:rPr lang="en-IN" dirty="0" err="1"/>
              <a:t>posets</a:t>
            </a:r>
            <a:r>
              <a:rPr lang="en-IN" dirty="0"/>
              <a:t>. a) ({0, 1, 2}, ≤) b) (Z, ≥) c) (P (Z), ⊇) d) (Z+, </a:t>
            </a:r>
            <a:r>
              <a:rPr lang="en-IN" dirty="0" smtClean="0"/>
              <a:t>|)</a:t>
            </a:r>
          </a:p>
          <a:p>
            <a:pPr algn="just"/>
            <a:r>
              <a:rPr lang="en-IN" dirty="0"/>
              <a:t>{(0, 0), (1, 0), (1, 1), (2, 0), (2, 1), (2, 2)} b) (Z, ≤) c) (P(Z), ⊆) d) (Z+, “is a multiple of”) </a:t>
            </a:r>
          </a:p>
        </p:txBody>
      </p:sp>
      <p:sp>
        <p:nvSpPr>
          <p:cNvPr id="3" name="Content Placeholder 2"/>
          <p:cNvSpPr>
            <a:spLocks noGrp="1"/>
          </p:cNvSpPr>
          <p:nvPr>
            <p:ph sz="quarter" idx="10"/>
          </p:nvPr>
        </p:nvSpPr>
        <p:spPr/>
        <p:txBody>
          <a:bodyPr/>
          <a:lstStyle/>
          <a:p>
            <a:r>
              <a:rPr lang="en-IN" dirty="0" smtClean="0"/>
              <a:t>Problem</a:t>
            </a:r>
            <a:endParaRPr lang="en-IN" dirty="0"/>
          </a:p>
        </p:txBody>
      </p:sp>
      <p:pic>
        <p:nvPicPr>
          <p:cNvPr id="5" name="Picture 4"/>
          <p:cNvPicPr>
            <a:picLocks noChangeAspect="1"/>
          </p:cNvPicPr>
          <p:nvPr/>
        </p:nvPicPr>
        <p:blipFill>
          <a:blip r:embed="rId2"/>
          <a:stretch>
            <a:fillRect/>
          </a:stretch>
        </p:blipFill>
        <p:spPr>
          <a:xfrm>
            <a:off x="3352800" y="2209800"/>
            <a:ext cx="2757740" cy="2075437"/>
          </a:xfrm>
          <a:prstGeom prst="rect">
            <a:avLst/>
          </a:prstGeom>
        </p:spPr>
      </p:pic>
    </p:spTree>
    <p:extLst>
      <p:ext uri="{BB962C8B-B14F-4D97-AF65-F5344CB8AC3E}">
        <p14:creationId xmlns:p14="http://schemas.microsoft.com/office/powerpoint/2010/main" val="158186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1"/>
            <a:ext cx="8915400" cy="5029200"/>
          </a:xfrm>
        </p:spPr>
        <p:txBody>
          <a:bodyPr/>
          <a:lstStyle/>
          <a:p>
            <a:r>
              <a:rPr lang="en-IN" dirty="0"/>
              <a:t>Answer these questions for the </a:t>
            </a:r>
            <a:r>
              <a:rPr lang="en-IN" dirty="0" err="1" smtClean="0"/>
              <a:t>poset</a:t>
            </a:r>
            <a:r>
              <a:rPr lang="en-IN" dirty="0" smtClean="0"/>
              <a:t> by drawing the </a:t>
            </a:r>
            <a:r>
              <a:rPr lang="en-IN" dirty="0" err="1" smtClean="0"/>
              <a:t>Hasse</a:t>
            </a:r>
            <a:r>
              <a:rPr lang="en-IN" dirty="0" smtClean="0"/>
              <a:t> diagram </a:t>
            </a:r>
            <a:r>
              <a:rPr lang="en-IN" dirty="0"/>
              <a:t>({3, 5, 9, 15, 24, 45}, </a:t>
            </a:r>
            <a:r>
              <a:rPr lang="en-IN" dirty="0" smtClean="0"/>
              <a:t>|).</a:t>
            </a:r>
          </a:p>
          <a:p>
            <a:r>
              <a:rPr lang="en-IN" dirty="0" smtClean="0"/>
              <a:t> </a:t>
            </a:r>
            <a:r>
              <a:rPr lang="en-IN" dirty="0"/>
              <a:t>a) Find the maximal elements. </a:t>
            </a:r>
            <a:endParaRPr lang="en-IN" dirty="0" smtClean="0"/>
          </a:p>
          <a:p>
            <a:r>
              <a:rPr lang="en-IN" dirty="0" smtClean="0"/>
              <a:t>b</a:t>
            </a:r>
            <a:r>
              <a:rPr lang="en-IN" dirty="0"/>
              <a:t>) Find the minimal elements. </a:t>
            </a:r>
            <a:endParaRPr lang="en-IN" dirty="0" smtClean="0"/>
          </a:p>
          <a:p>
            <a:r>
              <a:rPr lang="en-IN" dirty="0" smtClean="0"/>
              <a:t>c</a:t>
            </a:r>
            <a:r>
              <a:rPr lang="en-IN" dirty="0"/>
              <a:t>) Is there a greatest element</a:t>
            </a:r>
            <a:r>
              <a:rPr lang="en-IN" dirty="0" smtClean="0"/>
              <a:t>?</a:t>
            </a:r>
          </a:p>
          <a:p>
            <a:r>
              <a:rPr lang="en-IN" dirty="0" smtClean="0"/>
              <a:t> </a:t>
            </a:r>
            <a:r>
              <a:rPr lang="en-IN" dirty="0"/>
              <a:t>d) Is there a least element? </a:t>
            </a:r>
            <a:endParaRPr lang="en-IN" dirty="0" smtClean="0"/>
          </a:p>
          <a:p>
            <a:r>
              <a:rPr lang="en-IN" dirty="0" smtClean="0"/>
              <a:t>e</a:t>
            </a:r>
            <a:r>
              <a:rPr lang="en-IN" dirty="0"/>
              <a:t>) Find all upper bounds of {3, 5</a:t>
            </a:r>
            <a:r>
              <a:rPr lang="en-IN" dirty="0" smtClean="0"/>
              <a:t>}.</a:t>
            </a:r>
          </a:p>
          <a:p>
            <a:r>
              <a:rPr lang="en-IN" dirty="0" smtClean="0"/>
              <a:t> </a:t>
            </a:r>
            <a:r>
              <a:rPr lang="en-IN" dirty="0"/>
              <a:t>f ) Find the least upper bound of {3, 5}, if it exists</a:t>
            </a:r>
            <a:r>
              <a:rPr lang="en-IN" dirty="0" smtClean="0"/>
              <a:t>.</a:t>
            </a:r>
          </a:p>
          <a:p>
            <a:r>
              <a:rPr lang="en-IN" dirty="0" smtClean="0"/>
              <a:t> </a:t>
            </a:r>
            <a:r>
              <a:rPr lang="en-IN" dirty="0"/>
              <a:t>g) Find all lower bounds of {15, 45}. </a:t>
            </a:r>
            <a:endParaRPr lang="en-IN" dirty="0" smtClean="0"/>
          </a:p>
          <a:p>
            <a:r>
              <a:rPr lang="en-IN" dirty="0" smtClean="0"/>
              <a:t>h</a:t>
            </a:r>
            <a:r>
              <a:rPr lang="en-IN" dirty="0"/>
              <a:t>) Find the greatest lower bound of {15, 45}, if it exists.</a:t>
            </a:r>
          </a:p>
        </p:txBody>
      </p:sp>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11401215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Solution</a:t>
            </a:r>
            <a:endParaRPr lang="en-IN" dirty="0"/>
          </a:p>
        </p:txBody>
      </p:sp>
      <p:pic>
        <p:nvPicPr>
          <p:cNvPr id="1026" name="Picture 2" descr="https://d2nchlq0f2u6vy.cloudfront.net/18/06/26/d06d6735ad20f1b5daef0f6a04b68d18/adcdded456d92509f54f583759f1d922/image_scan.png?tcb=16024834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747161" cy="297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186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15400" cy="5181600"/>
          </a:xfrm>
        </p:spPr>
        <p:txBody>
          <a:bodyPr/>
          <a:lstStyle/>
          <a:p>
            <a:pPr marL="457200" indent="-457200">
              <a:buAutoNum type="alphaLcParenR"/>
            </a:pPr>
            <a:r>
              <a:rPr lang="en-US" sz="2200" dirty="0" smtClean="0"/>
              <a:t>Our </a:t>
            </a:r>
            <a:r>
              <a:rPr lang="en-US" sz="2200" dirty="0"/>
              <a:t>maximal elements are 24 and 45. </a:t>
            </a:r>
            <a:endParaRPr lang="en-US" sz="2200" dirty="0" smtClean="0"/>
          </a:p>
          <a:p>
            <a:pPr marL="457200" indent="-457200">
              <a:buAutoNum type="alphaLcParenR"/>
            </a:pPr>
            <a:r>
              <a:rPr lang="en-US" sz="2200" dirty="0" smtClean="0"/>
              <a:t>Our </a:t>
            </a:r>
            <a:r>
              <a:rPr lang="en-US" sz="2200" dirty="0"/>
              <a:t>minimal elements are 3 and 5. </a:t>
            </a:r>
            <a:endParaRPr lang="en-US" sz="2200" dirty="0" smtClean="0"/>
          </a:p>
          <a:p>
            <a:pPr marL="457200" indent="-457200">
              <a:buAutoNum type="alphaLcParenR"/>
            </a:pPr>
            <a:r>
              <a:rPr lang="en-US" sz="2200" dirty="0" smtClean="0"/>
              <a:t>There </a:t>
            </a:r>
            <a:r>
              <a:rPr lang="en-US" sz="2200" dirty="0"/>
              <a:t>is no greatest element because this element would have to be a number that all other elements divide. Since our maximal elements are 24 and 45, and they do not divide each other, we do not have a greatest element. </a:t>
            </a:r>
            <a:endParaRPr lang="en-US" sz="2200" dirty="0" smtClean="0"/>
          </a:p>
          <a:p>
            <a:pPr marL="457200" indent="-457200">
              <a:buAutoNum type="alphaLcParenR"/>
            </a:pPr>
            <a:r>
              <a:rPr lang="en-US" sz="2200" dirty="0" smtClean="0"/>
              <a:t>There </a:t>
            </a:r>
            <a:r>
              <a:rPr lang="en-US" sz="2200" dirty="0"/>
              <a:t>is no least element because this element would be a number that can divide all other elements. Since our minimal elements are 3 and 5, and they do not divide each other, we do not have a least </a:t>
            </a:r>
            <a:r>
              <a:rPr lang="en-US" sz="2200" dirty="0" smtClean="0"/>
              <a:t>element</a:t>
            </a:r>
          </a:p>
          <a:p>
            <a:pPr marL="457200" indent="-457200">
              <a:buAutoNum type="alphaLcParenR"/>
            </a:pPr>
            <a:r>
              <a:rPr lang="en-US" sz="2200" dirty="0" smtClean="0"/>
              <a:t>15 </a:t>
            </a:r>
            <a:r>
              <a:rPr lang="en-US" sz="2200" dirty="0"/>
              <a:t>and 45</a:t>
            </a:r>
            <a:r>
              <a:rPr lang="en-US" sz="2200" dirty="0" smtClean="0"/>
              <a:t>.</a:t>
            </a:r>
          </a:p>
          <a:p>
            <a:pPr marL="457200" indent="-457200">
              <a:buAutoNum type="alphaLcParenR"/>
            </a:pPr>
            <a:r>
              <a:rPr lang="en-US" sz="2200" dirty="0" smtClean="0"/>
              <a:t> 15</a:t>
            </a:r>
            <a:r>
              <a:rPr lang="en-US" sz="2200" dirty="0"/>
              <a:t>. </a:t>
            </a:r>
            <a:endParaRPr lang="en-US" sz="2200" dirty="0" smtClean="0"/>
          </a:p>
          <a:p>
            <a:pPr marL="457200" indent="-457200">
              <a:buAutoNum type="alphaLcParenR"/>
            </a:pPr>
            <a:r>
              <a:rPr lang="en-US" sz="2200" dirty="0" smtClean="0"/>
              <a:t> 3</a:t>
            </a:r>
            <a:r>
              <a:rPr lang="en-US" sz="2200" dirty="0"/>
              <a:t>, 5, and 15</a:t>
            </a:r>
            <a:r>
              <a:rPr lang="en-US" sz="2200" dirty="0" smtClean="0"/>
              <a:t>.</a:t>
            </a:r>
          </a:p>
          <a:p>
            <a:pPr marL="457200" indent="-457200">
              <a:buAutoNum type="alphaLcParenR"/>
            </a:pPr>
            <a:r>
              <a:rPr lang="en-US" sz="2200" dirty="0" smtClean="0"/>
              <a:t> </a:t>
            </a:r>
            <a:r>
              <a:rPr lang="en-US" sz="2200" dirty="0"/>
              <a:t>15.</a:t>
            </a:r>
            <a:endParaRPr lang="en-IN" sz="2200" dirty="0"/>
          </a:p>
        </p:txBody>
      </p:sp>
      <p:sp>
        <p:nvSpPr>
          <p:cNvPr id="3" name="Content Placeholder 2"/>
          <p:cNvSpPr>
            <a:spLocks noGrp="1"/>
          </p:cNvSpPr>
          <p:nvPr>
            <p:ph sz="quarter" idx="10"/>
          </p:nvPr>
        </p:nvSpPr>
        <p:spPr/>
        <p:txBody>
          <a:bodyPr/>
          <a:lstStyle/>
          <a:p>
            <a:r>
              <a:rPr lang="en-US" dirty="0" smtClean="0"/>
              <a:t>Sol..</a:t>
            </a:r>
            <a:endParaRPr lang="en-IN" dirty="0"/>
          </a:p>
        </p:txBody>
      </p:sp>
    </p:spTree>
    <p:extLst>
      <p:ext uri="{BB962C8B-B14F-4D97-AF65-F5344CB8AC3E}">
        <p14:creationId xmlns:p14="http://schemas.microsoft.com/office/powerpoint/2010/main" val="28375649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lstStyle/>
          <a:p>
            <a:r>
              <a:rPr lang="en-US" dirty="0"/>
              <a:t> Determine whether these </a:t>
            </a:r>
            <a:r>
              <a:rPr lang="en-US" dirty="0" err="1"/>
              <a:t>posets</a:t>
            </a:r>
            <a:r>
              <a:rPr lang="en-US" dirty="0"/>
              <a:t> are lattices. </a:t>
            </a:r>
            <a:endParaRPr lang="en-US" dirty="0" smtClean="0"/>
          </a:p>
          <a:p>
            <a:r>
              <a:rPr lang="en-US" dirty="0" smtClean="0"/>
              <a:t>a</a:t>
            </a:r>
            <a:r>
              <a:rPr lang="en-US" dirty="0"/>
              <a:t>) ({1,3,6,9,12</a:t>
            </a:r>
            <a:r>
              <a:rPr lang="en-US" dirty="0" smtClean="0"/>
              <a:t>},|) not a lattice because there are two maximal values</a:t>
            </a:r>
          </a:p>
          <a:p>
            <a:r>
              <a:rPr lang="en-US" dirty="0" smtClean="0"/>
              <a:t> </a:t>
            </a:r>
            <a:r>
              <a:rPr lang="en-US" dirty="0"/>
              <a:t>b) ({1,5,25,125},|) </a:t>
            </a:r>
            <a:r>
              <a:rPr lang="en-US" dirty="0" smtClean="0"/>
              <a:t>Lattice</a:t>
            </a:r>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1026" name="Picture 2" descr="https://d2nchlq0f2u6vy.cloudfront.net/18/06/26/749b23c10bf9e58b3b015acaf248c82c/9c913fb364a626b96d8c63095a85980d/image_scan.png?tcb=1603348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0"/>
            <a:ext cx="1800225" cy="2982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2nchlq0f2u6vy.cloudfront.net/18/06/26/749b23c10bf9e58b3b015acaf248c82c/c1df8afde82788f0c8c28ee3b2b67b26/image_scan.png?tcb=16033486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6" y="3607795"/>
            <a:ext cx="180022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2629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:13 </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371600"/>
            <a:ext cx="8839200" cy="5105400"/>
          </a:xfrm>
        </p:spPr>
        <p:txBody>
          <a:bodyPr>
            <a:noAutofit/>
          </a:bodyPr>
          <a:lstStyle/>
          <a:p>
            <a:pPr marL="571500" indent="-571500">
              <a:buFont typeface="Arial" panose="020B0604020202020204" pitchFamily="34" charset="0"/>
              <a:buChar char="•"/>
            </a:pPr>
            <a:r>
              <a:rPr lang="en-US" dirty="0"/>
              <a:t>Introduction to graph </a:t>
            </a:r>
            <a:r>
              <a:rPr lang="en-US" dirty="0" smtClean="0"/>
              <a:t>theory</a:t>
            </a:r>
          </a:p>
          <a:p>
            <a:pPr indent="0"/>
            <a:endParaRPr lang="en-US" dirty="0" smtClean="0"/>
          </a:p>
          <a:p>
            <a:pPr marL="571500" indent="-571500">
              <a:buFont typeface="Arial" panose="020B0604020202020204" pitchFamily="34" charset="0"/>
              <a:buChar char="•"/>
            </a:pPr>
            <a:r>
              <a:rPr lang="en-US" dirty="0" smtClean="0"/>
              <a:t>Directed </a:t>
            </a:r>
            <a:r>
              <a:rPr lang="en-US" dirty="0"/>
              <a:t>and undirected </a:t>
            </a:r>
            <a:r>
              <a:rPr lang="en-US" dirty="0" smtClean="0"/>
              <a:t>graphs </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Handshaking theorem</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 Special </a:t>
            </a:r>
            <a:r>
              <a:rPr lang="en-US" dirty="0"/>
              <a:t>graph </a:t>
            </a:r>
            <a:r>
              <a:rPr lang="en-US" dirty="0" smtClean="0"/>
              <a:t>structures </a:t>
            </a:r>
          </a:p>
          <a:p>
            <a:pPr marL="571500" indent="-571500">
              <a:buFont typeface="Arial" panose="020B0604020202020204" pitchFamily="34" charset="0"/>
              <a:buChar char="•"/>
            </a:pPr>
            <a:endParaRPr lang="en-US" dirty="0" smtClean="0"/>
          </a:p>
          <a:p>
            <a:pPr marL="571500" indent="-571500">
              <a:buFont typeface="Arial" panose="020B0604020202020204" pitchFamily="34" charset="0"/>
              <a:buChar char="•"/>
            </a:pPr>
            <a:r>
              <a:rPr lang="en-US" dirty="0" smtClean="0"/>
              <a:t>Graph </a:t>
            </a:r>
            <a:r>
              <a:rPr lang="en-US" dirty="0"/>
              <a:t>representations</a:t>
            </a:r>
            <a:endParaRPr lang="en-IN" sz="4000" dirty="0"/>
          </a:p>
        </p:txBody>
      </p:sp>
    </p:spTree>
    <p:extLst>
      <p:ext uri="{BB962C8B-B14F-4D97-AF65-F5344CB8AC3E}">
        <p14:creationId xmlns:p14="http://schemas.microsoft.com/office/powerpoint/2010/main" val="12844727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991600" cy="5334000"/>
          </a:xfrm>
        </p:spPr>
        <p:txBody>
          <a:bodyPr/>
          <a:lstStyle/>
          <a:p>
            <a:pPr algn="just">
              <a:buFont typeface="Arial" panose="020B0604020202020204" pitchFamily="34" charset="0"/>
              <a:buChar char="•"/>
            </a:pPr>
            <a:r>
              <a:rPr lang="en-US" sz="1700" dirty="0" smtClean="0"/>
              <a:t>Graphs </a:t>
            </a:r>
            <a:r>
              <a:rPr lang="en-US" sz="1700" dirty="0"/>
              <a:t>are used to represent the outcomes of round-robin tournaments.</a:t>
            </a:r>
          </a:p>
          <a:p>
            <a:pPr algn="just">
              <a:buFont typeface="Arial" panose="020B0604020202020204" pitchFamily="34" charset="0"/>
              <a:buChar char="•"/>
            </a:pPr>
            <a:r>
              <a:rPr lang="en-US" sz="1700" dirty="0"/>
              <a:t>to represent who influences whom in an organization,</a:t>
            </a:r>
          </a:p>
          <a:p>
            <a:pPr algn="just">
              <a:buFont typeface="Arial" panose="020B0604020202020204" pitchFamily="34" charset="0"/>
              <a:buChar char="•"/>
            </a:pPr>
            <a:r>
              <a:rPr lang="en-US" sz="1700" dirty="0"/>
              <a:t>to represent the outcomes of round-robin tournaments.</a:t>
            </a:r>
          </a:p>
          <a:p>
            <a:pPr algn="just">
              <a:buFont typeface="Arial" panose="020B0604020202020204" pitchFamily="34" charset="0"/>
              <a:buChar char="•"/>
            </a:pPr>
            <a:r>
              <a:rPr lang="en-US" sz="1700" dirty="0"/>
              <a:t>to model acquaintanceships between people, collaboration between researchers, telephone calls</a:t>
            </a:r>
          </a:p>
          <a:p>
            <a:pPr marL="0" indent="0" algn="just"/>
            <a:r>
              <a:rPr lang="en-US" sz="1700" dirty="0" smtClean="0"/>
              <a:t>       between </a:t>
            </a:r>
            <a:r>
              <a:rPr lang="en-US" sz="1700" dirty="0"/>
              <a:t>telephone numbers, and links between websites.</a:t>
            </a:r>
          </a:p>
          <a:p>
            <a:pPr algn="just">
              <a:buFont typeface="Arial" panose="020B0604020202020204" pitchFamily="34" charset="0"/>
              <a:buChar char="•"/>
            </a:pPr>
            <a:r>
              <a:rPr lang="en-US" sz="1700" dirty="0"/>
              <a:t>to model roadmaps and the assignment of jobs to employees of an organization.</a:t>
            </a:r>
          </a:p>
          <a:p>
            <a:pPr algn="just">
              <a:buFont typeface="Arial" panose="020B0604020202020204" pitchFamily="34" charset="0"/>
              <a:buChar char="•"/>
            </a:pPr>
            <a:r>
              <a:rPr lang="en-US" sz="1700" dirty="0"/>
              <a:t>it is possible to walk down all the streets in a city without going down a street twice</a:t>
            </a:r>
          </a:p>
          <a:p>
            <a:pPr marL="0" indent="0" algn="just"/>
            <a:r>
              <a:rPr lang="en-US" sz="1700" dirty="0" smtClean="0"/>
              <a:t>       find </a:t>
            </a:r>
            <a:r>
              <a:rPr lang="en-US" sz="1700" dirty="0"/>
              <a:t>the number of colors needed to color the regions of a map.</a:t>
            </a:r>
          </a:p>
          <a:p>
            <a:pPr algn="just">
              <a:buFont typeface="Arial" panose="020B0604020202020204" pitchFamily="34" charset="0"/>
              <a:buChar char="•"/>
            </a:pPr>
            <a:r>
              <a:rPr lang="en-US" sz="1700" dirty="0"/>
              <a:t>to determine whether a circuit can be </a:t>
            </a:r>
            <a:r>
              <a:rPr lang="en-US" sz="1700" dirty="0" smtClean="0"/>
              <a:t>implemented on </a:t>
            </a:r>
            <a:r>
              <a:rPr lang="en-US" sz="1700" dirty="0"/>
              <a:t>a planar circuit board.</a:t>
            </a:r>
          </a:p>
          <a:p>
            <a:pPr algn="just">
              <a:buFont typeface="Arial" panose="020B0604020202020204" pitchFamily="34" charset="0"/>
              <a:buChar char="•"/>
            </a:pPr>
            <a:r>
              <a:rPr lang="en-US" sz="1700" dirty="0"/>
              <a:t> distinguish between two chemical compounds with </a:t>
            </a:r>
            <a:r>
              <a:rPr lang="en-US" sz="1700" dirty="0" smtClean="0"/>
              <a:t>the same </a:t>
            </a:r>
            <a:r>
              <a:rPr lang="en-US" sz="1700" dirty="0"/>
              <a:t>molecular formula but different structures using graphs.</a:t>
            </a:r>
          </a:p>
          <a:p>
            <a:pPr algn="just">
              <a:buFont typeface="Arial" panose="020B0604020202020204" pitchFamily="34" charset="0"/>
              <a:buChar char="•"/>
            </a:pPr>
            <a:r>
              <a:rPr lang="en-US" sz="1700" dirty="0"/>
              <a:t> whether two computers are connected by a communications link using graph models of computer networks.</a:t>
            </a:r>
          </a:p>
          <a:p>
            <a:pPr algn="just">
              <a:buFont typeface="Arial" panose="020B0604020202020204" pitchFamily="34" charset="0"/>
              <a:buChar char="•"/>
            </a:pPr>
            <a:r>
              <a:rPr lang="en-US" sz="1700" dirty="0"/>
              <a:t>Graphs with weights assigned to their edges can be used to solve problems such as finding the</a:t>
            </a:r>
          </a:p>
          <a:p>
            <a:pPr marL="0" indent="0" algn="just"/>
            <a:r>
              <a:rPr lang="en-US" sz="1700" dirty="0" smtClean="0"/>
              <a:t>       shortest </a:t>
            </a:r>
            <a:r>
              <a:rPr lang="en-US" sz="1700" dirty="0"/>
              <a:t>path between two cities in a transportation network.</a:t>
            </a:r>
          </a:p>
          <a:p>
            <a:pPr algn="just">
              <a:buFont typeface="Arial" panose="020B0604020202020204" pitchFamily="34" charset="0"/>
              <a:buChar char="•"/>
            </a:pPr>
            <a:r>
              <a:rPr lang="en-US" sz="1700" dirty="0"/>
              <a:t>We can also use graphs to schedule exams and assign channels to television stations</a:t>
            </a:r>
          </a:p>
          <a:p>
            <a:endParaRPr lang="en-IN" sz="1700" dirty="0"/>
          </a:p>
        </p:txBody>
      </p:sp>
      <p:sp>
        <p:nvSpPr>
          <p:cNvPr id="3" name="Content Placeholder 2"/>
          <p:cNvSpPr>
            <a:spLocks noGrp="1"/>
          </p:cNvSpPr>
          <p:nvPr>
            <p:ph sz="quarter" idx="10"/>
          </p:nvPr>
        </p:nvSpPr>
        <p:spPr/>
        <p:txBody>
          <a:bodyPr/>
          <a:lstStyle/>
          <a:p>
            <a:r>
              <a:rPr lang="en-US" dirty="0" smtClean="0"/>
              <a:t>Real time applications of graphs</a:t>
            </a:r>
            <a:endParaRPr lang="en-IN" dirty="0"/>
          </a:p>
        </p:txBody>
      </p:sp>
    </p:spTree>
    <p:extLst>
      <p:ext uri="{BB962C8B-B14F-4D97-AF65-F5344CB8AC3E}">
        <p14:creationId xmlns:p14="http://schemas.microsoft.com/office/powerpoint/2010/main" val="30603002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447800"/>
            <a:ext cx="4038600" cy="2577737"/>
          </a:xfrm>
          <a:prstGeom prst="rect">
            <a:avLst/>
          </a:prstGeom>
        </p:spPr>
      </p:pic>
      <p:sp>
        <p:nvSpPr>
          <p:cNvPr id="3" name="Content Placeholder 2"/>
          <p:cNvSpPr>
            <a:spLocks noGrp="1"/>
          </p:cNvSpPr>
          <p:nvPr>
            <p:ph sz="quarter" idx="10"/>
          </p:nvPr>
        </p:nvSpPr>
        <p:spPr/>
        <p:txBody>
          <a:bodyPr/>
          <a:lstStyle/>
          <a:p>
            <a:r>
              <a:rPr lang="en-US" dirty="0" smtClean="0"/>
              <a:t>Graphs</a:t>
            </a:r>
            <a:endParaRPr lang="en-IN" dirty="0"/>
          </a:p>
        </p:txBody>
      </p:sp>
      <p:pic>
        <p:nvPicPr>
          <p:cNvPr id="5" name="Picture 4"/>
          <p:cNvPicPr>
            <a:picLocks noChangeAspect="1"/>
          </p:cNvPicPr>
          <p:nvPr/>
        </p:nvPicPr>
        <p:blipFill>
          <a:blip r:embed="rId3"/>
          <a:stretch>
            <a:fillRect/>
          </a:stretch>
        </p:blipFill>
        <p:spPr>
          <a:xfrm>
            <a:off x="6172200" y="1432560"/>
            <a:ext cx="2077649" cy="2438400"/>
          </a:xfrm>
          <a:prstGeom prst="rect">
            <a:avLst/>
          </a:prstGeom>
        </p:spPr>
      </p:pic>
      <p:pic>
        <p:nvPicPr>
          <p:cNvPr id="6" name="Picture 5"/>
          <p:cNvPicPr>
            <a:picLocks noChangeAspect="1"/>
          </p:cNvPicPr>
          <p:nvPr/>
        </p:nvPicPr>
        <p:blipFill>
          <a:blip r:embed="rId4"/>
          <a:stretch>
            <a:fillRect/>
          </a:stretch>
        </p:blipFill>
        <p:spPr>
          <a:xfrm>
            <a:off x="990600" y="4191000"/>
            <a:ext cx="3352800" cy="1939375"/>
          </a:xfrm>
          <a:prstGeom prst="rect">
            <a:avLst/>
          </a:prstGeom>
        </p:spPr>
      </p:pic>
      <p:pic>
        <p:nvPicPr>
          <p:cNvPr id="7" name="Picture 6"/>
          <p:cNvPicPr>
            <a:picLocks noChangeAspect="1"/>
          </p:cNvPicPr>
          <p:nvPr/>
        </p:nvPicPr>
        <p:blipFill>
          <a:blip r:embed="rId5"/>
          <a:stretch>
            <a:fillRect/>
          </a:stretch>
        </p:blipFill>
        <p:spPr>
          <a:xfrm>
            <a:off x="5181600" y="4191000"/>
            <a:ext cx="3277162" cy="1882751"/>
          </a:xfrm>
          <a:prstGeom prst="rect">
            <a:avLst/>
          </a:prstGeom>
        </p:spPr>
      </p:pic>
    </p:spTree>
    <p:extLst>
      <p:ext uri="{BB962C8B-B14F-4D97-AF65-F5344CB8AC3E}">
        <p14:creationId xmlns:p14="http://schemas.microsoft.com/office/powerpoint/2010/main" val="392425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903" y="1295400"/>
            <a:ext cx="8915400" cy="5333999"/>
          </a:xfrm>
        </p:spPr>
        <p:txBody>
          <a:bodyPr/>
          <a:lstStyle/>
          <a:p>
            <a:r>
              <a:rPr lang="en-IN" dirty="0"/>
              <a:t>A </a:t>
            </a:r>
            <a:r>
              <a:rPr lang="en-IN" i="1" dirty="0"/>
              <a:t>graph G </a:t>
            </a:r>
            <a:r>
              <a:rPr lang="en-IN" dirty="0"/>
              <a:t>= </a:t>
            </a:r>
            <a:r>
              <a:rPr lang="en-IN" i="1" dirty="0"/>
              <a:t>(V ,E) </a:t>
            </a:r>
            <a:r>
              <a:rPr lang="en-IN" dirty="0"/>
              <a:t>consists of </a:t>
            </a:r>
            <a:r>
              <a:rPr lang="en-IN" i="1" dirty="0"/>
              <a:t>V </a:t>
            </a:r>
            <a:r>
              <a:rPr lang="en-IN" dirty="0"/>
              <a:t>, a nonempty set of </a:t>
            </a:r>
            <a:r>
              <a:rPr lang="en-IN" i="1" dirty="0"/>
              <a:t>vertices </a:t>
            </a:r>
            <a:r>
              <a:rPr lang="en-IN" dirty="0"/>
              <a:t>(or </a:t>
            </a:r>
            <a:r>
              <a:rPr lang="en-IN" i="1" dirty="0"/>
              <a:t>nodes</a:t>
            </a:r>
            <a:r>
              <a:rPr lang="en-IN" dirty="0"/>
              <a:t>) and </a:t>
            </a:r>
            <a:r>
              <a:rPr lang="en-IN" i="1" dirty="0"/>
              <a:t>E</a:t>
            </a:r>
            <a:r>
              <a:rPr lang="en-IN" dirty="0"/>
              <a:t>, a set </a:t>
            </a:r>
            <a:r>
              <a:rPr lang="en-IN" dirty="0" smtClean="0"/>
              <a:t>of </a:t>
            </a:r>
            <a:r>
              <a:rPr lang="en-IN" i="1" dirty="0" smtClean="0"/>
              <a:t>edges</a:t>
            </a:r>
            <a:r>
              <a:rPr lang="en-IN" dirty="0"/>
              <a:t>. </a:t>
            </a:r>
            <a:endParaRPr lang="en-IN" dirty="0" smtClean="0"/>
          </a:p>
          <a:p>
            <a:endParaRPr lang="en-IN" dirty="0"/>
          </a:p>
          <a:p>
            <a:r>
              <a:rPr lang="en-IN" dirty="0" smtClean="0"/>
              <a:t>Each </a:t>
            </a:r>
            <a:r>
              <a:rPr lang="en-IN" dirty="0"/>
              <a:t>edge has either one or two vertices associated with it, called its </a:t>
            </a:r>
            <a:r>
              <a:rPr lang="en-IN" i="1" dirty="0"/>
              <a:t>endpoints</a:t>
            </a:r>
            <a:r>
              <a:rPr lang="en-IN" dirty="0" smtClean="0"/>
              <a:t>.</a:t>
            </a:r>
          </a:p>
          <a:p>
            <a:r>
              <a:rPr lang="en-IN" dirty="0" smtClean="0"/>
              <a:t> </a:t>
            </a:r>
            <a:endParaRPr lang="en-IN" dirty="0"/>
          </a:p>
          <a:p>
            <a:r>
              <a:rPr lang="en-IN" dirty="0" smtClean="0"/>
              <a:t> An edge </a:t>
            </a:r>
            <a:r>
              <a:rPr lang="en-IN" dirty="0"/>
              <a:t>is said to </a:t>
            </a:r>
            <a:r>
              <a:rPr lang="en-IN" i="1" dirty="0"/>
              <a:t>connect </a:t>
            </a:r>
            <a:r>
              <a:rPr lang="en-IN" dirty="0"/>
              <a:t>its </a:t>
            </a:r>
            <a:r>
              <a:rPr lang="en-IN" dirty="0" smtClean="0"/>
              <a:t>endpoints</a:t>
            </a:r>
          </a:p>
          <a:p>
            <a:endParaRPr lang="en-IN" dirty="0"/>
          </a:p>
          <a:p>
            <a:r>
              <a:rPr lang="en-IN" dirty="0"/>
              <a:t>A graph with an infinite </a:t>
            </a:r>
            <a:r>
              <a:rPr lang="en-IN" dirty="0" smtClean="0"/>
              <a:t>vertex set </a:t>
            </a:r>
            <a:r>
              <a:rPr lang="en-IN" dirty="0"/>
              <a:t>or an infinite number of edges is called an </a:t>
            </a:r>
            <a:r>
              <a:rPr lang="en-IN" b="1" dirty="0"/>
              <a:t>infinite </a:t>
            </a:r>
            <a:r>
              <a:rPr lang="en-IN" b="1" dirty="0" smtClean="0"/>
              <a:t>graph</a:t>
            </a:r>
          </a:p>
          <a:p>
            <a:endParaRPr lang="en-IN" dirty="0" smtClean="0"/>
          </a:p>
          <a:p>
            <a:r>
              <a:rPr lang="en-IN" dirty="0" smtClean="0"/>
              <a:t>A </a:t>
            </a:r>
            <a:r>
              <a:rPr lang="en-IN" dirty="0"/>
              <a:t>graph </a:t>
            </a:r>
            <a:r>
              <a:rPr lang="en-IN" dirty="0" smtClean="0"/>
              <a:t>with a </a:t>
            </a:r>
            <a:r>
              <a:rPr lang="en-IN" dirty="0"/>
              <a:t>finite vertex set and a finite edge set is called a </a:t>
            </a:r>
            <a:r>
              <a:rPr lang="en-IN" b="1" dirty="0"/>
              <a:t>finite graph</a:t>
            </a:r>
            <a:r>
              <a:rPr lang="en-IN" dirty="0"/>
              <a:t>.</a:t>
            </a:r>
          </a:p>
        </p:txBody>
      </p:sp>
      <p:sp>
        <p:nvSpPr>
          <p:cNvPr id="3" name="Content Placeholder 2"/>
          <p:cNvSpPr>
            <a:spLocks noGrp="1"/>
          </p:cNvSpPr>
          <p:nvPr>
            <p:ph sz="quarter" idx="10"/>
          </p:nvPr>
        </p:nvSpPr>
        <p:spPr/>
        <p:txBody>
          <a:bodyPr/>
          <a:lstStyle/>
          <a:p>
            <a:r>
              <a:rPr lang="en-IN" dirty="0" smtClean="0"/>
              <a:t>Graph</a:t>
            </a:r>
            <a:endParaRPr lang="en-IN" dirty="0"/>
          </a:p>
        </p:txBody>
      </p:sp>
    </p:spTree>
    <p:extLst>
      <p:ext uri="{BB962C8B-B14F-4D97-AF65-F5344CB8AC3E}">
        <p14:creationId xmlns:p14="http://schemas.microsoft.com/office/powerpoint/2010/main" val="19470792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040" y="1371600"/>
            <a:ext cx="9025759" cy="5181600"/>
          </a:xfrm>
        </p:spPr>
        <p:txBody>
          <a:bodyPr/>
          <a:lstStyle/>
          <a:p>
            <a:r>
              <a:rPr lang="en-IN" dirty="0"/>
              <a:t>A graph in which each edge connects two different vertices and </a:t>
            </a:r>
            <a:r>
              <a:rPr lang="en-IN" dirty="0" smtClean="0"/>
              <a:t>where no </a:t>
            </a:r>
            <a:r>
              <a:rPr lang="en-IN" dirty="0"/>
              <a:t>two edges connect the same pair of vertices is called a </a:t>
            </a:r>
            <a:r>
              <a:rPr lang="en-IN" b="1" dirty="0"/>
              <a:t>simple </a:t>
            </a:r>
            <a:r>
              <a:rPr lang="en-IN" b="1" dirty="0" smtClean="0"/>
              <a:t>graph.</a:t>
            </a:r>
          </a:p>
          <a:p>
            <a:endParaRPr lang="en-IN" b="1" dirty="0"/>
          </a:p>
          <a:p>
            <a:r>
              <a:rPr lang="en-IN" dirty="0"/>
              <a:t>Graphs that may have </a:t>
            </a:r>
            <a:r>
              <a:rPr lang="en-IN" b="1" dirty="0"/>
              <a:t>multiple edges </a:t>
            </a:r>
            <a:r>
              <a:rPr lang="en-IN" dirty="0"/>
              <a:t>connecting the same vertices are </a:t>
            </a:r>
            <a:r>
              <a:rPr lang="en-IN" dirty="0" smtClean="0"/>
              <a:t>called </a:t>
            </a:r>
            <a:r>
              <a:rPr lang="en-IN" b="1" dirty="0" smtClean="0"/>
              <a:t>multigraphs</a:t>
            </a:r>
            <a:r>
              <a:rPr lang="en-IN" dirty="0" smtClean="0"/>
              <a:t>.</a:t>
            </a:r>
          </a:p>
          <a:p>
            <a:endParaRPr lang="en-IN" dirty="0"/>
          </a:p>
          <a:p>
            <a:r>
              <a:rPr lang="en-IN" dirty="0" smtClean="0"/>
              <a:t>Edges </a:t>
            </a:r>
            <a:r>
              <a:rPr lang="en-IN" dirty="0"/>
              <a:t>that connect a vertex to itself. Such edges are called </a:t>
            </a:r>
            <a:r>
              <a:rPr lang="en-IN" b="1" dirty="0" smtClean="0"/>
              <a:t>loops.</a:t>
            </a:r>
          </a:p>
          <a:p>
            <a:endParaRPr lang="en-IN" b="1" dirty="0"/>
          </a:p>
          <a:p>
            <a:r>
              <a:rPr lang="en-IN" dirty="0"/>
              <a:t>Graphs that may include loops, and </a:t>
            </a:r>
            <a:r>
              <a:rPr lang="en-IN" dirty="0" smtClean="0"/>
              <a:t>possibly multiple </a:t>
            </a:r>
            <a:r>
              <a:rPr lang="en-IN" dirty="0"/>
              <a:t>edges connecting the same pair of vertices or a vertex to itself, are sometimes </a:t>
            </a:r>
            <a:r>
              <a:rPr lang="en-IN" dirty="0" smtClean="0"/>
              <a:t>called </a:t>
            </a:r>
            <a:r>
              <a:rPr lang="en-IN" b="1" dirty="0" err="1" smtClean="0"/>
              <a:t>pseudographs</a:t>
            </a:r>
            <a:r>
              <a:rPr lang="en-IN" dirty="0"/>
              <a:t>.</a:t>
            </a:r>
          </a:p>
        </p:txBody>
      </p:sp>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30353376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IN" dirty="0"/>
              <a:t>A </a:t>
            </a:r>
            <a:r>
              <a:rPr lang="en-IN" i="1" dirty="0"/>
              <a:t>directed graph </a:t>
            </a:r>
            <a:r>
              <a:rPr lang="en-IN" dirty="0"/>
              <a:t>(or </a:t>
            </a:r>
            <a:r>
              <a:rPr lang="en-IN" i="1" dirty="0"/>
              <a:t>digraph</a:t>
            </a:r>
            <a:r>
              <a:rPr lang="en-IN" dirty="0"/>
              <a:t>) </a:t>
            </a:r>
            <a:r>
              <a:rPr lang="en-IN" i="1" dirty="0"/>
              <a:t>(V ,E) </a:t>
            </a:r>
            <a:r>
              <a:rPr lang="en-IN" dirty="0"/>
              <a:t>consists of a nonempty set of vertices </a:t>
            </a:r>
            <a:r>
              <a:rPr lang="en-IN" i="1" dirty="0"/>
              <a:t>V </a:t>
            </a:r>
            <a:r>
              <a:rPr lang="en-IN" dirty="0"/>
              <a:t>and a set </a:t>
            </a:r>
            <a:r>
              <a:rPr lang="en-IN" dirty="0" smtClean="0"/>
              <a:t>of </a:t>
            </a:r>
            <a:r>
              <a:rPr lang="en-IN" i="1" dirty="0" smtClean="0"/>
              <a:t>directed </a:t>
            </a:r>
            <a:r>
              <a:rPr lang="en-IN" i="1" dirty="0"/>
              <a:t>edges </a:t>
            </a:r>
            <a:r>
              <a:rPr lang="en-IN" dirty="0"/>
              <a:t>(or </a:t>
            </a:r>
            <a:r>
              <a:rPr lang="en-IN" i="1" dirty="0"/>
              <a:t>arcs</a:t>
            </a:r>
            <a:r>
              <a:rPr lang="en-IN" dirty="0"/>
              <a:t>) </a:t>
            </a:r>
            <a:r>
              <a:rPr lang="en-IN" i="1" dirty="0"/>
              <a:t>E</a:t>
            </a:r>
            <a:r>
              <a:rPr lang="en-IN" dirty="0"/>
              <a:t>. Each directed edge is associated with an ordered pair of vertices</a:t>
            </a:r>
            <a:r>
              <a:rPr lang="en-IN" dirty="0" smtClean="0"/>
              <a:t>. </a:t>
            </a:r>
          </a:p>
          <a:p>
            <a:endParaRPr lang="en-IN" dirty="0"/>
          </a:p>
          <a:p>
            <a:endParaRPr lang="en-IN" dirty="0" smtClean="0"/>
          </a:p>
          <a:p>
            <a:endParaRPr lang="en-IN" dirty="0"/>
          </a:p>
          <a:p>
            <a:endParaRPr lang="en-IN" dirty="0" smtClean="0"/>
          </a:p>
          <a:p>
            <a:endParaRPr lang="en-IN" dirty="0"/>
          </a:p>
          <a:p>
            <a:r>
              <a:rPr lang="en-IN" dirty="0" smtClean="0"/>
              <a:t>The </a:t>
            </a:r>
            <a:r>
              <a:rPr lang="en-IN" dirty="0"/>
              <a:t>directed edge associated with the ordered pair (</a:t>
            </a:r>
            <a:r>
              <a:rPr lang="en-IN" i="1" dirty="0"/>
              <a:t>u, v</a:t>
            </a:r>
            <a:r>
              <a:rPr lang="en-IN" dirty="0"/>
              <a:t>) is said to </a:t>
            </a:r>
            <a:r>
              <a:rPr lang="en-IN" i="1" dirty="0"/>
              <a:t>start </a:t>
            </a:r>
            <a:r>
              <a:rPr lang="en-IN" dirty="0"/>
              <a:t>at </a:t>
            </a:r>
            <a:r>
              <a:rPr lang="en-IN" i="1" dirty="0"/>
              <a:t>u </a:t>
            </a:r>
            <a:r>
              <a:rPr lang="en-IN" dirty="0"/>
              <a:t>and </a:t>
            </a:r>
            <a:r>
              <a:rPr lang="en-IN" i="1" dirty="0"/>
              <a:t>end </a:t>
            </a:r>
            <a:r>
              <a:rPr lang="en-IN" dirty="0"/>
              <a:t>at </a:t>
            </a:r>
            <a:r>
              <a:rPr lang="en-IN" i="1" dirty="0"/>
              <a:t>v</a:t>
            </a:r>
            <a:r>
              <a:rPr lang="en-IN" dirty="0"/>
              <a:t>.</a:t>
            </a:r>
          </a:p>
        </p:txBody>
      </p:sp>
      <p:sp>
        <p:nvSpPr>
          <p:cNvPr id="3" name="Content Placeholder 2"/>
          <p:cNvSpPr>
            <a:spLocks noGrp="1"/>
          </p:cNvSpPr>
          <p:nvPr>
            <p:ph sz="quarter" idx="10"/>
          </p:nvPr>
        </p:nvSpPr>
        <p:spPr/>
        <p:txBody>
          <a:bodyPr/>
          <a:lstStyle/>
          <a:p>
            <a:r>
              <a:rPr lang="en-IN" dirty="0" smtClean="0"/>
              <a:t>Definitions</a:t>
            </a:r>
            <a:endParaRPr lang="en-IN" dirty="0"/>
          </a:p>
        </p:txBody>
      </p:sp>
      <p:pic>
        <p:nvPicPr>
          <p:cNvPr id="4" name="Picture 3"/>
          <p:cNvPicPr>
            <a:picLocks noChangeAspect="1"/>
          </p:cNvPicPr>
          <p:nvPr/>
        </p:nvPicPr>
        <p:blipFill>
          <a:blip r:embed="rId2"/>
          <a:stretch>
            <a:fillRect/>
          </a:stretch>
        </p:blipFill>
        <p:spPr>
          <a:xfrm>
            <a:off x="1752600" y="2819400"/>
            <a:ext cx="5181885" cy="1879275"/>
          </a:xfrm>
          <a:prstGeom prst="rect">
            <a:avLst/>
          </a:prstGeom>
        </p:spPr>
      </p:pic>
    </p:spTree>
    <p:extLst>
      <p:ext uri="{BB962C8B-B14F-4D97-AF65-F5344CB8AC3E}">
        <p14:creationId xmlns:p14="http://schemas.microsoft.com/office/powerpoint/2010/main" val="644801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6200" y="2209800"/>
            <a:ext cx="8958296" cy="2895600"/>
          </a:xfrm>
          <a:prstGeom prst="rect">
            <a:avLst/>
          </a:prstGeom>
        </p:spPr>
      </p:pic>
      <p:sp>
        <p:nvSpPr>
          <p:cNvPr id="3" name="Content Placeholder 2"/>
          <p:cNvSpPr>
            <a:spLocks noGrp="1"/>
          </p:cNvSpPr>
          <p:nvPr>
            <p:ph sz="quarter" idx="10"/>
          </p:nvPr>
        </p:nvSpPr>
        <p:spPr/>
        <p:txBody>
          <a:bodyPr/>
          <a:lstStyle/>
          <a:p>
            <a:r>
              <a:rPr lang="en-IN" dirty="0" smtClean="0"/>
              <a:t>Graph terminology </a:t>
            </a:r>
            <a:endParaRPr lang="en-IN" dirty="0"/>
          </a:p>
        </p:txBody>
      </p:sp>
    </p:spTree>
    <p:extLst>
      <p:ext uri="{BB962C8B-B14F-4D97-AF65-F5344CB8AC3E}">
        <p14:creationId xmlns:p14="http://schemas.microsoft.com/office/powerpoint/2010/main" val="1499863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493837"/>
                <a:ext cx="8839200" cy="4906963"/>
              </a:xfrm>
            </p:spPr>
            <p:txBody>
              <a:bodyPr/>
              <a:lstStyle/>
              <a:p>
                <a:pPr algn="just"/>
                <a:r>
                  <a:rPr lang="en-IN" dirty="0"/>
                  <a:t>Two vertices </a:t>
                </a:r>
                <a:r>
                  <a:rPr lang="en-IN" i="1" dirty="0"/>
                  <a:t>u </a:t>
                </a:r>
                <a:r>
                  <a:rPr lang="en-IN" dirty="0"/>
                  <a:t>and </a:t>
                </a:r>
                <a:r>
                  <a:rPr lang="en-IN" i="1" dirty="0"/>
                  <a:t>v </a:t>
                </a:r>
                <a:r>
                  <a:rPr lang="en-IN" dirty="0"/>
                  <a:t>in an undirected graph </a:t>
                </a:r>
                <a:r>
                  <a:rPr lang="en-IN" i="1" dirty="0"/>
                  <a:t>G </a:t>
                </a:r>
                <a:r>
                  <a:rPr lang="en-IN" dirty="0"/>
                  <a:t>are called </a:t>
                </a:r>
                <a:r>
                  <a:rPr lang="en-IN" i="1" dirty="0"/>
                  <a:t>adjacent </a:t>
                </a:r>
                <a:r>
                  <a:rPr lang="en-IN" dirty="0"/>
                  <a:t>(or </a:t>
                </a:r>
                <a:r>
                  <a:rPr lang="en-IN" i="1" dirty="0" smtClean="0"/>
                  <a:t>neighbours</a:t>
                </a:r>
                <a:r>
                  <a:rPr lang="en-IN" dirty="0" smtClean="0"/>
                  <a:t>) </a:t>
                </a:r>
                <a:r>
                  <a:rPr lang="en-IN" dirty="0"/>
                  <a:t>in </a:t>
                </a:r>
                <a:r>
                  <a:rPr lang="en-IN" i="1" dirty="0"/>
                  <a:t>G </a:t>
                </a:r>
                <a:r>
                  <a:rPr lang="en-IN" dirty="0"/>
                  <a:t>if </a:t>
                </a:r>
                <a:r>
                  <a:rPr lang="en-IN" i="1" dirty="0" smtClean="0"/>
                  <a:t>u </a:t>
                </a:r>
                <a:r>
                  <a:rPr lang="en-IN" dirty="0" smtClean="0"/>
                  <a:t>and </a:t>
                </a:r>
                <a:r>
                  <a:rPr lang="en-IN" i="1" dirty="0"/>
                  <a:t>v </a:t>
                </a:r>
                <a:r>
                  <a:rPr lang="en-IN" dirty="0"/>
                  <a:t>are endpoints of an edge </a:t>
                </a:r>
                <a:r>
                  <a:rPr lang="en-IN" i="1" dirty="0"/>
                  <a:t>e </a:t>
                </a:r>
                <a:r>
                  <a:rPr lang="en-IN" dirty="0"/>
                  <a:t>of </a:t>
                </a:r>
                <a:r>
                  <a:rPr lang="en-IN" i="1" dirty="0"/>
                  <a:t>G</a:t>
                </a:r>
                <a:r>
                  <a:rPr lang="en-IN" dirty="0"/>
                  <a:t>. Such an edge </a:t>
                </a:r>
                <a:r>
                  <a:rPr lang="en-IN" i="1" dirty="0"/>
                  <a:t>e </a:t>
                </a:r>
                <a:r>
                  <a:rPr lang="en-IN" dirty="0"/>
                  <a:t>is called </a:t>
                </a:r>
                <a:r>
                  <a:rPr lang="en-IN" i="1" dirty="0"/>
                  <a:t>incident with </a:t>
                </a:r>
                <a:r>
                  <a:rPr lang="en-IN" dirty="0"/>
                  <a:t>the vertices </a:t>
                </a:r>
                <a:r>
                  <a:rPr lang="en-IN" i="1" dirty="0" smtClean="0"/>
                  <a:t>u </a:t>
                </a:r>
                <a:r>
                  <a:rPr lang="en-IN" dirty="0" smtClean="0"/>
                  <a:t>and </a:t>
                </a:r>
                <a:r>
                  <a:rPr lang="en-IN" i="1" dirty="0"/>
                  <a:t>v </a:t>
                </a:r>
                <a:r>
                  <a:rPr lang="en-IN" dirty="0"/>
                  <a:t>and </a:t>
                </a:r>
                <a:r>
                  <a:rPr lang="en-IN" i="1" dirty="0"/>
                  <a:t>e </a:t>
                </a:r>
                <a:r>
                  <a:rPr lang="en-IN" dirty="0"/>
                  <a:t>is said to </a:t>
                </a:r>
                <a:r>
                  <a:rPr lang="en-IN" i="1" dirty="0"/>
                  <a:t>connect u </a:t>
                </a:r>
                <a:r>
                  <a:rPr lang="en-IN" dirty="0"/>
                  <a:t>and </a:t>
                </a:r>
                <a:r>
                  <a:rPr lang="en-IN" i="1" dirty="0"/>
                  <a:t>v</a:t>
                </a:r>
                <a:r>
                  <a:rPr lang="en-IN" dirty="0" smtClean="0"/>
                  <a:t>.</a:t>
                </a:r>
              </a:p>
              <a:p>
                <a:pPr algn="just"/>
                <a:endParaRPr lang="en-IN" dirty="0"/>
              </a:p>
              <a:p>
                <a:pPr algn="just"/>
                <a:endParaRPr lang="en-IN" dirty="0" smtClean="0"/>
              </a:p>
              <a:p>
                <a:pPr algn="just"/>
                <a:r>
                  <a:rPr lang="en-IN" dirty="0"/>
                  <a:t>The set of all </a:t>
                </a:r>
                <a:r>
                  <a:rPr lang="en-IN" dirty="0" smtClean="0"/>
                  <a:t>neighbours </a:t>
                </a:r>
                <a:r>
                  <a:rPr lang="en-IN" dirty="0"/>
                  <a:t>of a vertex </a:t>
                </a:r>
                <a:r>
                  <a:rPr lang="en-IN" i="1" dirty="0"/>
                  <a:t>v </a:t>
                </a:r>
                <a:r>
                  <a:rPr lang="en-IN" dirty="0"/>
                  <a:t>of </a:t>
                </a:r>
                <a:r>
                  <a:rPr lang="en-IN" i="1" dirty="0"/>
                  <a:t>G </a:t>
                </a:r>
                <a:r>
                  <a:rPr lang="en-IN" dirty="0"/>
                  <a:t>= </a:t>
                </a:r>
                <a:r>
                  <a:rPr lang="en-IN" i="1" dirty="0"/>
                  <a:t>(V ,E)</a:t>
                </a:r>
                <a:r>
                  <a:rPr lang="en-IN" dirty="0"/>
                  <a:t>, denoted by </a:t>
                </a:r>
                <a:r>
                  <a:rPr lang="en-IN" i="1" dirty="0"/>
                  <a:t>N(v)</a:t>
                </a:r>
                <a:r>
                  <a:rPr lang="en-IN" dirty="0"/>
                  <a:t>, is called the </a:t>
                </a:r>
                <a:r>
                  <a:rPr lang="en-IN" i="1" dirty="0" smtClean="0"/>
                  <a:t>neighbourhood </a:t>
                </a:r>
                <a:r>
                  <a:rPr lang="en-IN" dirty="0" smtClean="0"/>
                  <a:t>of </a:t>
                </a:r>
                <a:r>
                  <a:rPr lang="en-IN" i="1" dirty="0"/>
                  <a:t>v</a:t>
                </a:r>
                <a:r>
                  <a:rPr lang="en-IN" dirty="0"/>
                  <a:t>. If </a:t>
                </a:r>
                <a:r>
                  <a:rPr lang="en-IN" i="1" dirty="0"/>
                  <a:t>A </a:t>
                </a:r>
                <a:r>
                  <a:rPr lang="en-IN" dirty="0"/>
                  <a:t>is a subset of </a:t>
                </a:r>
                <a:r>
                  <a:rPr lang="en-IN" i="1" dirty="0"/>
                  <a:t>V </a:t>
                </a:r>
                <a:r>
                  <a:rPr lang="en-IN" dirty="0"/>
                  <a:t>, we denote by </a:t>
                </a:r>
                <a:r>
                  <a:rPr lang="en-IN" i="1" dirty="0"/>
                  <a:t>N(A) </a:t>
                </a:r>
                <a:r>
                  <a:rPr lang="en-IN" dirty="0"/>
                  <a:t>the set of all vertices in </a:t>
                </a:r>
                <a:r>
                  <a:rPr lang="en-IN" i="1" dirty="0"/>
                  <a:t>G </a:t>
                </a:r>
                <a:r>
                  <a:rPr lang="en-IN" dirty="0"/>
                  <a:t>that are</a:t>
                </a:r>
              </a:p>
              <a:p>
                <a:pPr algn="just"/>
                <a:r>
                  <a:rPr lang="en-IN" dirty="0" smtClean="0"/>
                  <a:t>    adjacent </a:t>
                </a:r>
                <a:r>
                  <a:rPr lang="en-IN" dirty="0"/>
                  <a:t>to at least one vertex in </a:t>
                </a:r>
                <a:r>
                  <a:rPr lang="en-IN" i="1" dirty="0"/>
                  <a:t>A</a:t>
                </a:r>
                <a:r>
                  <a:rPr lang="en-IN" dirty="0"/>
                  <a:t>. So, </a:t>
                </a:r>
                <a:r>
                  <a:rPr lang="en-IN" i="1" dirty="0"/>
                  <a:t>N(A) </a:t>
                </a:r>
                <a:r>
                  <a:rPr lang="en-IN" dirty="0"/>
                  <a:t>= </a:t>
                </a:r>
                <a14:m>
                  <m:oMath xmlns:m="http://schemas.openxmlformats.org/officeDocument/2006/math">
                    <m:nary>
                      <m:naryPr>
                        <m:chr m:val="⋃"/>
                        <m:supHide m:val="on"/>
                        <m:ctrlPr>
                          <a:rPr lang="en-IN" i="1" smtClean="0">
                            <a:latin typeface="Cambria Math" panose="02040503050406030204" pitchFamily="18" charset="0"/>
                          </a:rPr>
                        </m:ctrlPr>
                      </m:naryPr>
                      <m:sub>
                        <m:r>
                          <m:rPr>
                            <m:nor/>
                          </m:rPr>
                          <a:rPr lang="en-IN" i="1" dirty="0"/>
                          <m:t>v</m:t>
                        </m:r>
                        <m:r>
                          <m:rPr>
                            <m:nor/>
                          </m:rPr>
                          <a:rPr lang="en-IN" dirty="0"/>
                          <m:t>∈</m:t>
                        </m:r>
                        <m:r>
                          <m:rPr>
                            <m:nor/>
                          </m:rPr>
                          <a:rPr lang="en-IN" i="1" dirty="0"/>
                          <m:t>A</m:t>
                        </m:r>
                      </m:sub>
                      <m:sup/>
                      <m:e>
                        <m:r>
                          <m:rPr>
                            <m:nor/>
                          </m:rPr>
                          <a:rPr lang="en-IN" i="1" dirty="0"/>
                          <m:t>N</m:t>
                        </m:r>
                        <m:r>
                          <m:rPr>
                            <m:nor/>
                          </m:rPr>
                          <a:rPr lang="en-IN" i="1" dirty="0"/>
                          <m:t>(</m:t>
                        </m:r>
                        <m:r>
                          <m:rPr>
                            <m:nor/>
                          </m:rPr>
                          <a:rPr lang="en-IN" i="1" dirty="0"/>
                          <m:t>v</m:t>
                        </m:r>
                        <m:r>
                          <m:rPr>
                            <m:nor/>
                          </m:rPr>
                          <a:rPr lang="en-IN" i="1" dirty="0"/>
                          <m:t>)</m:t>
                        </m:r>
                      </m:e>
                    </m:nary>
                  </m:oMath>
                </a14:m>
                <a:r>
                  <a:rPr lang="en-IN" dirty="0" smtClean="0"/>
                  <a:t>.</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493837"/>
                <a:ext cx="8839200" cy="4906963"/>
              </a:xfrm>
              <a:blipFill>
                <a:blip r:embed="rId2"/>
                <a:stretch>
                  <a:fillRect l="-1034" t="-870" r="-103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a:t>
            </a:r>
            <a:endParaRPr lang="en-IN" dirty="0"/>
          </a:p>
        </p:txBody>
      </p:sp>
    </p:spTree>
    <p:extLst>
      <p:ext uri="{BB962C8B-B14F-4D97-AF65-F5344CB8AC3E}">
        <p14:creationId xmlns:p14="http://schemas.microsoft.com/office/powerpoint/2010/main" val="3104818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81600"/>
          </a:xfrm>
        </p:spPr>
        <p:txBody>
          <a:bodyPr/>
          <a:lstStyle/>
          <a:p>
            <a:r>
              <a:rPr lang="en-IN" sz="2200" dirty="0"/>
              <a:t>The degree of a vertex in an undirected graph is the number of edges incident with it, except that a loop at a vertex contributes twice to the degree of that vertex. The degree of the vertex v is denoted by </a:t>
            </a:r>
            <a:r>
              <a:rPr lang="en-IN" sz="2200" dirty="0" err="1"/>
              <a:t>deg</a:t>
            </a:r>
            <a:r>
              <a:rPr lang="en-IN" sz="2200" dirty="0"/>
              <a:t>(v</a:t>
            </a:r>
            <a:r>
              <a:rPr lang="en-IN" sz="2200" dirty="0" smtClean="0"/>
              <a:t>).</a:t>
            </a:r>
          </a:p>
          <a:p>
            <a:endParaRPr lang="en-IN" sz="2200" dirty="0"/>
          </a:p>
          <a:p>
            <a:endParaRPr lang="en-IN" sz="2200" dirty="0" smtClean="0"/>
          </a:p>
          <a:p>
            <a:endParaRPr lang="en-IN" sz="2200" dirty="0"/>
          </a:p>
          <a:p>
            <a:endParaRPr lang="en-IN" sz="2200" dirty="0" smtClean="0"/>
          </a:p>
          <a:p>
            <a:endParaRPr lang="en-IN" sz="2200" dirty="0"/>
          </a:p>
          <a:p>
            <a:r>
              <a:rPr lang="en-IN" sz="2200" dirty="0" smtClean="0"/>
              <a:t>An </a:t>
            </a:r>
            <a:r>
              <a:rPr lang="en-IN" sz="2200" dirty="0"/>
              <a:t>undirected graph has an even number of vertices of odd degree</a:t>
            </a:r>
            <a:r>
              <a:rPr lang="en-IN" sz="2200" dirty="0" smtClean="0"/>
              <a:t>.</a:t>
            </a:r>
          </a:p>
          <a:p>
            <a:endParaRPr lang="en-IN" sz="2200" dirty="0" smtClean="0"/>
          </a:p>
          <a:p>
            <a:r>
              <a:rPr lang="en-IN" sz="2200" dirty="0"/>
              <a:t>Show that the sum, over the set of people at a party, of the number of people a person has shaken hands with, is even. </a:t>
            </a:r>
            <a:r>
              <a:rPr lang="en-IN" sz="2200" dirty="0" smtClean="0"/>
              <a:t>{Assume </a:t>
            </a:r>
            <a:r>
              <a:rPr lang="en-IN" sz="2200" dirty="0"/>
              <a:t>that no one shakes his or her own hand</a:t>
            </a:r>
            <a:r>
              <a:rPr lang="en-IN" sz="2200" dirty="0" smtClean="0"/>
              <a:t>.} </a:t>
            </a:r>
            <a:endParaRPr lang="en-IN" sz="2200" dirty="0"/>
          </a:p>
          <a:p>
            <a:endParaRPr lang="en-IN" dirty="0"/>
          </a:p>
          <a:p>
            <a:endParaRPr lang="en-IN" dirty="0"/>
          </a:p>
        </p:txBody>
      </p:sp>
      <p:sp>
        <p:nvSpPr>
          <p:cNvPr id="3" name="Content Placeholder 2"/>
          <p:cNvSpPr>
            <a:spLocks noGrp="1"/>
          </p:cNvSpPr>
          <p:nvPr>
            <p:ph sz="quarter" idx="10"/>
          </p:nvPr>
        </p:nvSpPr>
        <p:spPr/>
        <p:txBody>
          <a:bodyPr/>
          <a:lstStyle/>
          <a:p>
            <a:r>
              <a:rPr lang="en-IN" dirty="0" smtClean="0"/>
              <a:t>Theorem</a:t>
            </a:r>
            <a:endParaRPr lang="en-IN" dirty="0"/>
          </a:p>
        </p:txBody>
      </p:sp>
      <p:pic>
        <p:nvPicPr>
          <p:cNvPr id="4" name="Picture 3"/>
          <p:cNvPicPr>
            <a:picLocks noChangeAspect="1"/>
          </p:cNvPicPr>
          <p:nvPr/>
        </p:nvPicPr>
        <p:blipFill>
          <a:blip r:embed="rId2"/>
          <a:stretch>
            <a:fillRect/>
          </a:stretch>
        </p:blipFill>
        <p:spPr>
          <a:xfrm>
            <a:off x="696249" y="2819400"/>
            <a:ext cx="7751501" cy="2022640"/>
          </a:xfrm>
          <a:prstGeom prst="rect">
            <a:avLst/>
          </a:prstGeom>
        </p:spPr>
      </p:pic>
    </p:spTree>
    <p:extLst>
      <p:ext uri="{BB962C8B-B14F-4D97-AF65-F5344CB8AC3E}">
        <p14:creationId xmlns:p14="http://schemas.microsoft.com/office/powerpoint/2010/main" val="38468180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05399"/>
          </a:xfrm>
        </p:spPr>
        <p:txBody>
          <a:bodyPr/>
          <a:lstStyle/>
          <a:p>
            <a:pPr algn="just"/>
            <a:r>
              <a:rPr lang="en-IN" dirty="0"/>
              <a:t>When (u, v) is an edge of the graph G with directed edges, u is said to be adjacent to v and v is said to be adjacent from u. The vertex u is called the initial vertex of (u, v), and v is called the terminal or end vertex of (u, v). The initial vertex and terminal vertex of a loop are the same</a:t>
            </a:r>
            <a:r>
              <a:rPr lang="en-IN" dirty="0" smtClean="0"/>
              <a:t>.</a:t>
            </a:r>
          </a:p>
          <a:p>
            <a:pPr algn="just"/>
            <a:endParaRPr lang="en-IN" dirty="0"/>
          </a:p>
          <a:p>
            <a:pPr algn="just"/>
            <a:endParaRPr lang="en-IN" dirty="0" smtClean="0"/>
          </a:p>
          <a:p>
            <a:pPr algn="just"/>
            <a:r>
              <a:rPr lang="en-IN" dirty="0"/>
              <a:t>In a graph with directed edges the in-degree of a vertex v, denoted by </a:t>
            </a:r>
            <a:r>
              <a:rPr lang="en-IN" dirty="0" err="1"/>
              <a:t>deg</a:t>
            </a:r>
            <a:r>
              <a:rPr lang="en-IN" dirty="0"/>
              <a:t>−(v), is the number of edges with v as their terminal vertex. The out-degree of v, denoted by </a:t>
            </a:r>
            <a:r>
              <a:rPr lang="en-IN" dirty="0" err="1"/>
              <a:t>deg</a:t>
            </a:r>
            <a:r>
              <a:rPr lang="en-IN" dirty="0"/>
              <a:t>+(v), is the number of edges with v as their initial vertex. (Note that a loop at a vertex contributes 1 to both the in-degree and the out-degree of this vertex.)</a:t>
            </a:r>
          </a:p>
        </p:txBody>
      </p:sp>
      <p:sp>
        <p:nvSpPr>
          <p:cNvPr id="3" name="Content Placeholder 2"/>
          <p:cNvSpPr>
            <a:spLocks noGrp="1"/>
          </p:cNvSpPr>
          <p:nvPr>
            <p:ph sz="quarter" idx="10"/>
          </p:nvPr>
        </p:nvSpPr>
        <p:spPr/>
        <p:txBody>
          <a:bodyPr/>
          <a:lstStyle/>
          <a:p>
            <a:r>
              <a:rPr lang="en-US" dirty="0" smtClean="0"/>
              <a:t>Definition</a:t>
            </a:r>
            <a:endParaRPr lang="en-IN" dirty="0"/>
          </a:p>
        </p:txBody>
      </p:sp>
    </p:spTree>
    <p:extLst>
      <p:ext uri="{BB962C8B-B14F-4D97-AF65-F5344CB8AC3E}">
        <p14:creationId xmlns:p14="http://schemas.microsoft.com/office/powerpoint/2010/main" val="35475710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1"/>
            <a:ext cx="8839200" cy="5181600"/>
          </a:xfrm>
        </p:spPr>
        <p:txBody>
          <a:bodyPr/>
          <a:lstStyle/>
          <a:p>
            <a:r>
              <a:rPr lang="en-IN" dirty="0"/>
              <a:t>Let R be the relation on the set of ordered pairs of positive integers such that ((a, b), (c, d)) ∈ R if and only if </a:t>
            </a:r>
            <a:endParaRPr lang="en-IN" dirty="0" smtClean="0"/>
          </a:p>
          <a:p>
            <a:r>
              <a:rPr lang="en-IN" dirty="0"/>
              <a:t> </a:t>
            </a:r>
            <a:r>
              <a:rPr lang="en-IN" dirty="0" smtClean="0"/>
              <a:t>                                 </a:t>
            </a:r>
            <a:r>
              <a:rPr lang="en-IN" dirty="0" smtClean="0"/>
              <a:t>a </a:t>
            </a:r>
            <a:r>
              <a:rPr lang="en-IN" dirty="0"/>
              <a:t>+ d = b + c. </a:t>
            </a:r>
            <a:endParaRPr lang="en-IN" dirty="0" smtClean="0"/>
          </a:p>
          <a:p>
            <a:r>
              <a:rPr lang="en-IN" dirty="0" smtClean="0"/>
              <a:t>a) Show </a:t>
            </a:r>
            <a:r>
              <a:rPr lang="en-IN" dirty="0"/>
              <a:t>that R is an equivalence relation</a:t>
            </a:r>
            <a:r>
              <a:rPr lang="en-IN" dirty="0" smtClean="0"/>
              <a:t>.</a:t>
            </a:r>
          </a:p>
          <a:p>
            <a:r>
              <a:rPr lang="en-IN" dirty="0" smtClean="0"/>
              <a:t>b) What </a:t>
            </a:r>
            <a:r>
              <a:rPr lang="en-IN" dirty="0"/>
              <a:t>is the equivalence class of (1, 2) with respect to the equivalence </a:t>
            </a:r>
            <a:r>
              <a:rPr lang="en-IN" dirty="0" smtClean="0"/>
              <a:t>relation? </a:t>
            </a:r>
          </a:p>
          <a:p>
            <a:r>
              <a:rPr lang="en-IN" dirty="0" smtClean="0"/>
              <a:t>c) </a:t>
            </a:r>
            <a:r>
              <a:rPr lang="en-IN" dirty="0"/>
              <a:t>Give an interpretation of the equivalence classes for the equivalence relation </a:t>
            </a:r>
            <a:r>
              <a:rPr lang="en-IN" dirty="0" smtClean="0"/>
              <a:t>R.</a:t>
            </a:r>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1730965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Definition</a:t>
            </a:r>
            <a:endParaRPr lang="en-IN" dirty="0"/>
          </a:p>
        </p:txBody>
      </p:sp>
      <p:pic>
        <p:nvPicPr>
          <p:cNvPr id="4" name="Picture 3"/>
          <p:cNvPicPr>
            <a:picLocks noChangeAspect="1"/>
          </p:cNvPicPr>
          <p:nvPr/>
        </p:nvPicPr>
        <p:blipFill>
          <a:blip r:embed="rId2"/>
          <a:stretch>
            <a:fillRect/>
          </a:stretch>
        </p:blipFill>
        <p:spPr>
          <a:xfrm>
            <a:off x="762000" y="1600200"/>
            <a:ext cx="7332501" cy="1142320"/>
          </a:xfrm>
          <a:prstGeom prst="rect">
            <a:avLst/>
          </a:prstGeom>
        </p:spPr>
      </p:pic>
      <p:sp>
        <p:nvSpPr>
          <p:cNvPr id="5" name="Rectangle 4"/>
          <p:cNvSpPr/>
          <p:nvPr/>
        </p:nvSpPr>
        <p:spPr>
          <a:xfrm>
            <a:off x="152400" y="3276600"/>
            <a:ext cx="8915400" cy="3046988"/>
          </a:xfrm>
          <a:prstGeom prst="rect">
            <a:avLst/>
          </a:prstGeom>
        </p:spPr>
        <p:txBody>
          <a:bodyPr wrap="square">
            <a:spAutoFit/>
          </a:bodyPr>
          <a:lstStyle/>
          <a:p>
            <a:r>
              <a:rPr lang="en-IN" sz="2400" dirty="0"/>
              <a:t>A complete graph on n vertices, denoted by </a:t>
            </a:r>
            <a:r>
              <a:rPr lang="en-IN" sz="2400" dirty="0" err="1" smtClean="0"/>
              <a:t>K</a:t>
            </a:r>
            <a:r>
              <a:rPr lang="en-IN" sz="2400" baseline="-25000" dirty="0" err="1" smtClean="0"/>
              <a:t>n</a:t>
            </a:r>
            <a:r>
              <a:rPr lang="en-IN" sz="2400" dirty="0" err="1" smtClean="0"/>
              <a:t>is</a:t>
            </a:r>
            <a:r>
              <a:rPr lang="en-IN" sz="2400" dirty="0" smtClean="0"/>
              <a:t> </a:t>
            </a:r>
            <a:r>
              <a:rPr lang="en-IN" sz="2400" dirty="0"/>
              <a:t>a simple graph that contains exactly one edge between each pair of distinct vertices. </a:t>
            </a:r>
            <a:endParaRPr lang="en-IN" sz="2400" dirty="0" smtClean="0"/>
          </a:p>
          <a:p>
            <a:endParaRPr lang="en-IN" sz="2400" dirty="0"/>
          </a:p>
          <a:p>
            <a:endParaRPr lang="en-IN" sz="2400" dirty="0" smtClean="0"/>
          </a:p>
          <a:p>
            <a:endParaRPr lang="en-IN" sz="2400" dirty="0"/>
          </a:p>
          <a:p>
            <a:endParaRPr lang="en-IN" sz="2400" dirty="0" smtClean="0"/>
          </a:p>
          <a:p>
            <a:r>
              <a:rPr lang="en-IN" sz="2400" dirty="0" smtClean="0"/>
              <a:t>A </a:t>
            </a:r>
            <a:r>
              <a:rPr lang="en-IN" sz="2400" dirty="0"/>
              <a:t>simple graph for which there is at least one pair of distinct vertex not connected by an edge is called </a:t>
            </a:r>
            <a:r>
              <a:rPr lang="en-IN" sz="2400" dirty="0" err="1"/>
              <a:t>noncomplete</a:t>
            </a:r>
            <a:endParaRPr lang="en-IN" sz="2400" dirty="0"/>
          </a:p>
        </p:txBody>
      </p:sp>
      <p:pic>
        <p:nvPicPr>
          <p:cNvPr id="6" name="Picture 5"/>
          <p:cNvPicPr>
            <a:picLocks noChangeAspect="1"/>
          </p:cNvPicPr>
          <p:nvPr/>
        </p:nvPicPr>
        <p:blipFill>
          <a:blip r:embed="rId3"/>
          <a:stretch>
            <a:fillRect/>
          </a:stretch>
        </p:blipFill>
        <p:spPr>
          <a:xfrm>
            <a:off x="838200" y="4114800"/>
            <a:ext cx="6309000" cy="1346163"/>
          </a:xfrm>
          <a:prstGeom prst="rect">
            <a:avLst/>
          </a:prstGeom>
        </p:spPr>
      </p:pic>
    </p:spTree>
    <p:extLst>
      <p:ext uri="{BB962C8B-B14F-4D97-AF65-F5344CB8AC3E}">
        <p14:creationId xmlns:p14="http://schemas.microsoft.com/office/powerpoint/2010/main" val="524969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105399"/>
          </a:xfrm>
        </p:spPr>
        <p:txBody>
          <a:bodyPr/>
          <a:lstStyle/>
          <a:p>
            <a:pPr algn="just"/>
            <a:r>
              <a:rPr lang="en-IN" dirty="0" smtClean="0"/>
              <a:t>Cycles :  </a:t>
            </a:r>
            <a:r>
              <a:rPr lang="en-IN" dirty="0"/>
              <a:t>A cycle C</a:t>
            </a:r>
            <a:r>
              <a:rPr lang="en-IN" baseline="-25000" dirty="0"/>
              <a:t>n</a:t>
            </a:r>
            <a:r>
              <a:rPr lang="en-IN" dirty="0"/>
              <a:t>, n ≥ 3, consists of n vertices v1, v2,..., </a:t>
            </a:r>
            <a:r>
              <a:rPr lang="en-IN" dirty="0" err="1"/>
              <a:t>vn</a:t>
            </a:r>
            <a:r>
              <a:rPr lang="en-IN" dirty="0"/>
              <a:t> and edges {v1, v2}, {v2, v3},...,{vn−1, </a:t>
            </a:r>
            <a:r>
              <a:rPr lang="en-IN" dirty="0" err="1"/>
              <a:t>vn</a:t>
            </a:r>
            <a:r>
              <a:rPr lang="en-IN" dirty="0"/>
              <a:t>}, and {</a:t>
            </a:r>
            <a:r>
              <a:rPr lang="en-IN" dirty="0" err="1"/>
              <a:t>vn</a:t>
            </a:r>
            <a:r>
              <a:rPr lang="en-IN" dirty="0"/>
              <a:t>, v1}. </a:t>
            </a:r>
            <a:endParaRPr lang="en-IN" dirty="0" smtClean="0"/>
          </a:p>
          <a:p>
            <a:pPr algn="just"/>
            <a:endParaRPr lang="en-IN" dirty="0"/>
          </a:p>
          <a:p>
            <a:pPr algn="just"/>
            <a:endParaRPr lang="en-IN" dirty="0" smtClean="0"/>
          </a:p>
          <a:p>
            <a:pPr algn="just"/>
            <a:endParaRPr lang="en-IN" dirty="0"/>
          </a:p>
          <a:p>
            <a:pPr algn="just"/>
            <a:endParaRPr lang="en-IN" dirty="0" smtClean="0"/>
          </a:p>
          <a:p>
            <a:pPr algn="just"/>
            <a:r>
              <a:rPr lang="en-IN" dirty="0"/>
              <a:t>Wheels We obtain a wheel </a:t>
            </a:r>
            <a:r>
              <a:rPr lang="en-IN" dirty="0" err="1"/>
              <a:t>W</a:t>
            </a:r>
            <a:r>
              <a:rPr lang="en-IN" baseline="-25000" dirty="0" err="1"/>
              <a:t>n</a:t>
            </a:r>
            <a:r>
              <a:rPr lang="en-IN" dirty="0"/>
              <a:t> when we add an additional vertex to a cycle C</a:t>
            </a:r>
            <a:r>
              <a:rPr lang="en-IN" baseline="-25000" dirty="0"/>
              <a:t>n</a:t>
            </a:r>
            <a:r>
              <a:rPr lang="en-IN" dirty="0"/>
              <a:t>, for n ≥ 3, and connect this new vertex to each of the n vertices in Cn, by new </a:t>
            </a:r>
            <a:r>
              <a:rPr lang="en-IN" dirty="0" smtClean="0"/>
              <a:t>edges.</a:t>
            </a:r>
            <a:endParaRPr lang="en-IN" dirty="0"/>
          </a:p>
          <a:p>
            <a:endParaRPr lang="en-IN" dirty="0"/>
          </a:p>
        </p:txBody>
      </p:sp>
      <p:sp>
        <p:nvSpPr>
          <p:cNvPr id="3" name="Content Placeholder 2"/>
          <p:cNvSpPr>
            <a:spLocks noGrp="1"/>
          </p:cNvSpPr>
          <p:nvPr>
            <p:ph sz="quarter" idx="10"/>
          </p:nvPr>
        </p:nvSpPr>
        <p:spPr/>
        <p:txBody>
          <a:bodyPr/>
          <a:lstStyle/>
          <a:p>
            <a:r>
              <a:rPr lang="en-US" dirty="0" smtClean="0"/>
              <a:t>Definitions</a:t>
            </a:r>
            <a:endParaRPr lang="en-IN" dirty="0"/>
          </a:p>
        </p:txBody>
      </p:sp>
      <p:pic>
        <p:nvPicPr>
          <p:cNvPr id="4" name="Picture 3"/>
          <p:cNvPicPr>
            <a:picLocks noChangeAspect="1"/>
          </p:cNvPicPr>
          <p:nvPr/>
        </p:nvPicPr>
        <p:blipFill>
          <a:blip r:embed="rId2"/>
          <a:stretch>
            <a:fillRect/>
          </a:stretch>
        </p:blipFill>
        <p:spPr>
          <a:xfrm>
            <a:off x="1676400" y="2133600"/>
            <a:ext cx="5405100" cy="1655840"/>
          </a:xfrm>
          <a:prstGeom prst="rect">
            <a:avLst/>
          </a:prstGeom>
        </p:spPr>
      </p:pic>
      <p:pic>
        <p:nvPicPr>
          <p:cNvPr id="5" name="Picture 4"/>
          <p:cNvPicPr>
            <a:picLocks noChangeAspect="1"/>
          </p:cNvPicPr>
          <p:nvPr/>
        </p:nvPicPr>
        <p:blipFill>
          <a:blip r:embed="rId3"/>
          <a:stretch>
            <a:fillRect/>
          </a:stretch>
        </p:blipFill>
        <p:spPr>
          <a:xfrm>
            <a:off x="990600" y="5096479"/>
            <a:ext cx="5363200" cy="1456720"/>
          </a:xfrm>
          <a:prstGeom prst="rect">
            <a:avLst/>
          </a:prstGeom>
        </p:spPr>
      </p:pic>
    </p:spTree>
    <p:extLst>
      <p:ext uri="{BB962C8B-B14F-4D97-AF65-F5344CB8AC3E}">
        <p14:creationId xmlns:p14="http://schemas.microsoft.com/office/powerpoint/2010/main" val="29867901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9199"/>
          </a:xfrm>
        </p:spPr>
        <p:txBody>
          <a:bodyPr/>
          <a:lstStyle/>
          <a:p>
            <a:pPr algn="just"/>
            <a:r>
              <a:rPr lang="en-IN" dirty="0"/>
              <a:t>A simple graph G is called bipartite if its vertex set V can be partitioned into two disjoint sets V</a:t>
            </a:r>
            <a:r>
              <a:rPr lang="en-IN" baseline="-25000" dirty="0"/>
              <a:t>1</a:t>
            </a:r>
            <a:r>
              <a:rPr lang="en-IN" dirty="0"/>
              <a:t> and V</a:t>
            </a:r>
            <a:r>
              <a:rPr lang="en-IN" baseline="-25000" dirty="0"/>
              <a:t>2</a:t>
            </a:r>
            <a:r>
              <a:rPr lang="en-IN" dirty="0"/>
              <a:t> such that every edge in the graph connects a vertex in V</a:t>
            </a:r>
            <a:r>
              <a:rPr lang="en-IN" baseline="-25000" dirty="0"/>
              <a:t>1</a:t>
            </a:r>
            <a:r>
              <a:rPr lang="en-IN" dirty="0"/>
              <a:t> and a vertex in V</a:t>
            </a:r>
            <a:r>
              <a:rPr lang="en-IN" baseline="-25000" dirty="0"/>
              <a:t>2</a:t>
            </a:r>
            <a:r>
              <a:rPr lang="en-IN" dirty="0"/>
              <a:t> (so that no edge in G connects either two vertices in V</a:t>
            </a:r>
            <a:r>
              <a:rPr lang="en-IN" baseline="-25000" dirty="0"/>
              <a:t>1</a:t>
            </a:r>
            <a:r>
              <a:rPr lang="en-IN" dirty="0"/>
              <a:t> or two vertices in V</a:t>
            </a:r>
            <a:r>
              <a:rPr lang="en-IN" baseline="-25000" dirty="0"/>
              <a:t>2</a:t>
            </a:r>
            <a:r>
              <a:rPr lang="en-IN" dirty="0"/>
              <a:t>). When this condition holds, we call the pair (V</a:t>
            </a:r>
            <a:r>
              <a:rPr lang="en-IN" baseline="-25000" dirty="0"/>
              <a:t>1</a:t>
            </a:r>
            <a:r>
              <a:rPr lang="en-IN" dirty="0"/>
              <a:t>, V</a:t>
            </a:r>
            <a:r>
              <a:rPr lang="en-IN" baseline="-25000" dirty="0"/>
              <a:t>2</a:t>
            </a:r>
            <a:r>
              <a:rPr lang="en-IN" dirty="0"/>
              <a:t>) a </a:t>
            </a:r>
            <a:r>
              <a:rPr lang="en-IN" dirty="0" smtClean="0"/>
              <a:t>bipartition. n </a:t>
            </a:r>
            <a:r>
              <a:rPr lang="en-IN" dirty="0"/>
              <a:t>of the vertex set V of </a:t>
            </a:r>
            <a:r>
              <a:rPr lang="en-IN" dirty="0" smtClean="0"/>
              <a:t>G.</a:t>
            </a:r>
          </a:p>
          <a:p>
            <a:pPr algn="just"/>
            <a:endParaRPr lang="en-IN" dirty="0"/>
          </a:p>
          <a:p>
            <a:pPr algn="just"/>
            <a:r>
              <a:rPr lang="en-IN" dirty="0" smtClean="0"/>
              <a:t>A </a:t>
            </a:r>
            <a:r>
              <a:rPr lang="en-IN" dirty="0"/>
              <a:t>simple graph is bipartite if and only if it is possible to assign one of two different </a:t>
            </a:r>
            <a:r>
              <a:rPr lang="en-IN" dirty="0" smtClean="0"/>
              <a:t>colours </a:t>
            </a:r>
            <a:r>
              <a:rPr lang="en-IN" dirty="0"/>
              <a:t>to each vertex of the graph so that no </a:t>
            </a:r>
            <a:r>
              <a:rPr lang="en-IN" dirty="0" smtClean="0"/>
              <a:t>two adjacent </a:t>
            </a:r>
            <a:r>
              <a:rPr lang="en-IN" dirty="0"/>
              <a:t>vertices are assigned the same </a:t>
            </a:r>
            <a:r>
              <a:rPr lang="en-IN" dirty="0" smtClean="0"/>
              <a:t>colour.</a:t>
            </a:r>
          </a:p>
          <a:p>
            <a:pPr algn="just"/>
            <a:endParaRPr lang="en-US" dirty="0"/>
          </a:p>
          <a:p>
            <a:pPr algn="just"/>
            <a:endParaRPr lang="en-IN" dirty="0"/>
          </a:p>
        </p:txBody>
      </p:sp>
      <p:sp>
        <p:nvSpPr>
          <p:cNvPr id="3" name="Content Placeholder 2"/>
          <p:cNvSpPr>
            <a:spLocks noGrp="1"/>
          </p:cNvSpPr>
          <p:nvPr>
            <p:ph sz="quarter" idx="10"/>
          </p:nvPr>
        </p:nvSpPr>
        <p:spPr>
          <a:xfrm>
            <a:off x="304800" y="152400"/>
            <a:ext cx="3048000" cy="990600"/>
          </a:xfrm>
        </p:spPr>
        <p:txBody>
          <a:bodyPr/>
          <a:lstStyle/>
          <a:p>
            <a:r>
              <a:rPr lang="en-US" dirty="0" smtClean="0"/>
              <a:t>Definitions</a:t>
            </a:r>
            <a:endParaRPr lang="en-IN" dirty="0"/>
          </a:p>
        </p:txBody>
      </p:sp>
      <p:sp>
        <p:nvSpPr>
          <p:cNvPr id="4" name="AutoShape 2" descr="image.png"/>
          <p:cNvSpPr>
            <a:spLocks noChangeAspect="1" noChangeArrowheads="1"/>
          </p:cNvSpPr>
          <p:nvPr/>
        </p:nvSpPr>
        <p:spPr bwMode="auto">
          <a:xfrm>
            <a:off x="1371600" y="3971108"/>
            <a:ext cx="3276600" cy="327661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4" name="Picture 10" descr="Bipartite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9900" y="5334000"/>
            <a:ext cx="1368425" cy="132904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ipartite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8687" y="5257799"/>
            <a:ext cx="1176752"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31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Complete Bipartite Graphs A complete bipartite graph </a:t>
            </a:r>
            <a:r>
              <a:rPr lang="en-IN" dirty="0" err="1"/>
              <a:t>K</a:t>
            </a:r>
            <a:r>
              <a:rPr lang="en-IN" baseline="-25000" dirty="0" err="1"/>
              <a:t>m,n</a:t>
            </a:r>
            <a:r>
              <a:rPr lang="en-IN" dirty="0"/>
              <a:t> is a graph that has its vertex set partitioned into two subsets of m and n vertices, respectively with an edge between two vertices if and only if one vertex is in the first subset and the other vertex is in the second subset.</a:t>
            </a:r>
          </a:p>
        </p:txBody>
      </p:sp>
      <p:sp>
        <p:nvSpPr>
          <p:cNvPr id="3" name="Content Placeholder 2"/>
          <p:cNvSpPr>
            <a:spLocks noGrp="1"/>
          </p:cNvSpPr>
          <p:nvPr>
            <p:ph sz="quarter" idx="10"/>
          </p:nvPr>
        </p:nvSpPr>
        <p:spPr/>
        <p:txBody>
          <a:bodyPr/>
          <a:lstStyle/>
          <a:p>
            <a:r>
              <a:rPr lang="en-US" dirty="0" smtClean="0"/>
              <a:t>Definitions</a:t>
            </a:r>
            <a:endParaRPr lang="en-IN" dirty="0"/>
          </a:p>
        </p:txBody>
      </p:sp>
      <p:pic>
        <p:nvPicPr>
          <p:cNvPr id="4" name="Picture 3"/>
          <p:cNvPicPr>
            <a:picLocks noChangeAspect="1"/>
          </p:cNvPicPr>
          <p:nvPr/>
        </p:nvPicPr>
        <p:blipFill>
          <a:blip r:embed="rId2"/>
          <a:stretch>
            <a:fillRect/>
          </a:stretch>
        </p:blipFill>
        <p:spPr>
          <a:xfrm>
            <a:off x="1752600" y="3725676"/>
            <a:ext cx="5597950" cy="2468913"/>
          </a:xfrm>
          <a:prstGeom prst="rect">
            <a:avLst/>
          </a:prstGeom>
        </p:spPr>
      </p:pic>
    </p:spTree>
    <p:extLst>
      <p:ext uri="{BB962C8B-B14F-4D97-AF65-F5344CB8AC3E}">
        <p14:creationId xmlns:p14="http://schemas.microsoft.com/office/powerpoint/2010/main" val="11165897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US" dirty="0"/>
              <a:t> A subgraph of a graph G = (V,E) is a graph H = (W,F), where W ⊆ V and F ⊆ E</a:t>
            </a:r>
            <a:r>
              <a:rPr lang="en-US" dirty="0" smtClean="0"/>
              <a:t>.  A </a:t>
            </a:r>
            <a:r>
              <a:rPr lang="en-US" dirty="0"/>
              <a:t>subgraph H of G is a proper subgraph of G if </a:t>
            </a:r>
            <a:r>
              <a:rPr lang="en-US" dirty="0" smtClean="0"/>
              <a:t>H≠ </a:t>
            </a:r>
            <a:r>
              <a:rPr lang="en-US" dirty="0"/>
              <a:t>G. </a:t>
            </a:r>
            <a:endParaRPr lang="en-US" dirty="0" smtClean="0"/>
          </a:p>
          <a:p>
            <a:endParaRPr lang="en-US" dirty="0"/>
          </a:p>
          <a:p>
            <a:r>
              <a:rPr lang="en-IN" dirty="0"/>
              <a:t> Let G = (V,E) </a:t>
            </a:r>
            <a:r>
              <a:rPr lang="en-IN" dirty="0" smtClean="0"/>
              <a:t>be simple graph. The subgraph induced by a subset  W of the vertex set </a:t>
            </a:r>
            <a:r>
              <a:rPr lang="en-IN" dirty="0"/>
              <a:t>V </a:t>
            </a:r>
            <a:r>
              <a:rPr lang="en-IN" dirty="0" smtClean="0"/>
              <a:t>is the graph </a:t>
            </a:r>
            <a:r>
              <a:rPr lang="en-IN" dirty="0"/>
              <a:t>(W,F</a:t>
            </a:r>
            <a:r>
              <a:rPr lang="en-IN" dirty="0" smtClean="0"/>
              <a:t>), where the edge set </a:t>
            </a:r>
            <a:r>
              <a:rPr lang="en-IN" dirty="0"/>
              <a:t>F </a:t>
            </a:r>
            <a:r>
              <a:rPr lang="en-IN" dirty="0" smtClean="0"/>
              <a:t>contains an edge in </a:t>
            </a:r>
            <a:r>
              <a:rPr lang="en-IN" dirty="0"/>
              <a:t>E </a:t>
            </a:r>
            <a:r>
              <a:rPr lang="en-IN" dirty="0" smtClean="0"/>
              <a:t>if and only if both endpoints </a:t>
            </a:r>
            <a:r>
              <a:rPr lang="en-IN" dirty="0"/>
              <a:t>of this edge are in W</a:t>
            </a:r>
            <a:r>
              <a:rPr lang="en-IN" dirty="0" smtClean="0"/>
              <a:t>.</a:t>
            </a:r>
          </a:p>
          <a:p>
            <a:endParaRPr lang="en-IN" dirty="0" smtClean="0"/>
          </a:p>
          <a:p>
            <a:r>
              <a:rPr lang="en-IN" dirty="0" smtClean="0"/>
              <a:t>Given a graph </a:t>
            </a:r>
            <a:r>
              <a:rPr lang="en-IN" dirty="0"/>
              <a:t>G = (V,E) </a:t>
            </a:r>
            <a:r>
              <a:rPr lang="en-IN" dirty="0" smtClean="0"/>
              <a:t>and an edge </a:t>
            </a:r>
            <a:r>
              <a:rPr lang="en-IN" dirty="0"/>
              <a:t>e </a:t>
            </a:r>
            <a:r>
              <a:rPr lang="en-IN" dirty="0" smtClean="0"/>
              <a:t>∈ E, we can produce a subgraph of G by removing the edge e. The resulting subgraph, denoted </a:t>
            </a:r>
            <a:r>
              <a:rPr lang="en-IN" dirty="0"/>
              <a:t>by G−e, has the same vertex set V as G. Its edge set is E−e. Hence, G−e = (V,E−{ e}).</a:t>
            </a:r>
          </a:p>
          <a:p>
            <a:endParaRPr lang="en-IN" dirty="0"/>
          </a:p>
        </p:txBody>
      </p:sp>
      <p:sp>
        <p:nvSpPr>
          <p:cNvPr id="3" name="Content Placeholder 2"/>
          <p:cNvSpPr>
            <a:spLocks noGrp="1"/>
          </p:cNvSpPr>
          <p:nvPr>
            <p:ph sz="quarter" idx="10"/>
          </p:nvPr>
        </p:nvSpPr>
        <p:spPr/>
        <p:txBody>
          <a:bodyPr/>
          <a:lstStyle/>
          <a:p>
            <a:r>
              <a:rPr lang="en-US" dirty="0" smtClean="0"/>
              <a:t>Definition</a:t>
            </a:r>
            <a:endParaRPr lang="en-IN" dirty="0"/>
          </a:p>
        </p:txBody>
      </p:sp>
      <p:pic>
        <p:nvPicPr>
          <p:cNvPr id="4" name="Picture 3"/>
          <p:cNvPicPr>
            <a:picLocks noChangeAspect="1"/>
          </p:cNvPicPr>
          <p:nvPr/>
        </p:nvPicPr>
        <p:blipFill>
          <a:blip r:embed="rId2"/>
          <a:stretch>
            <a:fillRect/>
          </a:stretch>
        </p:blipFill>
        <p:spPr>
          <a:xfrm>
            <a:off x="3200400" y="152400"/>
            <a:ext cx="2410472" cy="1078547"/>
          </a:xfrm>
          <a:prstGeom prst="rect">
            <a:avLst/>
          </a:prstGeom>
        </p:spPr>
      </p:pic>
    </p:spTree>
    <p:extLst>
      <p:ext uri="{BB962C8B-B14F-4D97-AF65-F5344CB8AC3E}">
        <p14:creationId xmlns:p14="http://schemas.microsoft.com/office/powerpoint/2010/main" val="359341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447800"/>
            <a:ext cx="9067800" cy="5029199"/>
          </a:xfrm>
        </p:spPr>
        <p:txBody>
          <a:bodyPr/>
          <a:lstStyle/>
          <a:p>
            <a:r>
              <a:rPr lang="en-IN" dirty="0" smtClean="0"/>
              <a:t>We can also add an edge e  to a graph to produce a new larger graph when this edge connects two vertices already in </a:t>
            </a:r>
            <a:r>
              <a:rPr lang="en-IN" dirty="0"/>
              <a:t>G</a:t>
            </a:r>
            <a:r>
              <a:rPr lang="en-IN" dirty="0" smtClean="0"/>
              <a:t>. We denote by </a:t>
            </a:r>
            <a:r>
              <a:rPr lang="en-IN" dirty="0" err="1"/>
              <a:t>G+e</a:t>
            </a:r>
            <a:r>
              <a:rPr lang="en-IN" dirty="0"/>
              <a:t> </a:t>
            </a:r>
            <a:r>
              <a:rPr lang="en-IN" dirty="0" smtClean="0"/>
              <a:t>the new graph produced by adding a new edge </a:t>
            </a:r>
            <a:r>
              <a:rPr lang="en-IN" dirty="0"/>
              <a:t>e, connecting two previously </a:t>
            </a:r>
            <a:r>
              <a:rPr lang="en-IN" dirty="0" smtClean="0"/>
              <a:t>non incident </a:t>
            </a:r>
            <a:r>
              <a:rPr lang="en-IN" dirty="0"/>
              <a:t>vertices, to the graph G Hence, </a:t>
            </a:r>
            <a:r>
              <a:rPr lang="en-IN" dirty="0" err="1"/>
              <a:t>G+e</a:t>
            </a:r>
            <a:r>
              <a:rPr lang="en-IN" dirty="0"/>
              <a:t> = (V,E∪{ e}). </a:t>
            </a:r>
            <a:endParaRPr lang="en-IN" dirty="0" smtClean="0"/>
          </a:p>
          <a:p>
            <a:endParaRPr lang="en-US" dirty="0"/>
          </a:p>
          <a:p>
            <a:r>
              <a:rPr lang="en-US" dirty="0"/>
              <a:t> The union of two simple graphs G1 = (V1,E1) and G2 = (V2,E2) is the simple graph with vertex set V1∪V2 and edge set E1∪E2. The union of G1 and G2 is denoted by G1∪G2.</a:t>
            </a:r>
          </a:p>
          <a:p>
            <a:endParaRPr lang="en-US" dirty="0" smtClean="0"/>
          </a:p>
          <a:p>
            <a:endParaRPr lang="en-IN" dirty="0"/>
          </a:p>
        </p:txBody>
      </p:sp>
      <p:sp>
        <p:nvSpPr>
          <p:cNvPr id="3" name="Content Placeholder 2"/>
          <p:cNvSpPr>
            <a:spLocks noGrp="1"/>
          </p:cNvSpPr>
          <p:nvPr>
            <p:ph sz="quarter" idx="10"/>
          </p:nvPr>
        </p:nvSpPr>
        <p:spPr/>
        <p:txBody>
          <a:bodyPr/>
          <a:lstStyle/>
          <a:p>
            <a:r>
              <a:rPr lang="en-US" dirty="0" smtClean="0"/>
              <a:t>Definition</a:t>
            </a:r>
            <a:endParaRPr lang="en-IN" dirty="0"/>
          </a:p>
        </p:txBody>
      </p:sp>
      <p:pic>
        <p:nvPicPr>
          <p:cNvPr id="4" name="Picture 3"/>
          <p:cNvPicPr>
            <a:picLocks noChangeAspect="1"/>
          </p:cNvPicPr>
          <p:nvPr/>
        </p:nvPicPr>
        <p:blipFill>
          <a:blip r:embed="rId2"/>
          <a:stretch>
            <a:fillRect/>
          </a:stretch>
        </p:blipFill>
        <p:spPr>
          <a:xfrm>
            <a:off x="1524000" y="5181600"/>
            <a:ext cx="6096000" cy="1138212"/>
          </a:xfrm>
          <a:prstGeom prst="rect">
            <a:avLst/>
          </a:prstGeom>
        </p:spPr>
      </p:pic>
    </p:spTree>
    <p:extLst>
      <p:ext uri="{BB962C8B-B14F-4D97-AF65-F5344CB8AC3E}">
        <p14:creationId xmlns:p14="http://schemas.microsoft.com/office/powerpoint/2010/main" val="2712242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91600" cy="4983163"/>
              </a:xfrm>
            </p:spPr>
            <p:txBody>
              <a:bodyPr/>
              <a:lstStyle/>
              <a:p>
                <a:pPr algn="just"/>
                <a:r>
                  <a:rPr lang="en-IN" dirty="0" smtClean="0"/>
                  <a:t>Suppose that G = (V , E) is a simple graph where |V | = n. Suppose that the vertices of G are listed arbitrarily as v1, v2,..., </a:t>
                </a:r>
                <a:r>
                  <a:rPr lang="en-IN" dirty="0" err="1"/>
                  <a:t>vn.</a:t>
                </a:r>
                <a:r>
                  <a:rPr lang="en-IN" dirty="0"/>
                  <a:t> The adjacency matrix A (or AG) of G, with respect to this listing of the vertices, is the n x n zero–one matrix with 1 as its (</a:t>
                </a:r>
                <a:r>
                  <a:rPr lang="en-IN" dirty="0" err="1"/>
                  <a:t>i</a:t>
                </a:r>
                <a:r>
                  <a:rPr lang="en-IN" dirty="0"/>
                  <a:t>, j )</a:t>
                </a:r>
                <a:r>
                  <a:rPr lang="en-IN" dirty="0" err="1"/>
                  <a:t>th</a:t>
                </a:r>
                <a:r>
                  <a:rPr lang="en-IN" dirty="0"/>
                  <a:t> entry when vi and </a:t>
                </a:r>
                <a:r>
                  <a:rPr lang="en-IN" dirty="0" err="1"/>
                  <a:t>vj</a:t>
                </a:r>
                <a:r>
                  <a:rPr lang="en-IN" dirty="0"/>
                  <a:t> are adjacent, and 0 as its (</a:t>
                </a:r>
                <a:r>
                  <a:rPr lang="en-IN" dirty="0" err="1"/>
                  <a:t>i</a:t>
                </a:r>
                <a:r>
                  <a:rPr lang="en-IN" dirty="0"/>
                  <a:t>, j )</a:t>
                </a:r>
                <a:r>
                  <a:rPr lang="en-IN" dirty="0" err="1"/>
                  <a:t>th</a:t>
                </a:r>
                <a:r>
                  <a:rPr lang="en-IN" dirty="0"/>
                  <a:t> entry when they are not adjacent. In other words, if its adjacency matrix is A = [</a:t>
                </a:r>
                <a:r>
                  <a:rPr lang="en-IN" dirty="0" err="1"/>
                  <a:t>aij</a:t>
                </a:r>
                <a:r>
                  <a:rPr lang="en-IN" dirty="0"/>
                  <a:t> ], </a:t>
                </a:r>
                <a:r>
                  <a:rPr lang="en-IN" dirty="0" smtClean="0"/>
                  <a:t>then</a:t>
                </a:r>
              </a:p>
              <a:p>
                <a14:m>
                  <m:oMath xmlns:m="http://schemas.openxmlformats.org/officeDocument/2006/math">
                    <m:r>
                      <a:rPr lang="en-IN" i="1" dirty="0">
                        <a:latin typeface="Cambria Math" panose="02040503050406030204" pitchFamily="18" charset="0"/>
                      </a:rPr>
                      <m:t>𝑎</m:t>
                    </m:r>
                    <m:r>
                      <a:rPr lang="en-IN" i="1" baseline="-25000" dirty="0" err="1">
                        <a:latin typeface="Cambria Math" panose="02040503050406030204" pitchFamily="18" charset="0"/>
                      </a:rPr>
                      <m:t>𝑖</m:t>
                    </m:r>
                    <m:r>
                      <a:rPr lang="en-IN" i="1" baseline="-25000" dirty="0">
                        <a:latin typeface="Cambria Math" panose="02040503050406030204" pitchFamily="18" charset="0"/>
                      </a:rPr>
                      <m:t>𝑗</m:t>
                    </m:r>
                  </m:oMath>
                </a14:m>
                <a:r>
                  <a:rPr lang="en-IN" baseline="-25000" dirty="0" smtClean="0"/>
                  <a:t>=</a:t>
                </a:r>
                <a14:m>
                  <m:oMath xmlns:m="http://schemas.openxmlformats.org/officeDocument/2006/math">
                    <m:d>
                      <m:dPr>
                        <m:begChr m:val="{"/>
                        <m:endChr m:val=""/>
                        <m:ctrlPr>
                          <a:rPr lang="en-IN" b="0" i="1" dirty="0" smtClean="0">
                            <a:latin typeface="Cambria Math" panose="02040503050406030204" pitchFamily="18" charset="0"/>
                          </a:rPr>
                        </m:ctrlPr>
                      </m:dPr>
                      <m:e>
                        <m:eqArr>
                          <m:eqArrPr>
                            <m:ctrlPr>
                              <a:rPr lang="en-IN" b="0" i="1" dirty="0" smtClean="0">
                                <a:latin typeface="Cambria Math" panose="02040503050406030204" pitchFamily="18" charset="0"/>
                              </a:rPr>
                            </m:ctrlPr>
                          </m:eqArrPr>
                          <m:e>
                            <m:r>
                              <m:rPr>
                                <m:nor/>
                              </m:rPr>
                              <a:rPr lang="en-IN" b="0" i="0" dirty="0" smtClean="0">
                                <a:latin typeface="Cambria Math" panose="02040503050406030204" pitchFamily="18" charset="0"/>
                              </a:rPr>
                              <m:t>1   </m:t>
                            </m:r>
                            <m:r>
                              <m:rPr>
                                <m:nor/>
                              </m:rPr>
                              <a:rPr lang="en-IN"/>
                              <m:t>if</m:t>
                            </m:r>
                            <m:r>
                              <m:rPr>
                                <m:nor/>
                              </m:rPr>
                              <a:rPr lang="en-IN"/>
                              <m:t> {</m:t>
                            </m:r>
                            <m:r>
                              <m:rPr>
                                <m:nor/>
                              </m:rPr>
                              <a:rPr lang="en-IN"/>
                              <m:t>vi</m:t>
                            </m:r>
                            <m:r>
                              <m:rPr>
                                <m:nor/>
                              </m:rPr>
                              <a:rPr lang="en-IN"/>
                              <m:t>, </m:t>
                            </m:r>
                            <m:r>
                              <m:rPr>
                                <m:nor/>
                              </m:rPr>
                              <a:rPr lang="en-IN"/>
                              <m:t>vj</m:t>
                            </m:r>
                            <m:r>
                              <m:rPr>
                                <m:nor/>
                              </m:rPr>
                              <a:rPr lang="en-IN"/>
                              <m:t> } </m:t>
                            </m:r>
                            <m:r>
                              <m:rPr>
                                <m:nor/>
                              </m:rPr>
                              <a:rPr lang="en-IN"/>
                              <m:t>is</m:t>
                            </m:r>
                            <m:r>
                              <m:rPr>
                                <m:nor/>
                              </m:rPr>
                              <a:rPr lang="en-IN"/>
                              <m:t> </m:t>
                            </m:r>
                            <m:r>
                              <m:rPr>
                                <m:nor/>
                              </m:rPr>
                              <a:rPr lang="en-IN"/>
                              <m:t>an</m:t>
                            </m:r>
                            <m:r>
                              <m:rPr>
                                <m:nor/>
                              </m:rPr>
                              <a:rPr lang="en-IN"/>
                              <m:t> </m:t>
                            </m:r>
                            <m:r>
                              <m:rPr>
                                <m:nor/>
                              </m:rPr>
                              <a:rPr lang="en-IN"/>
                              <m:t>edge</m:t>
                            </m:r>
                            <m:r>
                              <m:rPr>
                                <m:nor/>
                              </m:rPr>
                              <a:rPr lang="en-IN"/>
                              <m:t> </m:t>
                            </m:r>
                            <m:r>
                              <m:rPr>
                                <m:nor/>
                              </m:rPr>
                              <a:rPr lang="en-IN"/>
                              <m:t>of</m:t>
                            </m:r>
                            <m:r>
                              <m:rPr>
                                <m:nor/>
                              </m:rPr>
                              <a:rPr lang="en-IN"/>
                              <m:t> </m:t>
                            </m:r>
                            <m:r>
                              <m:rPr>
                                <m:nor/>
                              </m:rPr>
                              <a:rPr lang="en-IN"/>
                              <m:t>G</m:t>
                            </m:r>
                            <m:r>
                              <m:rPr>
                                <m:nor/>
                              </m:rPr>
                              <a:rPr lang="en-IN"/>
                              <m:t>,</m:t>
                            </m:r>
                          </m:e>
                          <m:e>
                            <m:r>
                              <a:rPr lang="en-IN" b="0" i="1" dirty="0" smtClean="0">
                                <a:latin typeface="Cambria Math" panose="02040503050406030204" pitchFamily="18" charset="0"/>
                              </a:rPr>
                              <m:t>0                                </m:t>
                            </m:r>
                            <m:r>
                              <m:rPr>
                                <m:nor/>
                              </m:rPr>
                              <a:rPr lang="en-IN"/>
                              <m:t>otherwise</m:t>
                            </m:r>
                            <m:r>
                              <m:rPr>
                                <m:nor/>
                              </m:rPr>
                              <a:rPr lang="en-IN"/>
                              <m:t>.</m:t>
                            </m:r>
                          </m:e>
                        </m:eqArr>
                      </m:e>
                    </m:d>
                  </m:oMath>
                </a14:m>
                <a:endParaRPr lang="en-IN" dirty="0"/>
              </a:p>
              <a:p>
                <a:r>
                  <a:rPr lang="en-IN" dirty="0" smtClean="0"/>
                  <a:t>An adjacency matrix of a graph is based on the ordering chosen for the vertices,  there may be as many as </a:t>
                </a:r>
                <a:r>
                  <a:rPr lang="en-IN" i="1" dirty="0" smtClean="0"/>
                  <a:t>n</a:t>
                </a:r>
                <a:r>
                  <a:rPr lang="en-IN" dirty="0" smtClean="0"/>
                  <a:t>! different adjacency matrices for a graph with </a:t>
                </a:r>
                <a:r>
                  <a:rPr lang="en-IN" i="1" dirty="0" smtClean="0"/>
                  <a:t>n </a:t>
                </a:r>
                <a:r>
                  <a:rPr lang="en-IN" dirty="0" smtClean="0"/>
                  <a:t>vertices.</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91600" cy="4983163"/>
              </a:xfrm>
              <a:blipFill>
                <a:blip r:embed="rId2"/>
                <a:stretch>
                  <a:fillRect l="-1085" t="-856" r="-101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33969684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endParaRPr lang="en-IN" dirty="0" smtClean="0"/>
          </a:p>
          <a:p>
            <a:r>
              <a:rPr lang="en-IN" dirty="0" smtClean="0"/>
              <a:t>The </a:t>
            </a:r>
            <a:r>
              <a:rPr lang="en-IN" dirty="0"/>
              <a:t>adjacency matrix of a simple graph is symmetric, that is, </a:t>
            </a:r>
            <a:r>
              <a:rPr lang="en-IN" dirty="0" err="1"/>
              <a:t>aij</a:t>
            </a:r>
            <a:r>
              <a:rPr lang="en-IN" dirty="0"/>
              <a:t> = </a:t>
            </a:r>
            <a:r>
              <a:rPr lang="en-IN" dirty="0" err="1" smtClean="0"/>
              <a:t>aji</a:t>
            </a:r>
            <a:r>
              <a:rPr lang="en-IN" dirty="0"/>
              <a:t>, because both of these entries are 1 when vi and </a:t>
            </a:r>
            <a:r>
              <a:rPr lang="en-IN" dirty="0" err="1"/>
              <a:t>vj</a:t>
            </a:r>
            <a:r>
              <a:rPr lang="en-IN" dirty="0"/>
              <a:t> are adjacent, and both are 0 otherwise. </a:t>
            </a:r>
            <a:endParaRPr lang="en-IN" dirty="0" smtClean="0"/>
          </a:p>
          <a:p>
            <a:endParaRPr lang="en-IN" dirty="0"/>
          </a:p>
          <a:p>
            <a:r>
              <a:rPr lang="en-IN" dirty="0" smtClean="0"/>
              <a:t>Furthermore</a:t>
            </a:r>
            <a:r>
              <a:rPr lang="en-IN" dirty="0"/>
              <a:t>, because a simple graph has no loops, each entry </a:t>
            </a:r>
            <a:r>
              <a:rPr lang="en-IN" dirty="0" err="1"/>
              <a:t>aii</a:t>
            </a:r>
            <a:r>
              <a:rPr lang="en-IN" dirty="0"/>
              <a:t>, </a:t>
            </a:r>
            <a:r>
              <a:rPr lang="en-IN" dirty="0" err="1"/>
              <a:t>i</a:t>
            </a:r>
            <a:r>
              <a:rPr lang="en-IN" dirty="0"/>
              <a:t> = 1, 2, 3,...,n, is 0</a:t>
            </a:r>
            <a:r>
              <a:rPr lang="en-IN" dirty="0" smtClean="0"/>
              <a:t>.</a:t>
            </a:r>
          </a:p>
          <a:p>
            <a:r>
              <a:rPr lang="en-IN" dirty="0" smtClean="0"/>
              <a:t> </a:t>
            </a:r>
          </a:p>
          <a:p>
            <a:endParaRPr lang="en-IN" dirty="0"/>
          </a:p>
          <a:p>
            <a:r>
              <a:rPr lang="en-IN" dirty="0" smtClean="0"/>
              <a:t>Adjacency </a:t>
            </a:r>
            <a:r>
              <a:rPr lang="en-IN" dirty="0"/>
              <a:t>matrices can also be used to represent undirected graphs with loops and with multiple edges. </a:t>
            </a:r>
            <a:endParaRPr lang="en-IN" dirty="0" smtClean="0"/>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11518159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059363"/>
          </a:xfrm>
        </p:spPr>
        <p:txBody>
          <a:bodyPr/>
          <a:lstStyle/>
          <a:p>
            <a:r>
              <a:rPr lang="en-IN" dirty="0"/>
              <a:t>A loop at the vertex vi is represented by a 1 at the (</a:t>
            </a:r>
            <a:r>
              <a:rPr lang="en-IN" dirty="0" err="1"/>
              <a:t>i</a:t>
            </a:r>
            <a:r>
              <a:rPr lang="en-IN" dirty="0"/>
              <a:t>, </a:t>
            </a:r>
            <a:r>
              <a:rPr lang="en-IN" dirty="0" err="1"/>
              <a:t>i</a:t>
            </a:r>
            <a:r>
              <a:rPr lang="en-IN" dirty="0"/>
              <a:t>)</a:t>
            </a:r>
            <a:r>
              <a:rPr lang="en-IN" dirty="0" err="1"/>
              <a:t>th</a:t>
            </a:r>
            <a:r>
              <a:rPr lang="en-IN" dirty="0"/>
              <a:t> position of the adjacency matrix. </a:t>
            </a:r>
            <a:endParaRPr lang="en-IN" dirty="0" smtClean="0"/>
          </a:p>
          <a:p>
            <a:endParaRPr lang="en-IN" dirty="0"/>
          </a:p>
          <a:p>
            <a:r>
              <a:rPr lang="en-IN" dirty="0"/>
              <a:t>When multiple edges connecting the same pair of vertices vi and </a:t>
            </a:r>
            <a:r>
              <a:rPr lang="en-IN" dirty="0" err="1"/>
              <a:t>vj</a:t>
            </a:r>
            <a:r>
              <a:rPr lang="en-IN" dirty="0"/>
              <a:t> , or multiple loops at the same vertex, are present, the adjacency matrix is no longer a zero–one matrix</a:t>
            </a:r>
            <a:r>
              <a:rPr lang="en-IN" dirty="0" smtClean="0"/>
              <a:t>, because </a:t>
            </a:r>
            <a:r>
              <a:rPr lang="en-IN" dirty="0"/>
              <a:t>the (</a:t>
            </a:r>
            <a:r>
              <a:rPr lang="en-IN" dirty="0" err="1"/>
              <a:t>i</a:t>
            </a:r>
            <a:r>
              <a:rPr lang="en-IN" dirty="0"/>
              <a:t>, j )</a:t>
            </a:r>
            <a:r>
              <a:rPr lang="en-IN" dirty="0" err="1"/>
              <a:t>th</a:t>
            </a:r>
            <a:r>
              <a:rPr lang="en-IN" dirty="0"/>
              <a:t> entry of this matrix equals the number of edges that are associated to {vi, </a:t>
            </a:r>
            <a:r>
              <a:rPr lang="en-IN" dirty="0" err="1"/>
              <a:t>vj</a:t>
            </a:r>
            <a:r>
              <a:rPr lang="en-IN" dirty="0"/>
              <a:t> </a:t>
            </a:r>
            <a:r>
              <a:rPr lang="en-IN" dirty="0" smtClean="0"/>
              <a:t>}.</a:t>
            </a:r>
          </a:p>
          <a:p>
            <a:endParaRPr lang="en-IN" dirty="0" smtClean="0"/>
          </a:p>
          <a:p>
            <a:r>
              <a:rPr lang="en-IN" dirty="0" smtClean="0"/>
              <a:t> </a:t>
            </a:r>
            <a:r>
              <a:rPr lang="en-IN" dirty="0"/>
              <a:t>All undirected graphs, including multigraphs and </a:t>
            </a:r>
            <a:r>
              <a:rPr lang="en-IN" dirty="0" err="1"/>
              <a:t>pseudographs</a:t>
            </a:r>
            <a:r>
              <a:rPr lang="en-IN" dirty="0"/>
              <a:t>, have symmetric adjacency matrices.</a:t>
            </a:r>
          </a:p>
          <a:p>
            <a:endParaRPr lang="en-IN" dirty="0"/>
          </a:p>
        </p:txBody>
      </p:sp>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28090500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91600" cy="4983163"/>
              </a:xfrm>
            </p:spPr>
            <p:txBody>
              <a:bodyPr/>
              <a:lstStyle/>
              <a:p>
                <a:r>
                  <a:rPr lang="en-IN" dirty="0" smtClean="0"/>
                  <a:t>If </a:t>
                </a:r>
                <a:r>
                  <a:rPr lang="en-IN" b="1" dirty="0"/>
                  <a:t>A </a:t>
                </a:r>
                <a:r>
                  <a:rPr lang="en-IN" dirty="0"/>
                  <a:t>= [</a:t>
                </a:r>
                <a:r>
                  <a:rPr lang="en-IN" i="1" dirty="0" err="1"/>
                  <a:t>aij</a:t>
                </a:r>
                <a:r>
                  <a:rPr lang="en-IN" i="1" dirty="0"/>
                  <a:t> </a:t>
                </a:r>
                <a:r>
                  <a:rPr lang="en-IN" dirty="0"/>
                  <a:t>] is the adjacency matrix for the directed graph with respect to this listing of </a:t>
                </a:r>
                <a:r>
                  <a:rPr lang="en-IN" dirty="0" smtClean="0"/>
                  <a:t>the vertices</a:t>
                </a:r>
                <a:r>
                  <a:rPr lang="en-IN" dirty="0"/>
                  <a:t>, then</a:t>
                </a:r>
              </a:p>
              <a:p>
                <a:endParaRPr lang="en-IN" i="1" dirty="0" smtClean="0">
                  <a:latin typeface="Cambria Math" panose="02040503050406030204" pitchFamily="18" charset="0"/>
                </a:endParaRPr>
              </a:p>
              <a:p>
                <a14:m>
                  <m:oMath xmlns:m="http://schemas.openxmlformats.org/officeDocument/2006/math">
                    <m:r>
                      <a:rPr lang="en-IN" i="1" dirty="0">
                        <a:latin typeface="Cambria Math" panose="02040503050406030204" pitchFamily="18" charset="0"/>
                      </a:rPr>
                      <m:t>𝑎</m:t>
                    </m:r>
                    <m:r>
                      <a:rPr lang="en-IN" i="1" baseline="-25000" dirty="0" err="1">
                        <a:latin typeface="Cambria Math" panose="02040503050406030204" pitchFamily="18" charset="0"/>
                      </a:rPr>
                      <m:t>𝑖</m:t>
                    </m:r>
                    <m:r>
                      <a:rPr lang="en-IN" i="1" baseline="-25000" dirty="0">
                        <a:latin typeface="Cambria Math" panose="02040503050406030204" pitchFamily="18" charset="0"/>
                      </a:rPr>
                      <m:t>𝑗</m:t>
                    </m:r>
                  </m:oMath>
                </a14:m>
                <a:r>
                  <a:rPr lang="en-IN" baseline="-25000" dirty="0"/>
                  <a:t>=</a:t>
                </a:r>
                <a14:m>
                  <m:oMath xmlns:m="http://schemas.openxmlformats.org/officeDocument/2006/math">
                    <m:d>
                      <m:dPr>
                        <m:begChr m:val="{"/>
                        <m:endChr m:val=""/>
                        <m:ctrlPr>
                          <a:rPr lang="en-IN" i="1" dirty="0">
                            <a:latin typeface="Cambria Math" panose="02040503050406030204" pitchFamily="18" charset="0"/>
                          </a:rPr>
                        </m:ctrlPr>
                      </m:dPr>
                      <m:e>
                        <m:eqArr>
                          <m:eqArrPr>
                            <m:ctrlPr>
                              <a:rPr lang="en-IN" i="1" dirty="0">
                                <a:latin typeface="Cambria Math" panose="02040503050406030204" pitchFamily="18" charset="0"/>
                              </a:rPr>
                            </m:ctrlPr>
                          </m:eqArrPr>
                          <m:e>
                            <m:r>
                              <m:rPr>
                                <m:nor/>
                              </m:rPr>
                              <a:rPr lang="en-IN" dirty="0">
                                <a:latin typeface="Cambria Math" panose="02040503050406030204" pitchFamily="18" charset="0"/>
                              </a:rPr>
                              <m:t>1   </m:t>
                            </m:r>
                            <m:r>
                              <m:rPr>
                                <m:nor/>
                              </m:rPr>
                              <a:rPr lang="en-IN"/>
                              <m:t>if</m:t>
                            </m:r>
                            <m:r>
                              <m:rPr>
                                <m:nor/>
                              </m:rPr>
                              <a:rPr lang="en-IN"/>
                              <m:t> {</m:t>
                            </m:r>
                            <m:r>
                              <m:rPr>
                                <m:nor/>
                              </m:rPr>
                              <a:rPr lang="en-IN"/>
                              <m:t>vi</m:t>
                            </m:r>
                            <m:r>
                              <m:rPr>
                                <m:nor/>
                              </m:rPr>
                              <a:rPr lang="en-IN"/>
                              <m:t>, </m:t>
                            </m:r>
                            <m:r>
                              <m:rPr>
                                <m:nor/>
                              </m:rPr>
                              <a:rPr lang="en-IN"/>
                              <m:t>vj</m:t>
                            </m:r>
                            <m:r>
                              <m:rPr>
                                <m:nor/>
                              </m:rPr>
                              <a:rPr lang="en-IN"/>
                              <m:t> } </m:t>
                            </m:r>
                            <m:r>
                              <m:rPr>
                                <m:nor/>
                              </m:rPr>
                              <a:rPr lang="en-IN"/>
                              <m:t>is</m:t>
                            </m:r>
                            <m:r>
                              <m:rPr>
                                <m:nor/>
                              </m:rPr>
                              <a:rPr lang="en-IN"/>
                              <m:t> </m:t>
                            </m:r>
                            <m:r>
                              <m:rPr>
                                <m:nor/>
                              </m:rPr>
                              <a:rPr lang="en-IN"/>
                              <m:t>an</m:t>
                            </m:r>
                            <m:r>
                              <m:rPr>
                                <m:nor/>
                              </m:rPr>
                              <a:rPr lang="en-IN"/>
                              <m:t> </m:t>
                            </m:r>
                            <m:r>
                              <m:rPr>
                                <m:nor/>
                              </m:rPr>
                              <a:rPr lang="en-IN"/>
                              <m:t>edge</m:t>
                            </m:r>
                            <m:r>
                              <m:rPr>
                                <m:nor/>
                              </m:rPr>
                              <a:rPr lang="en-IN"/>
                              <m:t> </m:t>
                            </m:r>
                            <m:r>
                              <m:rPr>
                                <m:nor/>
                              </m:rPr>
                              <a:rPr lang="en-IN"/>
                              <m:t>of</m:t>
                            </m:r>
                            <m:r>
                              <m:rPr>
                                <m:nor/>
                              </m:rPr>
                              <a:rPr lang="en-IN"/>
                              <m:t> </m:t>
                            </m:r>
                            <m:r>
                              <m:rPr>
                                <m:nor/>
                              </m:rPr>
                              <a:rPr lang="en-IN"/>
                              <m:t>G</m:t>
                            </m:r>
                            <m:r>
                              <m:rPr>
                                <m:nor/>
                              </m:rPr>
                              <a:rPr lang="en-IN"/>
                              <m:t>,</m:t>
                            </m:r>
                          </m:e>
                          <m:e>
                            <m:r>
                              <a:rPr lang="en-IN" i="1" dirty="0">
                                <a:latin typeface="Cambria Math" panose="02040503050406030204" pitchFamily="18" charset="0"/>
                              </a:rPr>
                              <m:t>0                                </m:t>
                            </m:r>
                            <m:r>
                              <m:rPr>
                                <m:nor/>
                              </m:rPr>
                              <a:rPr lang="en-IN"/>
                              <m:t>otherwise</m:t>
                            </m:r>
                            <m:r>
                              <m:rPr>
                                <m:nor/>
                              </m:rPr>
                              <a:rPr lang="en-IN"/>
                              <m:t>.</m:t>
                            </m:r>
                          </m:e>
                        </m:eqArr>
                      </m:e>
                    </m:d>
                  </m:oMath>
                </a14:m>
                <a:endParaRPr lang="en-IN" i="1" dirty="0" smtClean="0"/>
              </a:p>
              <a:p>
                <a:endParaRPr lang="en-IN" dirty="0"/>
              </a:p>
              <a:p>
                <a:r>
                  <a:rPr lang="en-IN" dirty="0"/>
                  <a:t>The adjacency matrix for a directed graph does not have to be symmetric, because there </a:t>
                </a:r>
                <a:r>
                  <a:rPr lang="en-IN" dirty="0" smtClean="0"/>
                  <a:t>may not </a:t>
                </a:r>
                <a:r>
                  <a:rPr lang="en-IN" dirty="0"/>
                  <a:t>be an edge from </a:t>
                </a:r>
                <a:r>
                  <a:rPr lang="en-IN" i="1" dirty="0" err="1"/>
                  <a:t>vj</a:t>
                </a:r>
                <a:r>
                  <a:rPr lang="en-IN" i="1" dirty="0"/>
                  <a:t> </a:t>
                </a:r>
                <a:r>
                  <a:rPr lang="en-IN" dirty="0"/>
                  <a:t>to </a:t>
                </a:r>
                <a:r>
                  <a:rPr lang="en-IN" i="1" dirty="0"/>
                  <a:t>vi </a:t>
                </a:r>
                <a:r>
                  <a:rPr lang="en-IN" dirty="0"/>
                  <a:t>when there is an edge from </a:t>
                </a:r>
                <a:r>
                  <a:rPr lang="en-IN" i="1" dirty="0"/>
                  <a:t>vi </a:t>
                </a:r>
                <a:r>
                  <a:rPr lang="en-IN" dirty="0"/>
                  <a:t>to </a:t>
                </a:r>
                <a:r>
                  <a:rPr lang="en-IN" i="1" dirty="0" err="1"/>
                  <a:t>vj</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91600" cy="4983163"/>
              </a:xfrm>
              <a:blipFill>
                <a:blip r:embed="rId2"/>
                <a:stretch>
                  <a:fillRect l="-1085" t="-85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Definitions</a:t>
            </a:r>
            <a:endParaRPr lang="en-IN" dirty="0"/>
          </a:p>
        </p:txBody>
      </p:sp>
    </p:spTree>
    <p:extLst>
      <p:ext uri="{BB962C8B-B14F-4D97-AF65-F5344CB8AC3E}">
        <p14:creationId xmlns:p14="http://schemas.microsoft.com/office/powerpoint/2010/main" val="33756037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295401"/>
            <a:ext cx="8915400" cy="5257800"/>
          </a:xfrm>
        </p:spPr>
        <p:txBody>
          <a:bodyPr/>
          <a:lstStyle/>
          <a:p>
            <a:r>
              <a:rPr lang="en-US" dirty="0"/>
              <a:t>R is reflexive: Suppose (a, b) is an ordered pair in Z × Z. [We must show that (a, b) R (a, b).] </a:t>
            </a:r>
            <a:endParaRPr lang="en-US" dirty="0" smtClean="0"/>
          </a:p>
          <a:p>
            <a:r>
              <a:rPr lang="en-US" dirty="0" smtClean="0"/>
              <a:t>We </a:t>
            </a:r>
            <a:r>
              <a:rPr lang="en-US" dirty="0"/>
              <a:t>have a + b = a + b. Thus, by definition of R, (a, b) R (a, b). </a:t>
            </a:r>
            <a:endParaRPr lang="en-US" dirty="0" smtClean="0"/>
          </a:p>
          <a:p>
            <a:r>
              <a:rPr lang="en-US" dirty="0" smtClean="0"/>
              <a:t>R </a:t>
            </a:r>
            <a:r>
              <a:rPr lang="en-US" dirty="0"/>
              <a:t>is symmetric: Suppose (a, b) and (c, d) are two ordered pairs in Z × Z and (a, b) R (c, d). [We must show that (c, d) R (a, b).] Since (a, b) R (c, d), a + d = b + c. But this implies that b + c = a + d, and so, by definition of R, (c, d) R (a, b). </a:t>
            </a:r>
            <a:endParaRPr lang="en-US" dirty="0" smtClean="0"/>
          </a:p>
          <a:p>
            <a:r>
              <a:rPr lang="en-US" dirty="0" smtClean="0"/>
              <a:t>R </a:t>
            </a:r>
            <a:r>
              <a:rPr lang="en-US" dirty="0"/>
              <a:t>is transitive: Suppose (a, b),(c, d), and (e, f) are elements of Z × Z, (a, b) R (c, d), and (c, d) R (e, f). [We must show that (a, b) R (e, f).] Since (a, b) R (c, d), a + d = b + c, which means a − b = c − d, and since (c, d) R (e, f)C, c + f = d + e, which means c − d = e − f. Thus a − b = e − f, which means a + f = b + e, and so, by definition of R, (a, b) R (e, f).</a:t>
            </a:r>
            <a:endParaRPr lang="en-IN" dirty="0"/>
          </a:p>
          <a:p>
            <a:endParaRPr lang="en-IN" dirty="0"/>
          </a:p>
        </p:txBody>
      </p:sp>
      <p:sp>
        <p:nvSpPr>
          <p:cNvPr id="3" name="Content Placeholder 2"/>
          <p:cNvSpPr>
            <a:spLocks noGrp="1"/>
          </p:cNvSpPr>
          <p:nvPr>
            <p:ph sz="quarter" idx="10"/>
          </p:nvPr>
        </p:nvSpPr>
        <p:spPr/>
        <p:txBody>
          <a:bodyPr/>
          <a:lstStyle/>
          <a:p>
            <a:r>
              <a:rPr lang="en-US" dirty="0" smtClean="0"/>
              <a:t>Solution</a:t>
            </a:r>
            <a:endParaRPr lang="en-IN" dirty="0"/>
          </a:p>
        </p:txBody>
      </p:sp>
    </p:spTree>
    <p:extLst>
      <p:ext uri="{BB962C8B-B14F-4D97-AF65-F5344CB8AC3E}">
        <p14:creationId xmlns:p14="http://schemas.microsoft.com/office/powerpoint/2010/main" val="2034126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76200" y="1447800"/>
                <a:ext cx="8915400" cy="5029199"/>
              </a:xfrm>
            </p:spPr>
            <p:txBody>
              <a:bodyPr/>
              <a:lstStyle/>
              <a:p>
                <a:r>
                  <a:rPr lang="en-IN" dirty="0" smtClean="0"/>
                  <a:t>Graphs are used as an </a:t>
                </a:r>
                <a:r>
                  <a:rPr lang="en-IN" dirty="0"/>
                  <a:t>incidence matrices. </a:t>
                </a:r>
                <a:endParaRPr lang="en-IN" dirty="0" smtClean="0"/>
              </a:p>
              <a:p>
                <a:endParaRPr lang="en-IN" dirty="0"/>
              </a:p>
              <a:p>
                <a:r>
                  <a:rPr lang="en-IN" dirty="0" smtClean="0"/>
                  <a:t>Let </a:t>
                </a:r>
                <a:r>
                  <a:rPr lang="en-IN" dirty="0"/>
                  <a:t>G = (V , E) be an undirected graph</a:t>
                </a:r>
                <a:r>
                  <a:rPr lang="en-IN" dirty="0" smtClean="0"/>
                  <a:t>.  </a:t>
                </a:r>
                <a:r>
                  <a:rPr lang="en-IN" dirty="0"/>
                  <a:t>Suppose that v1, v2,..., </a:t>
                </a:r>
                <a:r>
                  <a:rPr lang="en-IN" dirty="0" err="1"/>
                  <a:t>vn</a:t>
                </a:r>
                <a:r>
                  <a:rPr lang="en-IN" dirty="0"/>
                  <a:t> are the vertices and e1, e2,...,</a:t>
                </a:r>
                <a:r>
                  <a:rPr lang="en-IN" dirty="0" err="1"/>
                  <a:t>em</a:t>
                </a:r>
                <a:r>
                  <a:rPr lang="en-IN" dirty="0"/>
                  <a:t> are the edges of G. </a:t>
                </a:r>
                <a:endParaRPr lang="en-IN" dirty="0" smtClean="0"/>
              </a:p>
              <a:p>
                <a:r>
                  <a:rPr lang="en-IN" dirty="0" smtClean="0"/>
                  <a:t>Then </a:t>
                </a:r>
                <a:r>
                  <a:rPr lang="en-IN" dirty="0"/>
                  <a:t>the incidence matrix with respect to this ordering of V and E is the n × m matrix M = [</a:t>
                </a:r>
                <a:r>
                  <a:rPr lang="en-IN" dirty="0" err="1"/>
                  <a:t>mij</a:t>
                </a:r>
                <a:r>
                  <a:rPr lang="en-IN" dirty="0"/>
                  <a:t> ], </a:t>
                </a:r>
                <a:endParaRPr lang="en-IN" dirty="0" smtClean="0"/>
              </a:p>
              <a:p>
                <a:r>
                  <a:rPr lang="en-IN" dirty="0" smtClean="0"/>
                  <a:t>where </a:t>
                </a:r>
              </a:p>
              <a:p>
                <a14:m>
                  <m:oMath xmlns:m="http://schemas.openxmlformats.org/officeDocument/2006/math">
                    <m:r>
                      <a:rPr lang="en-IN" b="0" i="1" dirty="0" smtClean="0">
                        <a:latin typeface="Cambria Math" panose="02040503050406030204" pitchFamily="18" charset="0"/>
                      </a:rPr>
                      <m:t>𝑚</m:t>
                    </m:r>
                    <m:r>
                      <a:rPr lang="en-IN" i="1" baseline="-25000" dirty="0" err="1">
                        <a:latin typeface="Cambria Math" panose="02040503050406030204" pitchFamily="18" charset="0"/>
                      </a:rPr>
                      <m:t>𝑖</m:t>
                    </m:r>
                    <m:r>
                      <a:rPr lang="en-IN" i="1" baseline="-25000" dirty="0">
                        <a:latin typeface="Cambria Math" panose="02040503050406030204" pitchFamily="18" charset="0"/>
                      </a:rPr>
                      <m:t>𝑗</m:t>
                    </m:r>
                  </m:oMath>
                </a14:m>
                <a:r>
                  <a:rPr lang="en-IN" baseline="-25000" dirty="0"/>
                  <a:t>=</a:t>
                </a:r>
                <a14:m>
                  <m:oMath xmlns:m="http://schemas.openxmlformats.org/officeDocument/2006/math">
                    <m:d>
                      <m:dPr>
                        <m:begChr m:val="{"/>
                        <m:endChr m:val=""/>
                        <m:ctrlPr>
                          <a:rPr lang="en-IN" i="1" dirty="0">
                            <a:latin typeface="Cambria Math" panose="02040503050406030204" pitchFamily="18" charset="0"/>
                          </a:rPr>
                        </m:ctrlPr>
                      </m:dPr>
                      <m:e>
                        <m:eqArr>
                          <m:eqArrPr>
                            <m:ctrlPr>
                              <a:rPr lang="en-IN" i="1" dirty="0" smtClean="0">
                                <a:latin typeface="Cambria Math" panose="02040503050406030204" pitchFamily="18" charset="0"/>
                              </a:rPr>
                            </m:ctrlPr>
                          </m:eqArrPr>
                          <m:e>
                            <m:r>
                              <m:rPr>
                                <m:nor/>
                              </m:rPr>
                              <a:rPr lang="en-IN" dirty="0">
                                <a:latin typeface="Cambria Math" panose="02040503050406030204" pitchFamily="18" charset="0"/>
                              </a:rPr>
                              <m:t>1</m:t>
                            </m:r>
                            <m:r>
                              <m:rPr>
                                <m:nor/>
                              </m:rPr>
                              <a:rPr lang="en-IN" b="0" i="0" dirty="0" smtClean="0">
                                <a:latin typeface="Cambria Math" panose="02040503050406030204" pitchFamily="18" charset="0"/>
                              </a:rPr>
                              <m:t>   </m:t>
                            </m:r>
                            <m:r>
                              <m:rPr>
                                <m:nor/>
                              </m:rPr>
                              <a:rPr lang="en-IN" dirty="0"/>
                              <m:t>when</m:t>
                            </m:r>
                            <m:r>
                              <m:rPr>
                                <m:nor/>
                              </m:rPr>
                              <a:rPr lang="en-IN" dirty="0"/>
                              <m:t> </m:t>
                            </m:r>
                            <m:r>
                              <m:rPr>
                                <m:nor/>
                              </m:rPr>
                              <a:rPr lang="en-IN" dirty="0"/>
                              <m:t>edge</m:t>
                            </m:r>
                            <m:r>
                              <m:rPr>
                                <m:nor/>
                              </m:rPr>
                              <a:rPr lang="en-IN" dirty="0"/>
                              <m:t> </m:t>
                            </m:r>
                            <m:r>
                              <m:rPr>
                                <m:nor/>
                              </m:rPr>
                              <a:rPr lang="en-IN" dirty="0"/>
                              <m:t>ej</m:t>
                            </m:r>
                            <m:r>
                              <m:rPr>
                                <m:nor/>
                              </m:rPr>
                              <a:rPr lang="en-IN" dirty="0"/>
                              <m:t> </m:t>
                            </m:r>
                            <m:r>
                              <m:rPr>
                                <m:nor/>
                              </m:rPr>
                              <a:rPr lang="en-IN" dirty="0"/>
                              <m:t>is</m:t>
                            </m:r>
                            <m:r>
                              <m:rPr>
                                <m:nor/>
                              </m:rPr>
                              <a:rPr lang="en-IN" dirty="0"/>
                              <m:t> </m:t>
                            </m:r>
                            <m:r>
                              <m:rPr>
                                <m:nor/>
                              </m:rPr>
                              <a:rPr lang="en-IN" dirty="0"/>
                              <m:t>incident</m:t>
                            </m:r>
                            <m:r>
                              <m:rPr>
                                <m:nor/>
                              </m:rPr>
                              <a:rPr lang="en-IN" dirty="0"/>
                              <m:t> </m:t>
                            </m:r>
                            <m:r>
                              <m:rPr>
                                <m:nor/>
                              </m:rPr>
                              <a:rPr lang="en-IN" dirty="0"/>
                              <m:t>with</m:t>
                            </m:r>
                            <m:r>
                              <m:rPr>
                                <m:nor/>
                              </m:rPr>
                              <a:rPr lang="en-IN" dirty="0"/>
                              <m:t> </m:t>
                            </m:r>
                            <m:r>
                              <m:rPr>
                                <m:nor/>
                              </m:rPr>
                              <a:rPr lang="en-IN" dirty="0"/>
                              <m:t>vi</m:t>
                            </m:r>
                            <m:r>
                              <m:rPr>
                                <m:nor/>
                              </m:rPr>
                              <a:rPr lang="en-IN"/>
                              <m:t>,</m:t>
                            </m:r>
                          </m:e>
                          <m:e>
                            <m:r>
                              <a:rPr lang="en-IN" i="1" dirty="0">
                                <a:latin typeface="Cambria Math" panose="02040503050406030204" pitchFamily="18" charset="0"/>
                              </a:rPr>
                              <m:t>0                             </m:t>
                            </m:r>
                            <m:r>
                              <m:rPr>
                                <m:nor/>
                              </m:rPr>
                              <a:rPr lang="en-IN"/>
                              <m:t>otherwise</m:t>
                            </m:r>
                            <m:r>
                              <m:rPr>
                                <m:nor/>
                              </m:rPr>
                              <a:rPr lang="en-IN"/>
                              <m:t>.</m:t>
                            </m:r>
                          </m:e>
                        </m:eqArr>
                      </m:e>
                    </m:d>
                  </m:oMath>
                </a14:m>
                <a:r>
                  <a:rPr lang="en-IN" dirty="0" smtClean="0"/>
                  <a:t> </a:t>
                </a:r>
                <a:endParaRPr lang="en-IN"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76200" y="1447800"/>
                <a:ext cx="8915400" cy="5029199"/>
              </a:xfrm>
              <a:blipFill>
                <a:blip r:embed="rId2"/>
                <a:stretch>
                  <a:fillRect l="-1094" t="-85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Definitions</a:t>
            </a:r>
            <a:endParaRPr lang="en-IN" dirty="0"/>
          </a:p>
        </p:txBody>
      </p:sp>
      <p:pic>
        <p:nvPicPr>
          <p:cNvPr id="4" name="Picture 3"/>
          <p:cNvPicPr>
            <a:picLocks noChangeAspect="1"/>
          </p:cNvPicPr>
          <p:nvPr/>
        </p:nvPicPr>
        <p:blipFill>
          <a:blip r:embed="rId3"/>
          <a:stretch>
            <a:fillRect/>
          </a:stretch>
        </p:blipFill>
        <p:spPr>
          <a:xfrm>
            <a:off x="2743200" y="8709"/>
            <a:ext cx="4800600" cy="1448954"/>
          </a:xfrm>
          <a:prstGeom prst="rect">
            <a:avLst/>
          </a:prstGeom>
        </p:spPr>
      </p:pic>
    </p:spTree>
    <p:extLst>
      <p:ext uri="{BB962C8B-B14F-4D97-AF65-F5344CB8AC3E}">
        <p14:creationId xmlns:p14="http://schemas.microsoft.com/office/powerpoint/2010/main" val="25723676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IN" dirty="0" smtClean="0"/>
              <a:t>Determine </a:t>
            </a:r>
            <a:r>
              <a:rPr lang="en-IN" dirty="0"/>
              <a:t>whether the graph shown </a:t>
            </a:r>
            <a:r>
              <a:rPr lang="en-IN" dirty="0" smtClean="0"/>
              <a:t>has directed </a:t>
            </a:r>
            <a:r>
              <a:rPr lang="en-IN" dirty="0"/>
              <a:t>or undirected edges, whether it has multiple edges</a:t>
            </a:r>
            <a:r>
              <a:rPr lang="en-IN" dirty="0" smtClean="0"/>
              <a:t>, and </a:t>
            </a:r>
            <a:r>
              <a:rPr lang="en-IN" dirty="0"/>
              <a:t>whether it has one or more loops</a:t>
            </a:r>
            <a:r>
              <a:rPr lang="en-IN" dirty="0" smtClean="0"/>
              <a:t>.</a:t>
            </a:r>
          </a:p>
          <a:p>
            <a:endParaRPr lang="en-IN" dirty="0"/>
          </a:p>
          <a:p>
            <a:r>
              <a:rPr lang="en-US" dirty="0" smtClean="0"/>
              <a:t>This </a:t>
            </a:r>
            <a:r>
              <a:rPr lang="en-US" dirty="0"/>
              <a:t>graph has directed edges, multiple edges, and two loops.  This is a Directed Multigraph.</a:t>
            </a:r>
            <a:endParaRPr lang="en-IN" dirty="0" smtClean="0"/>
          </a:p>
          <a:p>
            <a:endParaRPr lang="en-IN" dirty="0" smtClean="0"/>
          </a:p>
          <a:p>
            <a:r>
              <a:rPr lang="en-IN" dirty="0" smtClean="0"/>
              <a:t>Is the graph simple, if </a:t>
            </a:r>
            <a:r>
              <a:rPr lang="en-IN" dirty="0"/>
              <a:t>not simple, find a set of edges to remove to make it simple.</a:t>
            </a:r>
          </a:p>
          <a:p>
            <a:endParaRPr lang="en-IN" dirty="0"/>
          </a:p>
        </p:txBody>
      </p:sp>
      <p:sp>
        <p:nvSpPr>
          <p:cNvPr id="3" name="Content Placeholder 2"/>
          <p:cNvSpPr>
            <a:spLocks noGrp="1"/>
          </p:cNvSpPr>
          <p:nvPr>
            <p:ph sz="quarter" idx="10"/>
          </p:nvPr>
        </p:nvSpPr>
        <p:spPr/>
        <p:txBody>
          <a:bodyPr/>
          <a:lstStyle/>
          <a:p>
            <a:r>
              <a:rPr lang="en-IN" dirty="0" smtClean="0"/>
              <a:t>Problems</a:t>
            </a:r>
            <a:endParaRPr lang="en-IN" dirty="0"/>
          </a:p>
        </p:txBody>
      </p:sp>
      <p:pic>
        <p:nvPicPr>
          <p:cNvPr id="4" name="Picture 3"/>
          <p:cNvPicPr>
            <a:picLocks noChangeAspect="1"/>
          </p:cNvPicPr>
          <p:nvPr/>
        </p:nvPicPr>
        <p:blipFill>
          <a:blip r:embed="rId2"/>
          <a:stretch>
            <a:fillRect/>
          </a:stretch>
        </p:blipFill>
        <p:spPr>
          <a:xfrm>
            <a:off x="2895600" y="-4354"/>
            <a:ext cx="1828800" cy="1644527"/>
          </a:xfrm>
          <a:prstGeom prst="rect">
            <a:avLst/>
          </a:prstGeom>
        </p:spPr>
      </p:pic>
      <p:pic>
        <p:nvPicPr>
          <p:cNvPr id="5" name="Picture 4"/>
          <p:cNvPicPr>
            <a:picLocks noChangeAspect="1"/>
          </p:cNvPicPr>
          <p:nvPr/>
        </p:nvPicPr>
        <p:blipFill>
          <a:blip r:embed="rId3"/>
          <a:stretch>
            <a:fillRect/>
          </a:stretch>
        </p:blipFill>
        <p:spPr>
          <a:xfrm>
            <a:off x="7010400" y="5029200"/>
            <a:ext cx="1828800" cy="1283981"/>
          </a:xfrm>
          <a:prstGeom prst="rect">
            <a:avLst/>
          </a:prstGeom>
        </p:spPr>
      </p:pic>
    </p:spTree>
    <p:extLst>
      <p:ext uri="{BB962C8B-B14F-4D97-AF65-F5344CB8AC3E}">
        <p14:creationId xmlns:p14="http://schemas.microsoft.com/office/powerpoint/2010/main" val="9206158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371600"/>
            <a:ext cx="8991600" cy="5105399"/>
          </a:xfrm>
        </p:spPr>
        <p:txBody>
          <a:bodyPr/>
          <a:lstStyle/>
          <a:p>
            <a:r>
              <a:rPr lang="en-IN" dirty="0"/>
              <a:t>The intersection graph of a collection of sets A1, A2,...,An is the graph that has a vertex for each of these sets and has an edge connecting the vertices representing two sets if these sets have a nonempty intersection. Construct the intersection graph of these collections of sets</a:t>
            </a:r>
            <a:r>
              <a:rPr lang="en-IN" dirty="0" smtClean="0"/>
              <a:t>.</a:t>
            </a:r>
          </a:p>
          <a:p>
            <a:endParaRPr lang="en-IN" dirty="0"/>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4" name="Picture 3"/>
          <p:cNvPicPr>
            <a:picLocks noChangeAspect="1"/>
          </p:cNvPicPr>
          <p:nvPr/>
        </p:nvPicPr>
        <p:blipFill>
          <a:blip r:embed="rId2"/>
          <a:stretch>
            <a:fillRect/>
          </a:stretch>
        </p:blipFill>
        <p:spPr>
          <a:xfrm>
            <a:off x="2590800" y="3581400"/>
            <a:ext cx="3046544" cy="2285999"/>
          </a:xfrm>
          <a:prstGeom prst="rect">
            <a:avLst/>
          </a:prstGeom>
        </p:spPr>
      </p:pic>
    </p:spTree>
    <p:extLst>
      <p:ext uri="{BB962C8B-B14F-4D97-AF65-F5344CB8AC3E}">
        <p14:creationId xmlns:p14="http://schemas.microsoft.com/office/powerpoint/2010/main" val="2865261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525963"/>
          </a:xfrm>
        </p:spPr>
        <p:txBody>
          <a:bodyPr/>
          <a:lstStyle/>
          <a:p>
            <a:r>
              <a:rPr lang="en-US" dirty="0" smtClean="0"/>
              <a:t>Draw </a:t>
            </a:r>
            <a:r>
              <a:rPr lang="en-US" dirty="0"/>
              <a:t>an undirected graph represented </a:t>
            </a:r>
            <a:r>
              <a:rPr lang="en-US" dirty="0" smtClean="0"/>
              <a:t>by </a:t>
            </a:r>
            <a:r>
              <a:rPr lang="en-IN" dirty="0" smtClean="0"/>
              <a:t>the </a:t>
            </a:r>
            <a:r>
              <a:rPr lang="en-IN" dirty="0"/>
              <a:t>given adjacency matrix.</a:t>
            </a:r>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5" name="Picture 4"/>
          <p:cNvPicPr>
            <a:picLocks noChangeAspect="1"/>
          </p:cNvPicPr>
          <p:nvPr/>
        </p:nvPicPr>
        <p:blipFill>
          <a:blip r:embed="rId2"/>
          <a:stretch>
            <a:fillRect/>
          </a:stretch>
        </p:blipFill>
        <p:spPr>
          <a:xfrm>
            <a:off x="4724400" y="2819400"/>
            <a:ext cx="2743200" cy="2512199"/>
          </a:xfrm>
          <a:prstGeom prst="rect">
            <a:avLst/>
          </a:prstGeom>
        </p:spPr>
      </p:pic>
      <p:pic>
        <p:nvPicPr>
          <p:cNvPr id="6" name="Picture 5"/>
          <p:cNvPicPr>
            <a:picLocks noChangeAspect="1"/>
          </p:cNvPicPr>
          <p:nvPr/>
        </p:nvPicPr>
        <p:blipFill>
          <a:blip r:embed="rId3"/>
          <a:stretch>
            <a:fillRect/>
          </a:stretch>
        </p:blipFill>
        <p:spPr>
          <a:xfrm>
            <a:off x="518652" y="2914188"/>
            <a:ext cx="2904905" cy="1960211"/>
          </a:xfrm>
          <a:prstGeom prst="rect">
            <a:avLst/>
          </a:prstGeom>
        </p:spPr>
      </p:pic>
    </p:spTree>
    <p:extLst>
      <p:ext uri="{BB962C8B-B14F-4D97-AF65-F5344CB8AC3E}">
        <p14:creationId xmlns:p14="http://schemas.microsoft.com/office/powerpoint/2010/main" val="20748026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Construct the underlying undirected graph for the graph</a:t>
            </a:r>
          </a:p>
          <a:p>
            <a:r>
              <a:rPr lang="en-IN" dirty="0"/>
              <a:t>with directed edges in</a:t>
            </a:r>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4" name="Picture 3"/>
          <p:cNvPicPr>
            <a:picLocks noChangeAspect="1"/>
          </p:cNvPicPr>
          <p:nvPr/>
        </p:nvPicPr>
        <p:blipFill>
          <a:blip r:embed="rId2"/>
          <a:stretch>
            <a:fillRect/>
          </a:stretch>
        </p:blipFill>
        <p:spPr>
          <a:xfrm>
            <a:off x="457200" y="2743200"/>
            <a:ext cx="4114800" cy="2819400"/>
          </a:xfrm>
          <a:prstGeom prst="rect">
            <a:avLst/>
          </a:prstGeom>
        </p:spPr>
      </p:pic>
      <p:pic>
        <p:nvPicPr>
          <p:cNvPr id="5" name="Picture 4"/>
          <p:cNvPicPr>
            <a:picLocks noChangeAspect="1"/>
          </p:cNvPicPr>
          <p:nvPr/>
        </p:nvPicPr>
        <p:blipFill>
          <a:blip r:embed="rId3"/>
          <a:stretch>
            <a:fillRect/>
          </a:stretch>
        </p:blipFill>
        <p:spPr>
          <a:xfrm>
            <a:off x="4724400" y="3090113"/>
            <a:ext cx="3577073" cy="2463778"/>
          </a:xfrm>
          <a:prstGeom prst="rect">
            <a:avLst/>
          </a:prstGeom>
        </p:spPr>
      </p:pic>
    </p:spTree>
    <p:extLst>
      <p:ext uri="{BB962C8B-B14F-4D97-AF65-F5344CB8AC3E}">
        <p14:creationId xmlns:p14="http://schemas.microsoft.com/office/powerpoint/2010/main" val="11705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4983163"/>
          </a:xfrm>
        </p:spPr>
        <p:txBody>
          <a:bodyPr/>
          <a:lstStyle/>
          <a:p>
            <a:r>
              <a:rPr lang="en-IN" dirty="0" smtClean="0"/>
              <a:t>Determine </a:t>
            </a:r>
            <a:r>
              <a:rPr lang="en-IN" dirty="0"/>
              <a:t>the number of vertices and edges and find the in-degree and out-degree of each vertex for the given directed </a:t>
            </a:r>
            <a:r>
              <a:rPr lang="en-IN" dirty="0" smtClean="0"/>
              <a:t>multigraph.</a:t>
            </a:r>
          </a:p>
          <a:p>
            <a:r>
              <a:rPr lang="en-US" dirty="0"/>
              <a:t>edges = </a:t>
            </a:r>
            <a:r>
              <a:rPr lang="en-US" dirty="0" smtClean="0"/>
              <a:t>13,  </a:t>
            </a:r>
            <a:r>
              <a:rPr lang="en-US" dirty="0"/>
              <a:t>sum of </a:t>
            </a:r>
            <a:r>
              <a:rPr lang="en-US" dirty="0" err="1"/>
              <a:t>deg</a:t>
            </a:r>
            <a:r>
              <a:rPr lang="en-US" dirty="0"/>
              <a:t> in = 6 + 1 + 2 + 4 + 0 = </a:t>
            </a:r>
            <a:r>
              <a:rPr lang="en-US" dirty="0" smtClean="0"/>
              <a:t>13</a:t>
            </a:r>
            <a:r>
              <a:rPr lang="en-US" dirty="0"/>
              <a:t> </a:t>
            </a:r>
            <a:endParaRPr lang="en-US" dirty="0" smtClean="0"/>
          </a:p>
          <a:p>
            <a:r>
              <a:rPr lang="en-US" dirty="0" smtClean="0"/>
              <a:t> </a:t>
            </a:r>
            <a:r>
              <a:rPr lang="en-US" dirty="0"/>
              <a:t>sum of </a:t>
            </a:r>
            <a:r>
              <a:rPr lang="en-US" dirty="0" err="1"/>
              <a:t>deg</a:t>
            </a:r>
            <a:r>
              <a:rPr lang="en-US" dirty="0"/>
              <a:t> out = 1 + 5 + 5 + 2 + 0= 13 </a:t>
            </a:r>
          </a:p>
          <a:p>
            <a:endParaRPr lang="en-IN" dirty="0"/>
          </a:p>
          <a:p>
            <a:r>
              <a:rPr lang="en-IN" dirty="0" smtClean="0"/>
              <a:t>Determine </a:t>
            </a:r>
            <a:r>
              <a:rPr lang="en-IN" dirty="0"/>
              <a:t>the sum of the in-degrees of the vertices and the sum of the out-degrees of the vertices directly. Show that they are both equal to the number of edges in the graph.</a:t>
            </a:r>
          </a:p>
        </p:txBody>
      </p:sp>
      <p:sp>
        <p:nvSpPr>
          <p:cNvPr id="3" name="Content Placeholder 2"/>
          <p:cNvSpPr>
            <a:spLocks noGrp="1"/>
          </p:cNvSpPr>
          <p:nvPr>
            <p:ph sz="quarter" idx="10"/>
          </p:nvPr>
        </p:nvSpPr>
        <p:spPr/>
        <p:txBody>
          <a:bodyPr/>
          <a:lstStyle/>
          <a:p>
            <a:r>
              <a:rPr lang="en-US" dirty="0" smtClean="0"/>
              <a:t>Definitions</a:t>
            </a:r>
            <a:endParaRPr lang="en-IN" dirty="0"/>
          </a:p>
        </p:txBody>
      </p:sp>
      <p:pic>
        <p:nvPicPr>
          <p:cNvPr id="4" name="Picture 3"/>
          <p:cNvPicPr>
            <a:picLocks noChangeAspect="1"/>
          </p:cNvPicPr>
          <p:nvPr/>
        </p:nvPicPr>
        <p:blipFill>
          <a:blip r:embed="rId2"/>
          <a:stretch>
            <a:fillRect/>
          </a:stretch>
        </p:blipFill>
        <p:spPr>
          <a:xfrm>
            <a:off x="7086600" y="4853000"/>
            <a:ext cx="2133600" cy="2005000"/>
          </a:xfrm>
          <a:prstGeom prst="rect">
            <a:avLst/>
          </a:prstGeom>
        </p:spPr>
      </p:pic>
    </p:spTree>
    <p:extLst>
      <p:ext uri="{BB962C8B-B14F-4D97-AF65-F5344CB8AC3E}">
        <p14:creationId xmlns:p14="http://schemas.microsoft.com/office/powerpoint/2010/main" val="873265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r>
              <a:rPr lang="en-IN" dirty="0"/>
              <a:t>Draw these graphs</a:t>
            </a:r>
            <a:r>
              <a:rPr lang="en-IN" dirty="0" smtClean="0"/>
              <a:t>.</a:t>
            </a:r>
          </a:p>
          <a:p>
            <a:endParaRPr lang="en-IN" dirty="0"/>
          </a:p>
          <a:p>
            <a:r>
              <a:rPr lang="en-IN" dirty="0" smtClean="0"/>
              <a:t> </a:t>
            </a:r>
            <a:r>
              <a:rPr lang="en-IN" dirty="0"/>
              <a:t>a) K</a:t>
            </a:r>
            <a:r>
              <a:rPr lang="en-IN" baseline="-25000" dirty="0"/>
              <a:t>7</a:t>
            </a:r>
            <a:r>
              <a:rPr lang="en-IN" dirty="0"/>
              <a:t> </a:t>
            </a:r>
            <a:r>
              <a:rPr lang="en-IN" dirty="0" smtClean="0"/>
              <a:t>		b</a:t>
            </a:r>
            <a:r>
              <a:rPr lang="en-IN" dirty="0"/>
              <a:t>) K</a:t>
            </a:r>
            <a:r>
              <a:rPr lang="en-IN" baseline="-25000" dirty="0"/>
              <a:t>1,8</a:t>
            </a:r>
            <a:r>
              <a:rPr lang="en-IN" dirty="0"/>
              <a:t> </a:t>
            </a:r>
            <a:r>
              <a:rPr lang="en-IN" dirty="0" smtClean="0"/>
              <a:t>		c</a:t>
            </a:r>
            <a:r>
              <a:rPr lang="en-IN" dirty="0"/>
              <a:t>) K</a:t>
            </a:r>
            <a:r>
              <a:rPr lang="en-IN" baseline="-25000" dirty="0"/>
              <a:t>4,4</a:t>
            </a:r>
            <a:r>
              <a:rPr lang="en-IN" dirty="0"/>
              <a:t> </a:t>
            </a:r>
            <a:r>
              <a:rPr lang="en-IN" dirty="0" smtClean="0"/>
              <a:t>		d</a:t>
            </a:r>
            <a:r>
              <a:rPr lang="en-IN" dirty="0"/>
              <a:t>) C</a:t>
            </a:r>
            <a:r>
              <a:rPr lang="en-IN" baseline="-25000" dirty="0"/>
              <a:t>7</a:t>
            </a:r>
            <a:r>
              <a:rPr lang="en-IN" dirty="0"/>
              <a:t> </a:t>
            </a:r>
            <a:endParaRPr lang="en-IN" dirty="0" smtClean="0"/>
          </a:p>
          <a:p>
            <a:r>
              <a:rPr lang="en-IN" dirty="0"/>
              <a:t/>
            </a:r>
            <a:br>
              <a:rPr lang="en-IN" dirty="0"/>
            </a:br>
            <a:endParaRPr lang="en-IN" dirty="0" smtClean="0"/>
          </a:p>
          <a:p>
            <a:r>
              <a:rPr lang="en-IN" dirty="0" smtClean="0"/>
              <a:t>e</a:t>
            </a:r>
            <a:r>
              <a:rPr lang="en-IN" dirty="0"/>
              <a:t>) </a:t>
            </a:r>
            <a:r>
              <a:rPr lang="en-IN" dirty="0" smtClean="0"/>
              <a:t>W</a:t>
            </a:r>
            <a:r>
              <a:rPr lang="en-IN" baseline="-25000" dirty="0" smtClean="0"/>
              <a:t>7</a:t>
            </a:r>
          </a:p>
          <a:p>
            <a:endParaRPr lang="en-US" baseline="-25000" dirty="0"/>
          </a:p>
          <a:p>
            <a:endParaRPr lang="en-US" baseline="-25000" dirty="0" smtClean="0"/>
          </a:p>
          <a:p>
            <a:pPr marL="0" indent="0"/>
            <a:r>
              <a:rPr lang="en-IN" dirty="0" smtClean="0"/>
              <a:t>How </a:t>
            </a:r>
            <a:r>
              <a:rPr lang="en-IN" dirty="0"/>
              <a:t>many vertices and how many edges do these graphs have?</a:t>
            </a:r>
          </a:p>
          <a:p>
            <a:pPr marL="0" indent="0"/>
            <a:r>
              <a:rPr lang="en-IN" dirty="0"/>
              <a:t> a) </a:t>
            </a:r>
            <a:r>
              <a:rPr lang="en-IN" dirty="0" err="1"/>
              <a:t>K</a:t>
            </a:r>
            <a:r>
              <a:rPr lang="en-IN" baseline="-25000" dirty="0" err="1"/>
              <a:t>n</a:t>
            </a:r>
            <a:r>
              <a:rPr lang="en-IN" dirty="0"/>
              <a:t> </a:t>
            </a:r>
            <a:r>
              <a:rPr lang="en-IN" dirty="0" smtClean="0"/>
              <a:t>		b</a:t>
            </a:r>
            <a:r>
              <a:rPr lang="en-IN" dirty="0"/>
              <a:t>) C</a:t>
            </a:r>
            <a:r>
              <a:rPr lang="en-IN" baseline="-25000" dirty="0"/>
              <a:t>n</a:t>
            </a:r>
            <a:r>
              <a:rPr lang="en-IN" dirty="0"/>
              <a:t> </a:t>
            </a:r>
            <a:r>
              <a:rPr lang="en-IN" dirty="0" smtClean="0"/>
              <a:t>		c</a:t>
            </a:r>
            <a:r>
              <a:rPr lang="en-IN" dirty="0"/>
              <a:t>) </a:t>
            </a:r>
            <a:r>
              <a:rPr lang="en-IN" dirty="0" err="1"/>
              <a:t>W</a:t>
            </a:r>
            <a:r>
              <a:rPr lang="en-IN" baseline="-25000" dirty="0" err="1"/>
              <a:t>n</a:t>
            </a:r>
            <a:r>
              <a:rPr lang="en-IN" dirty="0"/>
              <a:t> </a:t>
            </a:r>
            <a:r>
              <a:rPr lang="en-IN" dirty="0" smtClean="0"/>
              <a:t>		d</a:t>
            </a:r>
            <a:r>
              <a:rPr lang="en-IN" dirty="0"/>
              <a:t>) </a:t>
            </a:r>
            <a:r>
              <a:rPr lang="en-IN" dirty="0" err="1"/>
              <a:t>K</a:t>
            </a:r>
            <a:r>
              <a:rPr lang="en-IN" baseline="-25000" dirty="0" err="1"/>
              <a:t>m,n</a:t>
            </a:r>
            <a:r>
              <a:rPr lang="en-IN" dirty="0"/>
              <a:t> </a:t>
            </a:r>
          </a:p>
          <a:p>
            <a:endParaRPr lang="en-IN" dirty="0"/>
          </a:p>
          <a:p>
            <a:endParaRPr lang="en-IN" baseline="-25000" dirty="0" smtClean="0"/>
          </a:p>
          <a:p>
            <a:endParaRPr lang="en-IN" baseline="-25000"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2338620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IN" dirty="0"/>
              <a:t>For which values of n are these graphs bipartite?</a:t>
            </a:r>
          </a:p>
          <a:p>
            <a:r>
              <a:rPr lang="en-IN" dirty="0"/>
              <a:t> a) </a:t>
            </a:r>
            <a:r>
              <a:rPr lang="en-IN" dirty="0" err="1"/>
              <a:t>K</a:t>
            </a:r>
            <a:r>
              <a:rPr lang="en-IN" baseline="-25000" dirty="0" err="1"/>
              <a:t>n</a:t>
            </a:r>
            <a:r>
              <a:rPr lang="en-IN" dirty="0"/>
              <a:t> </a:t>
            </a:r>
            <a:r>
              <a:rPr lang="en-IN" dirty="0" smtClean="0"/>
              <a:t>              	b</a:t>
            </a:r>
            <a:r>
              <a:rPr lang="en-IN" dirty="0"/>
              <a:t>) C</a:t>
            </a:r>
            <a:r>
              <a:rPr lang="en-IN" baseline="-25000" dirty="0"/>
              <a:t>n</a:t>
            </a:r>
            <a:r>
              <a:rPr lang="en-IN" dirty="0"/>
              <a:t> </a:t>
            </a:r>
            <a:r>
              <a:rPr lang="en-IN" dirty="0" smtClean="0"/>
              <a:t>         		c</a:t>
            </a:r>
            <a:r>
              <a:rPr lang="en-IN" dirty="0"/>
              <a:t>) </a:t>
            </a:r>
            <a:r>
              <a:rPr lang="en-IN" dirty="0" err="1" smtClean="0"/>
              <a:t>W</a:t>
            </a:r>
            <a:r>
              <a:rPr lang="en-IN" baseline="-25000" dirty="0" err="1" smtClean="0"/>
              <a:t>n</a:t>
            </a:r>
            <a:endParaRPr lang="en-IN" baseline="-25000" dirty="0" smtClean="0"/>
          </a:p>
          <a:p>
            <a:endParaRPr lang="en-IN" baseline="-25000" dirty="0"/>
          </a:p>
          <a:p>
            <a:r>
              <a:rPr lang="en-US" sz="2200" dirty="0"/>
              <a:t>K</a:t>
            </a:r>
            <a:r>
              <a:rPr lang="en-US" sz="2200" baseline="-25000" dirty="0"/>
              <a:t>1</a:t>
            </a:r>
            <a:r>
              <a:rPr lang="en-US" sz="2200" dirty="0"/>
              <a:t> is bipartite if we allow one of the sets to be empty. </a:t>
            </a:r>
            <a:endParaRPr lang="en-US" sz="2200" dirty="0" smtClean="0"/>
          </a:p>
          <a:p>
            <a:endParaRPr lang="en-US" sz="2200" dirty="0"/>
          </a:p>
          <a:p>
            <a:r>
              <a:rPr lang="en-US" sz="2200" dirty="0"/>
              <a:t>K</a:t>
            </a:r>
            <a:r>
              <a:rPr lang="en-US" sz="2200" baseline="-25000" dirty="0"/>
              <a:t>2</a:t>
            </a:r>
            <a:r>
              <a:rPr lang="en-US" sz="2200" dirty="0"/>
              <a:t> is bipartite because we can let one vertex be in V1 and the other vertex to be in V2</a:t>
            </a:r>
            <a:r>
              <a:rPr lang="en-US" sz="2200" dirty="0" smtClean="0"/>
              <a:t>.</a:t>
            </a:r>
          </a:p>
          <a:p>
            <a:endParaRPr lang="en-US" sz="2200" dirty="0"/>
          </a:p>
          <a:p>
            <a:r>
              <a:rPr lang="en-US" sz="2200" dirty="0"/>
              <a:t> </a:t>
            </a:r>
            <a:r>
              <a:rPr lang="en-US" sz="2200" dirty="0" err="1"/>
              <a:t>K</a:t>
            </a:r>
            <a:r>
              <a:rPr lang="en-US" sz="2200" baseline="-25000" dirty="0" err="1"/>
              <a:t>n</a:t>
            </a:r>
            <a:r>
              <a:rPr lang="en-US" sz="2200" dirty="0"/>
              <a:t> for n ≥ 3 is not bipartite: choose any 3 vertices. They all are pairwise connected, therefore there is no way to partition them into two disjoint sets V1 or V2 such that there are no edges within V1 and no edges within V2.</a:t>
            </a:r>
            <a:endParaRPr lang="en-IN" sz="2200" baseline="-25000" dirty="0"/>
          </a:p>
          <a:p>
            <a:endParaRPr lang="en-IN" baseline="-25000" dirty="0"/>
          </a:p>
          <a:p>
            <a:endParaRPr lang="en-IN" dirty="0"/>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22918730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9067800" cy="5059363"/>
          </a:xfrm>
        </p:spPr>
        <p:txBody>
          <a:bodyPr/>
          <a:lstStyle/>
          <a:p>
            <a:pPr algn="just"/>
            <a:r>
              <a:rPr lang="en-US" dirty="0"/>
              <a:t>C</a:t>
            </a:r>
            <a:r>
              <a:rPr lang="en-US" baseline="-25000" dirty="0"/>
              <a:t>n</a:t>
            </a:r>
            <a:r>
              <a:rPr lang="en-US" dirty="0"/>
              <a:t> is bipartite if and only if n is even</a:t>
            </a:r>
            <a:r>
              <a:rPr lang="en-US" dirty="0" smtClean="0"/>
              <a:t>.</a:t>
            </a:r>
          </a:p>
          <a:p>
            <a:pPr algn="just"/>
            <a:endParaRPr lang="en-US" dirty="0" smtClean="0"/>
          </a:p>
          <a:p>
            <a:pPr algn="just"/>
            <a:r>
              <a:rPr lang="en-US" dirty="0" smtClean="0"/>
              <a:t> </a:t>
            </a:r>
            <a:r>
              <a:rPr lang="en-US" dirty="0"/>
              <a:t>Label the vertices by 1, 2, ... consecutively along the cycle. If vertex 1 is in V1 then vertex 2 must be in V2, vertex 3 must be in V1, vertex 4 must be in V2, and so on. All vertices with odd number are in V1 and all vertices with even number are in V2. The last vertex is in V1 if n is odd and it is in V2 if n is even. But it is connected to vertex 1. We see that if n is odd, the graph is not bipartite, and if n is even, the graph is bipartite</a:t>
            </a:r>
            <a:r>
              <a:rPr lang="en-US" dirty="0" smtClean="0"/>
              <a:t>.</a:t>
            </a:r>
          </a:p>
          <a:p>
            <a:pPr algn="just"/>
            <a:endParaRPr lang="en-US" dirty="0"/>
          </a:p>
          <a:p>
            <a:pPr algn="just"/>
            <a:r>
              <a:rPr lang="en-US" dirty="0" err="1" smtClean="0"/>
              <a:t>Wn</a:t>
            </a:r>
            <a:r>
              <a:rPr lang="en-US" dirty="0" smtClean="0"/>
              <a:t> </a:t>
            </a:r>
            <a:r>
              <a:rPr lang="en-US" dirty="0"/>
              <a:t>is not bipartite for any value of n, since the center vertex is adjacent to every other vertex in the graph. This is shown in the example to the left with W6.</a:t>
            </a:r>
            <a:endParaRPr lang="en-IN" dirty="0"/>
          </a:p>
        </p:txBody>
      </p:sp>
      <p:sp>
        <p:nvSpPr>
          <p:cNvPr id="3" name="Content Placeholder 2"/>
          <p:cNvSpPr>
            <a:spLocks noGrp="1"/>
          </p:cNvSpPr>
          <p:nvPr>
            <p:ph sz="quarter" idx="10"/>
          </p:nvPr>
        </p:nvSpPr>
        <p:spPr/>
        <p:txBody>
          <a:bodyPr/>
          <a:lstStyle/>
          <a:p>
            <a:r>
              <a:rPr lang="en-US" dirty="0" smtClean="0"/>
              <a:t>Solution</a:t>
            </a:r>
            <a:endParaRPr lang="en-IN" dirty="0"/>
          </a:p>
        </p:txBody>
      </p:sp>
    </p:spTree>
    <p:extLst>
      <p:ext uri="{BB962C8B-B14F-4D97-AF65-F5344CB8AC3E}">
        <p14:creationId xmlns:p14="http://schemas.microsoft.com/office/powerpoint/2010/main" val="35619831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47801"/>
                <a:ext cx="8991600" cy="4953000"/>
              </a:xfrm>
            </p:spPr>
            <p:txBody>
              <a:bodyPr/>
              <a:lstStyle/>
              <a:p>
                <a:pPr algn="just"/>
                <a:r>
                  <a:rPr lang="en-IN" sz="2200" dirty="0" smtClean="0"/>
                  <a:t>A relation </a:t>
                </a:r>
                <a:r>
                  <a:rPr lang="en-IN" sz="2200" i="1" dirty="0"/>
                  <a:t>R </a:t>
                </a:r>
                <a:r>
                  <a:rPr lang="en-IN" sz="2200" dirty="0"/>
                  <a:t>on a set </a:t>
                </a:r>
                <a:r>
                  <a:rPr lang="en-IN" sz="2200" i="1" dirty="0"/>
                  <a:t>S </a:t>
                </a:r>
                <a:r>
                  <a:rPr lang="en-IN" sz="2200" dirty="0"/>
                  <a:t>is called a </a:t>
                </a:r>
                <a:r>
                  <a:rPr lang="en-IN" sz="2200" i="1" dirty="0"/>
                  <a:t>partial ordering </a:t>
                </a:r>
                <a:r>
                  <a:rPr lang="en-IN" sz="2200" dirty="0"/>
                  <a:t>or </a:t>
                </a:r>
                <a:r>
                  <a:rPr lang="en-IN" sz="2200" i="1" dirty="0"/>
                  <a:t>partial order </a:t>
                </a:r>
                <a:r>
                  <a:rPr lang="en-IN" sz="2200" dirty="0"/>
                  <a:t>if it is reflexive, antisymmetric</a:t>
                </a:r>
                <a:r>
                  <a:rPr lang="en-IN" sz="2200" dirty="0" smtClean="0"/>
                  <a:t>, and </a:t>
                </a:r>
                <a:r>
                  <a:rPr lang="en-IN" sz="2200" dirty="0"/>
                  <a:t>transitive. A set </a:t>
                </a:r>
                <a:r>
                  <a:rPr lang="en-IN" sz="2200" i="1" dirty="0"/>
                  <a:t>S </a:t>
                </a:r>
                <a:r>
                  <a:rPr lang="en-IN" sz="2200" dirty="0"/>
                  <a:t>together with a partial ordering </a:t>
                </a:r>
                <a:r>
                  <a:rPr lang="en-IN" sz="2200" i="1" dirty="0"/>
                  <a:t>R </a:t>
                </a:r>
                <a:r>
                  <a:rPr lang="en-IN" sz="2200" dirty="0"/>
                  <a:t>is called a </a:t>
                </a:r>
                <a:r>
                  <a:rPr lang="en-IN" sz="2200" i="1" dirty="0"/>
                  <a:t>partially </a:t>
                </a:r>
                <a:r>
                  <a:rPr lang="en-IN" sz="2200" i="1" dirty="0" smtClean="0"/>
                  <a:t>ordered set</a:t>
                </a:r>
                <a:r>
                  <a:rPr lang="en-IN" sz="2200" dirty="0"/>
                  <a:t>, or </a:t>
                </a:r>
                <a:r>
                  <a:rPr lang="en-IN" sz="2200" i="1" dirty="0" err="1"/>
                  <a:t>poset</a:t>
                </a:r>
                <a:r>
                  <a:rPr lang="en-IN" sz="2200" dirty="0"/>
                  <a:t>, and is denoted by </a:t>
                </a:r>
                <a:r>
                  <a:rPr lang="en-IN" sz="2200" i="1" dirty="0"/>
                  <a:t>(S,R)</a:t>
                </a:r>
                <a:r>
                  <a:rPr lang="en-IN" sz="2200" dirty="0"/>
                  <a:t>. Members of </a:t>
                </a:r>
                <a:r>
                  <a:rPr lang="en-IN" sz="2200" i="1" dirty="0"/>
                  <a:t>S </a:t>
                </a:r>
                <a:r>
                  <a:rPr lang="en-IN" sz="2200" dirty="0"/>
                  <a:t>are called </a:t>
                </a:r>
                <a:r>
                  <a:rPr lang="en-IN" sz="2200" i="1" dirty="0"/>
                  <a:t>elements </a:t>
                </a:r>
                <a:r>
                  <a:rPr lang="en-IN" sz="2200" dirty="0"/>
                  <a:t>of the </a:t>
                </a:r>
                <a:r>
                  <a:rPr lang="en-IN" sz="2200" dirty="0" err="1"/>
                  <a:t>poset</a:t>
                </a:r>
                <a:r>
                  <a:rPr lang="en-IN" sz="2200" dirty="0" smtClean="0"/>
                  <a:t>.</a:t>
                </a:r>
              </a:p>
              <a:p>
                <a:pPr algn="just"/>
                <a:endParaRPr lang="en-IN" sz="2200" dirty="0"/>
              </a:p>
              <a:p>
                <a:pPr algn="just"/>
                <a:r>
                  <a:rPr lang="en-IN" sz="2200" dirty="0"/>
                  <a:t>The elements </a:t>
                </a:r>
                <a:r>
                  <a:rPr lang="en-IN" sz="2200" i="1" dirty="0"/>
                  <a:t>a </a:t>
                </a:r>
                <a:r>
                  <a:rPr lang="en-IN" sz="2200" dirty="0"/>
                  <a:t>and </a:t>
                </a:r>
                <a:r>
                  <a:rPr lang="en-IN" sz="2200" i="1" dirty="0"/>
                  <a:t>b </a:t>
                </a:r>
                <a:r>
                  <a:rPr lang="en-IN" sz="2200" dirty="0"/>
                  <a:t>of a </a:t>
                </a:r>
                <a:r>
                  <a:rPr lang="en-IN" sz="2200" dirty="0" err="1"/>
                  <a:t>poset</a:t>
                </a:r>
                <a:r>
                  <a:rPr lang="en-IN" sz="2200" dirty="0"/>
                  <a:t> </a:t>
                </a:r>
                <a:r>
                  <a:rPr lang="en-IN" sz="2200" i="1" dirty="0"/>
                  <a:t>(S, </a:t>
                </a:r>
                <a14:m>
                  <m:oMath xmlns:m="http://schemas.openxmlformats.org/officeDocument/2006/math">
                    <m:r>
                      <a:rPr lang="en-IN" sz="2000" i="1">
                        <a:latin typeface="Cambria Math" panose="02040503050406030204" pitchFamily="18" charset="0"/>
                        <a:ea typeface="Cambria Math" panose="02040503050406030204" pitchFamily="18" charset="0"/>
                      </a:rPr>
                      <m:t>≼</m:t>
                    </m:r>
                  </m:oMath>
                </a14:m>
                <a:r>
                  <a:rPr lang="en-IN" sz="2200" i="1" dirty="0"/>
                  <a:t>) </a:t>
                </a:r>
                <a:r>
                  <a:rPr lang="en-IN" sz="2200" dirty="0"/>
                  <a:t>are called </a:t>
                </a:r>
                <a:r>
                  <a:rPr lang="en-IN" sz="2200" dirty="0" smtClean="0"/>
                  <a:t> </a:t>
                </a:r>
                <a:r>
                  <a:rPr lang="en-IN" sz="2200" i="1" dirty="0" smtClean="0"/>
                  <a:t>comparable </a:t>
                </a:r>
                <a:r>
                  <a:rPr lang="en-IN" sz="2200" dirty="0"/>
                  <a:t>if either </a:t>
                </a:r>
                <a:r>
                  <a:rPr lang="en-IN" sz="2200" i="1" dirty="0"/>
                  <a:t>a </a:t>
                </a:r>
                <a14:m>
                  <m:oMath xmlns:m="http://schemas.openxmlformats.org/officeDocument/2006/math">
                    <m:r>
                      <a:rPr lang="en-IN" sz="2200" i="1" smtClean="0">
                        <a:latin typeface="Cambria Math" panose="02040503050406030204" pitchFamily="18" charset="0"/>
                        <a:ea typeface="Cambria Math" panose="02040503050406030204" pitchFamily="18" charset="0"/>
                      </a:rPr>
                      <m:t>≼</m:t>
                    </m:r>
                  </m:oMath>
                </a14:m>
                <a:r>
                  <a:rPr lang="en-IN" sz="2200" dirty="0" smtClean="0"/>
                  <a:t> </a:t>
                </a:r>
                <a:r>
                  <a:rPr lang="en-IN" sz="2200" i="1" dirty="0"/>
                  <a:t>b </a:t>
                </a:r>
                <a:r>
                  <a:rPr lang="en-IN" sz="2200" dirty="0"/>
                  <a:t>or </a:t>
                </a:r>
                <a:r>
                  <a:rPr lang="en-IN"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a</a:t>
                </a:r>
                <a:r>
                  <a:rPr lang="en-IN" sz="2200" dirty="0"/>
                  <a:t>. </a:t>
                </a:r>
                <a:r>
                  <a:rPr lang="en-IN" sz="2200" dirty="0" smtClean="0"/>
                  <a:t>When </a:t>
                </a:r>
                <a:r>
                  <a:rPr lang="en-IN" sz="2200" i="1" dirty="0" smtClean="0"/>
                  <a:t>a </a:t>
                </a:r>
                <a:r>
                  <a:rPr lang="en-IN" sz="2200" dirty="0"/>
                  <a:t>and </a:t>
                </a:r>
                <a:r>
                  <a:rPr lang="en-IN" sz="2200" i="1" dirty="0"/>
                  <a:t>b </a:t>
                </a:r>
                <a:r>
                  <a:rPr lang="en-IN" sz="2200" dirty="0"/>
                  <a:t>are elements of </a:t>
                </a:r>
                <a:r>
                  <a:rPr lang="en-IN" sz="2200" i="1" dirty="0"/>
                  <a:t>S </a:t>
                </a:r>
                <a:r>
                  <a:rPr lang="en-IN" sz="2200" dirty="0" smtClean="0"/>
                  <a:t>such </a:t>
                </a:r>
                <a:r>
                  <a:rPr lang="en-IN" sz="2200" dirty="0"/>
                  <a:t>that neither </a:t>
                </a:r>
                <a:r>
                  <a:rPr lang="en-IN" sz="2200" i="1" dirty="0"/>
                  <a:t>a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b </a:t>
                </a:r>
                <a:r>
                  <a:rPr lang="en-IN" sz="2200" dirty="0"/>
                  <a:t>nor </a:t>
                </a:r>
                <a:r>
                  <a:rPr lang="en-IN"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a</a:t>
                </a:r>
                <a:r>
                  <a:rPr lang="en-IN" sz="2200" dirty="0"/>
                  <a:t>, </a:t>
                </a:r>
                <a:r>
                  <a:rPr lang="en-IN" sz="2200" i="1" dirty="0"/>
                  <a:t>a </a:t>
                </a:r>
                <a:r>
                  <a:rPr lang="en-IN" sz="2200" dirty="0"/>
                  <a:t>and </a:t>
                </a:r>
                <a:r>
                  <a:rPr lang="en-IN" sz="2200" i="1" dirty="0"/>
                  <a:t>b </a:t>
                </a:r>
                <a:r>
                  <a:rPr lang="en-IN" sz="2200" dirty="0"/>
                  <a:t>are called </a:t>
                </a:r>
                <a:r>
                  <a:rPr lang="en-IN" sz="2200" i="1" dirty="0" smtClean="0"/>
                  <a:t>incomparable.</a:t>
                </a:r>
              </a:p>
              <a:p>
                <a:pPr algn="just"/>
                <a:endParaRPr lang="en-IN" sz="2200" i="1" dirty="0"/>
              </a:p>
              <a:p>
                <a:pPr algn="just"/>
                <a:r>
                  <a:rPr lang="en-IN" sz="2200" dirty="0"/>
                  <a:t>If </a:t>
                </a:r>
                <a:r>
                  <a:rPr lang="en-IN" sz="2200" i="1" dirty="0"/>
                  <a:t>(S,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i="1" dirty="0"/>
                  <a:t>) </a:t>
                </a:r>
                <a:r>
                  <a:rPr lang="en-IN" sz="2200" dirty="0"/>
                  <a:t>is a </a:t>
                </a:r>
                <a:r>
                  <a:rPr lang="en-IN" sz="2200" dirty="0" err="1"/>
                  <a:t>poset</a:t>
                </a:r>
                <a:r>
                  <a:rPr lang="en-IN" sz="2200" dirty="0"/>
                  <a:t> and every two elements of </a:t>
                </a:r>
                <a:r>
                  <a:rPr lang="en-IN" sz="2200" i="1" dirty="0"/>
                  <a:t>S </a:t>
                </a:r>
                <a:r>
                  <a:rPr lang="en-IN" sz="2200" dirty="0"/>
                  <a:t>are comparable, </a:t>
                </a:r>
                <a:r>
                  <a:rPr lang="en-IN" sz="2200" i="1" dirty="0"/>
                  <a:t>S </a:t>
                </a:r>
                <a:r>
                  <a:rPr lang="en-IN" sz="2200" dirty="0"/>
                  <a:t>is called a </a:t>
                </a:r>
                <a:r>
                  <a:rPr lang="en-IN" sz="2200" i="1" dirty="0"/>
                  <a:t>totally ordered </a:t>
                </a:r>
                <a:r>
                  <a:rPr lang="en-IN" sz="2200" dirty="0"/>
                  <a:t>or </a:t>
                </a:r>
                <a:r>
                  <a:rPr lang="en-IN" sz="2200" i="1" dirty="0"/>
                  <a:t>linearly ordered set</a:t>
                </a:r>
                <a:r>
                  <a:rPr lang="en-IN" sz="2200" dirty="0"/>
                  <a:t>, and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is called a </a:t>
                </a:r>
                <a:r>
                  <a:rPr lang="en-IN" sz="2200" i="1" dirty="0"/>
                  <a:t>total order </a:t>
                </a:r>
                <a:r>
                  <a:rPr lang="en-IN" sz="2200" dirty="0"/>
                  <a:t>or a </a:t>
                </a:r>
                <a:r>
                  <a:rPr lang="en-IN" sz="2200" i="1" dirty="0"/>
                  <a:t>linear order. </a:t>
                </a:r>
                <a:r>
                  <a:rPr lang="en-IN" sz="2200" dirty="0"/>
                  <a:t>A totally ordered set is also called a </a:t>
                </a:r>
                <a:r>
                  <a:rPr lang="en-IN" sz="2200" i="1" dirty="0"/>
                  <a:t>chain</a:t>
                </a:r>
                <a:endParaRPr lang="en-IN" sz="2200"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47801"/>
                <a:ext cx="8991600" cy="4953000"/>
              </a:xfrm>
              <a:blipFill>
                <a:blip r:embed="rId2"/>
                <a:stretch>
                  <a:fillRect l="-881" t="-739" r="-81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err="1" smtClean="0"/>
              <a:t>Poset</a:t>
            </a:r>
            <a:endParaRPr lang="en-IN" dirty="0"/>
          </a:p>
        </p:txBody>
      </p:sp>
    </p:spTree>
    <p:extLst>
      <p:ext uri="{BB962C8B-B14F-4D97-AF65-F5344CB8AC3E}">
        <p14:creationId xmlns:p14="http://schemas.microsoft.com/office/powerpoint/2010/main" val="5401362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371600"/>
                <a:ext cx="8915400" cy="5170714"/>
              </a:xfrm>
            </p:spPr>
            <p:txBody>
              <a:bodyPr/>
              <a:lstStyle/>
              <a:p>
                <a:r>
                  <a:rPr lang="en-IN" sz="2200" dirty="0"/>
                  <a:t>(S,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i="1" dirty="0"/>
                  <a:t>)</a:t>
                </a:r>
                <a:r>
                  <a:rPr lang="en-IN" sz="2200" dirty="0"/>
                  <a:t> is a well-ordered set if it is a </a:t>
                </a:r>
                <a:r>
                  <a:rPr lang="en-IN" sz="2200" dirty="0" err="1"/>
                  <a:t>poset</a:t>
                </a:r>
                <a:r>
                  <a:rPr lang="en-IN" sz="2200" dirty="0"/>
                  <a:t> such that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IN" sz="2200" dirty="0" smtClean="0"/>
                  <a:t> is </a:t>
                </a:r>
                <a:r>
                  <a:rPr lang="en-IN" sz="2200" dirty="0"/>
                  <a:t>a total ordering and every nonempty subset of S has a least element</a:t>
                </a:r>
                <a:r>
                  <a:rPr lang="en-IN" sz="2200" dirty="0" smtClean="0"/>
                  <a:t>.</a:t>
                </a:r>
              </a:p>
              <a:p>
                <a:endParaRPr lang="en-IN" sz="2200" dirty="0"/>
              </a:p>
              <a:p>
                <a:pPr algn="just" fontAlgn="base"/>
                <a:r>
                  <a:rPr lang="en-IN" sz="2200" dirty="0"/>
                  <a:t>A </a:t>
                </a:r>
                <a:r>
                  <a:rPr lang="en-IN" sz="2200" b="1" dirty="0" err="1"/>
                  <a:t>Hasse</a:t>
                </a:r>
                <a:r>
                  <a:rPr lang="en-IN" sz="2200" b="1" dirty="0"/>
                  <a:t> diagram</a:t>
                </a:r>
                <a:r>
                  <a:rPr lang="en-IN" sz="2200" dirty="0"/>
                  <a:t> is a </a:t>
                </a:r>
                <a:r>
                  <a:rPr lang="en-IN" sz="2200" i="1" dirty="0"/>
                  <a:t>graphical representation</a:t>
                </a:r>
                <a:r>
                  <a:rPr lang="en-IN" sz="2200" dirty="0"/>
                  <a:t> of the relation of elements of a </a:t>
                </a:r>
                <a:r>
                  <a:rPr lang="en-IN" sz="2200" b="1" dirty="0"/>
                  <a:t>partially ordered set (</a:t>
                </a:r>
                <a:r>
                  <a:rPr lang="en-IN" sz="2200" b="1" dirty="0" err="1"/>
                  <a:t>poset</a:t>
                </a:r>
                <a:r>
                  <a:rPr lang="en-IN" sz="2200" b="1" dirty="0"/>
                  <a:t>)</a:t>
                </a:r>
                <a:r>
                  <a:rPr lang="en-IN" sz="2200" dirty="0"/>
                  <a:t> with an implied </a:t>
                </a:r>
                <a:r>
                  <a:rPr lang="en-IN" sz="2200" i="1" dirty="0"/>
                  <a:t>upward orientation</a:t>
                </a:r>
                <a:r>
                  <a:rPr lang="en-IN" sz="2200" dirty="0"/>
                  <a:t>. A point is drawn for each element of the partially ordered set (</a:t>
                </a:r>
                <a:r>
                  <a:rPr lang="en-IN" sz="2200" dirty="0" err="1"/>
                  <a:t>poset</a:t>
                </a:r>
                <a:r>
                  <a:rPr lang="en-IN" sz="2200" dirty="0"/>
                  <a:t>) and joined with the line segment according to the following rules</a:t>
                </a:r>
                <a:r>
                  <a:rPr lang="en-IN" sz="2200" dirty="0" smtClean="0"/>
                  <a:t>:</a:t>
                </a:r>
              </a:p>
              <a:p>
                <a:pPr algn="just" fontAlgn="base"/>
                <a:endParaRPr lang="en-IN" sz="2200" dirty="0"/>
              </a:p>
              <a:p>
                <a:pPr algn="just" fontAlgn="base"/>
                <a:r>
                  <a:rPr lang="en-IN" sz="2200" dirty="0"/>
                  <a:t>If </a:t>
                </a:r>
                <a:r>
                  <a:rPr lang="en-IN" sz="2200" i="1" dirty="0"/>
                  <a:t>p&lt;q</a:t>
                </a:r>
                <a:r>
                  <a:rPr lang="en-IN" sz="2200" dirty="0"/>
                  <a:t> in the </a:t>
                </a:r>
                <a:r>
                  <a:rPr lang="en-IN" sz="2200" dirty="0" err="1"/>
                  <a:t>poset</a:t>
                </a:r>
                <a:r>
                  <a:rPr lang="en-IN" sz="2200" dirty="0"/>
                  <a:t>, then the point corresponding to </a:t>
                </a:r>
                <a:r>
                  <a:rPr lang="en-IN" sz="2200" i="1" dirty="0"/>
                  <a:t>p appears lower</a:t>
                </a:r>
                <a:r>
                  <a:rPr lang="en-IN" sz="2200" dirty="0"/>
                  <a:t> in the drawing than the point corresponding to q</a:t>
                </a:r>
                <a:r>
                  <a:rPr lang="en-IN" sz="2200" dirty="0" smtClean="0"/>
                  <a:t>.</a:t>
                </a:r>
              </a:p>
              <a:p>
                <a:pPr algn="just" fontAlgn="base"/>
                <a:endParaRPr lang="en-IN" sz="2200" dirty="0"/>
              </a:p>
              <a:p>
                <a:pPr algn="just" fontAlgn="base"/>
                <a:r>
                  <a:rPr lang="en-IN" sz="2200" dirty="0"/>
                  <a:t>The two points p and q will be joined by line segment </a:t>
                </a:r>
                <a:r>
                  <a:rPr lang="en-IN" sz="2200" i="1" dirty="0" err="1"/>
                  <a:t>iff</a:t>
                </a:r>
                <a:r>
                  <a:rPr lang="en-IN" sz="2200" i="1" dirty="0"/>
                  <a:t> p is related to q</a:t>
                </a:r>
                <a:r>
                  <a:rPr lang="en-IN" sz="2200" dirty="0"/>
                  <a:t>.</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371600"/>
                <a:ext cx="8915400" cy="5170714"/>
              </a:xfrm>
              <a:blipFill>
                <a:blip r:embed="rId2"/>
                <a:stretch>
                  <a:fillRect l="-889" t="-708" r="-821" b="-283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err="1" smtClean="0"/>
              <a:t>Hasse</a:t>
            </a:r>
            <a:r>
              <a:rPr lang="en-US" dirty="0" smtClean="0"/>
              <a:t> diagram</a:t>
            </a:r>
            <a:endParaRPr lang="en-IN" dirty="0"/>
          </a:p>
        </p:txBody>
      </p:sp>
    </p:spTree>
    <p:extLst>
      <p:ext uri="{BB962C8B-B14F-4D97-AF65-F5344CB8AC3E}">
        <p14:creationId xmlns:p14="http://schemas.microsoft.com/office/powerpoint/2010/main" val="2723704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0" y="1493837"/>
                <a:ext cx="9067800" cy="5211763"/>
              </a:xfrm>
            </p:spPr>
            <p:txBody>
              <a:bodyPr/>
              <a:lstStyle/>
              <a:p>
                <a:r>
                  <a:rPr lang="en-IN" sz="2200" dirty="0"/>
                  <a:t>Elements of </a:t>
                </a:r>
                <a:r>
                  <a:rPr lang="en-IN" sz="2200" dirty="0" err="1"/>
                  <a:t>posets</a:t>
                </a:r>
                <a:r>
                  <a:rPr lang="en-IN" sz="2200" dirty="0"/>
                  <a:t> that have certain extremal properties are important for many applications. </a:t>
                </a:r>
                <a:endParaRPr lang="en-IN" sz="2200" dirty="0" smtClean="0"/>
              </a:p>
              <a:p>
                <a:endParaRPr lang="en-IN" sz="2200" dirty="0" smtClean="0"/>
              </a:p>
              <a:p>
                <a:r>
                  <a:rPr lang="en-IN" sz="2200" dirty="0" smtClean="0"/>
                  <a:t>An </a:t>
                </a:r>
                <a:r>
                  <a:rPr lang="en-IN" sz="2200" dirty="0"/>
                  <a:t>element of a </a:t>
                </a:r>
                <a:r>
                  <a:rPr lang="en-IN" sz="2200" dirty="0" err="1"/>
                  <a:t>poset</a:t>
                </a:r>
                <a:r>
                  <a:rPr lang="en-IN" sz="2200" dirty="0"/>
                  <a:t> is called maximal if it is not less than any element of the </a:t>
                </a:r>
                <a:r>
                  <a:rPr lang="en-IN" sz="2200" dirty="0" err="1"/>
                  <a:t>poset</a:t>
                </a:r>
                <a:r>
                  <a:rPr lang="en-IN" sz="2200" dirty="0"/>
                  <a:t>. </a:t>
                </a:r>
                <a:r>
                  <a:rPr lang="en-IN" sz="2200" dirty="0" smtClean="0"/>
                  <a:t>That </a:t>
                </a:r>
                <a:r>
                  <a:rPr lang="en-IN" sz="2200" dirty="0"/>
                  <a:t>is, a is maximal in the </a:t>
                </a:r>
                <a:r>
                  <a:rPr lang="en-IN" sz="2200" dirty="0" err="1"/>
                  <a:t>poset</a:t>
                </a:r>
                <a:r>
                  <a:rPr lang="en-IN" sz="2200" dirty="0"/>
                  <a:t> (S,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if there is no b ∈ S such that a ≺ b. </a:t>
                </a:r>
                <a:endParaRPr lang="en-IN" sz="2200" dirty="0" smtClean="0"/>
              </a:p>
              <a:p>
                <a:endParaRPr lang="en-IN" sz="2200" dirty="0" smtClean="0"/>
              </a:p>
              <a:p>
                <a:r>
                  <a:rPr lang="en-IN" sz="2200" dirty="0" smtClean="0"/>
                  <a:t>Similarly</a:t>
                </a:r>
                <a:r>
                  <a:rPr lang="en-IN" sz="2200" dirty="0"/>
                  <a:t>, an element of a </a:t>
                </a:r>
                <a:r>
                  <a:rPr lang="en-IN" sz="2200" dirty="0" err="1"/>
                  <a:t>poset</a:t>
                </a:r>
                <a:r>
                  <a:rPr lang="en-IN" sz="2200" dirty="0"/>
                  <a:t> is called minimal if it is not greater than any element of the </a:t>
                </a:r>
                <a:r>
                  <a:rPr lang="en-IN" sz="2200" dirty="0" err="1"/>
                  <a:t>poset</a:t>
                </a:r>
                <a:r>
                  <a:rPr lang="en-IN" sz="2200" dirty="0"/>
                  <a:t>. </a:t>
                </a:r>
                <a:r>
                  <a:rPr lang="en-IN" sz="2200" dirty="0" smtClean="0"/>
                  <a:t>That </a:t>
                </a:r>
                <a:r>
                  <a:rPr lang="en-IN" sz="2200" dirty="0"/>
                  <a:t>is, a is minimal if there is no element b ∈ S such that b ≺ a. </a:t>
                </a:r>
                <a:endParaRPr lang="en-IN" sz="2200" dirty="0" smtClean="0"/>
              </a:p>
              <a:p>
                <a:endParaRPr lang="en-IN" sz="2200" dirty="0" smtClean="0"/>
              </a:p>
              <a:p>
                <a:r>
                  <a:rPr lang="en-IN" sz="2200" dirty="0" smtClean="0"/>
                  <a:t>Maximal </a:t>
                </a:r>
                <a:r>
                  <a:rPr lang="en-IN" sz="2200" dirty="0"/>
                  <a:t>and minimal elements are easy to spot using a </a:t>
                </a:r>
                <a:r>
                  <a:rPr lang="en-IN" sz="2200" dirty="0" err="1"/>
                  <a:t>Hasse</a:t>
                </a:r>
                <a:r>
                  <a:rPr lang="en-IN" sz="2200" dirty="0"/>
                  <a:t> diagram. They are the “top” and “bottom” elements in the diagram.</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0" y="1493837"/>
                <a:ext cx="9067800" cy="5211763"/>
              </a:xfrm>
              <a:blipFill>
                <a:blip r:embed="rId2"/>
                <a:stretch>
                  <a:fillRect l="-874" t="-702" r="-127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Maximal and minimal elements</a:t>
            </a:r>
            <a:endParaRPr lang="en-IN" dirty="0"/>
          </a:p>
        </p:txBody>
      </p:sp>
    </p:spTree>
    <p:extLst>
      <p:ext uri="{BB962C8B-B14F-4D97-AF65-F5344CB8AC3E}">
        <p14:creationId xmlns:p14="http://schemas.microsoft.com/office/powerpoint/2010/main" val="676386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286692"/>
                <a:ext cx="8991600" cy="5190308"/>
              </a:xfrm>
            </p:spPr>
            <p:txBody>
              <a:bodyPr/>
              <a:lstStyle/>
              <a:p>
                <a:pPr algn="just"/>
                <a:r>
                  <a:rPr lang="en-US" sz="2200" dirty="0"/>
                  <a:t>Which elements of the </a:t>
                </a:r>
                <a:r>
                  <a:rPr lang="en-US" sz="2200" dirty="0" err="1"/>
                  <a:t>poset</a:t>
                </a:r>
                <a:r>
                  <a:rPr lang="en-US" sz="2200" dirty="0"/>
                  <a:t> </a:t>
                </a:r>
                <a:r>
                  <a:rPr lang="en-US" sz="2200" i="1" dirty="0"/>
                  <a:t>(</a:t>
                </a:r>
                <a:r>
                  <a:rPr lang="en-US" sz="2200" dirty="0"/>
                  <a:t>{2</a:t>
                </a:r>
                <a:r>
                  <a:rPr lang="en-US" sz="2200" i="1" dirty="0"/>
                  <a:t>, </a:t>
                </a:r>
                <a:r>
                  <a:rPr lang="en-US" sz="2200" dirty="0"/>
                  <a:t>4</a:t>
                </a:r>
                <a:r>
                  <a:rPr lang="en-US" sz="2200" i="1" dirty="0"/>
                  <a:t>, </a:t>
                </a:r>
                <a:r>
                  <a:rPr lang="en-US" sz="2200" dirty="0"/>
                  <a:t>5</a:t>
                </a:r>
                <a:r>
                  <a:rPr lang="en-US" sz="2200" i="1" dirty="0"/>
                  <a:t>, </a:t>
                </a:r>
                <a:r>
                  <a:rPr lang="en-US" sz="2200" dirty="0"/>
                  <a:t>10</a:t>
                </a:r>
                <a:r>
                  <a:rPr lang="en-US" sz="2200" i="1" dirty="0"/>
                  <a:t>, </a:t>
                </a:r>
                <a:r>
                  <a:rPr lang="en-US" sz="2200" dirty="0"/>
                  <a:t>12</a:t>
                </a:r>
                <a:r>
                  <a:rPr lang="en-US" sz="2200" i="1" dirty="0"/>
                  <a:t>, </a:t>
                </a:r>
                <a:r>
                  <a:rPr lang="en-US" sz="2200" dirty="0"/>
                  <a:t>20</a:t>
                </a:r>
                <a:r>
                  <a:rPr lang="en-US" sz="2200" i="1" dirty="0"/>
                  <a:t>, </a:t>
                </a:r>
                <a:r>
                  <a:rPr lang="en-US" sz="2200" dirty="0"/>
                  <a:t>25}</a:t>
                </a:r>
                <a:r>
                  <a:rPr lang="en-US" sz="2200" i="1" dirty="0"/>
                  <a:t>, </a:t>
                </a:r>
                <a:r>
                  <a:rPr lang="en-US" sz="2200" dirty="0"/>
                  <a:t>|</a:t>
                </a:r>
                <a:r>
                  <a:rPr lang="en-US" sz="2200" i="1" dirty="0"/>
                  <a:t>) </a:t>
                </a:r>
                <a:r>
                  <a:rPr lang="en-US" sz="2200" dirty="0"/>
                  <a:t>are maximal, and which are minimal</a:t>
                </a:r>
                <a:r>
                  <a:rPr lang="en-US" sz="2200" dirty="0" smtClean="0"/>
                  <a:t>?</a:t>
                </a:r>
              </a:p>
              <a:p>
                <a:pPr algn="just"/>
                <a:r>
                  <a:rPr lang="en-US" sz="2200" i="1" dirty="0" smtClean="0"/>
                  <a:t>Solution</a:t>
                </a:r>
                <a:r>
                  <a:rPr lang="en-US" sz="2200" i="1" dirty="0"/>
                  <a:t>: </a:t>
                </a:r>
                <a:r>
                  <a:rPr lang="en-US" sz="2200" dirty="0"/>
                  <a:t>The </a:t>
                </a:r>
                <a:r>
                  <a:rPr lang="en-US" sz="2200" dirty="0" err="1"/>
                  <a:t>Hasse</a:t>
                </a:r>
                <a:r>
                  <a:rPr lang="en-US" sz="2200" dirty="0"/>
                  <a:t> diagram </a:t>
                </a:r>
                <a:r>
                  <a:rPr lang="en-US" sz="2200" dirty="0" smtClean="0"/>
                  <a:t>for </a:t>
                </a:r>
                <a:r>
                  <a:rPr lang="en-US" sz="2200" dirty="0"/>
                  <a:t>this </a:t>
                </a:r>
                <a:r>
                  <a:rPr lang="en-US" sz="2200" dirty="0" err="1"/>
                  <a:t>poset</a:t>
                </a:r>
                <a:r>
                  <a:rPr lang="en-US" sz="2200" dirty="0"/>
                  <a:t> shows that the maximal </a:t>
                </a:r>
                <a:r>
                  <a:rPr lang="en-US" sz="2200" dirty="0" smtClean="0"/>
                  <a:t>elements are </a:t>
                </a:r>
                <a:r>
                  <a:rPr lang="en-US" sz="2200" dirty="0"/>
                  <a:t>12, 20, and </a:t>
                </a:r>
                <a:r>
                  <a:rPr lang="en-US" sz="2200" dirty="0" smtClean="0"/>
                  <a:t>25 in </a:t>
                </a:r>
                <a:r>
                  <a:rPr lang="en-US" sz="2200" dirty="0"/>
                  <a:t>Figure </a:t>
                </a:r>
                <a:r>
                  <a:rPr lang="en-US" sz="2200" dirty="0" smtClean="0"/>
                  <a:t>, </a:t>
                </a:r>
                <a:r>
                  <a:rPr lang="en-US" sz="2200" dirty="0"/>
                  <a:t>and the minimal elements are 2 and 5. As this example shows, a </a:t>
                </a:r>
                <a:r>
                  <a:rPr lang="en-US" sz="2200" dirty="0" err="1" smtClean="0"/>
                  <a:t>poset</a:t>
                </a:r>
                <a:r>
                  <a:rPr lang="en-US" sz="2200" dirty="0" smtClean="0"/>
                  <a:t> can </a:t>
                </a:r>
                <a:r>
                  <a:rPr lang="en-US" sz="2200" dirty="0"/>
                  <a:t>have more than one maximal element and more than one minimal element</a:t>
                </a:r>
                <a:r>
                  <a:rPr lang="en-US" sz="2200" dirty="0" smtClean="0"/>
                  <a:t>.</a:t>
                </a:r>
              </a:p>
              <a:p>
                <a:pPr algn="just"/>
                <a:endParaRPr lang="en-US" sz="2200" dirty="0" smtClean="0"/>
              </a:p>
              <a:p>
                <a:pPr algn="just"/>
                <a:r>
                  <a:rPr lang="en-US" sz="2200" dirty="0" smtClean="0"/>
                  <a:t>Sometimes </a:t>
                </a:r>
                <a:r>
                  <a:rPr lang="en-US" sz="2200" dirty="0"/>
                  <a:t>there is an element in a </a:t>
                </a:r>
                <a:r>
                  <a:rPr lang="en-US" sz="2200" dirty="0" err="1"/>
                  <a:t>poset</a:t>
                </a:r>
                <a:r>
                  <a:rPr lang="en-US" sz="2200" dirty="0"/>
                  <a:t> that is greater than every other element. Such </a:t>
                </a:r>
                <a:r>
                  <a:rPr lang="en-US" sz="2200" dirty="0" smtClean="0"/>
                  <a:t>an element </a:t>
                </a:r>
                <a:r>
                  <a:rPr lang="en-US" sz="2200" dirty="0"/>
                  <a:t>is called the greatest element. That is, </a:t>
                </a:r>
                <a:r>
                  <a:rPr lang="en-US" sz="2200" i="1" dirty="0"/>
                  <a:t>a </a:t>
                </a:r>
                <a:r>
                  <a:rPr lang="en-US" sz="2200" dirty="0"/>
                  <a:t>is the </a:t>
                </a:r>
                <a:r>
                  <a:rPr lang="en-US" sz="2200" b="1" dirty="0"/>
                  <a:t>greatest element </a:t>
                </a:r>
                <a:r>
                  <a:rPr lang="en-US" sz="2200" dirty="0"/>
                  <a:t>of the </a:t>
                </a:r>
                <a:r>
                  <a:rPr lang="en-US" sz="2200" dirty="0" err="1"/>
                  <a:t>poset</a:t>
                </a:r>
                <a:r>
                  <a:rPr lang="en-US" sz="2200" dirty="0"/>
                  <a:t> </a:t>
                </a:r>
                <a:r>
                  <a:rPr lang="en-US" sz="2200" i="1" dirty="0"/>
                  <a:t>(S,</a:t>
                </a:r>
                <a:r>
                  <a:rPr lang="en-IN" sz="2200" dirty="0">
                    <a:ea typeface="Cambria Math" panose="02040503050406030204" pitchFamily="18" charset="0"/>
                  </a:rPr>
                  <a:t>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i="1" dirty="0"/>
                  <a:t> </a:t>
                </a:r>
                <a:r>
                  <a:rPr lang="en-US" sz="2200" i="1" dirty="0" smtClean="0"/>
                  <a:t>) </a:t>
                </a:r>
                <a:r>
                  <a:rPr lang="en-US" sz="2200" dirty="0"/>
                  <a:t>if </a:t>
                </a:r>
                <a:r>
                  <a:rPr lang="en-US"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a:t>
                </a:r>
                <a:r>
                  <a:rPr lang="en-US" sz="2200" i="1" dirty="0"/>
                  <a:t>a </a:t>
                </a:r>
                <a:r>
                  <a:rPr lang="en-US" sz="2200" dirty="0"/>
                  <a:t>for all </a:t>
                </a:r>
                <a:r>
                  <a:rPr lang="en-US" sz="2200" i="1" dirty="0"/>
                  <a:t>b </a:t>
                </a:r>
                <a:r>
                  <a:rPr lang="en-US" sz="2200" dirty="0"/>
                  <a:t>∈ </a:t>
                </a:r>
                <a:r>
                  <a:rPr lang="en-US" sz="2200" i="1" dirty="0"/>
                  <a:t>S</a:t>
                </a:r>
                <a:r>
                  <a:rPr lang="en-US" sz="2200" dirty="0"/>
                  <a:t>. The greatest </a:t>
                </a:r>
                <a:r>
                  <a:rPr lang="en-US" sz="2200" dirty="0" smtClean="0"/>
                  <a:t>element ( least element) </a:t>
                </a:r>
                <a:r>
                  <a:rPr lang="en-US" sz="2200" dirty="0"/>
                  <a:t>is unique when it </a:t>
                </a:r>
                <a:r>
                  <a:rPr lang="en-US" sz="2200" dirty="0" smtClean="0"/>
                  <a:t>exists.</a:t>
                </a:r>
              </a:p>
              <a:p>
                <a:pPr algn="just"/>
                <a:r>
                  <a:rPr lang="en-US" sz="2200" dirty="0" smtClean="0"/>
                  <a:t>An </a:t>
                </a:r>
                <a:r>
                  <a:rPr lang="en-US" sz="2200" dirty="0"/>
                  <a:t>element is called the least element if it is less than all the other elements in the </a:t>
                </a:r>
                <a:r>
                  <a:rPr lang="en-US" sz="2200" dirty="0" err="1" smtClean="0"/>
                  <a:t>poset</a:t>
                </a:r>
                <a:r>
                  <a:rPr lang="en-US" sz="2200" dirty="0" smtClean="0"/>
                  <a:t>. That is, a is the least element of(S</a:t>
                </a:r>
                <a:r>
                  <a:rPr lang="en-US" sz="2200" dirty="0"/>
                  <a:t>,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smtClean="0"/>
                  <a:t>) if a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b </a:t>
                </a:r>
                <a:r>
                  <a:rPr lang="en-US" sz="2200" dirty="0" smtClean="0"/>
                  <a:t>for all b </a:t>
                </a:r>
                <a:r>
                  <a:rPr lang="en-US" sz="2200" dirty="0"/>
                  <a:t>∈ S</a:t>
                </a:r>
                <a:r>
                  <a:rPr lang="en-US" sz="2200" dirty="0" smtClean="0"/>
                  <a:t>. The least element is unique </a:t>
                </a:r>
                <a:r>
                  <a:rPr lang="en-US" sz="2200" dirty="0"/>
                  <a:t>when it </a:t>
                </a:r>
                <a:r>
                  <a:rPr lang="en-US" sz="2200" dirty="0" smtClean="0"/>
                  <a:t>exists.</a:t>
                </a:r>
                <a:endParaRPr lang="en-IN" sz="22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286692"/>
                <a:ext cx="8991600" cy="5190308"/>
              </a:xfrm>
              <a:blipFill>
                <a:blip r:embed="rId2"/>
                <a:stretch>
                  <a:fillRect l="-881" t="-704" r="-881"/>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Example</a:t>
            </a:r>
            <a:endParaRPr lang="en-IN" dirty="0"/>
          </a:p>
        </p:txBody>
      </p:sp>
      <p:pic>
        <p:nvPicPr>
          <p:cNvPr id="4" name="Picture 3"/>
          <p:cNvPicPr>
            <a:picLocks noChangeAspect="1"/>
          </p:cNvPicPr>
          <p:nvPr/>
        </p:nvPicPr>
        <p:blipFill>
          <a:blip r:embed="rId3"/>
          <a:stretch>
            <a:fillRect/>
          </a:stretch>
        </p:blipFill>
        <p:spPr>
          <a:xfrm>
            <a:off x="3200400" y="24596"/>
            <a:ext cx="2052158" cy="1390547"/>
          </a:xfrm>
          <a:prstGeom prst="rect">
            <a:avLst/>
          </a:prstGeom>
        </p:spPr>
      </p:pic>
    </p:spTree>
    <p:extLst>
      <p:ext uri="{BB962C8B-B14F-4D97-AF65-F5344CB8AC3E}">
        <p14:creationId xmlns:p14="http://schemas.microsoft.com/office/powerpoint/2010/main" val="7319501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991600" cy="5029199"/>
          </a:xfrm>
        </p:spPr>
        <p:txBody>
          <a:bodyPr/>
          <a:lstStyle/>
          <a:p>
            <a:pPr algn="just"/>
            <a:r>
              <a:rPr lang="en-US" dirty="0"/>
              <a:t>Is there a greatest element and a least element in the </a:t>
            </a:r>
            <a:r>
              <a:rPr lang="en-US" dirty="0" err="1" smtClean="0"/>
              <a:t>poset</a:t>
            </a:r>
            <a:endParaRPr lang="en-US" dirty="0" smtClean="0"/>
          </a:p>
          <a:p>
            <a:pPr algn="just"/>
            <a:r>
              <a:rPr lang="en-US" dirty="0" smtClean="0"/>
              <a:t> </a:t>
            </a:r>
            <a:r>
              <a:rPr lang="en-US" dirty="0"/>
              <a:t>(</a:t>
            </a:r>
            <a:r>
              <a:rPr lang="en-US" b="1" dirty="0"/>
              <a:t>Z</a:t>
            </a:r>
            <a:r>
              <a:rPr lang="en-US" baseline="30000" dirty="0" smtClean="0"/>
              <a:t>+</a:t>
            </a:r>
            <a:r>
              <a:rPr lang="en-US" dirty="0" smtClean="0"/>
              <a:t> </a:t>
            </a:r>
            <a:r>
              <a:rPr lang="en-IN" i="1" dirty="0" smtClean="0"/>
              <a:t>, </a:t>
            </a:r>
            <a:r>
              <a:rPr lang="en-IN" dirty="0"/>
              <a:t>|</a:t>
            </a:r>
            <a:r>
              <a:rPr lang="en-IN" i="1" dirty="0"/>
              <a:t>)</a:t>
            </a:r>
            <a:r>
              <a:rPr lang="en-IN" dirty="0"/>
              <a:t>? </a:t>
            </a:r>
            <a:endParaRPr lang="en-IN" dirty="0" smtClean="0"/>
          </a:p>
          <a:p>
            <a:pPr algn="just"/>
            <a:endParaRPr lang="en-IN" i="1" dirty="0"/>
          </a:p>
          <a:p>
            <a:pPr algn="just"/>
            <a:r>
              <a:rPr lang="en-US" i="1" dirty="0" smtClean="0"/>
              <a:t>Solution</a:t>
            </a:r>
            <a:r>
              <a:rPr lang="en-US" i="1" dirty="0"/>
              <a:t>: </a:t>
            </a:r>
            <a:r>
              <a:rPr lang="en-US" dirty="0"/>
              <a:t>The integer 1 is the least element because 1|</a:t>
            </a:r>
            <a:r>
              <a:rPr lang="en-US" i="1" dirty="0"/>
              <a:t>n </a:t>
            </a:r>
            <a:r>
              <a:rPr lang="en-US" dirty="0"/>
              <a:t>whenever </a:t>
            </a:r>
            <a:r>
              <a:rPr lang="en-US" i="1" dirty="0"/>
              <a:t>n </a:t>
            </a:r>
            <a:r>
              <a:rPr lang="en-US" dirty="0"/>
              <a:t>is a positive integer. Because there is no integer that is divisible by all positive integers, there is no greatest element.</a:t>
            </a:r>
            <a:endParaRPr lang="en-IN" dirty="0"/>
          </a:p>
          <a:p>
            <a:endParaRPr lang="en-IN" dirty="0"/>
          </a:p>
        </p:txBody>
      </p:sp>
      <p:sp>
        <p:nvSpPr>
          <p:cNvPr id="3" name="Content Placeholder 2"/>
          <p:cNvSpPr>
            <a:spLocks noGrp="1"/>
          </p:cNvSpPr>
          <p:nvPr>
            <p:ph sz="quarter" idx="10"/>
          </p:nvPr>
        </p:nvSpPr>
        <p:spPr/>
        <p:txBody>
          <a:bodyPr/>
          <a:lstStyle/>
          <a:p>
            <a:r>
              <a:rPr lang="en-US" dirty="0" smtClean="0"/>
              <a:t>Example</a:t>
            </a:r>
            <a:endParaRPr lang="en-IN" dirty="0"/>
          </a:p>
        </p:txBody>
      </p:sp>
    </p:spTree>
    <p:extLst>
      <p:ext uri="{BB962C8B-B14F-4D97-AF65-F5344CB8AC3E}">
        <p14:creationId xmlns:p14="http://schemas.microsoft.com/office/powerpoint/2010/main" val="2696864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3808</TotalTime>
  <Words>4134</Words>
  <Application>Microsoft Office PowerPoint</Application>
  <PresentationFormat>On-screen Show (4:3)</PresentationFormat>
  <Paragraphs>294</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 Math</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BITS</cp:lastModifiedBy>
  <cp:revision>344</cp:revision>
  <cp:lastPrinted>2020-10-30T04:36:50Z</cp:lastPrinted>
  <dcterms:created xsi:type="dcterms:W3CDTF">2014-09-18T17:17:25Z</dcterms:created>
  <dcterms:modified xsi:type="dcterms:W3CDTF">2020-10-31T03:56:38Z</dcterms:modified>
</cp:coreProperties>
</file>