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1"/>
  </p:notesMasterIdLst>
  <p:sldIdLst>
    <p:sldId id="323" r:id="rId2"/>
    <p:sldId id="324" r:id="rId3"/>
    <p:sldId id="448" r:id="rId4"/>
    <p:sldId id="437" r:id="rId5"/>
    <p:sldId id="438" r:id="rId6"/>
    <p:sldId id="439" r:id="rId7"/>
    <p:sldId id="440" r:id="rId8"/>
    <p:sldId id="441" r:id="rId9"/>
    <p:sldId id="442" r:id="rId10"/>
    <p:sldId id="443" r:id="rId11"/>
    <p:sldId id="444" r:id="rId12"/>
    <p:sldId id="445" r:id="rId13"/>
    <p:sldId id="446" r:id="rId14"/>
    <p:sldId id="358" r:id="rId15"/>
    <p:sldId id="359" r:id="rId16"/>
    <p:sldId id="403" r:id="rId17"/>
    <p:sldId id="404" r:id="rId18"/>
    <p:sldId id="405" r:id="rId19"/>
    <p:sldId id="417" r:id="rId20"/>
    <p:sldId id="418" r:id="rId21"/>
    <p:sldId id="423" r:id="rId22"/>
    <p:sldId id="419" r:id="rId23"/>
    <p:sldId id="422" r:id="rId24"/>
    <p:sldId id="413" r:id="rId25"/>
    <p:sldId id="409" r:id="rId26"/>
    <p:sldId id="429" r:id="rId27"/>
    <p:sldId id="424" r:id="rId28"/>
    <p:sldId id="412" r:id="rId29"/>
    <p:sldId id="447" r:id="rId30"/>
    <p:sldId id="414" r:id="rId31"/>
    <p:sldId id="427" r:id="rId32"/>
    <p:sldId id="433" r:id="rId33"/>
    <p:sldId id="426" r:id="rId34"/>
    <p:sldId id="411" r:id="rId35"/>
    <p:sldId id="415" r:id="rId36"/>
    <p:sldId id="436" r:id="rId37"/>
    <p:sldId id="416" r:id="rId38"/>
    <p:sldId id="428" r:id="rId39"/>
    <p:sldId id="42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2" autoAdjust="0"/>
    <p:restoredTop sz="94660"/>
  </p:normalViewPr>
  <p:slideViewPr>
    <p:cSldViewPr>
      <p:cViewPr varScale="1">
        <p:scale>
          <a:sx n="73" d="100"/>
          <a:sy n="73" d="100"/>
        </p:scale>
        <p:origin x="13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21F22-1FCD-423B-ABDF-DA273D32C413}" type="datetimeFigureOut">
              <a:rPr lang="en-US" smtClean="0"/>
              <a:t>11/7/2020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536C4-674F-47B8-B857-97AB08F6B022}" type="slidenum">
              <a:rPr lang="en-US" smtClean="0"/>
              <a:t>‹#›</a:t>
            </a:fld>
            <a:endParaRPr lang="en-US"/>
          </a:p>
        </p:txBody>
      </p:sp>
    </p:spTree>
    <p:extLst>
      <p:ext uri="{BB962C8B-B14F-4D97-AF65-F5344CB8AC3E}">
        <p14:creationId xmlns:p14="http://schemas.microsoft.com/office/powerpoint/2010/main" val="379703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4536C4-674F-47B8-B857-97AB08F6B022}" type="slidenum">
              <a:rPr lang="en-US" smtClean="0"/>
              <a:t>1</a:t>
            </a:fld>
            <a:endParaRPr lang="en-US"/>
          </a:p>
        </p:txBody>
      </p:sp>
    </p:spTree>
    <p:extLst>
      <p:ext uri="{BB962C8B-B14F-4D97-AF65-F5344CB8AC3E}">
        <p14:creationId xmlns:p14="http://schemas.microsoft.com/office/powerpoint/2010/main" val="1606582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7703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755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900" b="1" smtClean="0">
                <a:solidFill>
                  <a:srgbClr val="101141"/>
                </a:solidFill>
              </a:rPr>
              <a:t>BITS </a:t>
            </a:r>
            <a:r>
              <a:rPr 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37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11/7/2020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50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11/7/2020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57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8605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214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6200" y="6596063"/>
            <a:ext cx="9067800" cy="261610"/>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dirty="0" smtClean="0"/>
              <a:t>Course No</a:t>
            </a:r>
            <a:r>
              <a:rPr lang="en-US" sz="1100" b="1" smtClean="0"/>
              <a:t>:</a:t>
            </a:r>
            <a:r>
              <a:rPr lang="en-US" sz="1100" b="1" baseline="0" smtClean="0"/>
              <a:t> SS ZC416 </a:t>
            </a:r>
            <a:r>
              <a:rPr lang="en-US" sz="1100" b="1" baseline="0" dirty="0" smtClean="0"/>
              <a:t>Course Title : Mathematical Foundations for Data Science</a:t>
            </a:r>
            <a:r>
              <a:rPr lang="en-US" sz="1100" b="1" dirty="0" smtClean="0"/>
              <a:t>, Dr. KVR , </a:t>
            </a:r>
            <a:r>
              <a:rPr lang="en-US" sz="1100" b="1" dirty="0" smtClean="0">
                <a:solidFill>
                  <a:srgbClr val="101141"/>
                </a:solidFill>
              </a:rPr>
              <a:t>BITS </a:t>
            </a:r>
            <a:r>
              <a:rPr lang="en-US" sz="1100" b="1" dirty="0" err="1" smtClean="0">
                <a:solidFill>
                  <a:srgbClr val="101141"/>
                </a:solidFill>
              </a:rPr>
              <a:t>Pilani</a:t>
            </a:r>
            <a:r>
              <a:rPr lang="en-US" sz="1100" b="1" dirty="0" smtClean="0">
                <a:solidFill>
                  <a:srgbClr val="101141"/>
                </a:solidFill>
              </a:rPr>
              <a:t>, Hyderabad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5538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220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7852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3133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5547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9023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solidFill>
                  <a:prstClr val="black">
                    <a:tint val="75000"/>
                  </a:prstClr>
                </a:solidFill>
              </a:rPr>
              <a:t>AAOC Z C111  PROBABILITY AND STATISTICS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dirty="0" smtClean="0">
                <a:solidFill>
                  <a:prstClr val="black">
                    <a:tint val="75000"/>
                  </a:prstClr>
                </a:solidFill>
              </a:rPr>
              <a:t>1</a:t>
            </a:r>
            <a:endParaRPr lang="en-US" dirty="0">
              <a:solidFill>
                <a:prstClr val="black">
                  <a:tint val="75000"/>
                </a:prstClr>
              </a:solidFill>
            </a:endParaRPr>
          </a:p>
        </p:txBody>
      </p:sp>
    </p:spTree>
    <p:extLst>
      <p:ext uri="{BB962C8B-B14F-4D97-AF65-F5344CB8AC3E}">
        <p14:creationId xmlns:p14="http://schemas.microsoft.com/office/powerpoint/2010/main" val="2638288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3200" y="3505200"/>
            <a:ext cx="4648200" cy="2438400"/>
          </a:xfrm>
        </p:spPr>
        <p:txBody>
          <a:bodyPr/>
          <a:lstStyle/>
          <a:p>
            <a:pPr eaLnBrk="1" fontAlgn="auto" hangingPunct="1">
              <a:spcAft>
                <a:spcPts val="0"/>
              </a:spcAft>
              <a:defRPr/>
            </a:pPr>
            <a:r>
              <a:rPr lang="en-US" sz="4800" dirty="0"/>
              <a:t>BITS </a:t>
            </a:r>
            <a:r>
              <a:rPr lang="en-US" sz="4800" dirty="0" err="1"/>
              <a:t>Pilani</a:t>
            </a:r>
            <a:r>
              <a:rPr lang="en-US" sz="4800" dirty="0"/>
              <a:t> p</a:t>
            </a:r>
            <a:r>
              <a:rPr lang="en-US" sz="4800" dirty="0" smtClean="0"/>
              <a:t>resentation</a:t>
            </a:r>
            <a:endParaRPr lang="en-US" sz="4800" dirty="0"/>
          </a:p>
        </p:txBody>
      </p:sp>
      <p:sp>
        <p:nvSpPr>
          <p:cNvPr id="3" name="Content Placeholder 5"/>
          <p:cNvSpPr>
            <a:spLocks noGrp="1"/>
          </p:cNvSpPr>
          <p:nvPr>
            <p:ph sz="quarter" idx="13"/>
          </p:nvPr>
        </p:nvSpPr>
        <p:spPr>
          <a:xfrm>
            <a:off x="2514600" y="5410200"/>
            <a:ext cx="6019800" cy="533400"/>
          </a:xfrm>
        </p:spPr>
        <p:txBody>
          <a:bodyPr/>
          <a:lstStyle/>
          <a:p>
            <a:pPr eaLnBrk="1" hangingPunct="1">
              <a:spcBef>
                <a:spcPct val="0"/>
              </a:spcBef>
            </a:pPr>
            <a:r>
              <a:rPr lang="en-US" altLang="en-US" dirty="0" smtClean="0"/>
              <a:t>K. </a:t>
            </a:r>
            <a:r>
              <a:rPr lang="en-US" altLang="en-US" dirty="0" err="1" smtClean="0"/>
              <a:t>Venkata</a:t>
            </a:r>
            <a:r>
              <a:rPr lang="en-US" altLang="en-US" dirty="0" smtClean="0"/>
              <a:t> </a:t>
            </a:r>
            <a:r>
              <a:rPr lang="en-US" altLang="en-US" dirty="0" err="1" smtClean="0"/>
              <a:t>Ratnam</a:t>
            </a:r>
            <a:endParaRPr lang="en-US" altLang="en-US" dirty="0" smtClean="0"/>
          </a:p>
          <a:p>
            <a:pPr eaLnBrk="1" hangingPunct="1">
              <a:spcBef>
                <a:spcPct val="0"/>
              </a:spcBef>
            </a:pPr>
            <a:r>
              <a:rPr lang="en-US" altLang="en-US" dirty="0" smtClean="0"/>
              <a:t>Mathematics</a:t>
            </a:r>
          </a:p>
        </p:txBody>
      </p:sp>
    </p:spTree>
    <p:extLst>
      <p:ext uri="{BB962C8B-B14F-4D97-AF65-F5344CB8AC3E}">
        <p14:creationId xmlns:p14="http://schemas.microsoft.com/office/powerpoint/2010/main" val="3988687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5059363"/>
          </a:xfrm>
        </p:spPr>
        <p:txBody>
          <a:bodyPr/>
          <a:lstStyle/>
          <a:p>
            <a:pPr algn="just"/>
            <a:r>
              <a:rPr lang="en-IN" dirty="0" smtClean="0"/>
              <a:t>A </a:t>
            </a:r>
            <a:r>
              <a:rPr lang="en-IN" b="1" dirty="0"/>
              <a:t>path </a:t>
            </a:r>
            <a:r>
              <a:rPr lang="en-IN" dirty="0"/>
              <a:t>is a sequence of edges that begins at a vertex of a graph and travels </a:t>
            </a:r>
            <a:r>
              <a:rPr lang="en-IN" dirty="0" smtClean="0"/>
              <a:t>from vertex </a:t>
            </a:r>
            <a:r>
              <a:rPr lang="en-IN" dirty="0"/>
              <a:t>to vertex along edges of the graph</a:t>
            </a:r>
            <a:r>
              <a:rPr lang="en-IN" dirty="0" smtClean="0"/>
              <a:t>.</a:t>
            </a:r>
          </a:p>
          <a:p>
            <a:pPr algn="just"/>
            <a:endParaRPr lang="en-IN" dirty="0"/>
          </a:p>
          <a:p>
            <a:pPr algn="just"/>
            <a:r>
              <a:rPr lang="en-IN" dirty="0"/>
              <a:t>Let </a:t>
            </a:r>
            <a:r>
              <a:rPr lang="en-IN" i="1" dirty="0"/>
              <a:t>n </a:t>
            </a:r>
            <a:r>
              <a:rPr lang="en-IN" dirty="0"/>
              <a:t>be a nonnegative integer and </a:t>
            </a:r>
            <a:r>
              <a:rPr lang="en-IN" i="1" dirty="0"/>
              <a:t>G </a:t>
            </a:r>
            <a:r>
              <a:rPr lang="en-IN" dirty="0"/>
              <a:t>an undirected graph. A </a:t>
            </a:r>
            <a:r>
              <a:rPr lang="en-IN" i="1" dirty="0"/>
              <a:t>path </a:t>
            </a:r>
            <a:r>
              <a:rPr lang="en-IN" dirty="0"/>
              <a:t>of </a:t>
            </a:r>
            <a:r>
              <a:rPr lang="en-IN" i="1" dirty="0"/>
              <a:t>length n </a:t>
            </a:r>
            <a:r>
              <a:rPr lang="en-IN" dirty="0"/>
              <a:t>from </a:t>
            </a:r>
            <a:r>
              <a:rPr lang="en-IN" i="1" dirty="0" smtClean="0"/>
              <a:t>u </a:t>
            </a:r>
            <a:r>
              <a:rPr lang="en-IN" dirty="0" smtClean="0"/>
              <a:t>to </a:t>
            </a:r>
            <a:r>
              <a:rPr lang="en-IN" i="1" dirty="0"/>
              <a:t>v </a:t>
            </a:r>
            <a:r>
              <a:rPr lang="en-IN" dirty="0"/>
              <a:t>in </a:t>
            </a:r>
            <a:r>
              <a:rPr lang="en-IN" i="1" dirty="0"/>
              <a:t>G </a:t>
            </a:r>
            <a:r>
              <a:rPr lang="en-IN" dirty="0"/>
              <a:t>is a sequence of </a:t>
            </a:r>
            <a:r>
              <a:rPr lang="en-IN" i="1" dirty="0"/>
              <a:t>n </a:t>
            </a:r>
            <a:r>
              <a:rPr lang="en-IN" dirty="0"/>
              <a:t>edges </a:t>
            </a:r>
            <a:r>
              <a:rPr lang="en-IN" i="1" dirty="0"/>
              <a:t>e</a:t>
            </a:r>
            <a:r>
              <a:rPr lang="en-IN" dirty="0"/>
              <a:t>1</a:t>
            </a:r>
            <a:r>
              <a:rPr lang="en-IN" i="1" dirty="0"/>
              <a:t>, . . . , </a:t>
            </a:r>
            <a:r>
              <a:rPr lang="en-IN" i="1" dirty="0" err="1"/>
              <a:t>en</a:t>
            </a:r>
            <a:r>
              <a:rPr lang="en-IN" i="1" dirty="0"/>
              <a:t> </a:t>
            </a:r>
            <a:r>
              <a:rPr lang="en-IN" dirty="0"/>
              <a:t>of </a:t>
            </a:r>
            <a:r>
              <a:rPr lang="en-IN" i="1" dirty="0"/>
              <a:t>G </a:t>
            </a:r>
            <a:r>
              <a:rPr lang="en-IN" dirty="0"/>
              <a:t>for which there exists a </a:t>
            </a:r>
            <a:r>
              <a:rPr lang="en-IN" dirty="0" smtClean="0"/>
              <a:t> sequence </a:t>
            </a:r>
            <a:r>
              <a:rPr lang="en-IN" i="1" dirty="0" smtClean="0"/>
              <a:t>x</a:t>
            </a:r>
            <a:r>
              <a:rPr lang="en-IN" dirty="0" smtClean="0"/>
              <a:t>0 </a:t>
            </a:r>
            <a:r>
              <a:rPr lang="en-IN" dirty="0"/>
              <a:t>= </a:t>
            </a:r>
            <a:r>
              <a:rPr lang="en-IN" i="1" dirty="0"/>
              <a:t>u, x</a:t>
            </a:r>
            <a:r>
              <a:rPr lang="en-IN" dirty="0"/>
              <a:t>1</a:t>
            </a:r>
            <a:r>
              <a:rPr lang="en-IN" i="1" dirty="0"/>
              <a:t>, . . . , xn</a:t>
            </a:r>
            <a:r>
              <a:rPr lang="en-IN" dirty="0"/>
              <a:t>−1</a:t>
            </a:r>
            <a:r>
              <a:rPr lang="en-IN" i="1" dirty="0"/>
              <a:t>, </a:t>
            </a:r>
            <a:r>
              <a:rPr lang="en-IN" i="1" dirty="0" err="1"/>
              <a:t>xn</a:t>
            </a:r>
            <a:r>
              <a:rPr lang="en-IN" i="1" dirty="0"/>
              <a:t> </a:t>
            </a:r>
            <a:r>
              <a:rPr lang="en-IN" dirty="0"/>
              <a:t>= </a:t>
            </a:r>
            <a:r>
              <a:rPr lang="en-IN" i="1" dirty="0"/>
              <a:t>v </a:t>
            </a:r>
            <a:r>
              <a:rPr lang="en-IN" dirty="0"/>
              <a:t>of vertices such that </a:t>
            </a:r>
            <a:r>
              <a:rPr lang="en-IN" i="1" dirty="0" err="1"/>
              <a:t>ei</a:t>
            </a:r>
            <a:r>
              <a:rPr lang="en-IN" i="1" dirty="0"/>
              <a:t> </a:t>
            </a:r>
            <a:r>
              <a:rPr lang="en-IN" dirty="0"/>
              <a:t>has, for </a:t>
            </a:r>
            <a:r>
              <a:rPr lang="en-IN" i="1" dirty="0" err="1"/>
              <a:t>i</a:t>
            </a:r>
            <a:r>
              <a:rPr lang="en-IN" i="1" dirty="0"/>
              <a:t> </a:t>
            </a:r>
            <a:r>
              <a:rPr lang="en-IN" dirty="0"/>
              <a:t>= 1</a:t>
            </a:r>
            <a:r>
              <a:rPr lang="en-IN" i="1" dirty="0"/>
              <a:t>, . . . , n</a:t>
            </a:r>
            <a:r>
              <a:rPr lang="en-IN" dirty="0"/>
              <a:t>, the endpoints </a:t>
            </a:r>
            <a:r>
              <a:rPr lang="en-IN" i="1" dirty="0"/>
              <a:t>xi</a:t>
            </a:r>
            <a:r>
              <a:rPr lang="en-IN" dirty="0"/>
              <a:t>−</a:t>
            </a:r>
            <a:r>
              <a:rPr lang="en-IN" dirty="0" smtClean="0"/>
              <a:t>1 and </a:t>
            </a:r>
            <a:r>
              <a:rPr lang="en-IN" i="1" dirty="0"/>
              <a:t>xi </a:t>
            </a:r>
            <a:r>
              <a:rPr lang="en-IN" dirty="0"/>
              <a:t>. </a:t>
            </a:r>
            <a:endParaRPr lang="en-IN" dirty="0" smtClean="0"/>
          </a:p>
          <a:p>
            <a:pPr algn="just"/>
            <a:endParaRPr lang="en-IN" dirty="0" smtClean="0"/>
          </a:p>
          <a:p>
            <a:pPr algn="just"/>
            <a:r>
              <a:rPr lang="en-IN" dirty="0" smtClean="0"/>
              <a:t>When </a:t>
            </a:r>
            <a:r>
              <a:rPr lang="en-IN" dirty="0"/>
              <a:t>the graph is simple, we denote this path by its vertex sequence </a:t>
            </a:r>
            <a:r>
              <a:rPr lang="en-IN" i="1" dirty="0"/>
              <a:t>x</a:t>
            </a:r>
            <a:r>
              <a:rPr lang="en-IN" dirty="0"/>
              <a:t>0</a:t>
            </a:r>
            <a:r>
              <a:rPr lang="en-IN" i="1" dirty="0"/>
              <a:t>, x</a:t>
            </a:r>
            <a:r>
              <a:rPr lang="en-IN" dirty="0"/>
              <a:t>1</a:t>
            </a:r>
            <a:r>
              <a:rPr lang="en-IN" i="1" dirty="0"/>
              <a:t>, . . . , </a:t>
            </a:r>
            <a:r>
              <a:rPr lang="en-IN" i="1" dirty="0" err="1" smtClean="0"/>
              <a:t>xn</a:t>
            </a:r>
            <a:r>
              <a:rPr lang="en-IN" i="1" dirty="0" smtClean="0"/>
              <a:t> </a:t>
            </a:r>
            <a:r>
              <a:rPr lang="en-IN" dirty="0" smtClean="0"/>
              <a:t>(</a:t>
            </a:r>
            <a:r>
              <a:rPr lang="en-IN" dirty="0"/>
              <a:t>because listing these vertices uniquely determines the path). </a:t>
            </a:r>
          </a:p>
        </p:txBody>
      </p:sp>
      <p:sp>
        <p:nvSpPr>
          <p:cNvPr id="3" name="Content Placeholder 2"/>
          <p:cNvSpPr>
            <a:spLocks noGrp="1"/>
          </p:cNvSpPr>
          <p:nvPr>
            <p:ph sz="quarter" idx="10"/>
          </p:nvPr>
        </p:nvSpPr>
        <p:spPr/>
        <p:txBody>
          <a:bodyPr/>
          <a:lstStyle/>
          <a:p>
            <a:r>
              <a:rPr lang="en-US" dirty="0" smtClean="0"/>
              <a:t>Definitions</a:t>
            </a:r>
            <a:endParaRPr lang="en-IN" dirty="0"/>
          </a:p>
        </p:txBody>
      </p:sp>
    </p:spTree>
    <p:extLst>
      <p:ext uri="{BB962C8B-B14F-4D97-AF65-F5344CB8AC3E}">
        <p14:creationId xmlns:p14="http://schemas.microsoft.com/office/powerpoint/2010/main" val="1131838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8839200" cy="4953000"/>
          </a:xfrm>
        </p:spPr>
        <p:txBody>
          <a:bodyPr/>
          <a:lstStyle/>
          <a:p>
            <a:r>
              <a:rPr lang="en-IN" dirty="0"/>
              <a:t>The path is a </a:t>
            </a:r>
            <a:r>
              <a:rPr lang="en-IN" i="1" dirty="0"/>
              <a:t>circuit </a:t>
            </a:r>
            <a:r>
              <a:rPr lang="en-IN" dirty="0"/>
              <a:t>if it </a:t>
            </a:r>
            <a:r>
              <a:rPr lang="en-IN" dirty="0" smtClean="0"/>
              <a:t>begins and </a:t>
            </a:r>
            <a:r>
              <a:rPr lang="en-IN" dirty="0"/>
              <a:t>ends at the same vertex, that is, if </a:t>
            </a:r>
            <a:r>
              <a:rPr lang="en-IN" i="1" dirty="0"/>
              <a:t>u </a:t>
            </a:r>
            <a:r>
              <a:rPr lang="en-IN" dirty="0"/>
              <a:t>= </a:t>
            </a:r>
            <a:r>
              <a:rPr lang="en-IN" i="1" dirty="0"/>
              <a:t>v</a:t>
            </a:r>
            <a:r>
              <a:rPr lang="en-IN" dirty="0"/>
              <a:t>, and has length greater than zero. </a:t>
            </a:r>
            <a:endParaRPr lang="en-IN" dirty="0" smtClean="0"/>
          </a:p>
          <a:p>
            <a:endParaRPr lang="en-US" dirty="0"/>
          </a:p>
          <a:p>
            <a:endParaRPr lang="en-IN" dirty="0" smtClean="0"/>
          </a:p>
          <a:p>
            <a:endParaRPr lang="en-IN" dirty="0"/>
          </a:p>
          <a:p>
            <a:r>
              <a:rPr lang="en-IN" dirty="0" smtClean="0"/>
              <a:t>The </a:t>
            </a:r>
            <a:r>
              <a:rPr lang="en-IN" dirty="0"/>
              <a:t>path or </a:t>
            </a:r>
            <a:r>
              <a:rPr lang="en-IN" dirty="0" smtClean="0"/>
              <a:t>circuit is </a:t>
            </a:r>
            <a:r>
              <a:rPr lang="en-IN" dirty="0"/>
              <a:t>said to </a:t>
            </a:r>
            <a:r>
              <a:rPr lang="en-IN" i="1" dirty="0"/>
              <a:t>pass through </a:t>
            </a:r>
            <a:r>
              <a:rPr lang="en-IN" dirty="0"/>
              <a:t>the vertices </a:t>
            </a:r>
            <a:r>
              <a:rPr lang="en-IN" i="1" dirty="0"/>
              <a:t>x</a:t>
            </a:r>
            <a:r>
              <a:rPr lang="en-IN" dirty="0"/>
              <a:t>1</a:t>
            </a:r>
            <a:r>
              <a:rPr lang="en-IN" i="1" dirty="0"/>
              <a:t>, x</a:t>
            </a:r>
            <a:r>
              <a:rPr lang="en-IN" dirty="0"/>
              <a:t>2</a:t>
            </a:r>
            <a:r>
              <a:rPr lang="en-IN" i="1" dirty="0"/>
              <a:t>, . . . , xn</a:t>
            </a:r>
            <a:r>
              <a:rPr lang="en-IN" dirty="0"/>
              <a:t>−1 or </a:t>
            </a:r>
            <a:r>
              <a:rPr lang="en-IN" i="1" dirty="0"/>
              <a:t>traverse </a:t>
            </a:r>
            <a:r>
              <a:rPr lang="en-IN" dirty="0"/>
              <a:t>the edges </a:t>
            </a:r>
            <a:r>
              <a:rPr lang="en-IN" i="1" dirty="0"/>
              <a:t>e</a:t>
            </a:r>
            <a:r>
              <a:rPr lang="en-IN" dirty="0"/>
              <a:t>1</a:t>
            </a:r>
            <a:r>
              <a:rPr lang="en-IN" i="1" dirty="0"/>
              <a:t>, e</a:t>
            </a:r>
            <a:r>
              <a:rPr lang="en-IN" dirty="0"/>
              <a:t>2</a:t>
            </a:r>
            <a:r>
              <a:rPr lang="en-IN" i="1" dirty="0"/>
              <a:t>, . . . , </a:t>
            </a:r>
            <a:r>
              <a:rPr lang="en-IN" i="1" dirty="0" err="1"/>
              <a:t>en</a:t>
            </a:r>
            <a:r>
              <a:rPr lang="en-IN" dirty="0" smtClean="0"/>
              <a:t>.</a:t>
            </a:r>
          </a:p>
          <a:p>
            <a:endParaRPr lang="en-US" dirty="0"/>
          </a:p>
          <a:p>
            <a:endParaRPr lang="en-IN" dirty="0" smtClean="0"/>
          </a:p>
          <a:p>
            <a:endParaRPr lang="en-IN" dirty="0"/>
          </a:p>
          <a:p>
            <a:r>
              <a:rPr lang="en-IN" dirty="0"/>
              <a:t>A path or circuit is </a:t>
            </a:r>
            <a:r>
              <a:rPr lang="en-IN" i="1" dirty="0"/>
              <a:t>simple </a:t>
            </a:r>
            <a:r>
              <a:rPr lang="en-IN" dirty="0"/>
              <a:t>if it does not contain the same edge more than </a:t>
            </a:r>
            <a:r>
              <a:rPr lang="en-IN" dirty="0" smtClean="0"/>
              <a:t>once.</a:t>
            </a:r>
            <a:endParaRPr lang="en-IN" dirty="0"/>
          </a:p>
        </p:txBody>
      </p:sp>
      <p:sp>
        <p:nvSpPr>
          <p:cNvPr id="3" name="Content Placeholder 2"/>
          <p:cNvSpPr>
            <a:spLocks noGrp="1"/>
          </p:cNvSpPr>
          <p:nvPr>
            <p:ph sz="quarter" idx="10"/>
          </p:nvPr>
        </p:nvSpPr>
        <p:spPr/>
        <p:txBody>
          <a:bodyPr/>
          <a:lstStyle/>
          <a:p>
            <a:r>
              <a:rPr lang="en-US" smtClean="0"/>
              <a:t>Defintion</a:t>
            </a:r>
            <a:endParaRPr lang="en-IN"/>
          </a:p>
        </p:txBody>
      </p:sp>
    </p:spTree>
    <p:extLst>
      <p:ext uri="{BB962C8B-B14F-4D97-AF65-F5344CB8AC3E}">
        <p14:creationId xmlns:p14="http://schemas.microsoft.com/office/powerpoint/2010/main" val="463084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5059363"/>
          </a:xfrm>
        </p:spPr>
        <p:txBody>
          <a:bodyPr/>
          <a:lstStyle/>
          <a:p>
            <a:r>
              <a:rPr lang="en-IN" dirty="0" smtClean="0"/>
              <a:t>The </a:t>
            </a:r>
            <a:r>
              <a:rPr lang="en-IN" dirty="0"/>
              <a:t>term </a:t>
            </a:r>
            <a:r>
              <a:rPr lang="en-IN" b="1" dirty="0"/>
              <a:t>walk </a:t>
            </a:r>
            <a:r>
              <a:rPr lang="en-IN" dirty="0"/>
              <a:t>is used instead of </a:t>
            </a:r>
            <a:r>
              <a:rPr lang="en-IN" i="1" dirty="0"/>
              <a:t>path</a:t>
            </a:r>
            <a:r>
              <a:rPr lang="en-IN" dirty="0" smtClean="0"/>
              <a:t>, where </a:t>
            </a:r>
            <a:r>
              <a:rPr lang="en-IN" dirty="0"/>
              <a:t>a walk is defined to be an alternating sequence of vertices and edges of a graph</a:t>
            </a:r>
            <a:r>
              <a:rPr lang="en-IN" dirty="0" smtClean="0"/>
              <a:t>, </a:t>
            </a:r>
            <a:r>
              <a:rPr lang="en-IN" i="1" dirty="0" smtClean="0"/>
              <a:t>v</a:t>
            </a:r>
            <a:r>
              <a:rPr lang="en-IN" dirty="0" smtClean="0"/>
              <a:t>0</a:t>
            </a:r>
            <a:r>
              <a:rPr lang="en-IN" i="1" dirty="0"/>
              <a:t>, e</a:t>
            </a:r>
            <a:r>
              <a:rPr lang="en-IN" dirty="0"/>
              <a:t>1</a:t>
            </a:r>
            <a:r>
              <a:rPr lang="en-IN" i="1" dirty="0"/>
              <a:t>, v</a:t>
            </a:r>
            <a:r>
              <a:rPr lang="en-IN" dirty="0"/>
              <a:t>1</a:t>
            </a:r>
            <a:r>
              <a:rPr lang="en-IN" i="1" dirty="0"/>
              <a:t>, e</a:t>
            </a:r>
            <a:r>
              <a:rPr lang="en-IN" dirty="0"/>
              <a:t>2</a:t>
            </a:r>
            <a:r>
              <a:rPr lang="en-IN" i="1" dirty="0"/>
              <a:t>, . . . , vn</a:t>
            </a:r>
            <a:r>
              <a:rPr lang="en-IN" dirty="0"/>
              <a:t>−1</a:t>
            </a:r>
            <a:r>
              <a:rPr lang="en-IN" i="1" dirty="0"/>
              <a:t>, </a:t>
            </a:r>
            <a:r>
              <a:rPr lang="en-IN" i="1" dirty="0" err="1"/>
              <a:t>en</a:t>
            </a:r>
            <a:r>
              <a:rPr lang="en-IN" i="1" dirty="0"/>
              <a:t>, </a:t>
            </a:r>
            <a:r>
              <a:rPr lang="en-IN" i="1" dirty="0" err="1"/>
              <a:t>vn</a:t>
            </a:r>
            <a:r>
              <a:rPr lang="en-IN" dirty="0"/>
              <a:t>, where </a:t>
            </a:r>
            <a:r>
              <a:rPr lang="en-IN" i="1" dirty="0"/>
              <a:t>vi</a:t>
            </a:r>
            <a:r>
              <a:rPr lang="en-IN" dirty="0"/>
              <a:t>−1 and </a:t>
            </a:r>
            <a:r>
              <a:rPr lang="en-IN" i="1" dirty="0"/>
              <a:t>vi </a:t>
            </a:r>
            <a:r>
              <a:rPr lang="en-IN" dirty="0"/>
              <a:t>are the endpoints of </a:t>
            </a:r>
            <a:r>
              <a:rPr lang="en-IN" i="1" dirty="0" err="1"/>
              <a:t>ei</a:t>
            </a:r>
            <a:r>
              <a:rPr lang="en-IN" i="1" dirty="0"/>
              <a:t> </a:t>
            </a:r>
            <a:r>
              <a:rPr lang="en-IN" dirty="0"/>
              <a:t>for </a:t>
            </a:r>
            <a:r>
              <a:rPr lang="en-IN" i="1" dirty="0" err="1"/>
              <a:t>i</a:t>
            </a:r>
            <a:r>
              <a:rPr lang="en-IN" i="1" dirty="0"/>
              <a:t> </a:t>
            </a:r>
            <a:r>
              <a:rPr lang="en-IN" dirty="0"/>
              <a:t>= 1</a:t>
            </a:r>
            <a:r>
              <a:rPr lang="en-IN" i="1" dirty="0"/>
              <a:t>, </a:t>
            </a:r>
            <a:r>
              <a:rPr lang="en-IN" dirty="0"/>
              <a:t>2</a:t>
            </a:r>
            <a:r>
              <a:rPr lang="en-IN" i="1" dirty="0"/>
              <a:t>, . . . , n</a:t>
            </a:r>
            <a:r>
              <a:rPr lang="en-IN" dirty="0" smtClean="0"/>
              <a:t>.</a:t>
            </a:r>
          </a:p>
          <a:p>
            <a:endParaRPr lang="en-IN" dirty="0"/>
          </a:p>
          <a:p>
            <a:r>
              <a:rPr lang="en-IN" b="1" dirty="0" smtClean="0"/>
              <a:t>Closed </a:t>
            </a:r>
            <a:r>
              <a:rPr lang="en-IN" b="1" dirty="0"/>
              <a:t>walk </a:t>
            </a:r>
            <a:r>
              <a:rPr lang="en-IN" dirty="0"/>
              <a:t>is used instead of </a:t>
            </a:r>
            <a:r>
              <a:rPr lang="en-IN" i="1" dirty="0"/>
              <a:t>circuit </a:t>
            </a:r>
            <a:r>
              <a:rPr lang="en-IN" dirty="0"/>
              <a:t>to indicate a walk that</a:t>
            </a:r>
          </a:p>
          <a:p>
            <a:r>
              <a:rPr lang="en-IN" dirty="0"/>
              <a:t>begins and ends at the same vertex, and </a:t>
            </a:r>
            <a:r>
              <a:rPr lang="en-IN" b="1" dirty="0"/>
              <a:t>trail </a:t>
            </a:r>
            <a:r>
              <a:rPr lang="en-IN" dirty="0"/>
              <a:t>is used to denote a walk that has no </a:t>
            </a:r>
            <a:r>
              <a:rPr lang="en-IN" dirty="0" smtClean="0"/>
              <a:t>repeated edge </a:t>
            </a:r>
            <a:r>
              <a:rPr lang="en-IN" dirty="0"/>
              <a:t>(replacing the term </a:t>
            </a:r>
            <a:r>
              <a:rPr lang="en-IN" i="1" dirty="0"/>
              <a:t>simple path</a:t>
            </a:r>
            <a:r>
              <a:rPr lang="en-IN" dirty="0" smtClean="0"/>
              <a:t>).</a:t>
            </a:r>
          </a:p>
          <a:p>
            <a:endParaRPr lang="en-IN" dirty="0"/>
          </a:p>
          <a:p>
            <a:r>
              <a:rPr lang="en-IN" dirty="0" smtClean="0"/>
              <a:t>The </a:t>
            </a:r>
            <a:r>
              <a:rPr lang="en-IN" dirty="0"/>
              <a:t>terminology </a:t>
            </a:r>
            <a:r>
              <a:rPr lang="en-IN" b="1" dirty="0"/>
              <a:t>path </a:t>
            </a:r>
            <a:r>
              <a:rPr lang="en-IN" dirty="0" smtClean="0"/>
              <a:t>is often </a:t>
            </a:r>
            <a:r>
              <a:rPr lang="en-IN" dirty="0"/>
              <a:t>used for a </a:t>
            </a:r>
            <a:r>
              <a:rPr lang="en-IN" b="1" dirty="0"/>
              <a:t>trail</a:t>
            </a:r>
            <a:r>
              <a:rPr lang="en-IN" dirty="0"/>
              <a:t> with no repeated vertices, conflicting with the </a:t>
            </a:r>
            <a:r>
              <a:rPr lang="en-IN" dirty="0" smtClean="0"/>
              <a:t>terminology.</a:t>
            </a:r>
            <a:endParaRPr lang="en-IN" dirty="0"/>
          </a:p>
        </p:txBody>
      </p:sp>
      <p:sp>
        <p:nvSpPr>
          <p:cNvPr id="3" name="Content Placeholder 2"/>
          <p:cNvSpPr>
            <a:spLocks noGrp="1"/>
          </p:cNvSpPr>
          <p:nvPr>
            <p:ph sz="quarter" idx="10"/>
          </p:nvPr>
        </p:nvSpPr>
        <p:spPr/>
        <p:txBody>
          <a:bodyPr/>
          <a:lstStyle/>
          <a:p>
            <a:r>
              <a:rPr lang="en-US" dirty="0" smtClean="0"/>
              <a:t>Definition</a:t>
            </a:r>
            <a:endParaRPr lang="en-IN" dirty="0"/>
          </a:p>
        </p:txBody>
      </p:sp>
    </p:spTree>
    <p:extLst>
      <p:ext uri="{BB962C8B-B14F-4D97-AF65-F5344CB8AC3E}">
        <p14:creationId xmlns:p14="http://schemas.microsoft.com/office/powerpoint/2010/main" val="930950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991600" cy="5181600"/>
          </a:xfrm>
        </p:spPr>
        <p:txBody>
          <a:bodyPr/>
          <a:lstStyle/>
          <a:p>
            <a:pPr algn="just"/>
            <a:r>
              <a:rPr lang="en-IN" sz="2200" dirty="0"/>
              <a:t>Let </a:t>
            </a:r>
            <a:r>
              <a:rPr lang="en-IN" sz="2200" i="1" dirty="0"/>
              <a:t>n </a:t>
            </a:r>
            <a:r>
              <a:rPr lang="en-IN" sz="2200" dirty="0"/>
              <a:t>be a nonnegative integer </a:t>
            </a:r>
            <a:r>
              <a:rPr lang="en-IN" sz="2200" dirty="0" smtClean="0"/>
              <a:t>and </a:t>
            </a:r>
            <a:r>
              <a:rPr lang="en-IN" sz="2200" i="1" dirty="0" smtClean="0"/>
              <a:t>G </a:t>
            </a:r>
            <a:r>
              <a:rPr lang="en-IN" sz="2200" dirty="0" smtClean="0"/>
              <a:t>a </a:t>
            </a:r>
            <a:r>
              <a:rPr lang="en-IN" sz="2200" dirty="0"/>
              <a:t>directed graph</a:t>
            </a:r>
            <a:r>
              <a:rPr lang="en-IN" sz="2200" dirty="0" smtClean="0"/>
              <a:t>. A </a:t>
            </a:r>
            <a:r>
              <a:rPr lang="en-IN" sz="2200" i="1" dirty="0"/>
              <a:t>path </a:t>
            </a:r>
            <a:r>
              <a:rPr lang="en-IN" sz="2200" dirty="0"/>
              <a:t>of length </a:t>
            </a:r>
            <a:r>
              <a:rPr lang="en-IN" sz="2200" i="1" dirty="0"/>
              <a:t>n </a:t>
            </a:r>
            <a:r>
              <a:rPr lang="en-IN" sz="2200" dirty="0"/>
              <a:t>from </a:t>
            </a:r>
            <a:r>
              <a:rPr lang="en-IN" sz="2200" i="1" dirty="0"/>
              <a:t>u </a:t>
            </a:r>
            <a:r>
              <a:rPr lang="en-IN" sz="2200" dirty="0"/>
              <a:t>to </a:t>
            </a:r>
            <a:r>
              <a:rPr lang="en-IN" sz="2200" i="1" dirty="0"/>
              <a:t>v </a:t>
            </a:r>
            <a:r>
              <a:rPr lang="en-IN" sz="2200" dirty="0" smtClean="0"/>
              <a:t>in </a:t>
            </a:r>
            <a:r>
              <a:rPr lang="en-IN" sz="2200" i="1" dirty="0" smtClean="0"/>
              <a:t>G </a:t>
            </a:r>
            <a:r>
              <a:rPr lang="en-IN" sz="2200" dirty="0" smtClean="0"/>
              <a:t>is a sequence </a:t>
            </a:r>
            <a:r>
              <a:rPr lang="en-IN" sz="2200" dirty="0"/>
              <a:t>of edges </a:t>
            </a:r>
            <a:r>
              <a:rPr lang="en-IN" sz="2200" i="1" dirty="0"/>
              <a:t>e</a:t>
            </a:r>
            <a:r>
              <a:rPr lang="en-IN" sz="2200" dirty="0"/>
              <a:t>1</a:t>
            </a:r>
            <a:r>
              <a:rPr lang="en-IN" sz="2200" i="1" dirty="0"/>
              <a:t>, e</a:t>
            </a:r>
            <a:r>
              <a:rPr lang="en-IN" sz="2200" dirty="0"/>
              <a:t>2</a:t>
            </a:r>
            <a:r>
              <a:rPr lang="en-IN" sz="2200" i="1" dirty="0"/>
              <a:t>, . . . , </a:t>
            </a:r>
            <a:r>
              <a:rPr lang="en-IN" sz="2200" i="1" dirty="0" err="1"/>
              <a:t>en</a:t>
            </a:r>
            <a:r>
              <a:rPr lang="en-IN" sz="2200" i="1" dirty="0"/>
              <a:t> </a:t>
            </a:r>
            <a:r>
              <a:rPr lang="en-IN" sz="2200" dirty="0" smtClean="0"/>
              <a:t>of </a:t>
            </a:r>
            <a:r>
              <a:rPr lang="en-IN" sz="2200" i="1" dirty="0" smtClean="0"/>
              <a:t>G </a:t>
            </a:r>
            <a:r>
              <a:rPr lang="en-IN" sz="2200" dirty="0" smtClean="0"/>
              <a:t>such </a:t>
            </a:r>
            <a:r>
              <a:rPr lang="en-IN" sz="2200" dirty="0"/>
              <a:t>that </a:t>
            </a:r>
            <a:r>
              <a:rPr lang="en-IN" sz="2200" i="1" dirty="0"/>
              <a:t>e</a:t>
            </a:r>
            <a:r>
              <a:rPr lang="en-IN" sz="2200" dirty="0"/>
              <a:t>1 is associated with </a:t>
            </a:r>
            <a:r>
              <a:rPr lang="en-IN" sz="2200" i="1" dirty="0"/>
              <a:t>(x</a:t>
            </a:r>
            <a:r>
              <a:rPr lang="en-IN" sz="2200" dirty="0"/>
              <a:t>0</a:t>
            </a:r>
            <a:r>
              <a:rPr lang="en-IN" sz="2200" i="1" dirty="0"/>
              <a:t>, x</a:t>
            </a:r>
            <a:r>
              <a:rPr lang="en-IN" sz="2200" dirty="0"/>
              <a:t>1</a:t>
            </a:r>
            <a:r>
              <a:rPr lang="en-IN" sz="2200" i="1" dirty="0"/>
              <a:t>)</a:t>
            </a:r>
            <a:r>
              <a:rPr lang="en-IN" sz="2200" dirty="0"/>
              <a:t>, </a:t>
            </a:r>
            <a:r>
              <a:rPr lang="en-IN" sz="2200" i="1" dirty="0"/>
              <a:t>e</a:t>
            </a:r>
            <a:r>
              <a:rPr lang="en-IN" sz="2200" dirty="0"/>
              <a:t>2 is </a:t>
            </a:r>
            <a:r>
              <a:rPr lang="en-IN" sz="2200" dirty="0" smtClean="0"/>
              <a:t>associated with </a:t>
            </a:r>
            <a:r>
              <a:rPr lang="en-IN" sz="2200" i="1" dirty="0"/>
              <a:t>(x</a:t>
            </a:r>
            <a:r>
              <a:rPr lang="en-IN" sz="2200" dirty="0"/>
              <a:t>1</a:t>
            </a:r>
            <a:r>
              <a:rPr lang="en-IN" sz="2200" i="1" dirty="0"/>
              <a:t>, x</a:t>
            </a:r>
            <a:r>
              <a:rPr lang="en-IN" sz="2200" dirty="0"/>
              <a:t>2</a:t>
            </a:r>
            <a:r>
              <a:rPr lang="en-IN" sz="2200" i="1" dirty="0"/>
              <a:t>)</a:t>
            </a:r>
            <a:r>
              <a:rPr lang="en-IN" sz="2200" dirty="0"/>
              <a:t>, and so on, with </a:t>
            </a:r>
            <a:r>
              <a:rPr lang="en-IN" sz="2200" i="1" dirty="0" err="1"/>
              <a:t>en</a:t>
            </a:r>
            <a:r>
              <a:rPr lang="en-IN" sz="2200" i="1" dirty="0"/>
              <a:t> </a:t>
            </a:r>
            <a:r>
              <a:rPr lang="en-IN" sz="2200" dirty="0"/>
              <a:t>associated with </a:t>
            </a:r>
            <a:r>
              <a:rPr lang="en-IN" sz="2200" i="1" dirty="0"/>
              <a:t>(xn</a:t>
            </a:r>
            <a:r>
              <a:rPr lang="en-IN" sz="2200" dirty="0"/>
              <a:t>−1</a:t>
            </a:r>
            <a:r>
              <a:rPr lang="en-IN" sz="2200" i="1" dirty="0"/>
              <a:t>, </a:t>
            </a:r>
            <a:r>
              <a:rPr lang="en-IN" sz="2200" i="1" dirty="0" err="1"/>
              <a:t>xn</a:t>
            </a:r>
            <a:r>
              <a:rPr lang="en-IN" sz="2200" i="1" dirty="0"/>
              <a:t>)</a:t>
            </a:r>
            <a:r>
              <a:rPr lang="en-IN" sz="2200" dirty="0"/>
              <a:t>, where </a:t>
            </a:r>
            <a:r>
              <a:rPr lang="en-IN" sz="2200" i="1" dirty="0"/>
              <a:t>x</a:t>
            </a:r>
            <a:r>
              <a:rPr lang="en-IN" sz="2200" dirty="0"/>
              <a:t>0 = </a:t>
            </a:r>
            <a:r>
              <a:rPr lang="en-IN" sz="2200" i="1" dirty="0"/>
              <a:t>u </a:t>
            </a:r>
            <a:r>
              <a:rPr lang="en-IN" sz="2200" dirty="0"/>
              <a:t>and </a:t>
            </a:r>
            <a:r>
              <a:rPr lang="en-IN" sz="2200" i="1" dirty="0" err="1"/>
              <a:t>xn</a:t>
            </a:r>
            <a:r>
              <a:rPr lang="en-IN" sz="2200" i="1" dirty="0"/>
              <a:t> </a:t>
            </a:r>
            <a:r>
              <a:rPr lang="en-IN" sz="2200" dirty="0"/>
              <a:t>= </a:t>
            </a:r>
            <a:r>
              <a:rPr lang="en-IN" sz="2200" i="1" dirty="0"/>
              <a:t>v</a:t>
            </a:r>
            <a:r>
              <a:rPr lang="en-IN" sz="2200" dirty="0" smtClean="0"/>
              <a:t>.</a:t>
            </a:r>
          </a:p>
          <a:p>
            <a:pPr algn="just"/>
            <a:endParaRPr lang="en-IN" sz="2200" dirty="0"/>
          </a:p>
          <a:p>
            <a:pPr algn="just"/>
            <a:r>
              <a:rPr lang="en-IN" sz="2200" dirty="0" smtClean="0"/>
              <a:t> When there </a:t>
            </a:r>
            <a:r>
              <a:rPr lang="en-IN" sz="2200" dirty="0"/>
              <a:t>are no multiple edges in the directed graph, this path is denoted by its vertex </a:t>
            </a:r>
            <a:r>
              <a:rPr lang="en-IN" sz="2200" dirty="0" smtClean="0"/>
              <a:t>sequence </a:t>
            </a:r>
            <a:r>
              <a:rPr lang="en-IN" sz="2200" i="1" dirty="0" smtClean="0"/>
              <a:t>x</a:t>
            </a:r>
            <a:r>
              <a:rPr lang="en-IN" sz="2200" dirty="0" smtClean="0"/>
              <a:t>0</a:t>
            </a:r>
            <a:r>
              <a:rPr lang="en-IN" sz="2200" i="1" dirty="0"/>
              <a:t>, x</a:t>
            </a:r>
            <a:r>
              <a:rPr lang="en-IN" sz="2200" dirty="0"/>
              <a:t>1</a:t>
            </a:r>
            <a:r>
              <a:rPr lang="en-IN" sz="2200" i="1" dirty="0"/>
              <a:t>, x</a:t>
            </a:r>
            <a:r>
              <a:rPr lang="en-IN" sz="2200" dirty="0"/>
              <a:t>2</a:t>
            </a:r>
            <a:r>
              <a:rPr lang="en-IN" sz="2200" i="1" dirty="0"/>
              <a:t>, . . . , </a:t>
            </a:r>
            <a:r>
              <a:rPr lang="en-IN" sz="2200" i="1" dirty="0" err="1"/>
              <a:t>xn</a:t>
            </a:r>
            <a:r>
              <a:rPr lang="en-IN" sz="2200" dirty="0" smtClean="0"/>
              <a:t>.</a:t>
            </a:r>
          </a:p>
          <a:p>
            <a:pPr algn="just"/>
            <a:endParaRPr lang="en-IN" sz="2200" dirty="0"/>
          </a:p>
          <a:p>
            <a:pPr algn="just"/>
            <a:r>
              <a:rPr lang="en-IN" sz="2200" dirty="0" smtClean="0"/>
              <a:t>A </a:t>
            </a:r>
            <a:r>
              <a:rPr lang="en-IN" sz="2200" dirty="0"/>
              <a:t>path of length greater than zero that begins and ends at the same </a:t>
            </a:r>
            <a:r>
              <a:rPr lang="en-IN" sz="2200" dirty="0" smtClean="0"/>
              <a:t>vertex is </a:t>
            </a:r>
            <a:r>
              <a:rPr lang="en-IN" sz="2200" dirty="0"/>
              <a:t>called a </a:t>
            </a:r>
            <a:r>
              <a:rPr lang="en-IN" sz="2200" i="1" dirty="0"/>
              <a:t>circuit </a:t>
            </a:r>
            <a:r>
              <a:rPr lang="en-IN" sz="2200" dirty="0"/>
              <a:t>or </a:t>
            </a:r>
            <a:r>
              <a:rPr lang="en-IN" sz="2200" i="1" dirty="0"/>
              <a:t>cycle</a:t>
            </a:r>
            <a:r>
              <a:rPr lang="en-IN" sz="2200" dirty="0"/>
              <a:t>. </a:t>
            </a:r>
            <a:endParaRPr lang="en-IN" sz="2200" dirty="0" smtClean="0"/>
          </a:p>
          <a:p>
            <a:pPr algn="just"/>
            <a:endParaRPr lang="en-IN" sz="2200" dirty="0" smtClean="0"/>
          </a:p>
          <a:p>
            <a:pPr algn="just"/>
            <a:r>
              <a:rPr lang="en-IN" sz="2200" dirty="0" smtClean="0"/>
              <a:t>A </a:t>
            </a:r>
            <a:r>
              <a:rPr lang="en-IN" sz="2200" dirty="0"/>
              <a:t>path or circuit is called </a:t>
            </a:r>
            <a:r>
              <a:rPr lang="en-IN" sz="2200" i="1" dirty="0"/>
              <a:t>simple </a:t>
            </a:r>
            <a:r>
              <a:rPr lang="en-IN" sz="2200" dirty="0"/>
              <a:t>if it does not contain the </a:t>
            </a:r>
            <a:r>
              <a:rPr lang="en-IN" sz="2200" dirty="0" smtClean="0"/>
              <a:t>same edge </a:t>
            </a:r>
            <a:r>
              <a:rPr lang="en-IN" sz="2200" dirty="0"/>
              <a:t>more than once.</a:t>
            </a:r>
          </a:p>
        </p:txBody>
      </p:sp>
      <p:sp>
        <p:nvSpPr>
          <p:cNvPr id="3" name="Content Placeholder 2"/>
          <p:cNvSpPr>
            <a:spLocks noGrp="1"/>
          </p:cNvSpPr>
          <p:nvPr>
            <p:ph sz="quarter" idx="10"/>
          </p:nvPr>
        </p:nvSpPr>
        <p:spPr/>
        <p:txBody>
          <a:bodyPr/>
          <a:lstStyle/>
          <a:p>
            <a:r>
              <a:rPr lang="en-US" dirty="0" smtClean="0"/>
              <a:t>Definitions</a:t>
            </a:r>
            <a:endParaRPr lang="en-IN" dirty="0"/>
          </a:p>
        </p:txBody>
      </p:sp>
    </p:spTree>
    <p:extLst>
      <p:ext uri="{BB962C8B-B14F-4D97-AF65-F5344CB8AC3E}">
        <p14:creationId xmlns:p14="http://schemas.microsoft.com/office/powerpoint/2010/main" val="1026753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371600"/>
            <a:ext cx="8839200" cy="5105400"/>
          </a:xfrm>
        </p:spPr>
        <p:txBody>
          <a:bodyPr>
            <a:noAutofit/>
          </a:bodyPr>
          <a:lstStyle/>
          <a:p>
            <a:pPr marL="571500" indent="-571500">
              <a:buFont typeface="Arial" panose="020B0604020202020204" pitchFamily="34" charset="0"/>
              <a:buChar char="•"/>
            </a:pPr>
            <a:r>
              <a:rPr lang="en-US" dirty="0"/>
              <a:t>Isomorphism of </a:t>
            </a:r>
            <a:r>
              <a:rPr lang="en-US" dirty="0" smtClean="0"/>
              <a:t>graphs</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Connectedness</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Components</a:t>
            </a:r>
            <a:endParaRPr lang="en-US" dirty="0"/>
          </a:p>
          <a:p>
            <a:pPr indent="0"/>
            <a:endParaRPr lang="en-US" dirty="0" smtClean="0"/>
          </a:p>
          <a:p>
            <a:pPr marL="571500" indent="-571500">
              <a:buFont typeface="Arial" panose="020B0604020202020204" pitchFamily="34" charset="0"/>
              <a:buChar char="•"/>
            </a:pPr>
            <a:r>
              <a:rPr lang="en-US" dirty="0" smtClean="0"/>
              <a:t> </a:t>
            </a:r>
            <a:r>
              <a:rPr lang="en-US" dirty="0"/>
              <a:t>Euler, Hamilton paths and cycles</a:t>
            </a:r>
            <a:endParaRPr lang="en-IN" dirty="0">
              <a:latin typeface="Calibri" panose="020F0502020204030204" pitchFamily="34" charset="0"/>
              <a:ea typeface="Calibri" panose="020F0502020204030204" pitchFamily="34" charset="0"/>
            </a:endParaRPr>
          </a:p>
          <a:p>
            <a:pPr marL="571500" indent="-571500">
              <a:buFont typeface="Arial" panose="020B0604020202020204" pitchFamily="34" charset="0"/>
              <a:buChar char="•"/>
            </a:pPr>
            <a:endParaRPr lang="en-IN" sz="4000" dirty="0"/>
          </a:p>
        </p:txBody>
      </p:sp>
    </p:spTree>
    <p:extLst>
      <p:ext uri="{BB962C8B-B14F-4D97-AF65-F5344CB8AC3E}">
        <p14:creationId xmlns:p14="http://schemas.microsoft.com/office/powerpoint/2010/main" val="1284472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71600"/>
            <a:ext cx="9067800" cy="5333999"/>
          </a:xfrm>
        </p:spPr>
        <p:txBody>
          <a:bodyPr/>
          <a:lstStyle/>
          <a:p>
            <a:pPr algn="just"/>
            <a:r>
              <a:rPr lang="en-IN" sz="2200" dirty="0"/>
              <a:t>The simple graphs </a:t>
            </a:r>
            <a:r>
              <a:rPr lang="en-IN" sz="2200" i="1" dirty="0"/>
              <a:t>G</a:t>
            </a:r>
            <a:r>
              <a:rPr lang="en-IN" sz="2200" dirty="0"/>
              <a:t>1 = </a:t>
            </a:r>
            <a:r>
              <a:rPr lang="en-IN" sz="2200" i="1" dirty="0"/>
              <a:t>(V</a:t>
            </a:r>
            <a:r>
              <a:rPr lang="en-IN" sz="2200" baseline="-25000" dirty="0"/>
              <a:t>1</a:t>
            </a:r>
            <a:r>
              <a:rPr lang="en-IN" sz="2200" i="1" dirty="0"/>
              <a:t>,E</a:t>
            </a:r>
            <a:r>
              <a:rPr lang="en-IN" sz="2200" baseline="-25000" dirty="0"/>
              <a:t>1</a:t>
            </a:r>
            <a:r>
              <a:rPr lang="en-IN" sz="2200" i="1" dirty="0"/>
              <a:t>) </a:t>
            </a:r>
            <a:r>
              <a:rPr lang="en-IN" sz="2200" dirty="0"/>
              <a:t>and </a:t>
            </a:r>
            <a:r>
              <a:rPr lang="en-IN" sz="2200" i="1" dirty="0"/>
              <a:t>G</a:t>
            </a:r>
            <a:r>
              <a:rPr lang="en-IN" sz="2200" baseline="-25000" dirty="0"/>
              <a:t>2</a:t>
            </a:r>
            <a:r>
              <a:rPr lang="en-IN" sz="2200" dirty="0"/>
              <a:t> = </a:t>
            </a:r>
            <a:r>
              <a:rPr lang="en-IN" sz="2200" i="1" dirty="0"/>
              <a:t>(V</a:t>
            </a:r>
            <a:r>
              <a:rPr lang="en-IN" sz="2200" baseline="-25000" dirty="0"/>
              <a:t>2</a:t>
            </a:r>
            <a:r>
              <a:rPr lang="en-IN" sz="2200" i="1" dirty="0"/>
              <a:t>,E</a:t>
            </a:r>
            <a:r>
              <a:rPr lang="en-IN" sz="2200" baseline="-25000" dirty="0"/>
              <a:t>2</a:t>
            </a:r>
            <a:r>
              <a:rPr lang="en-IN" sz="2200" i="1" dirty="0"/>
              <a:t>) </a:t>
            </a:r>
            <a:r>
              <a:rPr lang="en-IN" sz="2200" dirty="0"/>
              <a:t>are </a:t>
            </a:r>
            <a:r>
              <a:rPr lang="en-IN" sz="2200" i="1" dirty="0"/>
              <a:t>isomorphic </a:t>
            </a:r>
            <a:r>
              <a:rPr lang="en-IN" sz="2200" dirty="0"/>
              <a:t>if there exists a </a:t>
            </a:r>
            <a:r>
              <a:rPr lang="en-IN" sz="2200" dirty="0" smtClean="0"/>
              <a:t>one to-one </a:t>
            </a:r>
            <a:r>
              <a:rPr lang="en-IN" sz="2200" dirty="0"/>
              <a:t>and onto function </a:t>
            </a:r>
            <a:r>
              <a:rPr lang="en-IN" sz="2200" i="1" dirty="0"/>
              <a:t>f </a:t>
            </a:r>
            <a:r>
              <a:rPr lang="en-IN" sz="2200" dirty="0"/>
              <a:t>from </a:t>
            </a:r>
            <a:r>
              <a:rPr lang="en-IN" sz="2200" i="1" dirty="0"/>
              <a:t>V</a:t>
            </a:r>
            <a:r>
              <a:rPr lang="en-IN" sz="2200" baseline="-25000" dirty="0"/>
              <a:t>1</a:t>
            </a:r>
            <a:r>
              <a:rPr lang="en-IN" sz="2200" dirty="0"/>
              <a:t> to </a:t>
            </a:r>
            <a:r>
              <a:rPr lang="en-IN" sz="2200" i="1" dirty="0"/>
              <a:t>V</a:t>
            </a:r>
            <a:r>
              <a:rPr lang="en-IN" sz="2200" baseline="-25000" dirty="0"/>
              <a:t>2</a:t>
            </a:r>
            <a:r>
              <a:rPr lang="en-IN" sz="2200" dirty="0"/>
              <a:t> with the property that </a:t>
            </a:r>
            <a:r>
              <a:rPr lang="en-IN" sz="2200" i="1" dirty="0"/>
              <a:t>a </a:t>
            </a:r>
            <a:r>
              <a:rPr lang="en-IN" sz="2200" dirty="0"/>
              <a:t>and </a:t>
            </a:r>
            <a:r>
              <a:rPr lang="en-IN" sz="2200" i="1" dirty="0"/>
              <a:t>b </a:t>
            </a:r>
            <a:r>
              <a:rPr lang="en-IN" sz="2200" dirty="0"/>
              <a:t>are adjacent in </a:t>
            </a:r>
            <a:r>
              <a:rPr lang="en-IN" sz="2200" i="1" dirty="0"/>
              <a:t>G</a:t>
            </a:r>
            <a:r>
              <a:rPr lang="en-IN" sz="2200" dirty="0"/>
              <a:t>1 </a:t>
            </a:r>
            <a:r>
              <a:rPr lang="en-IN" sz="2200" dirty="0" smtClean="0"/>
              <a:t>if and </a:t>
            </a:r>
            <a:r>
              <a:rPr lang="en-IN" sz="2200" dirty="0"/>
              <a:t>only if </a:t>
            </a:r>
            <a:r>
              <a:rPr lang="en-IN" sz="2200" i="1" dirty="0"/>
              <a:t>f (a) </a:t>
            </a:r>
            <a:r>
              <a:rPr lang="en-IN" sz="2200" dirty="0"/>
              <a:t>and </a:t>
            </a:r>
            <a:r>
              <a:rPr lang="en-IN" sz="2200" i="1" dirty="0"/>
              <a:t>f (b) </a:t>
            </a:r>
            <a:r>
              <a:rPr lang="en-IN" sz="2200" dirty="0"/>
              <a:t>are adjacent in</a:t>
            </a:r>
            <a:r>
              <a:rPr lang="en-IN" sz="2200" i="1" dirty="0"/>
              <a:t>G</a:t>
            </a:r>
            <a:r>
              <a:rPr lang="en-IN" sz="2200" dirty="0"/>
              <a:t>2, for all </a:t>
            </a:r>
            <a:r>
              <a:rPr lang="en-IN" sz="2200" i="1" dirty="0"/>
              <a:t>a </a:t>
            </a:r>
            <a:r>
              <a:rPr lang="en-IN" sz="2200" dirty="0"/>
              <a:t>and </a:t>
            </a:r>
            <a:r>
              <a:rPr lang="en-IN" sz="2200" i="1" dirty="0"/>
              <a:t>b </a:t>
            </a:r>
            <a:r>
              <a:rPr lang="en-IN" sz="2200" dirty="0"/>
              <a:t>in </a:t>
            </a:r>
            <a:r>
              <a:rPr lang="en-IN" sz="2200" i="1" dirty="0"/>
              <a:t>V</a:t>
            </a:r>
            <a:r>
              <a:rPr lang="en-IN" sz="2200" dirty="0"/>
              <a:t>1. Such a function </a:t>
            </a:r>
            <a:r>
              <a:rPr lang="en-IN" sz="2200" i="1" dirty="0"/>
              <a:t>f </a:t>
            </a:r>
            <a:r>
              <a:rPr lang="en-IN" sz="2200" dirty="0"/>
              <a:t>is </a:t>
            </a:r>
            <a:r>
              <a:rPr lang="en-IN" sz="2200" dirty="0" smtClean="0"/>
              <a:t>called an </a:t>
            </a:r>
            <a:r>
              <a:rPr lang="en-IN" sz="2200" i="1" dirty="0"/>
              <a:t>isomorphism</a:t>
            </a:r>
            <a:r>
              <a:rPr lang="en-IN" sz="2200" dirty="0" smtClean="0"/>
              <a:t>.</a:t>
            </a:r>
          </a:p>
          <a:p>
            <a:pPr algn="just"/>
            <a:endParaRPr lang="en-IN" sz="2200" dirty="0"/>
          </a:p>
          <a:p>
            <a:r>
              <a:rPr lang="en-IN" sz="2200" dirty="0" smtClean="0"/>
              <a:t>∗ </a:t>
            </a:r>
            <a:r>
              <a:rPr lang="en-IN" sz="2200" dirty="0"/>
              <a:t>Two simple graphs that are not isomorphic are called </a:t>
            </a:r>
            <a:r>
              <a:rPr lang="en-IN" sz="2200" i="1" dirty="0" smtClean="0"/>
              <a:t>non-isomorphic</a:t>
            </a:r>
            <a:r>
              <a:rPr lang="en-IN" sz="2200" dirty="0" smtClean="0"/>
              <a:t>.</a:t>
            </a:r>
          </a:p>
          <a:p>
            <a:endParaRPr lang="en-IN" sz="2200" dirty="0"/>
          </a:p>
          <a:p>
            <a:r>
              <a:rPr lang="en-IN" sz="2200" dirty="0" smtClean="0"/>
              <a:t>Two </a:t>
            </a:r>
            <a:r>
              <a:rPr lang="en-IN" sz="2200" dirty="0"/>
              <a:t>simple graphs are isomorphic, there is a one-to-one </a:t>
            </a:r>
            <a:r>
              <a:rPr lang="en-IN" sz="2200" dirty="0" smtClean="0"/>
              <a:t>correspondence between </a:t>
            </a:r>
            <a:r>
              <a:rPr lang="en-IN" sz="2200" dirty="0"/>
              <a:t>vertices of the two graphs that preserves the adjacency relationship</a:t>
            </a:r>
            <a:r>
              <a:rPr lang="en-IN" sz="2200" dirty="0" smtClean="0"/>
              <a:t>.</a:t>
            </a:r>
          </a:p>
          <a:p>
            <a:endParaRPr lang="en-IN" sz="2200" dirty="0" smtClean="0"/>
          </a:p>
          <a:p>
            <a:r>
              <a:rPr lang="en-IN" sz="2200" dirty="0"/>
              <a:t>Isomorphism </a:t>
            </a:r>
            <a:r>
              <a:rPr lang="en-IN" sz="2200" dirty="0" smtClean="0"/>
              <a:t>of simple </a:t>
            </a:r>
            <a:r>
              <a:rPr lang="en-IN" sz="2200" dirty="0"/>
              <a:t>graphs is an equivalence </a:t>
            </a:r>
            <a:r>
              <a:rPr lang="en-IN" sz="2200" dirty="0" smtClean="0"/>
              <a:t>relation.</a:t>
            </a:r>
            <a:endParaRPr lang="en-IN" sz="2200" dirty="0"/>
          </a:p>
        </p:txBody>
      </p:sp>
      <p:sp>
        <p:nvSpPr>
          <p:cNvPr id="3" name="Content Placeholder 2"/>
          <p:cNvSpPr>
            <a:spLocks noGrp="1"/>
          </p:cNvSpPr>
          <p:nvPr>
            <p:ph sz="quarter" idx="10"/>
          </p:nvPr>
        </p:nvSpPr>
        <p:spPr/>
        <p:txBody>
          <a:bodyPr/>
          <a:lstStyle/>
          <a:p>
            <a:pPr algn="just"/>
            <a:r>
              <a:rPr lang="en-IN" i="1" dirty="0" smtClean="0"/>
              <a:t>Isomorphism</a:t>
            </a:r>
            <a:r>
              <a:rPr lang="en-IN" dirty="0"/>
              <a:t>.</a:t>
            </a:r>
          </a:p>
        </p:txBody>
      </p:sp>
    </p:spTree>
    <p:extLst>
      <p:ext uri="{BB962C8B-B14F-4D97-AF65-F5344CB8AC3E}">
        <p14:creationId xmlns:p14="http://schemas.microsoft.com/office/powerpoint/2010/main" val="1947079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23702"/>
            <a:ext cx="9067800" cy="5229497"/>
          </a:xfrm>
        </p:spPr>
        <p:txBody>
          <a:bodyPr/>
          <a:lstStyle/>
          <a:p>
            <a:r>
              <a:rPr lang="en-IN" dirty="0"/>
              <a:t>There are </a:t>
            </a:r>
            <a:r>
              <a:rPr lang="en-IN" i="1" dirty="0"/>
              <a:t>n</a:t>
            </a:r>
            <a:r>
              <a:rPr lang="en-IN" dirty="0"/>
              <a:t>! </a:t>
            </a:r>
            <a:r>
              <a:rPr lang="en-IN" dirty="0" smtClean="0"/>
              <a:t>possible one-to-one </a:t>
            </a:r>
            <a:r>
              <a:rPr lang="en-IN" dirty="0"/>
              <a:t>correspondences between the vertex sets of two simple graphs with </a:t>
            </a:r>
            <a:r>
              <a:rPr lang="en-IN" i="1" dirty="0"/>
              <a:t>n </a:t>
            </a:r>
            <a:r>
              <a:rPr lang="en-IN" dirty="0"/>
              <a:t>vertices</a:t>
            </a:r>
            <a:r>
              <a:rPr lang="en-IN" dirty="0" smtClean="0"/>
              <a:t>. { if n is large it is impractical}</a:t>
            </a:r>
          </a:p>
          <a:p>
            <a:endParaRPr lang="en-IN" dirty="0" smtClean="0"/>
          </a:p>
          <a:p>
            <a:r>
              <a:rPr lang="en-IN" dirty="0" smtClean="0"/>
              <a:t>Sometimes </a:t>
            </a:r>
            <a:r>
              <a:rPr lang="en-IN" dirty="0"/>
              <a:t>it is not hard to show that two graphs are not isomorphic. </a:t>
            </a:r>
            <a:endParaRPr lang="en-IN" dirty="0" smtClean="0"/>
          </a:p>
          <a:p>
            <a:endParaRPr lang="en-IN" dirty="0" smtClean="0"/>
          </a:p>
          <a:p>
            <a:r>
              <a:rPr lang="en-IN" dirty="0" smtClean="0"/>
              <a:t>In </a:t>
            </a:r>
            <a:r>
              <a:rPr lang="en-IN" dirty="0"/>
              <a:t>particular, we </a:t>
            </a:r>
            <a:r>
              <a:rPr lang="en-IN" dirty="0" smtClean="0"/>
              <a:t>can show </a:t>
            </a:r>
            <a:r>
              <a:rPr lang="en-IN" dirty="0"/>
              <a:t>that two graphs are not isomorphic if we can find a property only one of the two </a:t>
            </a:r>
            <a:r>
              <a:rPr lang="en-IN" dirty="0" smtClean="0"/>
              <a:t>graphs has</a:t>
            </a:r>
            <a:r>
              <a:rPr lang="en-IN" dirty="0"/>
              <a:t>, but that is preserved by isomorphism. </a:t>
            </a:r>
            <a:endParaRPr lang="en-IN" dirty="0" smtClean="0"/>
          </a:p>
          <a:p>
            <a:endParaRPr lang="en-IN" dirty="0" smtClean="0"/>
          </a:p>
          <a:p>
            <a:r>
              <a:rPr lang="en-IN" dirty="0" smtClean="0"/>
              <a:t>A </a:t>
            </a:r>
            <a:r>
              <a:rPr lang="en-IN" dirty="0"/>
              <a:t>property preserved by isomorphism of graphs </a:t>
            </a:r>
            <a:r>
              <a:rPr lang="en-IN" dirty="0" smtClean="0"/>
              <a:t>is called </a:t>
            </a:r>
            <a:r>
              <a:rPr lang="en-IN" dirty="0"/>
              <a:t>a </a:t>
            </a:r>
            <a:r>
              <a:rPr lang="en-IN" b="1" dirty="0"/>
              <a:t>graph invariant</a:t>
            </a:r>
            <a:r>
              <a:rPr lang="en-IN" dirty="0"/>
              <a:t>. </a:t>
            </a:r>
            <a:endParaRPr lang="en-IN" dirty="0" smtClean="0"/>
          </a:p>
        </p:txBody>
      </p:sp>
      <p:sp>
        <p:nvSpPr>
          <p:cNvPr id="3" name="Content Placeholder 2"/>
          <p:cNvSpPr>
            <a:spLocks noGrp="1"/>
          </p:cNvSpPr>
          <p:nvPr>
            <p:ph sz="quarter" idx="10"/>
          </p:nvPr>
        </p:nvSpPr>
        <p:spPr/>
        <p:txBody>
          <a:bodyPr/>
          <a:lstStyle/>
          <a:p>
            <a:r>
              <a:rPr lang="en-US" dirty="0" smtClean="0"/>
              <a:t>Definitions</a:t>
            </a:r>
            <a:endParaRPr lang="en-IN" dirty="0"/>
          </a:p>
        </p:txBody>
      </p:sp>
    </p:spTree>
    <p:extLst>
      <p:ext uri="{BB962C8B-B14F-4D97-AF65-F5344CB8AC3E}">
        <p14:creationId xmlns:p14="http://schemas.microsoft.com/office/powerpoint/2010/main" val="4162879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0"/>
            <a:ext cx="8915400" cy="5105400"/>
          </a:xfrm>
        </p:spPr>
        <p:txBody>
          <a:bodyPr/>
          <a:lstStyle/>
          <a:p>
            <a:r>
              <a:rPr lang="en-IN" sz="2300" dirty="0" smtClean="0"/>
              <a:t>Isomorphic </a:t>
            </a:r>
            <a:r>
              <a:rPr lang="en-IN" sz="2300" dirty="0"/>
              <a:t>simple graphs must have the same </a:t>
            </a:r>
            <a:r>
              <a:rPr lang="en-IN" sz="2300" dirty="0" smtClean="0"/>
              <a:t>number  of vertices.</a:t>
            </a:r>
          </a:p>
          <a:p>
            <a:endParaRPr lang="en-IN" sz="2300" dirty="0"/>
          </a:p>
          <a:p>
            <a:r>
              <a:rPr lang="en-IN" sz="2300" dirty="0" smtClean="0"/>
              <a:t>Isomorphic </a:t>
            </a:r>
            <a:r>
              <a:rPr lang="en-IN" sz="2300" dirty="0"/>
              <a:t>simple graphs also must have the same number of </a:t>
            </a:r>
            <a:r>
              <a:rPr lang="en-IN" sz="2300" dirty="0" smtClean="0"/>
              <a:t>edges.</a:t>
            </a:r>
          </a:p>
          <a:p>
            <a:endParaRPr lang="en-IN" sz="2300" dirty="0"/>
          </a:p>
          <a:p>
            <a:r>
              <a:rPr lang="en-IN" sz="2300" dirty="0" smtClean="0"/>
              <a:t>The </a:t>
            </a:r>
            <a:r>
              <a:rPr lang="en-IN" sz="2300" dirty="0"/>
              <a:t>degrees of the vertices in isomorphic simple graphs must be the same. </a:t>
            </a:r>
            <a:endParaRPr lang="en-IN" sz="2300" dirty="0" smtClean="0"/>
          </a:p>
          <a:p>
            <a:r>
              <a:rPr lang="en-US" sz="2300" dirty="0" smtClean="0"/>
              <a:t>In summary:</a:t>
            </a:r>
            <a:endParaRPr lang="en-IN" sz="2300" dirty="0" smtClean="0"/>
          </a:p>
          <a:p>
            <a:r>
              <a:rPr lang="en-IN" sz="2300" dirty="0"/>
              <a:t>The number of vertices, the number of edges, and the number of vertices of each </a:t>
            </a:r>
            <a:r>
              <a:rPr lang="en-IN" sz="2300" dirty="0" smtClean="0"/>
              <a:t>degree are </a:t>
            </a:r>
            <a:r>
              <a:rPr lang="en-IN" sz="2300" dirty="0"/>
              <a:t>all invariants under isomorphism. If any of these quantities differ in two simple graphs</a:t>
            </a:r>
            <a:r>
              <a:rPr lang="en-IN" sz="2300" dirty="0" smtClean="0"/>
              <a:t>, these </a:t>
            </a:r>
            <a:r>
              <a:rPr lang="en-IN" sz="2300" dirty="0"/>
              <a:t>graphs cannot be isomorphic.</a:t>
            </a:r>
          </a:p>
        </p:txBody>
      </p:sp>
      <p:sp>
        <p:nvSpPr>
          <p:cNvPr id="3" name="Content Placeholder 2"/>
          <p:cNvSpPr>
            <a:spLocks noGrp="1"/>
          </p:cNvSpPr>
          <p:nvPr>
            <p:ph sz="quarter" idx="10"/>
          </p:nvPr>
        </p:nvSpPr>
        <p:spPr/>
        <p:txBody>
          <a:bodyPr/>
          <a:lstStyle/>
          <a:p>
            <a:r>
              <a:rPr lang="en-US" dirty="0" smtClean="0"/>
              <a:t>Definitions</a:t>
            </a:r>
            <a:endParaRPr lang="en-IN" dirty="0"/>
          </a:p>
        </p:txBody>
      </p:sp>
    </p:spTree>
    <p:extLst>
      <p:ext uri="{BB962C8B-B14F-4D97-AF65-F5344CB8AC3E}">
        <p14:creationId xmlns:p14="http://schemas.microsoft.com/office/powerpoint/2010/main" val="1229560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991600" cy="5105399"/>
          </a:xfrm>
        </p:spPr>
        <p:txBody>
          <a:bodyPr/>
          <a:lstStyle/>
          <a:p>
            <a:r>
              <a:rPr lang="en-IN" dirty="0"/>
              <a:t>To show that a function </a:t>
            </a:r>
            <a:r>
              <a:rPr lang="en-IN" i="1" dirty="0"/>
              <a:t>f </a:t>
            </a:r>
            <a:r>
              <a:rPr lang="en-IN" dirty="0"/>
              <a:t>from the vertex set of a </a:t>
            </a:r>
            <a:r>
              <a:rPr lang="en-IN" dirty="0" smtClean="0"/>
              <a:t>graph </a:t>
            </a:r>
            <a:r>
              <a:rPr lang="en-IN" i="1" dirty="0" smtClean="0"/>
              <a:t>G </a:t>
            </a:r>
            <a:r>
              <a:rPr lang="en-IN" dirty="0" smtClean="0"/>
              <a:t>to </a:t>
            </a:r>
            <a:r>
              <a:rPr lang="en-IN" dirty="0"/>
              <a:t>the vertex set of a </a:t>
            </a:r>
            <a:r>
              <a:rPr lang="en-IN" dirty="0" smtClean="0"/>
              <a:t>graph </a:t>
            </a:r>
            <a:r>
              <a:rPr lang="en-IN" i="1" dirty="0" smtClean="0"/>
              <a:t>H </a:t>
            </a:r>
            <a:r>
              <a:rPr lang="en-IN" dirty="0"/>
              <a:t>is </a:t>
            </a:r>
            <a:r>
              <a:rPr lang="en-IN" dirty="0" smtClean="0"/>
              <a:t>an isomorphism</a:t>
            </a:r>
            <a:r>
              <a:rPr lang="en-IN" dirty="0"/>
              <a:t>, we need to show that </a:t>
            </a:r>
            <a:r>
              <a:rPr lang="en-IN" i="1" dirty="0"/>
              <a:t>f </a:t>
            </a:r>
            <a:r>
              <a:rPr lang="en-IN" dirty="0"/>
              <a:t>preserves the presence and absence of edges. </a:t>
            </a:r>
            <a:endParaRPr lang="en-IN" dirty="0" smtClean="0"/>
          </a:p>
          <a:p>
            <a:endParaRPr lang="en-IN" dirty="0"/>
          </a:p>
          <a:p>
            <a:r>
              <a:rPr lang="en-IN" dirty="0" smtClean="0"/>
              <a:t>One helpful way </a:t>
            </a:r>
            <a:r>
              <a:rPr lang="en-IN" dirty="0"/>
              <a:t>to do this is to use adjacency matrices. </a:t>
            </a:r>
            <a:endParaRPr lang="en-IN" dirty="0" smtClean="0"/>
          </a:p>
          <a:p>
            <a:endParaRPr lang="en-IN" dirty="0"/>
          </a:p>
          <a:p>
            <a:r>
              <a:rPr lang="en-IN" dirty="0" smtClean="0"/>
              <a:t>In </a:t>
            </a:r>
            <a:r>
              <a:rPr lang="en-IN" dirty="0"/>
              <a:t>particular, to show that </a:t>
            </a:r>
            <a:r>
              <a:rPr lang="en-IN" i="1" dirty="0"/>
              <a:t>f </a:t>
            </a:r>
            <a:r>
              <a:rPr lang="en-IN" dirty="0"/>
              <a:t>is an isomorphism, </a:t>
            </a:r>
            <a:r>
              <a:rPr lang="en-IN" dirty="0" smtClean="0"/>
              <a:t>we can </a:t>
            </a:r>
            <a:r>
              <a:rPr lang="en-IN" dirty="0"/>
              <a:t>show that the adjacency matrix of </a:t>
            </a:r>
            <a:r>
              <a:rPr lang="en-IN" i="1" dirty="0"/>
              <a:t>G </a:t>
            </a:r>
            <a:r>
              <a:rPr lang="en-IN" dirty="0"/>
              <a:t>is the same as the adjacency matrix of </a:t>
            </a:r>
            <a:r>
              <a:rPr lang="en-IN" i="1" dirty="0"/>
              <a:t>H</a:t>
            </a:r>
            <a:r>
              <a:rPr lang="en-IN" dirty="0"/>
              <a:t>, when </a:t>
            </a:r>
            <a:r>
              <a:rPr lang="en-IN" dirty="0" smtClean="0"/>
              <a:t>rows and </a:t>
            </a:r>
            <a:r>
              <a:rPr lang="en-IN" dirty="0"/>
              <a:t>columns are </a:t>
            </a:r>
            <a:r>
              <a:rPr lang="en-IN" dirty="0" smtClean="0"/>
              <a:t>labelled </a:t>
            </a:r>
            <a:r>
              <a:rPr lang="en-IN" dirty="0"/>
              <a:t>to correspond to the images under </a:t>
            </a:r>
            <a:r>
              <a:rPr lang="en-IN" i="1" dirty="0"/>
              <a:t>f </a:t>
            </a:r>
            <a:r>
              <a:rPr lang="en-IN" dirty="0"/>
              <a:t>of the vertices in </a:t>
            </a:r>
            <a:r>
              <a:rPr lang="en-IN" i="1" dirty="0"/>
              <a:t>G </a:t>
            </a:r>
            <a:r>
              <a:rPr lang="en-IN" dirty="0"/>
              <a:t>that are </a:t>
            </a:r>
            <a:r>
              <a:rPr lang="en-IN" dirty="0" smtClean="0"/>
              <a:t>the labels </a:t>
            </a:r>
            <a:r>
              <a:rPr lang="en-IN" dirty="0"/>
              <a:t>of these rows and columns in the adjacency matrix of </a:t>
            </a:r>
            <a:r>
              <a:rPr lang="en-IN" i="1" dirty="0"/>
              <a:t>G</a:t>
            </a:r>
            <a:r>
              <a:rPr lang="en-IN" dirty="0"/>
              <a:t>.</a:t>
            </a:r>
          </a:p>
        </p:txBody>
      </p:sp>
      <p:sp>
        <p:nvSpPr>
          <p:cNvPr id="3" name="Content Placeholder 2"/>
          <p:cNvSpPr>
            <a:spLocks noGrp="1"/>
          </p:cNvSpPr>
          <p:nvPr>
            <p:ph sz="quarter" idx="10"/>
          </p:nvPr>
        </p:nvSpPr>
        <p:spPr/>
        <p:txBody>
          <a:bodyPr/>
          <a:lstStyle/>
          <a:p>
            <a:r>
              <a:rPr lang="en-US" dirty="0" smtClean="0"/>
              <a:t>Isomorphism</a:t>
            </a:r>
            <a:endParaRPr lang="en-IN" dirty="0"/>
          </a:p>
        </p:txBody>
      </p:sp>
    </p:spTree>
    <p:extLst>
      <p:ext uri="{BB962C8B-B14F-4D97-AF65-F5344CB8AC3E}">
        <p14:creationId xmlns:p14="http://schemas.microsoft.com/office/powerpoint/2010/main" val="500338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Problem</a:t>
            </a:r>
            <a:endParaRPr lang="en-IN" dirty="0"/>
          </a:p>
        </p:txBody>
      </p:sp>
      <p:pic>
        <p:nvPicPr>
          <p:cNvPr id="5" name="Picture 4"/>
          <p:cNvPicPr>
            <a:picLocks noChangeAspect="1"/>
          </p:cNvPicPr>
          <p:nvPr/>
        </p:nvPicPr>
        <p:blipFill>
          <a:blip r:embed="rId2"/>
          <a:stretch>
            <a:fillRect/>
          </a:stretch>
        </p:blipFill>
        <p:spPr>
          <a:xfrm>
            <a:off x="2648900" y="2826097"/>
            <a:ext cx="3980500" cy="1467200"/>
          </a:xfrm>
          <a:prstGeom prst="rect">
            <a:avLst/>
          </a:prstGeom>
        </p:spPr>
      </p:pic>
      <p:sp>
        <p:nvSpPr>
          <p:cNvPr id="6" name="Rectangle 5"/>
          <p:cNvSpPr/>
          <p:nvPr/>
        </p:nvSpPr>
        <p:spPr>
          <a:xfrm>
            <a:off x="152400" y="1441102"/>
            <a:ext cx="8686800" cy="1384995"/>
          </a:xfrm>
          <a:prstGeom prst="rect">
            <a:avLst/>
          </a:prstGeom>
        </p:spPr>
        <p:txBody>
          <a:bodyPr wrap="square">
            <a:spAutoFit/>
          </a:bodyPr>
          <a:lstStyle/>
          <a:p>
            <a:r>
              <a:rPr lang="en-IN" sz="2800" dirty="0" smtClean="0"/>
              <a:t>Determine </a:t>
            </a:r>
            <a:r>
              <a:rPr lang="en-IN" sz="2800" dirty="0"/>
              <a:t>whether the given pair of graphs is isomorphic. Exhibit an isomorphism or provide a rigorous argument that none exists.</a:t>
            </a:r>
          </a:p>
        </p:txBody>
      </p:sp>
      <p:sp>
        <p:nvSpPr>
          <p:cNvPr id="7" name="Rectangle 6"/>
          <p:cNvSpPr/>
          <p:nvPr/>
        </p:nvSpPr>
        <p:spPr>
          <a:xfrm>
            <a:off x="168166" y="4211092"/>
            <a:ext cx="8458200" cy="646331"/>
          </a:xfrm>
          <a:prstGeom prst="rect">
            <a:avLst/>
          </a:prstGeom>
        </p:spPr>
        <p:txBody>
          <a:bodyPr wrap="square">
            <a:spAutoFit/>
          </a:bodyPr>
          <a:lstStyle/>
          <a:p>
            <a:r>
              <a:rPr lang="en-IN" dirty="0"/>
              <a:t>The graphs are isomorphic. One isomorphism is the following: </a:t>
            </a:r>
            <a:r>
              <a:rPr lang="en-IN" dirty="0" smtClean="0"/>
              <a:t>f(v1</a:t>
            </a:r>
            <a:r>
              <a:rPr lang="en-IN" dirty="0"/>
              <a:t>) = </a:t>
            </a:r>
            <a:r>
              <a:rPr lang="en-IN" dirty="0" smtClean="0"/>
              <a:t>u2</a:t>
            </a:r>
            <a:r>
              <a:rPr lang="en-IN" dirty="0"/>
              <a:t>, </a:t>
            </a:r>
            <a:r>
              <a:rPr lang="en-IN" dirty="0" smtClean="0"/>
              <a:t>f(v2</a:t>
            </a:r>
            <a:r>
              <a:rPr lang="en-IN" dirty="0"/>
              <a:t>) = </a:t>
            </a:r>
            <a:r>
              <a:rPr lang="en-IN" dirty="0" smtClean="0"/>
              <a:t>u3, f(v3</a:t>
            </a:r>
            <a:r>
              <a:rPr lang="en-IN" dirty="0"/>
              <a:t>) = </a:t>
            </a:r>
            <a:r>
              <a:rPr lang="en-IN" dirty="0" smtClean="0"/>
              <a:t>u4, f(v4</a:t>
            </a:r>
            <a:r>
              <a:rPr lang="en-IN" dirty="0"/>
              <a:t>) = </a:t>
            </a:r>
            <a:r>
              <a:rPr lang="en-IN" dirty="0" smtClean="0"/>
              <a:t>u5, f(v5</a:t>
            </a:r>
            <a:r>
              <a:rPr lang="en-IN" dirty="0"/>
              <a:t>) = </a:t>
            </a:r>
            <a:r>
              <a:rPr lang="en-IN" dirty="0" smtClean="0"/>
              <a:t>v1.</a:t>
            </a:r>
            <a:endParaRPr lang="en-IN" dirty="0"/>
          </a:p>
        </p:txBody>
      </p:sp>
      <p:pic>
        <p:nvPicPr>
          <p:cNvPr id="12" name="Picture 11"/>
          <p:cNvPicPr>
            <a:picLocks noChangeAspect="1"/>
          </p:cNvPicPr>
          <p:nvPr/>
        </p:nvPicPr>
        <p:blipFill>
          <a:blip r:embed="rId3"/>
          <a:stretch>
            <a:fillRect/>
          </a:stretch>
        </p:blipFill>
        <p:spPr>
          <a:xfrm>
            <a:off x="315310" y="4829412"/>
            <a:ext cx="2472100" cy="1697760"/>
          </a:xfrm>
          <a:prstGeom prst="rect">
            <a:avLst/>
          </a:prstGeom>
        </p:spPr>
      </p:pic>
      <p:sp>
        <p:nvSpPr>
          <p:cNvPr id="13" name="Rectangle 12"/>
          <p:cNvSpPr/>
          <p:nvPr/>
        </p:nvSpPr>
        <p:spPr>
          <a:xfrm>
            <a:off x="3168869" y="5355126"/>
            <a:ext cx="5638800" cy="646331"/>
          </a:xfrm>
          <a:prstGeom prst="rect">
            <a:avLst/>
          </a:prstGeom>
        </p:spPr>
        <p:txBody>
          <a:bodyPr wrap="square">
            <a:spAutoFit/>
          </a:bodyPr>
          <a:lstStyle/>
          <a:p>
            <a:r>
              <a:rPr lang="en-IN" dirty="0"/>
              <a:t>This graph is isomorphic. One isomorphism is f(u1) = v5, f(u2) = v2, f(u3) = v3, f(u4) = v6, f(u5) = v4, and f(u6) = v1.</a:t>
            </a:r>
          </a:p>
        </p:txBody>
      </p:sp>
    </p:spTree>
    <p:extLst>
      <p:ext uri="{BB962C8B-B14F-4D97-AF65-F5344CB8AC3E}">
        <p14:creationId xmlns:p14="http://schemas.microsoft.com/office/powerpoint/2010/main" val="4259864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4419600"/>
            <a:ext cx="9067800" cy="2308324"/>
          </a:xfrm>
          <a:prstGeom prst="rect">
            <a:avLst/>
          </a:prstGeom>
        </p:spPr>
        <p:txBody>
          <a:bodyPr wrap="square">
            <a:spAutoFit/>
          </a:bodyPr>
          <a:lstStyle/>
          <a:p>
            <a:r>
              <a:rPr lang="en-IN" sz="3600" b="1" dirty="0"/>
              <a:t>Course Number : </a:t>
            </a:r>
            <a:r>
              <a:rPr lang="en-US" sz="3600" b="1" dirty="0"/>
              <a:t>SS ZC416</a:t>
            </a:r>
            <a:r>
              <a:rPr lang="en-IN" sz="3600" b="1" dirty="0"/>
              <a:t> </a:t>
            </a:r>
          </a:p>
          <a:p>
            <a:r>
              <a:rPr lang="en-IN" sz="3600" b="1" dirty="0"/>
              <a:t>Course Title: MATHEMATICAL FOUNDATIONS</a:t>
            </a:r>
          </a:p>
          <a:p>
            <a:r>
              <a:rPr lang="en-IN" sz="3600" b="1" dirty="0"/>
              <a:t>                        FOR DATA SCIENCE</a:t>
            </a:r>
          </a:p>
          <a:p>
            <a:r>
              <a:rPr lang="en-IN" sz="3600" b="1" dirty="0"/>
              <a:t>Lecture No. </a:t>
            </a:r>
            <a:r>
              <a:rPr lang="en-IN" sz="3600" b="1" dirty="0" smtClean="0"/>
              <a:t>:14 </a:t>
            </a:r>
            <a:endParaRPr lang="en-IN" sz="3600" b="1" dirty="0"/>
          </a:p>
        </p:txBody>
      </p:sp>
    </p:spTree>
    <p:extLst>
      <p:ext uri="{BB962C8B-B14F-4D97-AF65-F5344CB8AC3E}">
        <p14:creationId xmlns:p14="http://schemas.microsoft.com/office/powerpoint/2010/main" val="1411291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9199"/>
          </a:xfrm>
        </p:spPr>
        <p:txBody>
          <a:bodyPr/>
          <a:lstStyle/>
          <a:p>
            <a:endParaRPr lang="en-IN" dirty="0" smtClean="0"/>
          </a:p>
          <a:p>
            <a:endParaRPr lang="en-US" dirty="0" smtClean="0"/>
          </a:p>
          <a:p>
            <a:endParaRPr lang="en-IN" dirty="0"/>
          </a:p>
          <a:p>
            <a:endParaRPr lang="en-IN" dirty="0" smtClean="0"/>
          </a:p>
          <a:p>
            <a:r>
              <a:rPr lang="en-IN" dirty="0" smtClean="0"/>
              <a:t>Number </a:t>
            </a:r>
            <a:r>
              <a:rPr lang="en-IN" dirty="0"/>
              <a:t>of Vertices u = 5, v = </a:t>
            </a:r>
            <a:r>
              <a:rPr lang="en-IN" dirty="0" smtClean="0"/>
              <a:t>5</a:t>
            </a:r>
          </a:p>
          <a:p>
            <a:r>
              <a:rPr lang="en-IN" dirty="0" smtClean="0"/>
              <a:t>Number </a:t>
            </a:r>
            <a:r>
              <a:rPr lang="en-IN" dirty="0"/>
              <a:t>of edges u = 7, v = </a:t>
            </a:r>
            <a:r>
              <a:rPr lang="en-IN" dirty="0" smtClean="0"/>
              <a:t>7</a:t>
            </a:r>
          </a:p>
          <a:p>
            <a:r>
              <a:rPr lang="en-IN" dirty="0" smtClean="0"/>
              <a:t>Set </a:t>
            </a:r>
            <a:r>
              <a:rPr lang="en-IN" dirty="0"/>
              <a:t>of degrees u{3, 2, 3, 3, 3}, v{2, 4, 3, 2, </a:t>
            </a:r>
            <a:r>
              <a:rPr lang="en-IN" dirty="0" smtClean="0"/>
              <a:t>3}</a:t>
            </a:r>
            <a:endParaRPr lang="en-IN" dirty="0"/>
          </a:p>
          <a:p>
            <a:endParaRPr lang="en-IN" dirty="0"/>
          </a:p>
          <a:p>
            <a:endParaRPr lang="en-IN" dirty="0"/>
          </a:p>
          <a:p>
            <a:r>
              <a:rPr lang="en-IN" dirty="0" smtClean="0"/>
              <a:t>Since </a:t>
            </a:r>
            <a:r>
              <a:rPr lang="en-IN" dirty="0"/>
              <a:t>there are vertices that can't map to the other set </a:t>
            </a:r>
            <a:r>
              <a:rPr lang="en-IN" dirty="0" smtClean="0"/>
              <a:t>because </a:t>
            </a:r>
            <a:r>
              <a:rPr lang="en-IN" dirty="0"/>
              <a:t>there </a:t>
            </a:r>
            <a:r>
              <a:rPr lang="en-IN" dirty="0" smtClean="0"/>
              <a:t>are not </a:t>
            </a:r>
            <a:r>
              <a:rPr lang="en-IN" dirty="0"/>
              <a:t>an equal number of vertices with the same degree, then this pair can </a:t>
            </a:r>
            <a:r>
              <a:rPr lang="en-IN" dirty="0" smtClean="0"/>
              <a:t>not be </a:t>
            </a:r>
            <a:r>
              <a:rPr lang="en-IN" dirty="0"/>
              <a:t>an isomorphism</a:t>
            </a:r>
          </a:p>
        </p:txBody>
      </p:sp>
      <p:sp>
        <p:nvSpPr>
          <p:cNvPr id="3" name="Content Placeholder 2"/>
          <p:cNvSpPr>
            <a:spLocks noGrp="1"/>
          </p:cNvSpPr>
          <p:nvPr>
            <p:ph sz="quarter" idx="10"/>
          </p:nvPr>
        </p:nvSpPr>
        <p:spPr/>
        <p:txBody>
          <a:bodyPr/>
          <a:lstStyle/>
          <a:p>
            <a:r>
              <a:rPr lang="en-IN" dirty="0" smtClean="0"/>
              <a:t>Problem</a:t>
            </a:r>
            <a:endParaRPr lang="en-IN" dirty="0"/>
          </a:p>
        </p:txBody>
      </p:sp>
      <p:pic>
        <p:nvPicPr>
          <p:cNvPr id="4" name="Picture 3"/>
          <p:cNvPicPr>
            <a:picLocks noChangeAspect="1"/>
          </p:cNvPicPr>
          <p:nvPr/>
        </p:nvPicPr>
        <p:blipFill>
          <a:blip r:embed="rId2"/>
          <a:stretch>
            <a:fillRect/>
          </a:stretch>
        </p:blipFill>
        <p:spPr>
          <a:xfrm>
            <a:off x="3886200" y="1447800"/>
            <a:ext cx="3268200" cy="1372880"/>
          </a:xfrm>
          <a:prstGeom prst="rect">
            <a:avLst/>
          </a:prstGeom>
        </p:spPr>
      </p:pic>
    </p:spTree>
    <p:extLst>
      <p:ext uri="{BB962C8B-B14F-4D97-AF65-F5344CB8AC3E}">
        <p14:creationId xmlns:p14="http://schemas.microsoft.com/office/powerpoint/2010/main" val="2607505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5059363"/>
          </a:xfrm>
        </p:spPr>
        <p:txBody>
          <a:bodyPr/>
          <a:lstStyle/>
          <a:p>
            <a:pPr algn="just"/>
            <a:r>
              <a:rPr lang="en-US" dirty="0"/>
              <a:t>There are several ways that paths and circuits can help determine whether two graphs </a:t>
            </a:r>
            <a:r>
              <a:rPr lang="en-US" dirty="0" smtClean="0"/>
              <a:t>are isomorphic.</a:t>
            </a:r>
          </a:p>
          <a:p>
            <a:pPr algn="just"/>
            <a:endParaRPr lang="en-US" dirty="0"/>
          </a:p>
          <a:p>
            <a:pPr algn="just"/>
            <a:r>
              <a:rPr lang="en-US" dirty="0" smtClean="0"/>
              <a:t> </a:t>
            </a:r>
            <a:r>
              <a:rPr lang="en-US" dirty="0"/>
              <a:t>For example, the existence of a simple circuit of a particular length is a </a:t>
            </a:r>
            <a:r>
              <a:rPr lang="en-US" dirty="0" smtClean="0"/>
              <a:t>useful invariant </a:t>
            </a:r>
            <a:r>
              <a:rPr lang="en-US" dirty="0"/>
              <a:t>that can be used to show that two graphs are not isomorphic</a:t>
            </a:r>
            <a:r>
              <a:rPr lang="en-US" dirty="0" smtClean="0"/>
              <a:t>.</a:t>
            </a:r>
          </a:p>
          <a:p>
            <a:pPr algn="just"/>
            <a:endParaRPr lang="en-US" dirty="0"/>
          </a:p>
          <a:p>
            <a:pPr algn="just"/>
            <a:r>
              <a:rPr lang="en-US" dirty="0" smtClean="0"/>
              <a:t> </a:t>
            </a:r>
            <a:r>
              <a:rPr lang="en-US" dirty="0"/>
              <a:t>In addition, paths can </a:t>
            </a:r>
            <a:r>
              <a:rPr lang="en-US" dirty="0" smtClean="0"/>
              <a:t>be used </a:t>
            </a:r>
            <a:r>
              <a:rPr lang="en-US" dirty="0"/>
              <a:t>to construct mappings that may be </a:t>
            </a:r>
            <a:r>
              <a:rPr lang="en-US" dirty="0" err="1"/>
              <a:t>isomorphisms</a:t>
            </a:r>
            <a:endParaRPr lang="en-IN" dirty="0"/>
          </a:p>
        </p:txBody>
      </p:sp>
      <p:sp>
        <p:nvSpPr>
          <p:cNvPr id="3" name="Content Placeholder 2"/>
          <p:cNvSpPr>
            <a:spLocks noGrp="1"/>
          </p:cNvSpPr>
          <p:nvPr>
            <p:ph sz="quarter" idx="10"/>
          </p:nvPr>
        </p:nvSpPr>
        <p:spPr/>
        <p:txBody>
          <a:bodyPr/>
          <a:lstStyle/>
          <a:p>
            <a:r>
              <a:rPr lang="en-US" dirty="0" smtClean="0"/>
              <a:t>Note</a:t>
            </a:r>
            <a:endParaRPr lang="en-IN" dirty="0"/>
          </a:p>
        </p:txBody>
      </p:sp>
      <p:pic>
        <p:nvPicPr>
          <p:cNvPr id="1026" name="Picture 2" descr="Either of these pairs isomorphic? List the mapping or the invaraint viol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4941886"/>
            <a:ext cx="534352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819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799"/>
            <a:ext cx="8915400" cy="4983033"/>
          </a:xfrm>
        </p:spPr>
        <p:txBody>
          <a:bodyPr/>
          <a:lstStyle/>
          <a:p>
            <a:r>
              <a:rPr lang="en-IN" dirty="0" smtClean="0"/>
              <a:t> </a:t>
            </a:r>
            <a:r>
              <a:rPr lang="en-IN" dirty="0"/>
              <a:t>Does each of these lists of vertices form a path in the following graph? Which paths are simple? Which are circuits? What are the lengths of those that are paths</a:t>
            </a:r>
            <a:r>
              <a:rPr lang="en-IN" dirty="0" smtClean="0"/>
              <a:t>?</a:t>
            </a:r>
          </a:p>
          <a:p>
            <a:endParaRPr lang="en-IN" dirty="0" smtClean="0"/>
          </a:p>
          <a:p>
            <a:endParaRPr lang="en-IN" dirty="0"/>
          </a:p>
          <a:p>
            <a:endParaRPr lang="en-IN" dirty="0" smtClean="0"/>
          </a:p>
          <a:p>
            <a:endParaRPr lang="en-IN" dirty="0" smtClean="0"/>
          </a:p>
          <a:p>
            <a:r>
              <a:rPr lang="en-IN" dirty="0" smtClean="0"/>
              <a:t>a</a:t>
            </a:r>
            <a:r>
              <a:rPr lang="en-IN" dirty="0"/>
              <a:t>) a, e, b, c, b </a:t>
            </a:r>
            <a:endParaRPr lang="en-IN" dirty="0" smtClean="0"/>
          </a:p>
          <a:p>
            <a:r>
              <a:rPr lang="en-IN" dirty="0" smtClean="0"/>
              <a:t>b</a:t>
            </a:r>
            <a:r>
              <a:rPr lang="en-IN" dirty="0"/>
              <a:t>) a, e, a, d, b, c, a </a:t>
            </a:r>
            <a:endParaRPr lang="en-IN" dirty="0" smtClean="0"/>
          </a:p>
          <a:p>
            <a:r>
              <a:rPr lang="en-IN" dirty="0" smtClean="0"/>
              <a:t>c</a:t>
            </a:r>
            <a:r>
              <a:rPr lang="en-IN" dirty="0"/>
              <a:t>) e, b, a, d, b, e </a:t>
            </a:r>
            <a:endParaRPr lang="en-IN" dirty="0" smtClean="0"/>
          </a:p>
          <a:p>
            <a:r>
              <a:rPr lang="en-IN" dirty="0" smtClean="0"/>
              <a:t>d</a:t>
            </a:r>
            <a:r>
              <a:rPr lang="en-IN" dirty="0"/>
              <a:t>) c, b, d, a, e, c</a:t>
            </a:r>
          </a:p>
        </p:txBody>
      </p:sp>
      <p:sp>
        <p:nvSpPr>
          <p:cNvPr id="3" name="Content Placeholder 2"/>
          <p:cNvSpPr>
            <a:spLocks noGrp="1"/>
          </p:cNvSpPr>
          <p:nvPr>
            <p:ph sz="quarter" idx="10"/>
          </p:nvPr>
        </p:nvSpPr>
        <p:spPr/>
        <p:txBody>
          <a:bodyPr/>
          <a:lstStyle/>
          <a:p>
            <a:r>
              <a:rPr lang="en-IN" dirty="0" smtClean="0"/>
              <a:t>Problem</a:t>
            </a:r>
            <a:endParaRPr lang="en-IN" dirty="0"/>
          </a:p>
        </p:txBody>
      </p:sp>
      <p:pic>
        <p:nvPicPr>
          <p:cNvPr id="5" name="Picture 4"/>
          <p:cNvPicPr>
            <a:picLocks noChangeAspect="1"/>
          </p:cNvPicPr>
          <p:nvPr/>
        </p:nvPicPr>
        <p:blipFill>
          <a:blip r:embed="rId2"/>
          <a:stretch>
            <a:fillRect/>
          </a:stretch>
        </p:blipFill>
        <p:spPr>
          <a:xfrm>
            <a:off x="3124200" y="2819400"/>
            <a:ext cx="2472100" cy="1393840"/>
          </a:xfrm>
          <a:prstGeom prst="rect">
            <a:avLst/>
          </a:prstGeom>
        </p:spPr>
      </p:pic>
    </p:spTree>
    <p:extLst>
      <p:ext uri="{BB962C8B-B14F-4D97-AF65-F5344CB8AC3E}">
        <p14:creationId xmlns:p14="http://schemas.microsoft.com/office/powerpoint/2010/main" val="310275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Sol.</a:t>
            </a:r>
            <a:endParaRPr lang="en-IN" dirty="0"/>
          </a:p>
        </p:txBody>
      </p:sp>
      <p:sp>
        <p:nvSpPr>
          <p:cNvPr id="4" name="Content Placeholder 3"/>
          <p:cNvSpPr>
            <a:spLocks noGrp="1"/>
          </p:cNvSpPr>
          <p:nvPr>
            <p:ph idx="1"/>
          </p:nvPr>
        </p:nvSpPr>
        <p:spPr>
          <a:xfrm>
            <a:off x="152400" y="1493837"/>
            <a:ext cx="8763000" cy="4413516"/>
          </a:xfrm>
          <a:prstGeom prst="rect">
            <a:avLst/>
          </a:prstGeom>
        </p:spPr>
        <p:txBody>
          <a:bodyPr wrap="square">
            <a:spAutoFit/>
          </a:bodyPr>
          <a:lstStyle/>
          <a:p>
            <a:pPr marL="457200" indent="-457200">
              <a:buAutoNum type="alphaLcParenR"/>
            </a:pPr>
            <a:r>
              <a:rPr lang="en-IN" dirty="0" smtClean="0">
                <a:latin typeface="Times New Roman" panose="02020603050405020304" pitchFamily="18" charset="0"/>
              </a:rPr>
              <a:t>This </a:t>
            </a:r>
            <a:r>
              <a:rPr lang="en-IN" dirty="0">
                <a:latin typeface="Times New Roman" panose="02020603050405020304" pitchFamily="18" charset="0"/>
              </a:rPr>
              <a:t>is a path of length 4, but it is not simple, since edge </a:t>
            </a:r>
            <a:r>
              <a:rPr lang="en-IN" i="1" dirty="0">
                <a:latin typeface="Arial" panose="020B0604020202020204" pitchFamily="34" charset="0"/>
              </a:rPr>
              <a:t>{b, </a:t>
            </a:r>
            <a:r>
              <a:rPr lang="en-IN" dirty="0">
                <a:latin typeface="Times New Roman" panose="02020603050405020304" pitchFamily="18" charset="0"/>
              </a:rPr>
              <a:t>c} is used twice. </a:t>
            </a:r>
            <a:r>
              <a:rPr lang="en-IN" sz="1600" dirty="0">
                <a:latin typeface="Arial" panose="020B0604020202020204" pitchFamily="34" charset="0"/>
              </a:rPr>
              <a:t>It </a:t>
            </a:r>
            <a:r>
              <a:rPr lang="en-IN" dirty="0">
                <a:latin typeface="Times New Roman" panose="02020603050405020304" pitchFamily="18" charset="0"/>
              </a:rPr>
              <a:t>is not a circuit, since </a:t>
            </a:r>
            <a:r>
              <a:rPr lang="en-IN" dirty="0" smtClean="0">
                <a:latin typeface="Times New Roman" panose="02020603050405020304" pitchFamily="18" charset="0"/>
              </a:rPr>
              <a:t>it ends </a:t>
            </a:r>
            <a:r>
              <a:rPr lang="en-IN" dirty="0">
                <a:latin typeface="Times New Roman" panose="02020603050405020304" pitchFamily="18" charset="0"/>
              </a:rPr>
              <a:t>at a different vertex from the one at which it began</a:t>
            </a:r>
            <a:r>
              <a:rPr lang="en-IN" dirty="0" smtClean="0">
                <a:latin typeface="Times New Roman" panose="02020603050405020304" pitchFamily="18" charset="0"/>
              </a:rPr>
              <a:t>.</a:t>
            </a:r>
          </a:p>
          <a:p>
            <a:pPr marL="457200" indent="-457200">
              <a:buAutoNum type="alphaLcParenR"/>
            </a:pPr>
            <a:endParaRPr lang="en-IN" dirty="0">
              <a:latin typeface="Times New Roman" panose="02020603050405020304" pitchFamily="18" charset="0"/>
            </a:endParaRPr>
          </a:p>
          <a:p>
            <a:r>
              <a:rPr lang="en-IN" b="1" dirty="0">
                <a:latin typeface="Times New Roman" panose="02020603050405020304" pitchFamily="18" charset="0"/>
              </a:rPr>
              <a:t>b) </a:t>
            </a:r>
            <a:r>
              <a:rPr lang="en-IN" dirty="0">
                <a:latin typeface="Times New Roman" panose="02020603050405020304" pitchFamily="18" charset="0"/>
              </a:rPr>
              <a:t>This is not a path, since there is no edge from </a:t>
            </a:r>
            <a:r>
              <a:rPr lang="en-IN" sz="1400" i="1" dirty="0">
                <a:latin typeface="Arial" panose="020B0604020202020204" pitchFamily="34" charset="0"/>
              </a:rPr>
              <a:t>c </a:t>
            </a:r>
            <a:r>
              <a:rPr lang="en-IN" dirty="0">
                <a:latin typeface="Times New Roman" panose="02020603050405020304" pitchFamily="18" charset="0"/>
              </a:rPr>
              <a:t>to </a:t>
            </a:r>
            <a:r>
              <a:rPr lang="en-IN" sz="1400" i="1" dirty="0">
                <a:latin typeface="Arial" panose="020B0604020202020204" pitchFamily="34" charset="0"/>
              </a:rPr>
              <a:t>a</a:t>
            </a:r>
            <a:r>
              <a:rPr lang="en-IN" sz="1400" i="1" dirty="0" smtClean="0">
                <a:latin typeface="Arial" panose="020B0604020202020204" pitchFamily="34" charset="0"/>
              </a:rPr>
              <a:t>.</a:t>
            </a:r>
          </a:p>
          <a:p>
            <a:endParaRPr lang="en-IN" sz="1400" i="1" dirty="0">
              <a:latin typeface="Arial" panose="020B0604020202020204" pitchFamily="34" charset="0"/>
            </a:endParaRPr>
          </a:p>
          <a:p>
            <a:r>
              <a:rPr lang="en-IN" dirty="0">
                <a:latin typeface="Times New Roman" panose="02020603050405020304" pitchFamily="18" charset="0"/>
              </a:rPr>
              <a:t>c) This is not a path, since there is no edge from </a:t>
            </a:r>
            <a:r>
              <a:rPr lang="en-IN" i="1" dirty="0">
                <a:latin typeface="Times New Roman" panose="02020603050405020304" pitchFamily="18" charset="0"/>
              </a:rPr>
              <a:t>b </a:t>
            </a:r>
            <a:r>
              <a:rPr lang="en-IN" dirty="0">
                <a:latin typeface="Times New Roman" panose="02020603050405020304" pitchFamily="18" charset="0"/>
              </a:rPr>
              <a:t>to </a:t>
            </a:r>
            <a:r>
              <a:rPr lang="en-IN" i="1" dirty="0">
                <a:latin typeface="Times New Roman" panose="02020603050405020304" pitchFamily="18" charset="0"/>
              </a:rPr>
              <a:t>a</a:t>
            </a:r>
            <a:r>
              <a:rPr lang="en-IN" i="1" dirty="0" smtClean="0">
                <a:latin typeface="Times New Roman" panose="02020603050405020304" pitchFamily="18" charset="0"/>
              </a:rPr>
              <a:t>.</a:t>
            </a:r>
          </a:p>
          <a:p>
            <a:endParaRPr lang="en-IN" i="1" dirty="0">
              <a:latin typeface="Times New Roman" panose="02020603050405020304" pitchFamily="18" charset="0"/>
            </a:endParaRPr>
          </a:p>
          <a:p>
            <a:r>
              <a:rPr lang="en-IN" sz="2400" b="1" dirty="0">
                <a:latin typeface="Times New Roman" panose="02020603050405020304" pitchFamily="18" charset="0"/>
              </a:rPr>
              <a:t> </a:t>
            </a:r>
            <a:r>
              <a:rPr lang="en-IN" sz="2400" b="1" dirty="0" smtClean="0">
                <a:latin typeface="Times New Roman" panose="02020603050405020304" pitchFamily="18" charset="0"/>
              </a:rPr>
              <a:t>d) </a:t>
            </a:r>
            <a:r>
              <a:rPr lang="en-IN" dirty="0" smtClean="0">
                <a:latin typeface="Times New Roman" panose="02020603050405020304" pitchFamily="18" charset="0"/>
              </a:rPr>
              <a:t>This </a:t>
            </a:r>
            <a:r>
              <a:rPr lang="en-IN" dirty="0">
                <a:latin typeface="Times New Roman" panose="02020603050405020304" pitchFamily="18" charset="0"/>
              </a:rPr>
              <a:t>is a path of length 5 (it has 5 edges in it). </a:t>
            </a:r>
            <a:r>
              <a:rPr lang="en-IN" sz="1600" dirty="0">
                <a:latin typeface="Arial" panose="020B0604020202020204" pitchFamily="34" charset="0"/>
              </a:rPr>
              <a:t>It </a:t>
            </a:r>
            <a:r>
              <a:rPr lang="en-IN" dirty="0">
                <a:latin typeface="Times New Roman" panose="02020603050405020304" pitchFamily="18" charset="0"/>
              </a:rPr>
              <a:t>is simple, since no edge is repeated. </a:t>
            </a:r>
            <a:r>
              <a:rPr lang="en-IN" sz="1600" dirty="0">
                <a:latin typeface="Arial" panose="020B0604020202020204" pitchFamily="34" charset="0"/>
              </a:rPr>
              <a:t>It </a:t>
            </a:r>
            <a:r>
              <a:rPr lang="en-IN" dirty="0">
                <a:latin typeface="Times New Roman" panose="02020603050405020304" pitchFamily="18" charset="0"/>
              </a:rPr>
              <a:t>is a circuit </a:t>
            </a:r>
            <a:r>
              <a:rPr lang="en-IN" dirty="0" smtClean="0">
                <a:latin typeface="Times New Roman" panose="02020603050405020304" pitchFamily="18" charset="0"/>
              </a:rPr>
              <a:t>since it </a:t>
            </a:r>
            <a:r>
              <a:rPr lang="en-IN" dirty="0">
                <a:latin typeface="Times New Roman" panose="02020603050405020304" pitchFamily="18" charset="0"/>
              </a:rPr>
              <a:t>ends at the same vertex at which it began.</a:t>
            </a:r>
            <a:endParaRPr lang="en-IN" dirty="0"/>
          </a:p>
        </p:txBody>
      </p:sp>
    </p:spTree>
    <p:extLst>
      <p:ext uri="{BB962C8B-B14F-4D97-AF65-F5344CB8AC3E}">
        <p14:creationId xmlns:p14="http://schemas.microsoft.com/office/powerpoint/2010/main" val="159095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4983163"/>
          </a:xfrm>
        </p:spPr>
        <p:txBody>
          <a:bodyPr/>
          <a:lstStyle/>
          <a:p>
            <a:pPr algn="just"/>
            <a:r>
              <a:rPr lang="en-IN" dirty="0"/>
              <a:t>Let </a:t>
            </a:r>
            <a:r>
              <a:rPr lang="en-IN" i="1" dirty="0"/>
              <a:t>G </a:t>
            </a:r>
            <a:r>
              <a:rPr lang="en-IN" dirty="0"/>
              <a:t>be a graph with adjacency matrix </a:t>
            </a:r>
            <a:r>
              <a:rPr lang="en-IN" b="1" dirty="0"/>
              <a:t>A </a:t>
            </a:r>
            <a:r>
              <a:rPr lang="en-IN" dirty="0"/>
              <a:t>with respect to the ordering </a:t>
            </a:r>
            <a:r>
              <a:rPr lang="en-IN" i="1" dirty="0"/>
              <a:t>v</a:t>
            </a:r>
            <a:r>
              <a:rPr lang="en-IN" dirty="0"/>
              <a:t>1</a:t>
            </a:r>
            <a:r>
              <a:rPr lang="en-IN" i="1" dirty="0"/>
              <a:t>, v</a:t>
            </a:r>
            <a:r>
              <a:rPr lang="en-IN" dirty="0"/>
              <a:t>2</a:t>
            </a:r>
            <a:r>
              <a:rPr lang="en-IN" i="1" dirty="0"/>
              <a:t>, . . . , </a:t>
            </a:r>
            <a:r>
              <a:rPr lang="en-IN" i="1" dirty="0" err="1"/>
              <a:t>vn</a:t>
            </a:r>
            <a:r>
              <a:rPr lang="en-IN" i="1" dirty="0"/>
              <a:t> </a:t>
            </a:r>
            <a:r>
              <a:rPr lang="en-IN" dirty="0" smtClean="0"/>
              <a:t>of the </a:t>
            </a:r>
            <a:r>
              <a:rPr lang="en-IN" dirty="0"/>
              <a:t>vertices of the graph (with directed or undirected edges, with multiple edges and </a:t>
            </a:r>
            <a:r>
              <a:rPr lang="en-IN" dirty="0" smtClean="0"/>
              <a:t>loops allowed</a:t>
            </a:r>
            <a:r>
              <a:rPr lang="en-IN" dirty="0"/>
              <a:t>). </a:t>
            </a:r>
            <a:endParaRPr lang="en-IN" dirty="0" smtClean="0"/>
          </a:p>
          <a:p>
            <a:pPr algn="just"/>
            <a:endParaRPr lang="en-IN" dirty="0"/>
          </a:p>
          <a:p>
            <a:pPr algn="just"/>
            <a:endParaRPr lang="en-IN" dirty="0" smtClean="0"/>
          </a:p>
          <a:p>
            <a:pPr algn="just"/>
            <a:r>
              <a:rPr lang="en-IN" dirty="0" smtClean="0"/>
              <a:t>The </a:t>
            </a:r>
            <a:r>
              <a:rPr lang="en-IN" dirty="0"/>
              <a:t>number of different paths of length </a:t>
            </a:r>
            <a:r>
              <a:rPr lang="en-IN" i="1" dirty="0"/>
              <a:t>r </a:t>
            </a:r>
            <a:r>
              <a:rPr lang="en-IN" dirty="0"/>
              <a:t>from </a:t>
            </a:r>
            <a:r>
              <a:rPr lang="en-IN" i="1" dirty="0"/>
              <a:t>v</a:t>
            </a:r>
            <a:r>
              <a:rPr lang="en-IN" i="1" baseline="-25000" dirty="0"/>
              <a:t>i</a:t>
            </a:r>
            <a:r>
              <a:rPr lang="en-IN" i="1" dirty="0"/>
              <a:t> </a:t>
            </a:r>
            <a:r>
              <a:rPr lang="en-IN" dirty="0"/>
              <a:t>to </a:t>
            </a:r>
            <a:r>
              <a:rPr lang="en-IN" i="1" dirty="0" err="1"/>
              <a:t>v</a:t>
            </a:r>
            <a:r>
              <a:rPr lang="en-IN" i="1" baseline="-25000" dirty="0" err="1"/>
              <a:t>j</a:t>
            </a:r>
            <a:r>
              <a:rPr lang="en-IN" i="1" dirty="0"/>
              <a:t> </a:t>
            </a:r>
            <a:r>
              <a:rPr lang="en-IN" dirty="0"/>
              <a:t>, where </a:t>
            </a:r>
            <a:r>
              <a:rPr lang="en-IN" i="1" dirty="0"/>
              <a:t>r </a:t>
            </a:r>
            <a:r>
              <a:rPr lang="en-IN" dirty="0"/>
              <a:t>is a positive integer</a:t>
            </a:r>
            <a:r>
              <a:rPr lang="en-IN" dirty="0" smtClean="0"/>
              <a:t>, equals </a:t>
            </a:r>
            <a:r>
              <a:rPr lang="en-IN" dirty="0"/>
              <a:t>the </a:t>
            </a:r>
            <a:r>
              <a:rPr lang="en-IN" i="1" dirty="0"/>
              <a:t>(</a:t>
            </a:r>
            <a:r>
              <a:rPr lang="en-IN" i="1" dirty="0" err="1"/>
              <a:t>i</a:t>
            </a:r>
            <a:r>
              <a:rPr lang="en-IN" i="1" dirty="0"/>
              <a:t>, j )</a:t>
            </a:r>
            <a:r>
              <a:rPr lang="en-IN" dirty="0" err="1"/>
              <a:t>th</a:t>
            </a:r>
            <a:r>
              <a:rPr lang="en-IN" dirty="0"/>
              <a:t> entry of </a:t>
            </a:r>
            <a:r>
              <a:rPr lang="en-IN" b="1" dirty="0" err="1"/>
              <a:t>A</a:t>
            </a:r>
            <a:r>
              <a:rPr lang="en-IN" i="1" baseline="30000" dirty="0" err="1"/>
              <a:t>r</a:t>
            </a:r>
            <a:r>
              <a:rPr lang="en-IN" i="1" dirty="0"/>
              <a:t> </a:t>
            </a:r>
            <a:r>
              <a:rPr lang="en-IN" dirty="0" smtClean="0"/>
              <a:t>.</a:t>
            </a:r>
          </a:p>
          <a:p>
            <a:pPr algn="just"/>
            <a:endParaRPr lang="en-US" dirty="0"/>
          </a:p>
          <a:p>
            <a:pPr algn="just"/>
            <a:endParaRPr lang="en-US" dirty="0" smtClean="0"/>
          </a:p>
          <a:p>
            <a:pPr algn="just"/>
            <a:r>
              <a:rPr lang="en-US" dirty="0" smtClean="0"/>
              <a:t>A</a:t>
            </a:r>
            <a:r>
              <a:rPr lang="en-US" baseline="30000" dirty="0" smtClean="0"/>
              <a:t>r+1</a:t>
            </a:r>
            <a:r>
              <a:rPr lang="en-US" dirty="0" smtClean="0"/>
              <a:t> = </a:t>
            </a:r>
            <a:r>
              <a:rPr lang="en-US" dirty="0" err="1" smtClean="0"/>
              <a:t>A</a:t>
            </a:r>
            <a:r>
              <a:rPr lang="en-US" baseline="30000" dirty="0" err="1" smtClean="0"/>
              <a:t>r</a:t>
            </a:r>
            <a:r>
              <a:rPr lang="en-US" dirty="0" smtClean="0"/>
              <a:t> . A</a:t>
            </a:r>
            <a:endParaRPr lang="en-IN" dirty="0"/>
          </a:p>
        </p:txBody>
      </p:sp>
      <p:sp>
        <p:nvSpPr>
          <p:cNvPr id="3" name="Content Placeholder 2"/>
          <p:cNvSpPr>
            <a:spLocks noGrp="1"/>
          </p:cNvSpPr>
          <p:nvPr>
            <p:ph sz="quarter" idx="10"/>
          </p:nvPr>
        </p:nvSpPr>
        <p:spPr/>
        <p:txBody>
          <a:bodyPr/>
          <a:lstStyle/>
          <a:p>
            <a:r>
              <a:rPr lang="en-US" dirty="0"/>
              <a:t>Definitions</a:t>
            </a:r>
            <a:endParaRPr lang="en-IN" dirty="0"/>
          </a:p>
        </p:txBody>
      </p:sp>
    </p:spTree>
    <p:extLst>
      <p:ext uri="{BB962C8B-B14F-4D97-AF65-F5344CB8AC3E}">
        <p14:creationId xmlns:p14="http://schemas.microsoft.com/office/powerpoint/2010/main" val="3887782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980714" cy="5105400"/>
          </a:xfrm>
        </p:spPr>
        <p:txBody>
          <a:bodyPr/>
          <a:lstStyle/>
          <a:p>
            <a:pPr algn="just"/>
            <a:r>
              <a:rPr lang="en-IN" sz="2200" dirty="0"/>
              <a:t>An undirected graph is called </a:t>
            </a:r>
            <a:r>
              <a:rPr lang="en-IN" sz="2200" i="1" dirty="0"/>
              <a:t>connected </a:t>
            </a:r>
            <a:r>
              <a:rPr lang="en-IN" sz="2200" dirty="0"/>
              <a:t>if there is a path between every pair of </a:t>
            </a:r>
            <a:r>
              <a:rPr lang="en-IN" sz="2200" dirty="0" smtClean="0"/>
              <a:t>distinct vertices </a:t>
            </a:r>
            <a:r>
              <a:rPr lang="en-IN" sz="2200" dirty="0"/>
              <a:t>of the graph</a:t>
            </a:r>
            <a:r>
              <a:rPr lang="en-IN" sz="2200" dirty="0" smtClean="0"/>
              <a:t>.</a:t>
            </a:r>
          </a:p>
          <a:p>
            <a:pPr algn="just"/>
            <a:endParaRPr lang="en-US" sz="2200" dirty="0"/>
          </a:p>
          <a:p>
            <a:pPr algn="just"/>
            <a:r>
              <a:rPr lang="en-IN" sz="2200" dirty="0" smtClean="0"/>
              <a:t> </a:t>
            </a:r>
          </a:p>
          <a:p>
            <a:pPr algn="just"/>
            <a:r>
              <a:rPr lang="en-IN" sz="2200" dirty="0" smtClean="0"/>
              <a:t>An </a:t>
            </a:r>
            <a:r>
              <a:rPr lang="en-IN" sz="2200" dirty="0"/>
              <a:t>undirected graph that is not </a:t>
            </a:r>
            <a:r>
              <a:rPr lang="en-IN" sz="2200" i="1" dirty="0"/>
              <a:t>connected </a:t>
            </a:r>
            <a:r>
              <a:rPr lang="en-IN" sz="2200" dirty="0"/>
              <a:t>is called </a:t>
            </a:r>
            <a:r>
              <a:rPr lang="en-IN" sz="2200" i="1" dirty="0"/>
              <a:t>disconnected</a:t>
            </a:r>
            <a:r>
              <a:rPr lang="en-IN" sz="2200" dirty="0" smtClean="0"/>
              <a:t>.</a:t>
            </a:r>
          </a:p>
          <a:p>
            <a:pPr algn="just"/>
            <a:endParaRPr lang="en-IN" sz="2200" dirty="0"/>
          </a:p>
          <a:p>
            <a:pPr algn="just"/>
            <a:endParaRPr lang="en-IN" sz="2200" dirty="0" smtClean="0"/>
          </a:p>
          <a:p>
            <a:pPr algn="just"/>
            <a:r>
              <a:rPr lang="en-IN" sz="2200" dirty="0" smtClean="0"/>
              <a:t> We say </a:t>
            </a:r>
            <a:r>
              <a:rPr lang="en-IN" sz="2200" dirty="0"/>
              <a:t>that we </a:t>
            </a:r>
            <a:r>
              <a:rPr lang="en-IN" sz="2200" i="1" dirty="0"/>
              <a:t>disconnect </a:t>
            </a:r>
            <a:r>
              <a:rPr lang="en-IN" sz="2200" dirty="0"/>
              <a:t>a graph when we remove vertices or edges, or both, to produce </a:t>
            </a:r>
            <a:r>
              <a:rPr lang="en-IN" sz="2200" dirty="0" smtClean="0"/>
              <a:t>a disconnected </a:t>
            </a:r>
            <a:r>
              <a:rPr lang="en-IN" sz="2200" dirty="0"/>
              <a:t>subgraph</a:t>
            </a:r>
            <a:r>
              <a:rPr lang="en-IN" sz="2200" dirty="0" smtClean="0"/>
              <a:t>.</a:t>
            </a:r>
          </a:p>
          <a:p>
            <a:pPr algn="just"/>
            <a:endParaRPr lang="en-IN" sz="2200" dirty="0"/>
          </a:p>
          <a:p>
            <a:pPr algn="just"/>
            <a:endParaRPr lang="en-IN" sz="2200" b="1" dirty="0" smtClean="0"/>
          </a:p>
          <a:p>
            <a:pPr algn="just"/>
            <a:r>
              <a:rPr lang="en-IN" sz="2200" b="1" dirty="0" smtClean="0"/>
              <a:t>There </a:t>
            </a:r>
            <a:r>
              <a:rPr lang="en-IN" sz="2200" b="1" dirty="0"/>
              <a:t>is a simple path between every pair of distinct vertices of a connected undirected graph</a:t>
            </a:r>
            <a:r>
              <a:rPr lang="en-IN" sz="2200" b="1" dirty="0" smtClean="0"/>
              <a:t>.</a:t>
            </a:r>
          </a:p>
          <a:p>
            <a:endParaRPr lang="en-US" sz="2200" dirty="0"/>
          </a:p>
        </p:txBody>
      </p:sp>
      <p:sp>
        <p:nvSpPr>
          <p:cNvPr id="3" name="Content Placeholder 2"/>
          <p:cNvSpPr>
            <a:spLocks noGrp="1"/>
          </p:cNvSpPr>
          <p:nvPr>
            <p:ph sz="quarter" idx="10"/>
          </p:nvPr>
        </p:nvSpPr>
        <p:spPr/>
        <p:txBody>
          <a:bodyPr/>
          <a:lstStyle/>
          <a:p>
            <a:r>
              <a:rPr lang="en-US" dirty="0" smtClean="0"/>
              <a:t>Connected graph</a:t>
            </a:r>
            <a:endParaRPr lang="en-IN" dirty="0"/>
          </a:p>
        </p:txBody>
      </p:sp>
    </p:spTree>
    <p:extLst>
      <p:ext uri="{BB962C8B-B14F-4D97-AF65-F5344CB8AC3E}">
        <p14:creationId xmlns:p14="http://schemas.microsoft.com/office/powerpoint/2010/main" val="3903337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983163"/>
          </a:xfrm>
        </p:spPr>
        <p:txBody>
          <a:bodyPr/>
          <a:lstStyle/>
          <a:p>
            <a:pPr algn="just"/>
            <a:endParaRPr lang="en-US" dirty="0" smtClean="0"/>
          </a:p>
          <a:p>
            <a:pPr algn="just"/>
            <a:endParaRPr lang="en-US" dirty="0"/>
          </a:p>
          <a:p>
            <a:pPr algn="just"/>
            <a:r>
              <a:rPr lang="en-US" dirty="0" smtClean="0"/>
              <a:t>A </a:t>
            </a:r>
            <a:r>
              <a:rPr lang="en-US" dirty="0"/>
              <a:t>directed graph is strongly connected if there is a path from a to b and from b to a whenever a and b are vertices in the graph.</a:t>
            </a:r>
            <a:endParaRPr lang="en-IN" dirty="0"/>
          </a:p>
          <a:p>
            <a:pPr algn="just"/>
            <a:endParaRPr lang="en-IN" dirty="0"/>
          </a:p>
          <a:p>
            <a:pPr algn="just"/>
            <a:endParaRPr lang="en-US" dirty="0"/>
          </a:p>
          <a:p>
            <a:pPr algn="just"/>
            <a:endParaRPr lang="en-US" dirty="0" smtClean="0"/>
          </a:p>
          <a:p>
            <a:pPr algn="just"/>
            <a:r>
              <a:rPr lang="en-US" dirty="0" smtClean="0"/>
              <a:t>A </a:t>
            </a:r>
            <a:r>
              <a:rPr lang="en-US" dirty="0"/>
              <a:t>directed graph is weakly connected if there is a path between every two vertices in the underlying undirected graph.</a:t>
            </a:r>
          </a:p>
          <a:p>
            <a:endParaRPr lang="en-IN" dirty="0"/>
          </a:p>
        </p:txBody>
      </p:sp>
      <p:sp>
        <p:nvSpPr>
          <p:cNvPr id="3" name="Content Placeholder 2"/>
          <p:cNvSpPr>
            <a:spLocks noGrp="1"/>
          </p:cNvSpPr>
          <p:nvPr>
            <p:ph sz="quarter" idx="10"/>
          </p:nvPr>
        </p:nvSpPr>
        <p:spPr/>
        <p:txBody>
          <a:bodyPr/>
          <a:lstStyle/>
          <a:p>
            <a:r>
              <a:rPr lang="en-US" dirty="0" smtClean="0"/>
              <a:t>Strongly weekly connected graphs</a:t>
            </a:r>
            <a:endParaRPr lang="en-IN" dirty="0"/>
          </a:p>
        </p:txBody>
      </p:sp>
    </p:spTree>
    <p:extLst>
      <p:ext uri="{BB962C8B-B14F-4D97-AF65-F5344CB8AC3E}">
        <p14:creationId xmlns:p14="http://schemas.microsoft.com/office/powerpoint/2010/main" val="3914779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525963"/>
          </a:xfrm>
        </p:spPr>
        <p:txBody>
          <a:bodyPr/>
          <a:lstStyle/>
          <a:p>
            <a:r>
              <a:rPr lang="en-US" dirty="0"/>
              <a:t>Determine whether each of these graphs is strongly </a:t>
            </a:r>
            <a:r>
              <a:rPr lang="en-US" dirty="0" smtClean="0"/>
              <a:t>connected and </a:t>
            </a:r>
            <a:r>
              <a:rPr lang="en-US" dirty="0"/>
              <a:t>if not, whether it is weakly connected.</a:t>
            </a:r>
            <a:endParaRPr lang="en-IN" dirty="0"/>
          </a:p>
        </p:txBody>
      </p:sp>
      <p:sp>
        <p:nvSpPr>
          <p:cNvPr id="3" name="Content Placeholder 2"/>
          <p:cNvSpPr>
            <a:spLocks noGrp="1"/>
          </p:cNvSpPr>
          <p:nvPr>
            <p:ph sz="quarter" idx="10"/>
          </p:nvPr>
        </p:nvSpPr>
        <p:spPr/>
        <p:txBody>
          <a:bodyPr/>
          <a:lstStyle/>
          <a:p>
            <a:r>
              <a:rPr lang="en-US" dirty="0" smtClean="0"/>
              <a:t>Problem</a:t>
            </a:r>
            <a:endParaRPr lang="en-IN" dirty="0"/>
          </a:p>
        </p:txBody>
      </p:sp>
      <p:pic>
        <p:nvPicPr>
          <p:cNvPr id="1026" name="Picture 2" descr="https://sites.google.com/site/dolanmarkpa/_/rsrc/1468851114377/markelmerdolancis/cis_2166/hw10_4/HW10_4_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32697"/>
            <a:ext cx="2057400" cy="34718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29000" y="4419600"/>
            <a:ext cx="5410200" cy="923330"/>
          </a:xfrm>
          <a:prstGeom prst="rect">
            <a:avLst/>
          </a:prstGeom>
        </p:spPr>
        <p:txBody>
          <a:bodyPr wrap="square">
            <a:spAutoFit/>
          </a:bodyPr>
          <a:lstStyle/>
          <a:p>
            <a:r>
              <a:rPr lang="en-US" dirty="0">
                <a:solidFill>
                  <a:srgbClr val="4C2424"/>
                </a:solidFill>
                <a:latin typeface="Arial" panose="020B0604020202020204" pitchFamily="34" charset="0"/>
              </a:rPr>
              <a:t>a) not strongly connected, but weakly connected</a:t>
            </a:r>
          </a:p>
          <a:p>
            <a:r>
              <a:rPr lang="en-US" dirty="0">
                <a:solidFill>
                  <a:srgbClr val="4C2424"/>
                </a:solidFill>
                <a:latin typeface="Arial" panose="020B0604020202020204" pitchFamily="34" charset="0"/>
              </a:rPr>
              <a:t>b) Strongly Connected</a:t>
            </a:r>
          </a:p>
          <a:p>
            <a:r>
              <a:rPr lang="en-US" dirty="0">
                <a:solidFill>
                  <a:srgbClr val="4C2424"/>
                </a:solidFill>
                <a:latin typeface="Arial" panose="020B0604020202020204" pitchFamily="34" charset="0"/>
              </a:rPr>
              <a:t>c) Not strongly connected or weakly connected</a:t>
            </a:r>
            <a:endParaRPr lang="en-US" b="0" i="0" dirty="0">
              <a:solidFill>
                <a:srgbClr val="4C2424"/>
              </a:solidFill>
              <a:effectLst/>
              <a:latin typeface="Arial" panose="020B0604020202020204" pitchFamily="34" charset="0"/>
            </a:endParaRPr>
          </a:p>
        </p:txBody>
      </p:sp>
    </p:spTree>
    <p:extLst>
      <p:ext uri="{BB962C8B-B14F-4D97-AF65-F5344CB8AC3E}">
        <p14:creationId xmlns:p14="http://schemas.microsoft.com/office/powerpoint/2010/main" val="391440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0"/>
            <a:ext cx="8991600" cy="5029199"/>
          </a:xfrm>
        </p:spPr>
        <p:txBody>
          <a:bodyPr/>
          <a:lstStyle/>
          <a:p>
            <a:pPr algn="just"/>
            <a:r>
              <a:rPr lang="en-IN" sz="2300" dirty="0" smtClean="0"/>
              <a:t>The </a:t>
            </a:r>
            <a:r>
              <a:rPr lang="en-IN" sz="2300" dirty="0"/>
              <a:t>removal from a graph of a vertex and all incident edges produces a </a:t>
            </a:r>
            <a:r>
              <a:rPr lang="en-IN" sz="2300" dirty="0" smtClean="0"/>
              <a:t>subgraph with </a:t>
            </a:r>
            <a:r>
              <a:rPr lang="en-IN" sz="2300" dirty="0"/>
              <a:t>more connected components. Such vertices are called </a:t>
            </a:r>
            <a:r>
              <a:rPr lang="en-IN" sz="2300" b="1" dirty="0"/>
              <a:t>cut </a:t>
            </a:r>
            <a:r>
              <a:rPr lang="en-IN" sz="2300" b="1" dirty="0" smtClean="0"/>
              <a:t>vertices </a:t>
            </a:r>
            <a:r>
              <a:rPr lang="en-IN" sz="2300" dirty="0" smtClean="0"/>
              <a:t>(</a:t>
            </a:r>
            <a:r>
              <a:rPr lang="en-IN" sz="2300" dirty="0"/>
              <a:t>or </a:t>
            </a:r>
            <a:r>
              <a:rPr lang="en-IN" sz="2300" b="1" dirty="0"/>
              <a:t>articulation points</a:t>
            </a:r>
            <a:r>
              <a:rPr lang="en-IN" sz="2300" dirty="0" smtClean="0"/>
              <a:t>).</a:t>
            </a:r>
          </a:p>
          <a:p>
            <a:pPr algn="just"/>
            <a:endParaRPr lang="en-IN" sz="2300" dirty="0"/>
          </a:p>
          <a:p>
            <a:pPr algn="just"/>
            <a:r>
              <a:rPr lang="en-IN" sz="2300" dirty="0" smtClean="0"/>
              <a:t>The </a:t>
            </a:r>
            <a:r>
              <a:rPr lang="en-IN" sz="2300" dirty="0"/>
              <a:t>removal of a cut vertex from a connected graph produces a subgraph that is not connected</a:t>
            </a:r>
            <a:r>
              <a:rPr lang="en-IN" sz="2300" dirty="0" smtClean="0"/>
              <a:t>.</a:t>
            </a:r>
          </a:p>
          <a:p>
            <a:pPr algn="just"/>
            <a:endParaRPr lang="en-IN" sz="2300" dirty="0"/>
          </a:p>
          <a:p>
            <a:pPr algn="just"/>
            <a:r>
              <a:rPr lang="en-IN" sz="2300" dirty="0" smtClean="0"/>
              <a:t>Analogously</a:t>
            </a:r>
            <a:r>
              <a:rPr lang="en-IN" sz="2300" dirty="0"/>
              <a:t>, an edge whose removal produces a graph with more connected components </a:t>
            </a:r>
            <a:r>
              <a:rPr lang="en-IN" sz="2300" dirty="0" smtClean="0"/>
              <a:t>than in </a:t>
            </a:r>
            <a:r>
              <a:rPr lang="en-IN" sz="2300" dirty="0"/>
              <a:t>the original graph is called a </a:t>
            </a:r>
            <a:r>
              <a:rPr lang="en-IN" sz="2300" b="1" dirty="0"/>
              <a:t>cut edge </a:t>
            </a:r>
            <a:r>
              <a:rPr lang="en-IN" sz="2300" dirty="0"/>
              <a:t>or </a:t>
            </a:r>
            <a:r>
              <a:rPr lang="en-IN" sz="2300" b="1" dirty="0"/>
              <a:t>bridge</a:t>
            </a:r>
            <a:r>
              <a:rPr lang="en-IN" sz="2300" dirty="0" smtClean="0"/>
              <a:t>. </a:t>
            </a:r>
          </a:p>
          <a:p>
            <a:pPr algn="just"/>
            <a:endParaRPr lang="en-IN" sz="2300" dirty="0" smtClean="0"/>
          </a:p>
          <a:p>
            <a:pPr algn="just"/>
            <a:r>
              <a:rPr lang="en-IN" sz="1800" dirty="0" smtClean="0"/>
              <a:t>Note that in a graph representing a computer network, a cut vertex and a cut edge represent an essential router and an essential link that cannot fail for all computers to be able to communicate.</a:t>
            </a:r>
            <a:endParaRPr lang="en-IN" sz="1800" dirty="0"/>
          </a:p>
        </p:txBody>
      </p:sp>
      <p:sp>
        <p:nvSpPr>
          <p:cNvPr id="3" name="Content Placeholder 2"/>
          <p:cNvSpPr>
            <a:spLocks noGrp="1"/>
          </p:cNvSpPr>
          <p:nvPr>
            <p:ph sz="quarter" idx="10"/>
          </p:nvPr>
        </p:nvSpPr>
        <p:spPr/>
        <p:txBody>
          <a:bodyPr/>
          <a:lstStyle/>
          <a:p>
            <a:r>
              <a:rPr lang="en-US" dirty="0"/>
              <a:t>Definitions</a:t>
            </a:r>
            <a:endParaRPr lang="en-IN" dirty="0"/>
          </a:p>
          <a:p>
            <a:endParaRPr lang="en-IN" dirty="0"/>
          </a:p>
        </p:txBody>
      </p:sp>
    </p:spTree>
    <p:extLst>
      <p:ext uri="{BB962C8B-B14F-4D97-AF65-F5344CB8AC3E}">
        <p14:creationId xmlns:p14="http://schemas.microsoft.com/office/powerpoint/2010/main" val="3983976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5059363"/>
          </a:xfrm>
        </p:spPr>
        <p:txBody>
          <a:bodyPr/>
          <a:lstStyle/>
          <a:p>
            <a:pPr algn="just"/>
            <a:r>
              <a:rPr lang="en-US" dirty="0"/>
              <a:t>A </a:t>
            </a:r>
            <a:r>
              <a:rPr lang="en-US" b="1" dirty="0"/>
              <a:t>connected component </a:t>
            </a:r>
            <a:r>
              <a:rPr lang="en-US" dirty="0"/>
              <a:t>of a graph </a:t>
            </a:r>
            <a:r>
              <a:rPr lang="en-US" i="1" dirty="0"/>
              <a:t>G </a:t>
            </a:r>
            <a:r>
              <a:rPr lang="en-US" dirty="0"/>
              <a:t>is a connected </a:t>
            </a:r>
            <a:r>
              <a:rPr lang="en-US" dirty="0" smtClean="0"/>
              <a:t>subgraph of </a:t>
            </a:r>
            <a:r>
              <a:rPr lang="en-US" i="1" dirty="0" smtClean="0"/>
              <a:t>G </a:t>
            </a:r>
            <a:r>
              <a:rPr lang="en-US" dirty="0" smtClean="0"/>
              <a:t>that </a:t>
            </a:r>
            <a:r>
              <a:rPr lang="en-US" dirty="0"/>
              <a:t>is not a proper subgraph of another connected subgraph </a:t>
            </a:r>
            <a:r>
              <a:rPr lang="en-US" dirty="0" smtClean="0"/>
              <a:t>of </a:t>
            </a:r>
            <a:r>
              <a:rPr lang="en-US" i="1" dirty="0" smtClean="0"/>
              <a:t>G</a:t>
            </a:r>
            <a:r>
              <a:rPr lang="en-US" dirty="0" smtClean="0"/>
              <a:t>.</a:t>
            </a:r>
          </a:p>
          <a:p>
            <a:pPr algn="just"/>
            <a:endParaRPr lang="en-US" dirty="0"/>
          </a:p>
          <a:p>
            <a:pPr algn="just"/>
            <a:r>
              <a:rPr lang="en-US" dirty="0" smtClean="0"/>
              <a:t> </a:t>
            </a:r>
            <a:r>
              <a:rPr lang="en-US" dirty="0"/>
              <a:t>That is, a </a:t>
            </a:r>
            <a:r>
              <a:rPr lang="en-US" dirty="0" smtClean="0"/>
              <a:t>connected component </a:t>
            </a:r>
            <a:r>
              <a:rPr lang="en-US" dirty="0"/>
              <a:t>of a </a:t>
            </a:r>
            <a:r>
              <a:rPr lang="en-US" dirty="0" smtClean="0"/>
              <a:t>graph </a:t>
            </a:r>
            <a:r>
              <a:rPr lang="en-US" i="1" dirty="0" smtClean="0"/>
              <a:t>G </a:t>
            </a:r>
            <a:r>
              <a:rPr lang="en-US" dirty="0" smtClean="0"/>
              <a:t>is </a:t>
            </a:r>
            <a:r>
              <a:rPr lang="en-US" dirty="0"/>
              <a:t>a maximal connected subgraph </a:t>
            </a:r>
            <a:r>
              <a:rPr lang="en-US" dirty="0" smtClean="0"/>
              <a:t>of </a:t>
            </a:r>
            <a:r>
              <a:rPr lang="en-US" i="1" dirty="0" smtClean="0"/>
              <a:t>G</a:t>
            </a:r>
            <a:r>
              <a:rPr lang="en-US" dirty="0" smtClean="0"/>
              <a:t>. </a:t>
            </a:r>
          </a:p>
          <a:p>
            <a:pPr algn="just"/>
            <a:endParaRPr lang="en-US" dirty="0"/>
          </a:p>
          <a:p>
            <a:pPr algn="just"/>
            <a:r>
              <a:rPr lang="en-US" dirty="0" smtClean="0"/>
              <a:t>A graph </a:t>
            </a:r>
            <a:r>
              <a:rPr lang="en-US" i="1" dirty="0" smtClean="0"/>
              <a:t>G </a:t>
            </a:r>
            <a:r>
              <a:rPr lang="en-US" dirty="0" smtClean="0"/>
              <a:t>that </a:t>
            </a:r>
            <a:r>
              <a:rPr lang="en-US" dirty="0"/>
              <a:t>is not </a:t>
            </a:r>
            <a:r>
              <a:rPr lang="en-US" dirty="0" smtClean="0"/>
              <a:t>connected has </a:t>
            </a:r>
            <a:r>
              <a:rPr lang="en-US" dirty="0"/>
              <a:t>two or more connected components that are disjoint and have </a:t>
            </a:r>
            <a:r>
              <a:rPr lang="en-US" i="1" dirty="0"/>
              <a:t>G </a:t>
            </a:r>
            <a:r>
              <a:rPr lang="en-US" dirty="0"/>
              <a:t>as their union</a:t>
            </a:r>
            <a:endParaRPr lang="en-IN" dirty="0"/>
          </a:p>
        </p:txBody>
      </p:sp>
      <p:sp>
        <p:nvSpPr>
          <p:cNvPr id="3" name="Content Placeholder 2"/>
          <p:cNvSpPr>
            <a:spLocks noGrp="1"/>
          </p:cNvSpPr>
          <p:nvPr>
            <p:ph sz="quarter" idx="10"/>
          </p:nvPr>
        </p:nvSpPr>
        <p:spPr/>
        <p:txBody>
          <a:bodyPr/>
          <a:lstStyle/>
          <a:p>
            <a:r>
              <a:rPr lang="en-US" dirty="0" smtClean="0"/>
              <a:t>Connected </a:t>
            </a:r>
            <a:r>
              <a:rPr lang="en-US" dirty="0"/>
              <a:t>component</a:t>
            </a:r>
            <a:endParaRPr lang="en-IN" dirty="0"/>
          </a:p>
        </p:txBody>
      </p:sp>
      <p:pic>
        <p:nvPicPr>
          <p:cNvPr id="4" name="Picture 3"/>
          <p:cNvPicPr>
            <a:picLocks noChangeAspect="1"/>
          </p:cNvPicPr>
          <p:nvPr/>
        </p:nvPicPr>
        <p:blipFill>
          <a:blip r:embed="rId2"/>
          <a:stretch>
            <a:fillRect/>
          </a:stretch>
        </p:blipFill>
        <p:spPr>
          <a:xfrm>
            <a:off x="6477000" y="5105400"/>
            <a:ext cx="2400300" cy="1307167"/>
          </a:xfrm>
          <a:prstGeom prst="rect">
            <a:avLst/>
          </a:prstGeom>
        </p:spPr>
      </p:pic>
    </p:spTree>
    <p:extLst>
      <p:ext uri="{BB962C8B-B14F-4D97-AF65-F5344CB8AC3E}">
        <p14:creationId xmlns:p14="http://schemas.microsoft.com/office/powerpoint/2010/main" val="349173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763000" cy="4983163"/>
          </a:xfrm>
        </p:spPr>
        <p:txBody>
          <a:bodyPr/>
          <a:lstStyle/>
          <a:p>
            <a:endParaRPr lang="en-US" dirty="0" smtClean="0"/>
          </a:p>
          <a:p>
            <a:r>
              <a:rPr lang="en-US" dirty="0" smtClean="0"/>
              <a:t>		</a:t>
            </a:r>
            <a:r>
              <a:rPr lang="en-US" dirty="0"/>
              <a:t> </a:t>
            </a:r>
            <a:r>
              <a:rPr lang="en-US" dirty="0" smtClean="0"/>
              <a:t> </a:t>
            </a:r>
            <a:endParaRPr lang="en-US" dirty="0" smtClean="0"/>
          </a:p>
          <a:p>
            <a:endParaRPr lang="en-US" sz="4800" dirty="0"/>
          </a:p>
          <a:p>
            <a:r>
              <a:rPr lang="en-US" sz="4800" smtClean="0"/>
              <a:t>			CL </a:t>
            </a:r>
            <a:r>
              <a:rPr lang="en-US" sz="4800" dirty="0" smtClean="0"/>
              <a:t>ON 21-NOV-2020</a:t>
            </a:r>
          </a:p>
          <a:p>
            <a:endParaRPr lang="en-US" sz="4800" dirty="0" smtClean="0"/>
          </a:p>
          <a:p>
            <a:endParaRPr lang="en-IN" dirty="0"/>
          </a:p>
        </p:txBody>
      </p:sp>
      <p:sp>
        <p:nvSpPr>
          <p:cNvPr id="3" name="Content Placeholder 2"/>
          <p:cNvSpPr>
            <a:spLocks noGrp="1"/>
          </p:cNvSpPr>
          <p:nvPr>
            <p:ph sz="quarter" idx="10"/>
          </p:nvPr>
        </p:nvSpPr>
        <p:spPr/>
        <p:txBody>
          <a:bodyPr/>
          <a:lstStyle/>
          <a:p>
            <a:r>
              <a:rPr lang="en-US" dirty="0" smtClean="0"/>
              <a:t>NOTICE</a:t>
            </a:r>
            <a:endParaRPr lang="en-IN" dirty="0"/>
          </a:p>
        </p:txBody>
      </p:sp>
    </p:spTree>
    <p:extLst>
      <p:ext uri="{BB962C8B-B14F-4D97-AF65-F5344CB8AC3E}">
        <p14:creationId xmlns:p14="http://schemas.microsoft.com/office/powerpoint/2010/main" val="2719853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5135563"/>
          </a:xfrm>
        </p:spPr>
        <p:txBody>
          <a:bodyPr/>
          <a:lstStyle/>
          <a:p>
            <a:r>
              <a:rPr lang="en-IN" dirty="0"/>
              <a:t>An </a:t>
            </a:r>
            <a:r>
              <a:rPr lang="en-IN" i="1" dirty="0"/>
              <a:t>Euler circuit </a:t>
            </a:r>
            <a:r>
              <a:rPr lang="en-IN" dirty="0"/>
              <a:t>in a graph </a:t>
            </a:r>
            <a:r>
              <a:rPr lang="en-IN" i="1" dirty="0"/>
              <a:t>G </a:t>
            </a:r>
            <a:r>
              <a:rPr lang="en-IN" dirty="0"/>
              <a:t>is a simple circuit containing every edge of </a:t>
            </a:r>
            <a:r>
              <a:rPr lang="en-IN" i="1" dirty="0"/>
              <a:t>G</a:t>
            </a:r>
            <a:r>
              <a:rPr lang="en-IN" dirty="0" smtClean="0"/>
              <a:t>.</a:t>
            </a:r>
          </a:p>
          <a:p>
            <a:endParaRPr lang="en-IN" dirty="0" smtClean="0"/>
          </a:p>
          <a:p>
            <a:endParaRPr lang="en-IN" dirty="0" smtClean="0"/>
          </a:p>
          <a:p>
            <a:r>
              <a:rPr lang="en-IN" dirty="0" smtClean="0"/>
              <a:t>An </a:t>
            </a:r>
            <a:r>
              <a:rPr lang="en-IN" i="1" dirty="0"/>
              <a:t>Euler </a:t>
            </a:r>
            <a:r>
              <a:rPr lang="en-IN" i="1" dirty="0" smtClean="0"/>
              <a:t>path </a:t>
            </a:r>
            <a:r>
              <a:rPr lang="en-IN" dirty="0" smtClean="0"/>
              <a:t>in </a:t>
            </a:r>
            <a:r>
              <a:rPr lang="en-IN" i="1" dirty="0"/>
              <a:t>G </a:t>
            </a:r>
            <a:r>
              <a:rPr lang="en-IN" dirty="0"/>
              <a:t>is a simple path containing every edge of </a:t>
            </a:r>
            <a:r>
              <a:rPr lang="en-IN" i="1" dirty="0"/>
              <a:t>G</a:t>
            </a:r>
            <a:r>
              <a:rPr lang="en-IN" dirty="0" smtClean="0"/>
              <a:t>.</a:t>
            </a:r>
          </a:p>
          <a:p>
            <a:endParaRPr lang="en-US" dirty="0"/>
          </a:p>
          <a:p>
            <a:r>
              <a:rPr lang="en-US" b="1" dirty="0" smtClean="0"/>
              <a:t>Theorem: </a:t>
            </a:r>
          </a:p>
          <a:p>
            <a:r>
              <a:rPr lang="en-US" b="1" dirty="0" smtClean="0"/>
              <a:t>A </a:t>
            </a:r>
            <a:r>
              <a:rPr lang="en-US" b="1" dirty="0"/>
              <a:t>graph will contain an Euler path if it contains at most two vertices of odd degree.</a:t>
            </a:r>
          </a:p>
          <a:p>
            <a:pPr algn="just" fontAlgn="base"/>
            <a:endParaRPr lang="en-US" b="1" dirty="0" smtClean="0"/>
          </a:p>
          <a:p>
            <a:pPr algn="just" fontAlgn="base"/>
            <a:r>
              <a:rPr lang="en-US" b="1" dirty="0" smtClean="0"/>
              <a:t>A </a:t>
            </a:r>
            <a:r>
              <a:rPr lang="en-US" b="1" dirty="0"/>
              <a:t>graph will contain an Euler circuit if all vertices have even </a:t>
            </a:r>
            <a:r>
              <a:rPr lang="en-US" b="1" dirty="0" smtClean="0"/>
              <a:t>degree.</a:t>
            </a:r>
            <a:endParaRPr lang="en-US" b="1" dirty="0"/>
          </a:p>
          <a:p>
            <a:endParaRPr lang="en-US" dirty="0" smtClean="0"/>
          </a:p>
          <a:p>
            <a:endParaRPr lang="en-US" dirty="0" smtClean="0"/>
          </a:p>
        </p:txBody>
      </p:sp>
      <p:sp>
        <p:nvSpPr>
          <p:cNvPr id="3" name="Content Placeholder 2"/>
          <p:cNvSpPr>
            <a:spLocks noGrp="1"/>
          </p:cNvSpPr>
          <p:nvPr>
            <p:ph sz="quarter" idx="10"/>
          </p:nvPr>
        </p:nvSpPr>
        <p:spPr/>
        <p:txBody>
          <a:bodyPr/>
          <a:lstStyle/>
          <a:p>
            <a:r>
              <a:rPr lang="en-US" dirty="0"/>
              <a:t>Definitions</a:t>
            </a:r>
            <a:endParaRPr lang="en-IN" dirty="0"/>
          </a:p>
          <a:p>
            <a:endParaRPr lang="en-IN" dirty="0"/>
          </a:p>
        </p:txBody>
      </p:sp>
    </p:spTree>
    <p:extLst>
      <p:ext uri="{BB962C8B-B14F-4D97-AF65-F5344CB8AC3E}">
        <p14:creationId xmlns:p14="http://schemas.microsoft.com/office/powerpoint/2010/main" val="4171044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Path and circuit </a:t>
            </a:r>
            <a:endParaRPr lang="en-IN" dirty="0"/>
          </a:p>
        </p:txBody>
      </p:sp>
      <p:pic>
        <p:nvPicPr>
          <p:cNvPr id="2050" name="Picture 2" descr="Fig2_5_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3276600" cy="13044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2_5_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048000"/>
            <a:ext cx="6781800" cy="23167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39340" y="5382182"/>
            <a:ext cx="4572000" cy="646331"/>
          </a:xfrm>
          <a:prstGeom prst="rect">
            <a:avLst/>
          </a:prstGeom>
        </p:spPr>
        <p:txBody>
          <a:bodyPr>
            <a:spAutoFit/>
          </a:bodyPr>
          <a:lstStyle/>
          <a:p>
            <a:r>
              <a:rPr lang="en-US" b="1" dirty="0"/>
              <a:t>Every Euler circuit</a:t>
            </a:r>
            <a:r>
              <a:rPr lang="en-US" dirty="0"/>
              <a:t> is an </a:t>
            </a:r>
            <a:r>
              <a:rPr lang="en-US" b="1" dirty="0"/>
              <a:t>Euler path</a:t>
            </a:r>
            <a:r>
              <a:rPr lang="en-US" dirty="0"/>
              <a:t>, but not </a:t>
            </a:r>
            <a:r>
              <a:rPr lang="en-US" b="1" dirty="0"/>
              <a:t>every Euler path</a:t>
            </a:r>
            <a:r>
              <a:rPr lang="en-US" dirty="0"/>
              <a:t> is an </a:t>
            </a:r>
            <a:r>
              <a:rPr lang="en-US" b="1" dirty="0"/>
              <a:t>Euler circuit.</a:t>
            </a:r>
            <a:endParaRPr lang="en-IN" dirty="0"/>
          </a:p>
        </p:txBody>
      </p:sp>
    </p:spTree>
    <p:extLst>
      <p:ext uri="{BB962C8B-B14F-4D97-AF65-F5344CB8AC3E}">
        <p14:creationId xmlns:p14="http://schemas.microsoft.com/office/powerpoint/2010/main" val="3434602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1371600"/>
            <a:ext cx="7620000" cy="5249333"/>
          </a:xfrm>
          <a:prstGeom prst="rect">
            <a:avLst/>
          </a:prstGeom>
        </p:spPr>
      </p:pic>
      <p:sp>
        <p:nvSpPr>
          <p:cNvPr id="3" name="Content Placeholder 2"/>
          <p:cNvSpPr>
            <a:spLocks noGrp="1"/>
          </p:cNvSpPr>
          <p:nvPr>
            <p:ph sz="quarter" idx="10"/>
          </p:nvPr>
        </p:nvSpPr>
        <p:spPr>
          <a:xfrm>
            <a:off x="304800" y="152400"/>
            <a:ext cx="6324600" cy="762000"/>
          </a:xfrm>
        </p:spPr>
        <p:txBody>
          <a:bodyPr/>
          <a:lstStyle/>
          <a:p>
            <a:r>
              <a:rPr lang="en-US" dirty="0" smtClean="0"/>
              <a:t>Algorithm</a:t>
            </a:r>
            <a:endParaRPr lang="en-IN" dirty="0"/>
          </a:p>
        </p:txBody>
      </p:sp>
    </p:spTree>
    <p:extLst>
      <p:ext uri="{BB962C8B-B14F-4D97-AF65-F5344CB8AC3E}">
        <p14:creationId xmlns:p14="http://schemas.microsoft.com/office/powerpoint/2010/main" val="132107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63000" cy="4525963"/>
          </a:xfrm>
        </p:spPr>
        <p:txBody>
          <a:bodyPr/>
          <a:lstStyle/>
          <a:p>
            <a:r>
              <a:rPr lang="en-US" dirty="0"/>
              <a:t> </a:t>
            </a:r>
            <a:endParaRPr lang="en-IN" dirty="0"/>
          </a:p>
        </p:txBody>
      </p:sp>
      <p:sp>
        <p:nvSpPr>
          <p:cNvPr id="3" name="Content Placeholder 2"/>
          <p:cNvSpPr>
            <a:spLocks noGrp="1"/>
          </p:cNvSpPr>
          <p:nvPr>
            <p:ph sz="quarter" idx="10"/>
          </p:nvPr>
        </p:nvSpPr>
        <p:spPr/>
        <p:txBody>
          <a:bodyPr/>
          <a:lstStyle/>
          <a:p>
            <a:r>
              <a:rPr lang="en-US" dirty="0" smtClean="0"/>
              <a:t>Example</a:t>
            </a:r>
            <a:endParaRPr lang="en-IN" dirty="0"/>
          </a:p>
        </p:txBody>
      </p:sp>
      <p:sp>
        <p:nvSpPr>
          <p:cNvPr id="6" name="Rectangle 5"/>
          <p:cNvSpPr/>
          <p:nvPr/>
        </p:nvSpPr>
        <p:spPr>
          <a:xfrm>
            <a:off x="76200" y="1439091"/>
            <a:ext cx="9067800" cy="5262979"/>
          </a:xfrm>
          <a:prstGeom prst="rect">
            <a:avLst/>
          </a:prstGeom>
        </p:spPr>
        <p:txBody>
          <a:bodyPr wrap="square">
            <a:spAutoFit/>
          </a:bodyPr>
          <a:lstStyle/>
          <a:p>
            <a:r>
              <a:rPr lang="en-US" sz="2400" dirty="0"/>
              <a:t>For which values of n do the following graphs have an Euler circuit? Explain why. (a) </a:t>
            </a:r>
            <a:r>
              <a:rPr lang="en-US" sz="2400" dirty="0" err="1"/>
              <a:t>Kn</a:t>
            </a:r>
            <a:r>
              <a:rPr lang="en-US" sz="2400" dirty="0"/>
              <a:t> (b) Cn (c) </a:t>
            </a:r>
            <a:r>
              <a:rPr lang="en-US" sz="2400" dirty="0" err="1"/>
              <a:t>Wn</a:t>
            </a:r>
            <a:r>
              <a:rPr lang="en-US" sz="2400" dirty="0"/>
              <a:t> </a:t>
            </a:r>
            <a:endParaRPr lang="en-US" sz="2400" dirty="0" smtClean="0"/>
          </a:p>
          <a:p>
            <a:endParaRPr lang="en-US" sz="2400" dirty="0"/>
          </a:p>
          <a:p>
            <a:r>
              <a:rPr lang="en-US" sz="2400" dirty="0" smtClean="0"/>
              <a:t>A </a:t>
            </a:r>
            <a:r>
              <a:rPr lang="en-US" sz="2400" dirty="0"/>
              <a:t>connected multigraph (or graph) has an Euler circuit </a:t>
            </a:r>
            <a:r>
              <a:rPr lang="en-US" sz="2400" dirty="0" err="1"/>
              <a:t>iff</a:t>
            </a:r>
            <a:r>
              <a:rPr lang="en-US" sz="2400" dirty="0"/>
              <a:t> each of its vertices has even degree</a:t>
            </a:r>
            <a:r>
              <a:rPr lang="en-US" sz="2400" dirty="0" smtClean="0"/>
              <a:t>.</a:t>
            </a:r>
          </a:p>
          <a:p>
            <a:endParaRPr lang="en-US" sz="2400" dirty="0" smtClean="0"/>
          </a:p>
          <a:p>
            <a:r>
              <a:rPr lang="en-US" sz="2400" dirty="0" smtClean="0"/>
              <a:t> </a:t>
            </a:r>
            <a:r>
              <a:rPr lang="en-US" sz="2400" dirty="0"/>
              <a:t>(a) </a:t>
            </a:r>
            <a:r>
              <a:rPr lang="en-US" sz="2400" dirty="0" smtClean="0"/>
              <a:t>Every </a:t>
            </a:r>
            <a:r>
              <a:rPr lang="en-US" sz="2400" dirty="0"/>
              <a:t>vertex has degree n</a:t>
            </a:r>
            <a:r>
              <a:rPr lang="en-US" sz="2400" dirty="0" smtClean="0"/>
              <a:t>−1,</a:t>
            </a:r>
            <a:r>
              <a:rPr lang="en-US" sz="2400" dirty="0"/>
              <a:t> so an odd </a:t>
            </a:r>
            <a:r>
              <a:rPr lang="en-US" sz="2400" dirty="0" smtClean="0"/>
              <a:t>n</a:t>
            </a:r>
            <a:r>
              <a:rPr lang="en-US" sz="2400" dirty="0"/>
              <a:t> results in all degrees being even</a:t>
            </a:r>
            <a:r>
              <a:rPr lang="en-US" sz="2400" dirty="0" smtClean="0"/>
              <a:t>.</a:t>
            </a:r>
          </a:p>
          <a:p>
            <a:endParaRPr lang="en-US" sz="2400" dirty="0" smtClean="0"/>
          </a:p>
          <a:p>
            <a:r>
              <a:rPr lang="en-US" sz="2400" dirty="0" smtClean="0"/>
              <a:t>(</a:t>
            </a:r>
            <a:r>
              <a:rPr lang="en-US" sz="2400" dirty="0"/>
              <a:t>b) Every vertex in C</a:t>
            </a:r>
            <a:r>
              <a:rPr lang="en-US" sz="2400" baseline="-25000" dirty="0"/>
              <a:t>n</a:t>
            </a:r>
            <a:r>
              <a:rPr lang="en-US" sz="2400" dirty="0"/>
              <a:t> has degree 2. C</a:t>
            </a:r>
            <a:r>
              <a:rPr lang="en-US" sz="2400" baseline="-25000" dirty="0"/>
              <a:t>n</a:t>
            </a:r>
            <a:r>
              <a:rPr lang="en-US" sz="2400" dirty="0"/>
              <a:t> has an Euler circuit for every n. </a:t>
            </a:r>
            <a:endParaRPr lang="en-US" sz="2400" dirty="0" smtClean="0"/>
          </a:p>
          <a:p>
            <a:endParaRPr lang="en-US" sz="2400" dirty="0" smtClean="0"/>
          </a:p>
          <a:p>
            <a:r>
              <a:rPr lang="en-US" sz="2400" dirty="0" smtClean="0"/>
              <a:t>(</a:t>
            </a:r>
            <a:r>
              <a:rPr lang="en-US" sz="2400" dirty="0"/>
              <a:t>c) Every vertex except the center of </a:t>
            </a:r>
            <a:r>
              <a:rPr lang="en-US" sz="2400" dirty="0" err="1"/>
              <a:t>W</a:t>
            </a:r>
            <a:r>
              <a:rPr lang="en-US" sz="2400" baseline="-25000" dirty="0" err="1"/>
              <a:t>n</a:t>
            </a:r>
            <a:r>
              <a:rPr lang="en-US" sz="2400" dirty="0"/>
              <a:t> has degree </a:t>
            </a:r>
            <a:r>
              <a:rPr lang="en-US" sz="2400" dirty="0" smtClean="0"/>
              <a:t>three. </a:t>
            </a:r>
            <a:r>
              <a:rPr lang="en-US" sz="2400" dirty="0" err="1"/>
              <a:t>Wn</a:t>
            </a:r>
            <a:r>
              <a:rPr lang="en-US" sz="2400" dirty="0"/>
              <a:t> has an Euler circuit for no n</a:t>
            </a:r>
            <a:r>
              <a:rPr lang="en-US" sz="2400" dirty="0" smtClean="0"/>
              <a:t>.</a:t>
            </a:r>
          </a:p>
          <a:p>
            <a:r>
              <a:rPr lang="en-US" sz="2400" dirty="0" smtClean="0"/>
              <a:t> </a:t>
            </a:r>
            <a:endParaRPr lang="en-IN" sz="2400" dirty="0"/>
          </a:p>
        </p:txBody>
      </p:sp>
    </p:spTree>
    <p:extLst>
      <p:ext uri="{BB962C8B-B14F-4D97-AF65-F5344CB8AC3E}">
        <p14:creationId xmlns:p14="http://schemas.microsoft.com/office/powerpoint/2010/main" val="2935092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5059363"/>
          </a:xfrm>
        </p:spPr>
        <p:txBody>
          <a:bodyPr/>
          <a:lstStyle/>
          <a:p>
            <a:endParaRPr lang="en-IN" dirty="0"/>
          </a:p>
          <a:p>
            <a:r>
              <a:rPr lang="en-IN" dirty="0"/>
              <a:t>A </a:t>
            </a:r>
            <a:r>
              <a:rPr lang="en-IN" b="1" dirty="0"/>
              <a:t>connected multigraph </a:t>
            </a:r>
            <a:r>
              <a:rPr lang="en-IN" dirty="0"/>
              <a:t>with at least two vertices has an Euler circuit if and only </a:t>
            </a:r>
            <a:r>
              <a:rPr lang="en-IN" b="1" dirty="0"/>
              <a:t>if each </a:t>
            </a:r>
            <a:r>
              <a:rPr lang="en-IN" b="1" dirty="0" smtClean="0"/>
              <a:t>of its </a:t>
            </a:r>
            <a:r>
              <a:rPr lang="en-IN" b="1" dirty="0"/>
              <a:t>vertices has even degree</a:t>
            </a:r>
            <a:r>
              <a:rPr lang="en-IN" dirty="0" smtClean="0"/>
              <a:t>.</a:t>
            </a:r>
          </a:p>
          <a:p>
            <a:endParaRPr lang="en-US" dirty="0"/>
          </a:p>
          <a:p>
            <a:endParaRPr lang="en-US" dirty="0" smtClean="0"/>
          </a:p>
          <a:p>
            <a:endParaRPr lang="en-IN" dirty="0" smtClean="0"/>
          </a:p>
          <a:p>
            <a:endParaRPr lang="en-IN" dirty="0"/>
          </a:p>
          <a:p>
            <a:r>
              <a:rPr lang="en-IN" dirty="0"/>
              <a:t>A </a:t>
            </a:r>
            <a:r>
              <a:rPr lang="en-IN" b="1" dirty="0"/>
              <a:t>connected multigraph </a:t>
            </a:r>
            <a:r>
              <a:rPr lang="en-IN" dirty="0"/>
              <a:t>has an </a:t>
            </a:r>
            <a:r>
              <a:rPr lang="en-IN" b="1" dirty="0"/>
              <a:t>Euler path </a:t>
            </a:r>
            <a:r>
              <a:rPr lang="en-IN" dirty="0"/>
              <a:t>but not an Euler circuit if and only if it has </a:t>
            </a:r>
            <a:r>
              <a:rPr lang="en-IN" b="1" dirty="0" smtClean="0"/>
              <a:t>exactly two </a:t>
            </a:r>
            <a:r>
              <a:rPr lang="en-IN" b="1" dirty="0"/>
              <a:t>vertices of odd degree.</a:t>
            </a:r>
          </a:p>
        </p:txBody>
      </p:sp>
      <p:sp>
        <p:nvSpPr>
          <p:cNvPr id="3" name="Content Placeholder 2"/>
          <p:cNvSpPr>
            <a:spLocks noGrp="1"/>
          </p:cNvSpPr>
          <p:nvPr>
            <p:ph sz="quarter" idx="10"/>
          </p:nvPr>
        </p:nvSpPr>
        <p:spPr/>
        <p:txBody>
          <a:bodyPr/>
          <a:lstStyle/>
          <a:p>
            <a:r>
              <a:rPr lang="en-US" dirty="0"/>
              <a:t>Definitions</a:t>
            </a:r>
            <a:endParaRPr lang="en-IN" dirty="0"/>
          </a:p>
          <a:p>
            <a:endParaRPr lang="en-IN" dirty="0"/>
          </a:p>
        </p:txBody>
      </p:sp>
    </p:spTree>
    <p:extLst>
      <p:ext uri="{BB962C8B-B14F-4D97-AF65-F5344CB8AC3E}">
        <p14:creationId xmlns:p14="http://schemas.microsoft.com/office/powerpoint/2010/main" val="894620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pPr algn="just"/>
            <a:r>
              <a:rPr lang="en-IN" dirty="0"/>
              <a:t>A simple path in a </a:t>
            </a:r>
            <a:r>
              <a:rPr lang="en-IN" dirty="0" smtClean="0"/>
              <a:t>graph </a:t>
            </a:r>
            <a:r>
              <a:rPr lang="en-IN" i="1" dirty="0" smtClean="0"/>
              <a:t>G </a:t>
            </a:r>
            <a:r>
              <a:rPr lang="en-IN" dirty="0" smtClean="0"/>
              <a:t>that </a:t>
            </a:r>
            <a:r>
              <a:rPr lang="en-IN" dirty="0"/>
              <a:t>passes through every vertex exactly once is called a </a:t>
            </a:r>
            <a:r>
              <a:rPr lang="en-IN" i="1" dirty="0" smtClean="0"/>
              <a:t>Hamilton path.</a:t>
            </a:r>
            <a:r>
              <a:rPr lang="en-IN" dirty="0" smtClean="0"/>
              <a:t> </a:t>
            </a:r>
          </a:p>
          <a:p>
            <a:pPr algn="just"/>
            <a:endParaRPr lang="en-IN" dirty="0"/>
          </a:p>
          <a:p>
            <a:pPr algn="just"/>
            <a:r>
              <a:rPr lang="en-IN" dirty="0" smtClean="0"/>
              <a:t>A </a:t>
            </a:r>
            <a:r>
              <a:rPr lang="en-IN" dirty="0"/>
              <a:t>simple circuit in a graph </a:t>
            </a:r>
            <a:r>
              <a:rPr lang="en-IN" i="1" dirty="0"/>
              <a:t>G </a:t>
            </a:r>
            <a:r>
              <a:rPr lang="en-IN" dirty="0"/>
              <a:t>that passes through every vertex exactly once is </a:t>
            </a:r>
            <a:r>
              <a:rPr lang="en-IN" dirty="0" smtClean="0"/>
              <a:t>called a </a:t>
            </a:r>
            <a:r>
              <a:rPr lang="en-IN" i="1" dirty="0"/>
              <a:t>Hamilton circuit</a:t>
            </a:r>
            <a:r>
              <a:rPr lang="en-IN" dirty="0"/>
              <a:t>. </a:t>
            </a:r>
            <a:endParaRPr lang="en-IN" dirty="0" smtClean="0"/>
          </a:p>
          <a:p>
            <a:pPr algn="just"/>
            <a:endParaRPr lang="en-IN" dirty="0"/>
          </a:p>
          <a:p>
            <a:pPr algn="just"/>
            <a:r>
              <a:rPr lang="en-IN" dirty="0" smtClean="0"/>
              <a:t>The simple </a:t>
            </a:r>
            <a:r>
              <a:rPr lang="en-IN" dirty="0"/>
              <a:t>path </a:t>
            </a:r>
            <a:r>
              <a:rPr lang="en-IN" i="1" dirty="0"/>
              <a:t>x</a:t>
            </a:r>
            <a:r>
              <a:rPr lang="en-IN" dirty="0"/>
              <a:t>0</a:t>
            </a:r>
            <a:r>
              <a:rPr lang="en-IN" i="1" dirty="0"/>
              <a:t>, x</a:t>
            </a:r>
            <a:r>
              <a:rPr lang="en-IN" dirty="0"/>
              <a:t>1</a:t>
            </a:r>
            <a:r>
              <a:rPr lang="en-IN" i="1" dirty="0"/>
              <a:t>, . . . , xn</a:t>
            </a:r>
            <a:r>
              <a:rPr lang="en-IN" dirty="0"/>
              <a:t>−1</a:t>
            </a:r>
            <a:r>
              <a:rPr lang="en-IN" i="1" dirty="0"/>
              <a:t>, </a:t>
            </a:r>
            <a:r>
              <a:rPr lang="en-IN" i="1" dirty="0" err="1"/>
              <a:t>xn</a:t>
            </a:r>
            <a:r>
              <a:rPr lang="en-IN" i="1" dirty="0"/>
              <a:t> </a:t>
            </a:r>
            <a:r>
              <a:rPr lang="en-IN" dirty="0"/>
              <a:t>in the graph </a:t>
            </a:r>
            <a:r>
              <a:rPr lang="en-IN" i="1" dirty="0"/>
              <a:t>G </a:t>
            </a:r>
            <a:r>
              <a:rPr lang="en-IN" dirty="0"/>
              <a:t>= </a:t>
            </a:r>
            <a:r>
              <a:rPr lang="en-IN" i="1" dirty="0"/>
              <a:t>(V ,E) </a:t>
            </a:r>
            <a:r>
              <a:rPr lang="en-IN" dirty="0"/>
              <a:t>is </a:t>
            </a:r>
            <a:r>
              <a:rPr lang="en-IN" dirty="0" smtClean="0"/>
              <a:t>a Hamilton </a:t>
            </a:r>
            <a:r>
              <a:rPr lang="en-IN" dirty="0"/>
              <a:t>path if </a:t>
            </a:r>
            <a:r>
              <a:rPr lang="en-IN" i="1" dirty="0"/>
              <a:t>V </a:t>
            </a:r>
            <a:r>
              <a:rPr lang="en-IN" dirty="0"/>
              <a:t>= {</a:t>
            </a:r>
            <a:r>
              <a:rPr lang="en-IN" i="1" dirty="0"/>
              <a:t>x</a:t>
            </a:r>
            <a:r>
              <a:rPr lang="en-IN" dirty="0"/>
              <a:t>0</a:t>
            </a:r>
            <a:r>
              <a:rPr lang="en-IN" i="1" dirty="0"/>
              <a:t>, x</a:t>
            </a:r>
            <a:r>
              <a:rPr lang="en-IN" dirty="0"/>
              <a:t>1</a:t>
            </a:r>
            <a:r>
              <a:rPr lang="en-IN" i="1" dirty="0"/>
              <a:t>, . . . , xn</a:t>
            </a:r>
            <a:r>
              <a:rPr lang="en-IN" dirty="0"/>
              <a:t>−1</a:t>
            </a:r>
            <a:r>
              <a:rPr lang="en-IN" i="1" dirty="0"/>
              <a:t>, </a:t>
            </a:r>
            <a:r>
              <a:rPr lang="en-IN" i="1" dirty="0" err="1"/>
              <a:t>xn</a:t>
            </a:r>
            <a:r>
              <a:rPr lang="en-IN" dirty="0"/>
              <a:t>} and </a:t>
            </a:r>
            <a:r>
              <a:rPr lang="en-IN" i="1" dirty="0"/>
              <a:t>xi </a:t>
            </a:r>
            <a:r>
              <a:rPr lang="en-IN" dirty="0" smtClean="0"/>
              <a:t>≠ </a:t>
            </a:r>
            <a:r>
              <a:rPr lang="en-IN" i="1" dirty="0" err="1"/>
              <a:t>xj</a:t>
            </a:r>
            <a:r>
              <a:rPr lang="en-IN" i="1" dirty="0"/>
              <a:t> </a:t>
            </a:r>
            <a:r>
              <a:rPr lang="en-IN" dirty="0"/>
              <a:t>for 0 ≤ </a:t>
            </a:r>
            <a:r>
              <a:rPr lang="en-IN" i="1" dirty="0" err="1"/>
              <a:t>i</a:t>
            </a:r>
            <a:r>
              <a:rPr lang="en-IN" i="1" dirty="0"/>
              <a:t> &lt; j </a:t>
            </a:r>
            <a:r>
              <a:rPr lang="en-IN" dirty="0"/>
              <a:t>≤ </a:t>
            </a:r>
            <a:r>
              <a:rPr lang="en-IN" i="1" dirty="0" smtClean="0"/>
              <a:t>n</a:t>
            </a:r>
            <a:r>
              <a:rPr lang="en-IN" dirty="0" smtClean="0"/>
              <a:t>.</a:t>
            </a:r>
          </a:p>
          <a:p>
            <a:pPr algn="just"/>
            <a:endParaRPr lang="en-IN" dirty="0" smtClean="0"/>
          </a:p>
          <a:p>
            <a:pPr algn="just"/>
            <a:r>
              <a:rPr lang="en-IN" dirty="0" smtClean="0"/>
              <a:t>And the simple circuit </a:t>
            </a:r>
            <a:r>
              <a:rPr lang="en-IN" i="1" dirty="0"/>
              <a:t>x</a:t>
            </a:r>
            <a:r>
              <a:rPr lang="en-IN" dirty="0"/>
              <a:t>0</a:t>
            </a:r>
            <a:r>
              <a:rPr lang="en-IN" i="1" dirty="0"/>
              <a:t>, x</a:t>
            </a:r>
            <a:r>
              <a:rPr lang="en-IN" dirty="0"/>
              <a:t>1</a:t>
            </a:r>
            <a:r>
              <a:rPr lang="en-IN" i="1" dirty="0"/>
              <a:t>, . . . , xn</a:t>
            </a:r>
            <a:r>
              <a:rPr lang="en-IN" dirty="0"/>
              <a:t>−1</a:t>
            </a:r>
            <a:r>
              <a:rPr lang="en-IN" i="1" dirty="0"/>
              <a:t>, </a:t>
            </a:r>
            <a:r>
              <a:rPr lang="en-IN" i="1" dirty="0" err="1"/>
              <a:t>xn</a:t>
            </a:r>
            <a:r>
              <a:rPr lang="en-IN" i="1" dirty="0"/>
              <a:t>, x</a:t>
            </a:r>
            <a:r>
              <a:rPr lang="en-IN" dirty="0"/>
              <a:t>0 (with </a:t>
            </a:r>
            <a:r>
              <a:rPr lang="en-IN" i="1" dirty="0"/>
              <a:t>n &gt; </a:t>
            </a:r>
            <a:r>
              <a:rPr lang="en-IN" dirty="0"/>
              <a:t>0) is a Hamilton circuit if </a:t>
            </a:r>
            <a:r>
              <a:rPr lang="en-IN" i="1" dirty="0"/>
              <a:t>x</a:t>
            </a:r>
            <a:r>
              <a:rPr lang="en-IN" dirty="0"/>
              <a:t>0</a:t>
            </a:r>
            <a:r>
              <a:rPr lang="en-IN" i="1" dirty="0"/>
              <a:t>, x</a:t>
            </a:r>
            <a:r>
              <a:rPr lang="en-IN" dirty="0"/>
              <a:t>1</a:t>
            </a:r>
            <a:r>
              <a:rPr lang="en-IN" i="1" dirty="0"/>
              <a:t>, . . . , xn</a:t>
            </a:r>
            <a:r>
              <a:rPr lang="en-IN" dirty="0"/>
              <a:t>−1</a:t>
            </a:r>
            <a:r>
              <a:rPr lang="en-IN" i="1" dirty="0"/>
              <a:t>, </a:t>
            </a:r>
            <a:r>
              <a:rPr lang="en-IN" i="1" dirty="0" err="1"/>
              <a:t>xn</a:t>
            </a:r>
            <a:r>
              <a:rPr lang="en-IN" i="1" dirty="0"/>
              <a:t> </a:t>
            </a:r>
            <a:r>
              <a:rPr lang="en-IN" dirty="0" smtClean="0"/>
              <a:t>is a </a:t>
            </a:r>
            <a:r>
              <a:rPr lang="en-IN" dirty="0"/>
              <a:t>Hamilton </a:t>
            </a:r>
            <a:r>
              <a:rPr lang="en-IN" dirty="0" smtClean="0"/>
              <a:t>path.</a:t>
            </a:r>
            <a:endParaRPr lang="en-IN" dirty="0"/>
          </a:p>
        </p:txBody>
      </p:sp>
      <p:sp>
        <p:nvSpPr>
          <p:cNvPr id="3" name="Content Placeholder 2"/>
          <p:cNvSpPr>
            <a:spLocks noGrp="1"/>
          </p:cNvSpPr>
          <p:nvPr>
            <p:ph sz="quarter" idx="10"/>
          </p:nvPr>
        </p:nvSpPr>
        <p:spPr/>
        <p:txBody>
          <a:bodyPr/>
          <a:lstStyle/>
          <a:p>
            <a:r>
              <a:rPr lang="en-US" dirty="0"/>
              <a:t>Definitions</a:t>
            </a:r>
            <a:endParaRPr lang="en-IN" dirty="0"/>
          </a:p>
          <a:p>
            <a:endParaRPr lang="en-IN" dirty="0"/>
          </a:p>
        </p:txBody>
      </p:sp>
    </p:spTree>
    <p:extLst>
      <p:ext uri="{BB962C8B-B14F-4D97-AF65-F5344CB8AC3E}">
        <p14:creationId xmlns:p14="http://schemas.microsoft.com/office/powerpoint/2010/main" val="2368130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Example</a:t>
            </a:r>
            <a:endParaRPr lang="en-IN" dirty="0"/>
          </a:p>
        </p:txBody>
      </p:sp>
      <p:pic>
        <p:nvPicPr>
          <p:cNvPr id="1026" name="Picture 2" descr="https://lh6.googleusercontent.com/5Y2y9XLNX49SNvUEmZLck7mBCrIZVStzmLjgCcEOOxozsL8462NifkB5WpK5wUD8yZwxFDAHU9tX3gXTxVgNkzF0wF7iLLw6321tZ1dENEduoYugbDIaoToopwklOj_h0b5gIx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762124"/>
            <a:ext cx="4267200" cy="27250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86112" y="4495800"/>
            <a:ext cx="2338252" cy="646331"/>
          </a:xfrm>
          <a:prstGeom prst="rect">
            <a:avLst/>
          </a:prstGeom>
        </p:spPr>
        <p:txBody>
          <a:bodyPr wrap="square">
            <a:spAutoFit/>
          </a:bodyPr>
          <a:lstStyle/>
          <a:p>
            <a:endParaRPr lang="en-IN" dirty="0" smtClean="0">
              <a:solidFill>
                <a:srgbClr val="000000"/>
              </a:solidFill>
              <a:latin typeface="Tahoma" panose="020B0604030504040204" pitchFamily="34" charset="0"/>
            </a:endParaRPr>
          </a:p>
          <a:p>
            <a:r>
              <a:rPr lang="en-IN" dirty="0" smtClean="0">
                <a:solidFill>
                  <a:srgbClr val="000000"/>
                </a:solidFill>
                <a:latin typeface="Tahoma" panose="020B0604030504040204" pitchFamily="34" charset="0"/>
              </a:rPr>
              <a:t>A-G-F-E-C-D-B-A</a:t>
            </a:r>
            <a:endParaRPr lang="en-IN" dirty="0"/>
          </a:p>
        </p:txBody>
      </p:sp>
    </p:spTree>
    <p:extLst>
      <p:ext uri="{BB962C8B-B14F-4D97-AF65-F5344CB8AC3E}">
        <p14:creationId xmlns:p14="http://schemas.microsoft.com/office/powerpoint/2010/main" val="4137593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011" y="1317171"/>
            <a:ext cx="8954590" cy="5312229"/>
          </a:xfrm>
        </p:spPr>
        <p:txBody>
          <a:bodyPr/>
          <a:lstStyle/>
          <a:p>
            <a:pPr algn="just"/>
            <a:r>
              <a:rPr lang="en-IN" dirty="0" smtClean="0"/>
              <a:t>DIRAC’S THEOREM  : If </a:t>
            </a:r>
            <a:r>
              <a:rPr lang="en-IN" i="1" dirty="0"/>
              <a:t>G </a:t>
            </a:r>
            <a:r>
              <a:rPr lang="en-IN" dirty="0"/>
              <a:t>is a simple graph with </a:t>
            </a:r>
            <a:r>
              <a:rPr lang="en-IN" i="1" dirty="0"/>
              <a:t>n </a:t>
            </a:r>
            <a:r>
              <a:rPr lang="en-IN" dirty="0"/>
              <a:t>vertices with </a:t>
            </a:r>
            <a:r>
              <a:rPr lang="en-IN" i="1" dirty="0"/>
              <a:t>n </a:t>
            </a:r>
            <a:r>
              <a:rPr lang="en-IN" dirty="0"/>
              <a:t>≥ 3 such that </a:t>
            </a:r>
            <a:r>
              <a:rPr lang="en-IN" b="1" dirty="0" smtClean="0"/>
              <a:t>the degree </a:t>
            </a:r>
            <a:r>
              <a:rPr lang="en-IN" b="1" dirty="0"/>
              <a:t>of every vertex in </a:t>
            </a:r>
            <a:r>
              <a:rPr lang="en-IN" b="1" i="1" dirty="0"/>
              <a:t>G </a:t>
            </a:r>
            <a:r>
              <a:rPr lang="en-IN" b="1" dirty="0"/>
              <a:t>is at least </a:t>
            </a:r>
            <a:r>
              <a:rPr lang="en-IN" b="1" i="1" dirty="0"/>
              <a:t>n/</a:t>
            </a:r>
            <a:r>
              <a:rPr lang="en-IN" b="1" dirty="0"/>
              <a:t>2</a:t>
            </a:r>
            <a:r>
              <a:rPr lang="en-IN" dirty="0"/>
              <a:t>, then </a:t>
            </a:r>
            <a:r>
              <a:rPr lang="en-IN" i="1" dirty="0"/>
              <a:t>G </a:t>
            </a:r>
            <a:r>
              <a:rPr lang="en-IN" dirty="0"/>
              <a:t>has a Hamilton </a:t>
            </a:r>
            <a:r>
              <a:rPr lang="en-IN" dirty="0" smtClean="0"/>
              <a:t>circuit.</a:t>
            </a:r>
          </a:p>
          <a:p>
            <a:pPr algn="just"/>
            <a:endParaRPr lang="en-IN" dirty="0" smtClean="0"/>
          </a:p>
          <a:p>
            <a:pPr algn="just"/>
            <a:endParaRPr lang="en-IN" dirty="0" smtClean="0"/>
          </a:p>
          <a:p>
            <a:pPr algn="just"/>
            <a:endParaRPr lang="en-IN" dirty="0"/>
          </a:p>
          <a:p>
            <a:pPr algn="just"/>
            <a:r>
              <a:rPr lang="en-IN" dirty="0" smtClean="0"/>
              <a:t>ORE’S THEOREM : If </a:t>
            </a:r>
            <a:r>
              <a:rPr lang="en-IN" i="1" dirty="0"/>
              <a:t>G </a:t>
            </a:r>
            <a:r>
              <a:rPr lang="en-IN" dirty="0"/>
              <a:t>is a simple graph with </a:t>
            </a:r>
            <a:r>
              <a:rPr lang="en-IN" i="1" dirty="0"/>
              <a:t>n </a:t>
            </a:r>
            <a:r>
              <a:rPr lang="en-IN" dirty="0"/>
              <a:t>vertices with </a:t>
            </a:r>
            <a:r>
              <a:rPr lang="en-IN" i="1" dirty="0"/>
              <a:t>n </a:t>
            </a:r>
            <a:r>
              <a:rPr lang="en-IN" dirty="0"/>
              <a:t>≥ 3 such </a:t>
            </a:r>
            <a:r>
              <a:rPr lang="en-IN" dirty="0" smtClean="0"/>
              <a:t>that</a:t>
            </a:r>
          </a:p>
          <a:p>
            <a:pPr algn="ctr"/>
            <a:r>
              <a:rPr lang="en-IN" dirty="0" err="1" smtClean="0"/>
              <a:t>deg</a:t>
            </a:r>
            <a:r>
              <a:rPr lang="en-IN" i="1" dirty="0" smtClean="0"/>
              <a:t>(u</a:t>
            </a:r>
            <a:r>
              <a:rPr lang="en-IN" i="1" dirty="0"/>
              <a:t>) </a:t>
            </a:r>
            <a:r>
              <a:rPr lang="en-IN" dirty="0"/>
              <a:t>+ </a:t>
            </a:r>
            <a:r>
              <a:rPr lang="en-IN" dirty="0" err="1"/>
              <a:t>deg</a:t>
            </a:r>
            <a:r>
              <a:rPr lang="en-IN" i="1" dirty="0"/>
              <a:t>(v) </a:t>
            </a:r>
            <a:r>
              <a:rPr lang="en-IN" dirty="0"/>
              <a:t>≥ </a:t>
            </a:r>
            <a:r>
              <a:rPr lang="en-IN" i="1" dirty="0"/>
              <a:t>n </a:t>
            </a:r>
            <a:endParaRPr lang="en-IN" i="1" dirty="0" smtClean="0"/>
          </a:p>
          <a:p>
            <a:pPr algn="ctr"/>
            <a:endParaRPr lang="en-IN" i="1" dirty="0" smtClean="0"/>
          </a:p>
          <a:p>
            <a:pPr algn="just"/>
            <a:r>
              <a:rPr lang="en-IN" dirty="0" smtClean="0"/>
              <a:t>for </a:t>
            </a:r>
            <a:r>
              <a:rPr lang="en-IN" dirty="0"/>
              <a:t>every pair of </a:t>
            </a:r>
            <a:r>
              <a:rPr lang="en-IN" b="1" dirty="0"/>
              <a:t>nonadjacent vertices </a:t>
            </a:r>
            <a:r>
              <a:rPr lang="en-IN" b="1" i="1" dirty="0"/>
              <a:t>u </a:t>
            </a:r>
            <a:r>
              <a:rPr lang="en-IN" b="1" dirty="0"/>
              <a:t>and </a:t>
            </a:r>
            <a:r>
              <a:rPr lang="en-IN" b="1" i="1" dirty="0"/>
              <a:t>v </a:t>
            </a:r>
            <a:r>
              <a:rPr lang="en-IN" dirty="0"/>
              <a:t>in </a:t>
            </a:r>
            <a:r>
              <a:rPr lang="en-IN" i="1" dirty="0"/>
              <a:t>G</a:t>
            </a:r>
            <a:r>
              <a:rPr lang="en-IN" dirty="0"/>
              <a:t>, then </a:t>
            </a:r>
            <a:r>
              <a:rPr lang="en-IN" i="1" dirty="0"/>
              <a:t>G </a:t>
            </a:r>
            <a:r>
              <a:rPr lang="en-IN" dirty="0"/>
              <a:t>has </a:t>
            </a:r>
            <a:r>
              <a:rPr lang="en-IN" dirty="0" smtClean="0"/>
              <a:t>a Hamilton circuit.</a:t>
            </a:r>
            <a:endParaRPr lang="en-IN" dirty="0"/>
          </a:p>
        </p:txBody>
      </p:sp>
      <p:sp>
        <p:nvSpPr>
          <p:cNvPr id="3" name="Content Placeholder 2"/>
          <p:cNvSpPr>
            <a:spLocks noGrp="1"/>
          </p:cNvSpPr>
          <p:nvPr>
            <p:ph sz="quarter" idx="10"/>
          </p:nvPr>
        </p:nvSpPr>
        <p:spPr/>
        <p:txBody>
          <a:bodyPr/>
          <a:lstStyle/>
          <a:p>
            <a:r>
              <a:rPr lang="en-US" dirty="0" smtClean="0"/>
              <a:t>Theorems</a:t>
            </a:r>
            <a:endParaRPr lang="en-IN" dirty="0"/>
          </a:p>
        </p:txBody>
      </p:sp>
    </p:spTree>
    <p:extLst>
      <p:ext uri="{BB962C8B-B14F-4D97-AF65-F5344CB8AC3E}">
        <p14:creationId xmlns:p14="http://schemas.microsoft.com/office/powerpoint/2010/main" val="15691432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763000" cy="5059363"/>
          </a:xfrm>
        </p:spPr>
        <p:txBody>
          <a:bodyPr/>
          <a:lstStyle/>
          <a:p>
            <a:r>
              <a:rPr lang="en-US" dirty="0"/>
              <a:t> For which values of n do the graphs </a:t>
            </a:r>
            <a:r>
              <a:rPr lang="en-US" dirty="0" smtClean="0"/>
              <a:t> </a:t>
            </a:r>
            <a:r>
              <a:rPr lang="en-US" dirty="0"/>
              <a:t>have a Hamilton </a:t>
            </a:r>
            <a:r>
              <a:rPr lang="en-US" dirty="0" smtClean="0"/>
              <a:t>circuit</a:t>
            </a:r>
          </a:p>
          <a:p>
            <a:endParaRPr lang="en-US" dirty="0"/>
          </a:p>
          <a:p>
            <a:r>
              <a:rPr lang="en-US" dirty="0"/>
              <a:t>(a) </a:t>
            </a:r>
            <a:r>
              <a:rPr lang="en-US" dirty="0" err="1"/>
              <a:t>K</a:t>
            </a:r>
            <a:r>
              <a:rPr lang="en-US" baseline="-25000" dirty="0" err="1"/>
              <a:t>n</a:t>
            </a:r>
            <a:r>
              <a:rPr lang="en-US" dirty="0"/>
              <a:t> </a:t>
            </a:r>
            <a:r>
              <a:rPr lang="en-US" dirty="0" smtClean="0"/>
              <a:t>			(</a:t>
            </a:r>
            <a:r>
              <a:rPr lang="en-US" dirty="0"/>
              <a:t>b) C</a:t>
            </a:r>
            <a:r>
              <a:rPr lang="en-US" baseline="-25000" dirty="0"/>
              <a:t>n</a:t>
            </a:r>
            <a:r>
              <a:rPr lang="en-US" dirty="0"/>
              <a:t> </a:t>
            </a:r>
            <a:r>
              <a:rPr lang="en-US" dirty="0" smtClean="0"/>
              <a:t>			(</a:t>
            </a:r>
            <a:r>
              <a:rPr lang="en-US" dirty="0"/>
              <a:t>c) </a:t>
            </a:r>
            <a:r>
              <a:rPr lang="en-US" dirty="0" err="1"/>
              <a:t>W</a:t>
            </a:r>
            <a:r>
              <a:rPr lang="en-US" baseline="-25000" dirty="0" err="1"/>
              <a:t>n</a:t>
            </a:r>
            <a:r>
              <a:rPr lang="en-US" baseline="-25000" dirty="0"/>
              <a:t> </a:t>
            </a:r>
            <a:endParaRPr lang="en-US" baseline="-25000" dirty="0" smtClean="0"/>
          </a:p>
          <a:p>
            <a:endParaRPr lang="en-US" dirty="0"/>
          </a:p>
        </p:txBody>
      </p:sp>
      <p:sp>
        <p:nvSpPr>
          <p:cNvPr id="3" name="Content Placeholder 2"/>
          <p:cNvSpPr>
            <a:spLocks noGrp="1"/>
          </p:cNvSpPr>
          <p:nvPr>
            <p:ph sz="quarter" idx="10"/>
          </p:nvPr>
        </p:nvSpPr>
        <p:spPr>
          <a:xfrm>
            <a:off x="152400" y="152400"/>
            <a:ext cx="6324600" cy="1066800"/>
          </a:xfrm>
        </p:spPr>
        <p:txBody>
          <a:bodyPr/>
          <a:lstStyle/>
          <a:p>
            <a:r>
              <a:rPr lang="en-US" dirty="0" smtClean="0"/>
              <a:t>Problem</a:t>
            </a:r>
            <a:endParaRPr lang="en-IN" dirty="0"/>
          </a:p>
        </p:txBody>
      </p:sp>
    </p:spTree>
    <p:extLst>
      <p:ext uri="{BB962C8B-B14F-4D97-AF65-F5344CB8AC3E}">
        <p14:creationId xmlns:p14="http://schemas.microsoft.com/office/powerpoint/2010/main" val="3293270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839200" cy="4983163"/>
          </a:xfrm>
        </p:spPr>
        <p:txBody>
          <a:bodyPr/>
          <a:lstStyle/>
          <a:p>
            <a:pPr algn="just"/>
            <a:r>
              <a:rPr lang="en-US" dirty="0"/>
              <a:t> Can someone cross all the bridges shown in this map exactly once and return to the starting point</a:t>
            </a:r>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r>
              <a:rPr lang="en-US" dirty="0" smtClean="0"/>
              <a:t>The </a:t>
            </a:r>
            <a:r>
              <a:rPr lang="en-US" dirty="0"/>
              <a:t>degrees of each node are: 2, 4, 4, and 2. Since every vertex has an even degree </a:t>
            </a:r>
            <a:r>
              <a:rPr lang="en-US" dirty="0" smtClean="0"/>
              <a:t>you know </a:t>
            </a:r>
            <a:r>
              <a:rPr lang="en-US" dirty="0"/>
              <a:t>that there is a Euler circuit (which is what the question is really asking). </a:t>
            </a:r>
            <a:r>
              <a:rPr lang="en-US" dirty="0" smtClean="0"/>
              <a:t>One possible </a:t>
            </a:r>
            <a:r>
              <a:rPr lang="en-US" dirty="0"/>
              <a:t>Euler circuit: A – B – C – B – D – C – A.</a:t>
            </a:r>
            <a:endParaRPr lang="en-IN" dirty="0"/>
          </a:p>
          <a:p>
            <a:pPr algn="just"/>
            <a:endParaRPr lang="en-IN" dirty="0"/>
          </a:p>
        </p:txBody>
      </p:sp>
      <p:sp>
        <p:nvSpPr>
          <p:cNvPr id="3" name="Content Placeholder 2"/>
          <p:cNvSpPr>
            <a:spLocks noGrp="1"/>
          </p:cNvSpPr>
          <p:nvPr>
            <p:ph sz="quarter" idx="10"/>
          </p:nvPr>
        </p:nvSpPr>
        <p:spPr/>
        <p:txBody>
          <a:bodyPr/>
          <a:lstStyle/>
          <a:p>
            <a:r>
              <a:rPr lang="en-US" dirty="0" smtClean="0"/>
              <a:t>Example</a:t>
            </a:r>
            <a:endParaRPr lang="en-IN" dirty="0"/>
          </a:p>
        </p:txBody>
      </p:sp>
      <p:pic>
        <p:nvPicPr>
          <p:cNvPr id="4" name="Picture 3"/>
          <p:cNvPicPr>
            <a:picLocks noChangeAspect="1"/>
          </p:cNvPicPr>
          <p:nvPr/>
        </p:nvPicPr>
        <p:blipFill>
          <a:blip r:embed="rId2"/>
          <a:stretch>
            <a:fillRect/>
          </a:stretch>
        </p:blipFill>
        <p:spPr>
          <a:xfrm>
            <a:off x="2286000" y="2743200"/>
            <a:ext cx="3893758" cy="1357107"/>
          </a:xfrm>
          <a:prstGeom prst="rect">
            <a:avLst/>
          </a:prstGeom>
        </p:spPr>
      </p:pic>
    </p:spTree>
    <p:extLst>
      <p:ext uri="{BB962C8B-B14F-4D97-AF65-F5344CB8AC3E}">
        <p14:creationId xmlns:p14="http://schemas.microsoft.com/office/powerpoint/2010/main" val="360445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525963"/>
          </a:xfrm>
        </p:spPr>
        <p:txBody>
          <a:bodyPr/>
          <a:lstStyle/>
          <a:p>
            <a:r>
              <a:rPr lang="en-US" dirty="0" smtClean="0"/>
              <a:t>Draw </a:t>
            </a:r>
            <a:r>
              <a:rPr lang="en-US" dirty="0"/>
              <a:t>an undirected graph represented </a:t>
            </a:r>
            <a:r>
              <a:rPr lang="en-US" dirty="0" smtClean="0"/>
              <a:t>by </a:t>
            </a:r>
            <a:r>
              <a:rPr lang="en-IN" dirty="0" smtClean="0"/>
              <a:t>the </a:t>
            </a:r>
            <a:r>
              <a:rPr lang="en-IN" dirty="0"/>
              <a:t>given adjacency matrix.</a:t>
            </a:r>
          </a:p>
        </p:txBody>
      </p:sp>
      <p:sp>
        <p:nvSpPr>
          <p:cNvPr id="3" name="Content Placeholder 2"/>
          <p:cNvSpPr>
            <a:spLocks noGrp="1"/>
          </p:cNvSpPr>
          <p:nvPr>
            <p:ph sz="quarter" idx="10"/>
          </p:nvPr>
        </p:nvSpPr>
        <p:spPr/>
        <p:txBody>
          <a:bodyPr/>
          <a:lstStyle/>
          <a:p>
            <a:r>
              <a:rPr lang="en-US" dirty="0" smtClean="0"/>
              <a:t>Problem</a:t>
            </a:r>
            <a:endParaRPr lang="en-IN" dirty="0"/>
          </a:p>
        </p:txBody>
      </p:sp>
      <p:pic>
        <p:nvPicPr>
          <p:cNvPr id="6" name="Picture 5"/>
          <p:cNvPicPr>
            <a:picLocks noChangeAspect="1"/>
          </p:cNvPicPr>
          <p:nvPr/>
        </p:nvPicPr>
        <p:blipFill>
          <a:blip r:embed="rId2"/>
          <a:stretch>
            <a:fillRect/>
          </a:stretch>
        </p:blipFill>
        <p:spPr>
          <a:xfrm>
            <a:off x="3081447" y="3124200"/>
            <a:ext cx="2904905" cy="1960211"/>
          </a:xfrm>
          <a:prstGeom prst="rect">
            <a:avLst/>
          </a:prstGeom>
        </p:spPr>
      </p:pic>
    </p:spTree>
    <p:extLst>
      <p:ext uri="{BB962C8B-B14F-4D97-AF65-F5344CB8AC3E}">
        <p14:creationId xmlns:p14="http://schemas.microsoft.com/office/powerpoint/2010/main" val="3417594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Construct the underlying undirected graph for the graph</a:t>
            </a:r>
          </a:p>
          <a:p>
            <a:r>
              <a:rPr lang="en-IN" dirty="0"/>
              <a:t>with directed edges in</a:t>
            </a:r>
          </a:p>
        </p:txBody>
      </p:sp>
      <p:sp>
        <p:nvSpPr>
          <p:cNvPr id="3" name="Content Placeholder 2"/>
          <p:cNvSpPr>
            <a:spLocks noGrp="1"/>
          </p:cNvSpPr>
          <p:nvPr>
            <p:ph sz="quarter" idx="10"/>
          </p:nvPr>
        </p:nvSpPr>
        <p:spPr/>
        <p:txBody>
          <a:bodyPr/>
          <a:lstStyle/>
          <a:p>
            <a:r>
              <a:rPr lang="en-US" dirty="0" smtClean="0"/>
              <a:t>Problem</a:t>
            </a:r>
            <a:endParaRPr lang="en-IN" dirty="0"/>
          </a:p>
        </p:txBody>
      </p:sp>
      <p:pic>
        <p:nvPicPr>
          <p:cNvPr id="4" name="Picture 3"/>
          <p:cNvPicPr>
            <a:picLocks noChangeAspect="1"/>
          </p:cNvPicPr>
          <p:nvPr/>
        </p:nvPicPr>
        <p:blipFill>
          <a:blip r:embed="rId2"/>
          <a:stretch>
            <a:fillRect/>
          </a:stretch>
        </p:blipFill>
        <p:spPr>
          <a:xfrm>
            <a:off x="2362200" y="2667000"/>
            <a:ext cx="4114800" cy="2819400"/>
          </a:xfrm>
          <a:prstGeom prst="rect">
            <a:avLst/>
          </a:prstGeom>
        </p:spPr>
      </p:pic>
    </p:spTree>
    <p:extLst>
      <p:ext uri="{BB962C8B-B14F-4D97-AF65-F5344CB8AC3E}">
        <p14:creationId xmlns:p14="http://schemas.microsoft.com/office/powerpoint/2010/main" val="427414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314" y="1447800"/>
            <a:ext cx="9078686" cy="5334000"/>
          </a:xfrm>
        </p:spPr>
        <p:txBody>
          <a:bodyPr/>
          <a:lstStyle/>
          <a:p>
            <a:pPr algn="just"/>
            <a:r>
              <a:rPr lang="en-IN" dirty="0" smtClean="0"/>
              <a:t>Determine </a:t>
            </a:r>
            <a:r>
              <a:rPr lang="en-IN" dirty="0"/>
              <a:t>the number of vertices and edges and find the in-degree and out-degree of each vertex for the given directed </a:t>
            </a:r>
            <a:r>
              <a:rPr lang="en-IN" dirty="0" smtClean="0"/>
              <a:t>multigraph.</a:t>
            </a:r>
          </a:p>
          <a:p>
            <a:pPr algn="just"/>
            <a:endParaRPr lang="en-US" dirty="0" smtClean="0"/>
          </a:p>
          <a:p>
            <a:pPr algn="just"/>
            <a:endParaRPr lang="en-IN" dirty="0"/>
          </a:p>
          <a:p>
            <a:pPr algn="just"/>
            <a:endParaRPr lang="en-IN" dirty="0" smtClean="0"/>
          </a:p>
          <a:p>
            <a:pPr algn="just"/>
            <a:endParaRPr lang="en-IN" dirty="0" smtClean="0"/>
          </a:p>
          <a:p>
            <a:pPr algn="just"/>
            <a:r>
              <a:rPr lang="en-IN" dirty="0" smtClean="0"/>
              <a:t>Determine </a:t>
            </a:r>
            <a:r>
              <a:rPr lang="en-IN" dirty="0"/>
              <a:t>the sum of the in-degrees of the vertices and the sum of the out-degrees of the vertices directly. Show that they are both equal to </a:t>
            </a:r>
            <a:r>
              <a:rPr lang="en-IN" dirty="0" smtClean="0"/>
              <a:t>the </a:t>
            </a:r>
            <a:r>
              <a:rPr lang="en-IN" dirty="0"/>
              <a:t>number of edges in the graph</a:t>
            </a:r>
            <a:r>
              <a:rPr lang="en-IN" dirty="0" smtClean="0"/>
              <a:t>.</a:t>
            </a:r>
          </a:p>
          <a:p>
            <a:pPr algn="just"/>
            <a:endParaRPr lang="en-IN" dirty="0" smtClean="0"/>
          </a:p>
          <a:p>
            <a:pPr algn="just"/>
            <a:r>
              <a:rPr lang="en-US" sz="2000" dirty="0" smtClean="0"/>
              <a:t>Edges </a:t>
            </a:r>
            <a:r>
              <a:rPr lang="en-US" sz="2000" dirty="0"/>
              <a:t>= 13,  sum of </a:t>
            </a:r>
            <a:r>
              <a:rPr lang="en-US" sz="2000" dirty="0" err="1"/>
              <a:t>deg</a:t>
            </a:r>
            <a:r>
              <a:rPr lang="en-US" sz="2000" dirty="0"/>
              <a:t> in = 6 + 1 + 2 + 4 + 0 = 13 </a:t>
            </a:r>
          </a:p>
          <a:p>
            <a:pPr algn="just"/>
            <a:r>
              <a:rPr lang="en-US" sz="2000" dirty="0"/>
              <a:t> sum of </a:t>
            </a:r>
            <a:r>
              <a:rPr lang="en-US" sz="2000" dirty="0" err="1"/>
              <a:t>deg</a:t>
            </a:r>
            <a:r>
              <a:rPr lang="en-US" sz="2000" dirty="0"/>
              <a:t> out = 1 + 5 + 5 + 2 + 0= 13 </a:t>
            </a:r>
          </a:p>
          <a:p>
            <a:pPr algn="just"/>
            <a:endParaRPr lang="en-IN" dirty="0"/>
          </a:p>
        </p:txBody>
      </p:sp>
      <p:sp>
        <p:nvSpPr>
          <p:cNvPr id="3" name="Content Placeholder 2"/>
          <p:cNvSpPr>
            <a:spLocks noGrp="1"/>
          </p:cNvSpPr>
          <p:nvPr>
            <p:ph sz="quarter" idx="10"/>
          </p:nvPr>
        </p:nvSpPr>
        <p:spPr/>
        <p:txBody>
          <a:bodyPr/>
          <a:lstStyle/>
          <a:p>
            <a:r>
              <a:rPr lang="en-US" dirty="0" smtClean="0"/>
              <a:t>Definitions</a:t>
            </a:r>
            <a:endParaRPr lang="en-IN" dirty="0"/>
          </a:p>
        </p:txBody>
      </p:sp>
      <p:pic>
        <p:nvPicPr>
          <p:cNvPr id="4" name="Picture 3"/>
          <p:cNvPicPr>
            <a:picLocks noChangeAspect="1"/>
          </p:cNvPicPr>
          <p:nvPr/>
        </p:nvPicPr>
        <p:blipFill>
          <a:blip r:embed="rId2"/>
          <a:stretch>
            <a:fillRect/>
          </a:stretch>
        </p:blipFill>
        <p:spPr>
          <a:xfrm>
            <a:off x="3581400" y="2590800"/>
            <a:ext cx="2133600" cy="2005000"/>
          </a:xfrm>
          <a:prstGeom prst="rect">
            <a:avLst/>
          </a:prstGeom>
        </p:spPr>
      </p:pic>
    </p:spTree>
    <p:extLst>
      <p:ext uri="{BB962C8B-B14F-4D97-AF65-F5344CB8AC3E}">
        <p14:creationId xmlns:p14="http://schemas.microsoft.com/office/powerpoint/2010/main" val="59294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1000"/>
                                        <p:tgtEl>
                                          <p:spTgt spid="2">
                                            <p:txEl>
                                              <p:pRg st="7" end="7"/>
                                            </p:txEl>
                                          </p:spTgt>
                                        </p:tgtEl>
                                      </p:cBhvr>
                                    </p:animEffect>
                                    <p:anim calcmode="lin" valueType="num">
                                      <p:cBhvr>
                                        <p:cTn id="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8" end="8"/>
                                            </p:txEl>
                                          </p:spTgt>
                                        </p:tgtEl>
                                        <p:attrNameLst>
                                          <p:attrName>style.visibility</p:attrName>
                                        </p:attrNameLst>
                                      </p:cBhvr>
                                      <p:to>
                                        <p:strVal val="visible"/>
                                      </p:to>
                                    </p:set>
                                    <p:animEffect transition="in" filter="fade">
                                      <p:cBhvr>
                                        <p:cTn id="12" dur="1000"/>
                                        <p:tgtEl>
                                          <p:spTgt spid="2">
                                            <p:txEl>
                                              <p:pRg st="8" end="8"/>
                                            </p:txEl>
                                          </p:spTgt>
                                        </p:tgtEl>
                                      </p:cBhvr>
                                    </p:animEffect>
                                    <p:anim calcmode="lin" valueType="num">
                                      <p:cBhvr>
                                        <p:cTn id="1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5059363"/>
          </a:xfrm>
        </p:spPr>
        <p:txBody>
          <a:bodyPr/>
          <a:lstStyle/>
          <a:p>
            <a:r>
              <a:rPr lang="en-IN" dirty="0"/>
              <a:t>Draw these graphs</a:t>
            </a:r>
            <a:r>
              <a:rPr lang="en-IN" dirty="0" smtClean="0"/>
              <a:t>.</a:t>
            </a:r>
          </a:p>
          <a:p>
            <a:endParaRPr lang="en-IN" dirty="0"/>
          </a:p>
          <a:p>
            <a:r>
              <a:rPr lang="en-IN" dirty="0" smtClean="0"/>
              <a:t> </a:t>
            </a:r>
            <a:r>
              <a:rPr lang="en-IN" dirty="0"/>
              <a:t>a) K</a:t>
            </a:r>
            <a:r>
              <a:rPr lang="en-IN" baseline="-25000" dirty="0"/>
              <a:t>7</a:t>
            </a:r>
            <a:r>
              <a:rPr lang="en-IN" dirty="0"/>
              <a:t> </a:t>
            </a:r>
            <a:r>
              <a:rPr lang="en-IN" dirty="0" smtClean="0"/>
              <a:t>		b</a:t>
            </a:r>
            <a:r>
              <a:rPr lang="en-IN" dirty="0"/>
              <a:t>) K</a:t>
            </a:r>
            <a:r>
              <a:rPr lang="en-IN" baseline="-25000" dirty="0"/>
              <a:t>1,8</a:t>
            </a:r>
            <a:r>
              <a:rPr lang="en-IN" dirty="0"/>
              <a:t> </a:t>
            </a:r>
            <a:r>
              <a:rPr lang="en-IN" dirty="0" smtClean="0"/>
              <a:t>		c</a:t>
            </a:r>
            <a:r>
              <a:rPr lang="en-IN" dirty="0"/>
              <a:t>) K</a:t>
            </a:r>
            <a:r>
              <a:rPr lang="en-IN" baseline="-25000" dirty="0"/>
              <a:t>4,4</a:t>
            </a:r>
            <a:r>
              <a:rPr lang="en-IN" dirty="0"/>
              <a:t> </a:t>
            </a:r>
            <a:r>
              <a:rPr lang="en-IN" dirty="0" smtClean="0"/>
              <a:t>		d</a:t>
            </a:r>
            <a:r>
              <a:rPr lang="en-IN" dirty="0"/>
              <a:t>) C</a:t>
            </a:r>
            <a:r>
              <a:rPr lang="en-IN" baseline="-25000" dirty="0"/>
              <a:t>7</a:t>
            </a:r>
            <a:r>
              <a:rPr lang="en-IN" dirty="0"/>
              <a:t> </a:t>
            </a:r>
            <a:endParaRPr lang="en-IN" dirty="0" smtClean="0"/>
          </a:p>
          <a:p>
            <a:r>
              <a:rPr lang="en-IN" dirty="0"/>
              <a:t/>
            </a:r>
            <a:br>
              <a:rPr lang="en-IN" dirty="0"/>
            </a:br>
            <a:endParaRPr lang="en-IN" dirty="0" smtClean="0"/>
          </a:p>
          <a:p>
            <a:r>
              <a:rPr lang="en-IN" dirty="0" smtClean="0"/>
              <a:t>e</a:t>
            </a:r>
            <a:r>
              <a:rPr lang="en-IN" dirty="0"/>
              <a:t>) </a:t>
            </a:r>
            <a:r>
              <a:rPr lang="en-IN" dirty="0" smtClean="0"/>
              <a:t>W</a:t>
            </a:r>
            <a:r>
              <a:rPr lang="en-IN" baseline="-25000" dirty="0" smtClean="0"/>
              <a:t>7</a:t>
            </a:r>
          </a:p>
          <a:p>
            <a:endParaRPr lang="en-US" baseline="-25000" dirty="0"/>
          </a:p>
          <a:p>
            <a:endParaRPr lang="en-US" baseline="-25000" dirty="0" smtClean="0"/>
          </a:p>
          <a:p>
            <a:pPr marL="0" indent="0"/>
            <a:r>
              <a:rPr lang="en-IN" dirty="0" smtClean="0"/>
              <a:t>How </a:t>
            </a:r>
            <a:r>
              <a:rPr lang="en-IN" dirty="0"/>
              <a:t>many vertices and how many edges do these graphs have?</a:t>
            </a:r>
          </a:p>
          <a:p>
            <a:pPr marL="0" indent="0"/>
            <a:r>
              <a:rPr lang="en-IN" dirty="0"/>
              <a:t> a) </a:t>
            </a:r>
            <a:r>
              <a:rPr lang="en-IN" dirty="0" err="1"/>
              <a:t>K</a:t>
            </a:r>
            <a:r>
              <a:rPr lang="en-IN" baseline="-25000" dirty="0" err="1"/>
              <a:t>n</a:t>
            </a:r>
            <a:r>
              <a:rPr lang="en-IN" dirty="0"/>
              <a:t> </a:t>
            </a:r>
            <a:r>
              <a:rPr lang="en-IN" dirty="0" smtClean="0"/>
              <a:t>		b</a:t>
            </a:r>
            <a:r>
              <a:rPr lang="en-IN" dirty="0"/>
              <a:t>) C</a:t>
            </a:r>
            <a:r>
              <a:rPr lang="en-IN" baseline="-25000" dirty="0"/>
              <a:t>n</a:t>
            </a:r>
            <a:r>
              <a:rPr lang="en-IN" dirty="0"/>
              <a:t> </a:t>
            </a:r>
            <a:r>
              <a:rPr lang="en-IN" dirty="0" smtClean="0"/>
              <a:t>		c</a:t>
            </a:r>
            <a:r>
              <a:rPr lang="en-IN" dirty="0"/>
              <a:t>) </a:t>
            </a:r>
            <a:r>
              <a:rPr lang="en-IN" dirty="0" err="1"/>
              <a:t>W</a:t>
            </a:r>
            <a:r>
              <a:rPr lang="en-IN" baseline="-25000" dirty="0" err="1"/>
              <a:t>n</a:t>
            </a:r>
            <a:r>
              <a:rPr lang="en-IN" dirty="0"/>
              <a:t> </a:t>
            </a:r>
            <a:r>
              <a:rPr lang="en-IN" dirty="0" smtClean="0"/>
              <a:t>		d</a:t>
            </a:r>
            <a:r>
              <a:rPr lang="en-IN" dirty="0"/>
              <a:t>) </a:t>
            </a:r>
            <a:r>
              <a:rPr lang="en-IN" dirty="0" err="1"/>
              <a:t>K</a:t>
            </a:r>
            <a:r>
              <a:rPr lang="en-IN" baseline="-25000" dirty="0" err="1"/>
              <a:t>m,n</a:t>
            </a:r>
            <a:r>
              <a:rPr lang="en-IN" dirty="0"/>
              <a:t> </a:t>
            </a:r>
          </a:p>
          <a:p>
            <a:endParaRPr lang="en-IN" dirty="0"/>
          </a:p>
          <a:p>
            <a:endParaRPr lang="en-IN" baseline="-25000" dirty="0" smtClean="0"/>
          </a:p>
          <a:p>
            <a:endParaRPr lang="en-IN" baseline="-25000" dirty="0"/>
          </a:p>
        </p:txBody>
      </p:sp>
      <p:sp>
        <p:nvSpPr>
          <p:cNvPr id="3" name="Content Placeholder 2"/>
          <p:cNvSpPr>
            <a:spLocks noGrp="1"/>
          </p:cNvSpPr>
          <p:nvPr>
            <p:ph sz="quarter" idx="10"/>
          </p:nvPr>
        </p:nvSpPr>
        <p:spPr/>
        <p:txBody>
          <a:bodyPr/>
          <a:lstStyle/>
          <a:p>
            <a:r>
              <a:rPr lang="en-US" dirty="0" smtClean="0"/>
              <a:t>Problem</a:t>
            </a:r>
            <a:endParaRPr lang="en-IN" dirty="0"/>
          </a:p>
        </p:txBody>
      </p:sp>
    </p:spTree>
    <p:extLst>
      <p:ext uri="{BB962C8B-B14F-4D97-AF65-F5344CB8AC3E}">
        <p14:creationId xmlns:p14="http://schemas.microsoft.com/office/powerpoint/2010/main" val="3338114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983163"/>
          </a:xfrm>
        </p:spPr>
        <p:txBody>
          <a:bodyPr/>
          <a:lstStyle/>
          <a:p>
            <a:r>
              <a:rPr lang="en-IN" dirty="0"/>
              <a:t>For which values of n are these graphs bipartite?</a:t>
            </a:r>
          </a:p>
          <a:p>
            <a:r>
              <a:rPr lang="en-IN" dirty="0"/>
              <a:t> a) </a:t>
            </a:r>
            <a:r>
              <a:rPr lang="en-IN" dirty="0" err="1"/>
              <a:t>K</a:t>
            </a:r>
            <a:r>
              <a:rPr lang="en-IN" baseline="-25000" dirty="0" err="1"/>
              <a:t>n</a:t>
            </a:r>
            <a:r>
              <a:rPr lang="en-IN" dirty="0"/>
              <a:t> </a:t>
            </a:r>
            <a:r>
              <a:rPr lang="en-IN" dirty="0" smtClean="0"/>
              <a:t>              	b</a:t>
            </a:r>
            <a:r>
              <a:rPr lang="en-IN" dirty="0"/>
              <a:t>) C</a:t>
            </a:r>
            <a:r>
              <a:rPr lang="en-IN" baseline="-25000" dirty="0"/>
              <a:t>n</a:t>
            </a:r>
            <a:r>
              <a:rPr lang="en-IN" dirty="0"/>
              <a:t> </a:t>
            </a:r>
            <a:r>
              <a:rPr lang="en-IN" dirty="0" smtClean="0"/>
              <a:t>         		c</a:t>
            </a:r>
            <a:r>
              <a:rPr lang="en-IN" dirty="0"/>
              <a:t>) </a:t>
            </a:r>
            <a:r>
              <a:rPr lang="en-IN" dirty="0" err="1" smtClean="0"/>
              <a:t>W</a:t>
            </a:r>
            <a:r>
              <a:rPr lang="en-IN" baseline="-25000" dirty="0" err="1" smtClean="0"/>
              <a:t>n</a:t>
            </a:r>
            <a:endParaRPr lang="en-IN" baseline="-25000" dirty="0" smtClean="0"/>
          </a:p>
          <a:p>
            <a:endParaRPr lang="en-IN" baseline="-25000" dirty="0"/>
          </a:p>
          <a:p>
            <a:r>
              <a:rPr lang="en-US" sz="2200" dirty="0"/>
              <a:t>K</a:t>
            </a:r>
            <a:r>
              <a:rPr lang="en-US" sz="2200" baseline="-25000" dirty="0"/>
              <a:t>1</a:t>
            </a:r>
            <a:r>
              <a:rPr lang="en-US" sz="2200" dirty="0"/>
              <a:t> is bipartite if we allow one of the sets to be empty. </a:t>
            </a:r>
            <a:endParaRPr lang="en-US" sz="2200" dirty="0" smtClean="0"/>
          </a:p>
          <a:p>
            <a:endParaRPr lang="en-US" sz="2200" dirty="0"/>
          </a:p>
          <a:p>
            <a:r>
              <a:rPr lang="en-US" sz="2200" dirty="0"/>
              <a:t>K</a:t>
            </a:r>
            <a:r>
              <a:rPr lang="en-US" sz="2200" baseline="-25000" dirty="0"/>
              <a:t>2</a:t>
            </a:r>
            <a:r>
              <a:rPr lang="en-US" sz="2200" dirty="0"/>
              <a:t> is bipartite because we can let one vertex be in V1 and the other vertex to be in V2</a:t>
            </a:r>
            <a:r>
              <a:rPr lang="en-US" sz="2200" dirty="0" smtClean="0"/>
              <a:t>.</a:t>
            </a:r>
          </a:p>
          <a:p>
            <a:endParaRPr lang="en-US" sz="2200" dirty="0"/>
          </a:p>
          <a:p>
            <a:r>
              <a:rPr lang="en-US" sz="2200" dirty="0"/>
              <a:t> </a:t>
            </a:r>
            <a:r>
              <a:rPr lang="en-US" sz="2200" dirty="0" err="1"/>
              <a:t>K</a:t>
            </a:r>
            <a:r>
              <a:rPr lang="en-US" sz="2200" baseline="-25000" dirty="0" err="1"/>
              <a:t>n</a:t>
            </a:r>
            <a:r>
              <a:rPr lang="en-US" sz="2200" dirty="0"/>
              <a:t> for n ≥ 3 is not bipartite: choose any 3 vertices. They all are pairwise connected, therefore there is no way to partition them into two disjoint sets V1 or V2 such that there are no edges within V1 and no edges within V2.</a:t>
            </a:r>
            <a:endParaRPr lang="en-IN" sz="2200" baseline="-25000" dirty="0"/>
          </a:p>
          <a:p>
            <a:endParaRPr lang="en-IN" baseline="-25000" dirty="0"/>
          </a:p>
          <a:p>
            <a:endParaRPr lang="en-IN" dirty="0"/>
          </a:p>
          <a:p>
            <a:endParaRPr lang="en-IN" dirty="0"/>
          </a:p>
        </p:txBody>
      </p:sp>
      <p:sp>
        <p:nvSpPr>
          <p:cNvPr id="3" name="Content Placeholder 2"/>
          <p:cNvSpPr>
            <a:spLocks noGrp="1"/>
          </p:cNvSpPr>
          <p:nvPr>
            <p:ph sz="quarter" idx="10"/>
          </p:nvPr>
        </p:nvSpPr>
        <p:spPr/>
        <p:txBody>
          <a:bodyPr/>
          <a:lstStyle/>
          <a:p>
            <a:r>
              <a:rPr lang="en-US" dirty="0" smtClean="0"/>
              <a:t>Problem</a:t>
            </a:r>
            <a:endParaRPr lang="en-IN" dirty="0"/>
          </a:p>
        </p:txBody>
      </p:sp>
    </p:spTree>
    <p:extLst>
      <p:ext uri="{BB962C8B-B14F-4D97-AF65-F5344CB8AC3E}">
        <p14:creationId xmlns:p14="http://schemas.microsoft.com/office/powerpoint/2010/main" val="638052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9067800" cy="5059363"/>
          </a:xfrm>
        </p:spPr>
        <p:txBody>
          <a:bodyPr/>
          <a:lstStyle/>
          <a:p>
            <a:pPr algn="just"/>
            <a:r>
              <a:rPr lang="en-US" dirty="0"/>
              <a:t>C</a:t>
            </a:r>
            <a:r>
              <a:rPr lang="en-US" baseline="-25000" dirty="0"/>
              <a:t>n</a:t>
            </a:r>
            <a:r>
              <a:rPr lang="en-US" dirty="0"/>
              <a:t> is bipartite if and only if n is even</a:t>
            </a:r>
            <a:r>
              <a:rPr lang="en-US" dirty="0" smtClean="0"/>
              <a:t>.</a:t>
            </a:r>
          </a:p>
          <a:p>
            <a:pPr algn="just"/>
            <a:endParaRPr lang="en-US" dirty="0" smtClean="0"/>
          </a:p>
          <a:p>
            <a:pPr algn="just"/>
            <a:r>
              <a:rPr lang="en-US" dirty="0" smtClean="0"/>
              <a:t> </a:t>
            </a:r>
            <a:r>
              <a:rPr lang="en-US" dirty="0"/>
              <a:t>Label the vertices by 1, 2, ... consecutively along the cycle. If vertex 1 is in V1 then vertex 2 must be in V2, vertex 3 must be in V1, vertex 4 must be in V2, and so on. All vertices with odd number are in V1 and all vertices with even number are in V2. The last vertex is in V1 if n is odd and it is in V2 if n is even. But it is connected to vertex 1. We see that if n is odd, the graph is not bipartite, and if n is even, the graph is bipartite</a:t>
            </a:r>
            <a:r>
              <a:rPr lang="en-US" dirty="0" smtClean="0"/>
              <a:t>.</a:t>
            </a:r>
          </a:p>
          <a:p>
            <a:pPr algn="just"/>
            <a:endParaRPr lang="en-US" dirty="0"/>
          </a:p>
          <a:p>
            <a:pPr algn="just"/>
            <a:r>
              <a:rPr lang="en-US" dirty="0" err="1" smtClean="0"/>
              <a:t>Wn</a:t>
            </a:r>
            <a:r>
              <a:rPr lang="en-US" dirty="0" smtClean="0"/>
              <a:t> </a:t>
            </a:r>
            <a:r>
              <a:rPr lang="en-US" dirty="0"/>
              <a:t>is not bipartite for any value of n, since the center vertex is adjacent to every other vertex in the graph. This is shown in the example to the left with W6.</a:t>
            </a:r>
            <a:endParaRPr lang="en-IN" dirty="0"/>
          </a:p>
        </p:txBody>
      </p:sp>
      <p:sp>
        <p:nvSpPr>
          <p:cNvPr id="3" name="Content Placeholder 2"/>
          <p:cNvSpPr>
            <a:spLocks noGrp="1"/>
          </p:cNvSpPr>
          <p:nvPr>
            <p:ph sz="quarter" idx="10"/>
          </p:nvPr>
        </p:nvSpPr>
        <p:spPr/>
        <p:txBody>
          <a:bodyPr/>
          <a:lstStyle/>
          <a:p>
            <a:r>
              <a:rPr lang="en-US" dirty="0" smtClean="0"/>
              <a:t>Solution</a:t>
            </a:r>
            <a:endParaRPr lang="en-IN" dirty="0"/>
          </a:p>
        </p:txBody>
      </p:sp>
    </p:spTree>
    <p:extLst>
      <p:ext uri="{BB962C8B-B14F-4D97-AF65-F5344CB8AC3E}">
        <p14:creationId xmlns:p14="http://schemas.microsoft.com/office/powerpoint/2010/main" val="1125978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4363</TotalTime>
  <Words>2669</Words>
  <Application>Microsoft Office PowerPoint</Application>
  <PresentationFormat>On-screen Show (4:3)</PresentationFormat>
  <Paragraphs>274</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Tahoma</vt:lpstr>
      <vt:lpstr>Times New Roman</vt:lpstr>
      <vt:lpstr>1_Office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Number:    PERL ZC113 Course Title : Probability  and  Statistics Instructor: Dr. K VENKATA RATNAM  BITS-PILANI HYDERABAD CAMPUS</dc:title>
  <dc:creator>vrkota</dc:creator>
  <cp:lastModifiedBy>BITS</cp:lastModifiedBy>
  <cp:revision>386</cp:revision>
  <dcterms:created xsi:type="dcterms:W3CDTF">2014-09-18T17:17:25Z</dcterms:created>
  <dcterms:modified xsi:type="dcterms:W3CDTF">2020-11-07T03:48:47Z</dcterms:modified>
</cp:coreProperties>
</file>