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55"/>
  </p:notesMasterIdLst>
  <p:sldIdLst>
    <p:sldId id="323" r:id="rId2"/>
    <p:sldId id="324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358" r:id="rId14"/>
    <p:sldId id="396" r:id="rId15"/>
    <p:sldId id="397" r:id="rId16"/>
    <p:sldId id="398" r:id="rId17"/>
    <p:sldId id="399" r:id="rId18"/>
    <p:sldId id="359" r:id="rId19"/>
    <p:sldId id="360" r:id="rId20"/>
    <p:sldId id="361" r:id="rId21"/>
    <p:sldId id="374" r:id="rId22"/>
    <p:sldId id="384" r:id="rId23"/>
    <p:sldId id="362" r:id="rId24"/>
    <p:sldId id="373" r:id="rId25"/>
    <p:sldId id="363" r:id="rId26"/>
    <p:sldId id="364" r:id="rId27"/>
    <p:sldId id="365" r:id="rId28"/>
    <p:sldId id="366" r:id="rId29"/>
    <p:sldId id="392" r:id="rId30"/>
    <p:sldId id="367" r:id="rId31"/>
    <p:sldId id="375" r:id="rId32"/>
    <p:sldId id="382" r:id="rId33"/>
    <p:sldId id="394" r:id="rId34"/>
    <p:sldId id="368" r:id="rId35"/>
    <p:sldId id="377" r:id="rId36"/>
    <p:sldId id="378" r:id="rId37"/>
    <p:sldId id="369" r:id="rId38"/>
    <p:sldId id="379" r:id="rId39"/>
    <p:sldId id="376" r:id="rId40"/>
    <p:sldId id="385" r:id="rId41"/>
    <p:sldId id="386" r:id="rId42"/>
    <p:sldId id="387" r:id="rId43"/>
    <p:sldId id="370" r:id="rId44"/>
    <p:sldId id="388" r:id="rId45"/>
    <p:sldId id="371" r:id="rId46"/>
    <p:sldId id="395" r:id="rId47"/>
    <p:sldId id="372" r:id="rId48"/>
    <p:sldId id="389" r:id="rId49"/>
    <p:sldId id="380" r:id="rId50"/>
    <p:sldId id="381" r:id="rId51"/>
    <p:sldId id="390" r:id="rId52"/>
    <p:sldId id="391" r:id="rId53"/>
    <p:sldId id="41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2" autoAdjust="0"/>
    <p:restoredTop sz="94660"/>
  </p:normalViewPr>
  <p:slideViewPr>
    <p:cSldViewPr>
      <p:cViewPr varScale="1">
        <p:scale>
          <a:sx n="73" d="100"/>
          <a:sy n="73" d="100"/>
        </p:scale>
        <p:origin x="130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1F22-1FCD-423B-ABDF-DA273D32C413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536C4-674F-47B8-B857-97AB08F6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5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101141"/>
                </a:solidFill>
              </a:rPr>
              <a:t>BITS </a:t>
            </a:r>
            <a:r>
              <a:rPr lang="en-US" sz="9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77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11/8/2020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214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96063"/>
            <a:ext cx="9067800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/>
              <a:t>Course No</a:t>
            </a:r>
            <a:r>
              <a:rPr lang="en-US" sz="1100" b="1" smtClean="0"/>
              <a:t>:</a:t>
            </a:r>
            <a:r>
              <a:rPr lang="en-US" sz="1100" b="1" baseline="0" smtClean="0"/>
              <a:t> SS ZC416 </a:t>
            </a:r>
            <a:r>
              <a:rPr lang="en-US" sz="1100" b="1" baseline="0" dirty="0" smtClean="0"/>
              <a:t>Course Title : Mathematical Foundations for Data Science</a:t>
            </a:r>
            <a:r>
              <a:rPr lang="en-US" sz="1100" b="1" dirty="0" smtClean="0"/>
              <a:t>, Dr. KVR , </a:t>
            </a: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b="1" dirty="0" err="1" smtClean="0">
                <a:solidFill>
                  <a:srgbClr val="101141"/>
                </a:solidFill>
              </a:rPr>
              <a:t>Pilani</a:t>
            </a:r>
            <a:r>
              <a:rPr lang="en-US" sz="1100" b="1" dirty="0" smtClean="0">
                <a:solidFill>
                  <a:srgbClr val="101141"/>
                </a:solidFill>
              </a:rPr>
              <a:t>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3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3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7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AAOC Z C111  PROBABILITY AND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3505200"/>
            <a:ext cx="4648200" cy="2438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BITS </a:t>
            </a:r>
            <a:r>
              <a:rPr lang="en-US" sz="4800" dirty="0" err="1"/>
              <a:t>Pilani</a:t>
            </a:r>
            <a:r>
              <a:rPr lang="en-US" sz="4800" dirty="0"/>
              <a:t> p</a:t>
            </a:r>
            <a:r>
              <a:rPr lang="en-US" sz="4800" dirty="0" smtClean="0"/>
              <a:t>resentation</a:t>
            </a:r>
            <a:endParaRPr lang="en-US" sz="4800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K. </a:t>
            </a:r>
            <a:r>
              <a:rPr lang="en-US" altLang="en-US" dirty="0" err="1" smtClean="0"/>
              <a:t>Venkata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Ratnam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988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011" y="1317171"/>
            <a:ext cx="8954590" cy="5312229"/>
          </a:xfrm>
        </p:spPr>
        <p:txBody>
          <a:bodyPr/>
          <a:lstStyle/>
          <a:p>
            <a:pPr algn="just"/>
            <a:r>
              <a:rPr lang="en-IN" dirty="0" smtClean="0"/>
              <a:t>DIRAC’S THEOREM  : If </a:t>
            </a:r>
            <a:r>
              <a:rPr lang="en-IN" i="1" dirty="0"/>
              <a:t>G </a:t>
            </a:r>
            <a:r>
              <a:rPr lang="en-IN" dirty="0"/>
              <a:t>is a simple graph with </a:t>
            </a:r>
            <a:r>
              <a:rPr lang="en-IN" i="1" dirty="0"/>
              <a:t>n </a:t>
            </a:r>
            <a:r>
              <a:rPr lang="en-IN" dirty="0"/>
              <a:t>vertices with </a:t>
            </a:r>
            <a:r>
              <a:rPr lang="en-IN" i="1" dirty="0"/>
              <a:t>n </a:t>
            </a:r>
            <a:r>
              <a:rPr lang="en-IN" dirty="0"/>
              <a:t>≥ 3 such that </a:t>
            </a:r>
            <a:r>
              <a:rPr lang="en-IN" b="1" dirty="0" smtClean="0"/>
              <a:t>the degree </a:t>
            </a:r>
            <a:r>
              <a:rPr lang="en-IN" b="1" dirty="0"/>
              <a:t>of every vertex in </a:t>
            </a:r>
            <a:r>
              <a:rPr lang="en-IN" b="1" i="1" dirty="0"/>
              <a:t>G </a:t>
            </a:r>
            <a:r>
              <a:rPr lang="en-IN" b="1" dirty="0"/>
              <a:t>is at least </a:t>
            </a:r>
            <a:r>
              <a:rPr lang="en-IN" b="1" i="1" dirty="0"/>
              <a:t>n/</a:t>
            </a:r>
            <a:r>
              <a:rPr lang="en-IN" b="1" dirty="0"/>
              <a:t>2</a:t>
            </a:r>
            <a:r>
              <a:rPr lang="en-IN" dirty="0"/>
              <a:t>, then </a:t>
            </a:r>
            <a:r>
              <a:rPr lang="en-IN" i="1" dirty="0"/>
              <a:t>G </a:t>
            </a:r>
            <a:r>
              <a:rPr lang="en-IN" dirty="0"/>
              <a:t>has a Hamilton </a:t>
            </a:r>
            <a:r>
              <a:rPr lang="en-IN" dirty="0" smtClean="0"/>
              <a:t>circuit.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ORE’S THEOREM : If </a:t>
            </a:r>
            <a:r>
              <a:rPr lang="en-IN" i="1" dirty="0"/>
              <a:t>G </a:t>
            </a:r>
            <a:r>
              <a:rPr lang="en-IN" dirty="0"/>
              <a:t>is a simple graph with </a:t>
            </a:r>
            <a:r>
              <a:rPr lang="en-IN" i="1" dirty="0"/>
              <a:t>n </a:t>
            </a:r>
            <a:r>
              <a:rPr lang="en-IN" dirty="0"/>
              <a:t>vertices with </a:t>
            </a:r>
            <a:r>
              <a:rPr lang="en-IN" i="1" dirty="0"/>
              <a:t>n </a:t>
            </a:r>
            <a:r>
              <a:rPr lang="en-IN" dirty="0"/>
              <a:t>≥ 3 such </a:t>
            </a:r>
            <a:r>
              <a:rPr lang="en-IN" dirty="0" smtClean="0"/>
              <a:t>that</a:t>
            </a:r>
          </a:p>
          <a:p>
            <a:pPr algn="ctr"/>
            <a:r>
              <a:rPr lang="en-IN" dirty="0" err="1" smtClean="0"/>
              <a:t>deg</a:t>
            </a:r>
            <a:r>
              <a:rPr lang="en-IN" i="1" dirty="0" smtClean="0"/>
              <a:t>(u</a:t>
            </a:r>
            <a:r>
              <a:rPr lang="en-IN" i="1" dirty="0"/>
              <a:t>) </a:t>
            </a:r>
            <a:r>
              <a:rPr lang="en-IN" dirty="0"/>
              <a:t>+ </a:t>
            </a:r>
            <a:r>
              <a:rPr lang="en-IN" dirty="0" err="1"/>
              <a:t>deg</a:t>
            </a:r>
            <a:r>
              <a:rPr lang="en-IN" i="1" dirty="0"/>
              <a:t>(v) </a:t>
            </a:r>
            <a:r>
              <a:rPr lang="en-IN" dirty="0"/>
              <a:t>≥ </a:t>
            </a:r>
            <a:r>
              <a:rPr lang="en-IN" i="1" dirty="0"/>
              <a:t>n </a:t>
            </a:r>
            <a:endParaRPr lang="en-IN" i="1" dirty="0" smtClean="0"/>
          </a:p>
          <a:p>
            <a:pPr algn="ctr"/>
            <a:endParaRPr lang="en-IN" i="1" dirty="0" smtClean="0"/>
          </a:p>
          <a:p>
            <a:pPr algn="just"/>
            <a:r>
              <a:rPr lang="en-IN" dirty="0" smtClean="0"/>
              <a:t>for </a:t>
            </a:r>
            <a:r>
              <a:rPr lang="en-IN" dirty="0"/>
              <a:t>every pair of </a:t>
            </a:r>
            <a:r>
              <a:rPr lang="en-IN" b="1" dirty="0"/>
              <a:t>nonadjacent vertices </a:t>
            </a:r>
            <a:r>
              <a:rPr lang="en-IN" b="1" i="1" dirty="0"/>
              <a:t>u </a:t>
            </a:r>
            <a:r>
              <a:rPr lang="en-IN" b="1" dirty="0"/>
              <a:t>and </a:t>
            </a:r>
            <a:r>
              <a:rPr lang="en-IN" b="1" i="1" dirty="0"/>
              <a:t>v </a:t>
            </a:r>
            <a:r>
              <a:rPr lang="en-IN" dirty="0"/>
              <a:t>in </a:t>
            </a:r>
            <a:r>
              <a:rPr lang="en-IN" i="1" dirty="0"/>
              <a:t>G</a:t>
            </a:r>
            <a:r>
              <a:rPr lang="en-IN" dirty="0"/>
              <a:t>, then </a:t>
            </a:r>
            <a:r>
              <a:rPr lang="en-IN" i="1" dirty="0"/>
              <a:t>G </a:t>
            </a:r>
            <a:r>
              <a:rPr lang="en-IN" dirty="0"/>
              <a:t>has </a:t>
            </a:r>
            <a:r>
              <a:rPr lang="en-IN" dirty="0" smtClean="0"/>
              <a:t>a Hamilton circuit.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Theorems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5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763000" cy="5059363"/>
          </a:xfrm>
        </p:spPr>
        <p:txBody>
          <a:bodyPr/>
          <a:lstStyle/>
          <a:p>
            <a:r>
              <a:rPr lang="en-US" dirty="0"/>
              <a:t> For which values of n do the graphs </a:t>
            </a:r>
            <a:r>
              <a:rPr lang="en-US" dirty="0" smtClean="0"/>
              <a:t> </a:t>
            </a:r>
            <a:r>
              <a:rPr lang="en-US" dirty="0"/>
              <a:t>have a Hamilton </a:t>
            </a:r>
            <a:r>
              <a:rPr lang="en-US" dirty="0" smtClean="0"/>
              <a:t>circuit</a:t>
            </a:r>
          </a:p>
          <a:p>
            <a:endParaRPr lang="en-US" dirty="0"/>
          </a:p>
          <a:p>
            <a:r>
              <a:rPr lang="en-US" dirty="0"/>
              <a:t>(a) </a:t>
            </a:r>
            <a:r>
              <a:rPr lang="en-US" dirty="0" err="1"/>
              <a:t>K</a:t>
            </a:r>
            <a:r>
              <a:rPr lang="en-US" baseline="-25000" dirty="0" err="1"/>
              <a:t>n</a:t>
            </a:r>
            <a:r>
              <a:rPr lang="en-US" dirty="0"/>
              <a:t> </a:t>
            </a:r>
            <a:r>
              <a:rPr lang="en-US" dirty="0" smtClean="0"/>
              <a:t>			(</a:t>
            </a:r>
            <a:r>
              <a:rPr lang="en-US" dirty="0"/>
              <a:t>b) C</a:t>
            </a:r>
            <a:r>
              <a:rPr lang="en-US" baseline="-25000" dirty="0"/>
              <a:t>n</a:t>
            </a:r>
            <a:r>
              <a:rPr lang="en-US" dirty="0"/>
              <a:t> </a:t>
            </a:r>
            <a:r>
              <a:rPr lang="en-US" dirty="0" smtClean="0"/>
              <a:t>			(</a:t>
            </a:r>
            <a:r>
              <a:rPr lang="en-US" dirty="0"/>
              <a:t>c)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endParaRPr lang="en-US" baseline="-25000" dirty="0" smtClean="0"/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324600" cy="1066800"/>
          </a:xfrm>
        </p:spPr>
        <p:txBody>
          <a:bodyPr/>
          <a:lstStyle/>
          <a:p>
            <a:r>
              <a:rPr lang="en-US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28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839200" cy="4983163"/>
          </a:xfrm>
        </p:spPr>
        <p:txBody>
          <a:bodyPr/>
          <a:lstStyle/>
          <a:p>
            <a:pPr algn="just"/>
            <a:r>
              <a:rPr lang="en-US" dirty="0"/>
              <a:t> Can someone cross all the bridges shown in this map exactly once and return to the starting point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degrees of each node are: 2, 4, 4, and 2. Since every vertex has an even degree </a:t>
            </a:r>
            <a:r>
              <a:rPr lang="en-US" dirty="0" smtClean="0"/>
              <a:t>you know </a:t>
            </a:r>
            <a:r>
              <a:rPr lang="en-US" dirty="0"/>
              <a:t>that there is a Euler circuit (which is what the question is really asking). </a:t>
            </a:r>
            <a:r>
              <a:rPr lang="en-US" dirty="0" smtClean="0"/>
              <a:t>One possible </a:t>
            </a:r>
            <a:r>
              <a:rPr lang="en-US" dirty="0"/>
              <a:t>Euler circuit: A – B – C – B – D – C – A.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743200"/>
            <a:ext cx="3893758" cy="135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371600"/>
            <a:ext cx="8839200" cy="5105400"/>
          </a:xfrm>
        </p:spPr>
        <p:txBody>
          <a:bodyPr>
            <a:noAutofit/>
          </a:bodyPr>
          <a:lstStyle/>
          <a:p>
            <a:pPr indent="0" algn="ctr"/>
            <a:r>
              <a:rPr lang="en-US" dirty="0" smtClean="0"/>
              <a:t>Trees</a:t>
            </a:r>
          </a:p>
          <a:p>
            <a:pPr marL="228600" indent="-571500" algn="ct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indent="0" algn="ctr"/>
            <a:r>
              <a:rPr lang="en-US" dirty="0" smtClean="0"/>
              <a:t>Binary trees</a:t>
            </a:r>
          </a:p>
          <a:p>
            <a:pPr marL="228600" indent="-571500" algn="ct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indent="0" algn="ctr"/>
            <a:r>
              <a:rPr lang="en-US" dirty="0" smtClean="0"/>
              <a:t>Binary </a:t>
            </a:r>
            <a:r>
              <a:rPr lang="en-US" dirty="0"/>
              <a:t>search </a:t>
            </a:r>
            <a:r>
              <a:rPr lang="en-US" dirty="0" smtClean="0"/>
              <a:t>tree</a:t>
            </a:r>
          </a:p>
          <a:p>
            <a:pPr marL="228600" indent="-571500" algn="ctr">
              <a:buFont typeface="Arial" panose="020B0604020202020204" pitchFamily="34" charset="0"/>
              <a:buChar char="•"/>
            </a:pPr>
            <a:endParaRPr lang="en-US" dirty="0" smtClean="0"/>
          </a:p>
          <a:p>
            <a:pPr indent="0" algn="ctr"/>
            <a:r>
              <a:rPr lang="en-US" dirty="0" smtClean="0"/>
              <a:t>Spanning </a:t>
            </a:r>
            <a:r>
              <a:rPr lang="en-US" dirty="0" smtClean="0"/>
              <a:t>trees</a:t>
            </a:r>
          </a:p>
          <a:p>
            <a:pPr indent="0" algn="ctr"/>
            <a:endParaRPr lang="en-US" dirty="0" smtClean="0"/>
          </a:p>
          <a:p>
            <a:pPr indent="0" algn="ctr"/>
            <a:r>
              <a:rPr lang="en-US" dirty="0"/>
              <a:t>M</a:t>
            </a:r>
            <a:r>
              <a:rPr lang="en-US" dirty="0" smtClean="0"/>
              <a:t>inimum </a:t>
            </a:r>
            <a:r>
              <a:rPr lang="en-US" dirty="0"/>
              <a:t>spanning trees </a:t>
            </a:r>
            <a:endParaRPr lang="en-US" dirty="0" smtClean="0"/>
          </a:p>
          <a:p>
            <a:pPr indent="0" algn="ctr"/>
            <a:r>
              <a:rPr lang="en-US" dirty="0" smtClean="0"/>
              <a:t>Prim’s </a:t>
            </a:r>
            <a:r>
              <a:rPr lang="en-US" dirty="0"/>
              <a:t>and </a:t>
            </a: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Kruskal’s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4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5059363"/>
          </a:xfrm>
        </p:spPr>
        <p:txBody>
          <a:bodyPr/>
          <a:lstStyle/>
          <a:p>
            <a:r>
              <a:rPr lang="en-US" dirty="0"/>
              <a:t>A tree is a connected undirected graph with no simple circuits. </a:t>
            </a:r>
            <a:r>
              <a:rPr lang="en-US" dirty="0" smtClean="0"/>
              <a:t>An </a:t>
            </a:r>
            <a:r>
              <a:rPr lang="en-US" dirty="0"/>
              <a:t>undirected graph is a tree if and only if there is a unique simple path between any two of its vertices. </a:t>
            </a:r>
            <a:endParaRPr lang="en-US" dirty="0" smtClean="0"/>
          </a:p>
          <a:p>
            <a:r>
              <a:rPr lang="en-US" dirty="0" smtClean="0"/>
              <a:t>Forest : A </a:t>
            </a:r>
            <a:r>
              <a:rPr lang="en-US" dirty="0"/>
              <a:t>(not-necessarily-connected) undirected graph without simple circuits is called a forest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Rooted Trees: </a:t>
            </a:r>
            <a:r>
              <a:rPr lang="en-US" dirty="0"/>
              <a:t>A rooted tree is a tree in which one vertex has been designated as the root and every edge is directed away from the root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Parent </a:t>
            </a:r>
            <a:r>
              <a:rPr lang="en-US" dirty="0" smtClean="0"/>
              <a:t>: Suppose </a:t>
            </a:r>
            <a:r>
              <a:rPr lang="en-US" dirty="0"/>
              <a:t>that T is a rooted tree. If v is a vertex in T other than the root, the parent of v is the unique vertex u such that there is a directed edge from u to v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Child If u is the parent of v, then v is called a child of u.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18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5059363"/>
          </a:xfrm>
        </p:spPr>
        <p:txBody>
          <a:bodyPr/>
          <a:lstStyle/>
          <a:p>
            <a:r>
              <a:rPr lang="en-US" dirty="0" smtClean="0"/>
              <a:t>Siblings:  </a:t>
            </a:r>
            <a:r>
              <a:rPr lang="en-US" dirty="0"/>
              <a:t>Vertices with the same parent are called </a:t>
            </a:r>
            <a:r>
              <a:rPr lang="en-US" dirty="0" smtClean="0"/>
              <a:t>siblings.</a:t>
            </a:r>
          </a:p>
          <a:p>
            <a:r>
              <a:rPr lang="en-US" dirty="0" smtClean="0"/>
              <a:t>Ancestors :The </a:t>
            </a:r>
            <a:r>
              <a:rPr lang="en-US" dirty="0"/>
              <a:t>ancestors of a vertex other than the root are the vertices in the path from the root to this vertex, excluding the vertex itself and including the root. </a:t>
            </a:r>
            <a:endParaRPr lang="en-US" dirty="0" smtClean="0"/>
          </a:p>
          <a:p>
            <a:r>
              <a:rPr lang="en-US" dirty="0" smtClean="0"/>
              <a:t>Descendants:  </a:t>
            </a:r>
            <a:r>
              <a:rPr lang="en-US" dirty="0"/>
              <a:t>The descendants of a vertex v are those vertices that have v as an ancestor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Leaf </a:t>
            </a:r>
            <a:r>
              <a:rPr lang="en-US" dirty="0" smtClean="0"/>
              <a:t>: A </a:t>
            </a:r>
            <a:r>
              <a:rPr lang="en-US" dirty="0"/>
              <a:t>vertex of a tree is called a leaf if it has no children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Internal </a:t>
            </a:r>
            <a:r>
              <a:rPr lang="en-US" dirty="0" smtClean="0"/>
              <a:t>Vertices:  </a:t>
            </a:r>
            <a:r>
              <a:rPr lang="en-US" dirty="0"/>
              <a:t>Vertices that have children are called internal vertices. </a:t>
            </a:r>
            <a:endParaRPr lang="en-US" dirty="0" smtClean="0"/>
          </a:p>
          <a:p>
            <a:r>
              <a:rPr lang="en-US" dirty="0" smtClean="0"/>
              <a:t>Subtree:  </a:t>
            </a:r>
            <a:r>
              <a:rPr lang="en-US" dirty="0"/>
              <a:t>If a is a vertex in a tree, the subtree with a as its root is the subgraph of the tree consisting of a and its descendants and all edges incident to these descendants.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Terminology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0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5059363"/>
          </a:xfrm>
        </p:spPr>
        <p:txBody>
          <a:bodyPr/>
          <a:lstStyle/>
          <a:p>
            <a:r>
              <a:rPr lang="en-US" dirty="0"/>
              <a:t>m-</a:t>
            </a:r>
            <a:r>
              <a:rPr lang="en-US" dirty="0" err="1"/>
              <a:t>ary</a:t>
            </a:r>
            <a:r>
              <a:rPr lang="en-US" dirty="0"/>
              <a:t> Tree </a:t>
            </a:r>
            <a:r>
              <a:rPr lang="en-US" dirty="0" smtClean="0"/>
              <a:t>: A </a:t>
            </a:r>
            <a:r>
              <a:rPr lang="en-US" dirty="0"/>
              <a:t>rooted tree is called an m-</a:t>
            </a:r>
            <a:r>
              <a:rPr lang="en-US" dirty="0" err="1"/>
              <a:t>ary</a:t>
            </a:r>
            <a:r>
              <a:rPr lang="en-US" dirty="0"/>
              <a:t> tree if every internal vertex has no more than m children.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tree is called a full m-</a:t>
            </a:r>
            <a:r>
              <a:rPr lang="en-US" dirty="0" err="1"/>
              <a:t>ary</a:t>
            </a:r>
            <a:r>
              <a:rPr lang="en-US" dirty="0"/>
              <a:t> tree if every internal vertex has exactly m children.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m-</a:t>
            </a:r>
            <a:r>
              <a:rPr lang="en-US" dirty="0" err="1"/>
              <a:t>ary</a:t>
            </a:r>
            <a:r>
              <a:rPr lang="en-US" dirty="0"/>
              <a:t> tree with m = 2 is called a binary tree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Ordered Root:  </a:t>
            </a:r>
            <a:r>
              <a:rPr lang="en-US" dirty="0"/>
              <a:t>Tree An ordered rooted tree is a rooted tree where the children of each internal vertex are ordered. </a:t>
            </a:r>
            <a:endParaRPr lang="en-US" dirty="0" smtClean="0"/>
          </a:p>
          <a:p>
            <a:r>
              <a:rPr lang="en-US" dirty="0" smtClean="0"/>
              <a:t>Left </a:t>
            </a:r>
            <a:r>
              <a:rPr lang="en-US" dirty="0"/>
              <a:t>and Right Child In an ordered binary tree, the first child is called the left child and the second child is called the right child. </a:t>
            </a:r>
            <a:endParaRPr lang="en-US" dirty="0" smtClean="0"/>
          </a:p>
          <a:p>
            <a:r>
              <a:rPr lang="en-US" dirty="0" smtClean="0"/>
              <a:t>Left </a:t>
            </a:r>
            <a:r>
              <a:rPr lang="en-US" dirty="0"/>
              <a:t>and Right Subtree </a:t>
            </a:r>
            <a:r>
              <a:rPr lang="en-US" dirty="0" smtClean="0"/>
              <a:t>:The </a:t>
            </a:r>
            <a:r>
              <a:rPr lang="en-US" dirty="0"/>
              <a:t>tree rooted at the left child is called the left subtree and the tree rooted at the right child is called the right subtree.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Terminology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9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5059363"/>
          </a:xfrm>
        </p:spPr>
        <p:txBody>
          <a:bodyPr/>
          <a:lstStyle/>
          <a:p>
            <a:r>
              <a:rPr lang="en-US" dirty="0"/>
              <a:t>Level </a:t>
            </a:r>
            <a:r>
              <a:rPr lang="en-US" dirty="0" smtClean="0"/>
              <a:t>: The </a:t>
            </a:r>
            <a:r>
              <a:rPr lang="en-US" dirty="0"/>
              <a:t>level of a vertex v in a rooted tree is the length of the unique path from the root to this </a:t>
            </a:r>
            <a:r>
              <a:rPr lang="en-US" dirty="0" smtClean="0"/>
              <a:t>vertex</a:t>
            </a:r>
          </a:p>
          <a:p>
            <a:r>
              <a:rPr lang="en-US" dirty="0" smtClean="0"/>
              <a:t> </a:t>
            </a:r>
            <a:r>
              <a:rPr lang="en-US" dirty="0"/>
              <a:t>Height </a:t>
            </a:r>
            <a:r>
              <a:rPr lang="en-US" dirty="0" smtClean="0"/>
              <a:t>: The </a:t>
            </a:r>
            <a:r>
              <a:rPr lang="en-US" dirty="0"/>
              <a:t>height of a rooted tree is the maximum of the levels of vertices. In other words, the height of a rooted tree is the length of the longest path from the root to any vertex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Balanced </a:t>
            </a:r>
            <a:r>
              <a:rPr lang="en-US" dirty="0" smtClean="0"/>
              <a:t>: A </a:t>
            </a:r>
            <a:r>
              <a:rPr lang="en-US" dirty="0"/>
              <a:t>rooted m-</a:t>
            </a:r>
            <a:r>
              <a:rPr lang="en-US" dirty="0" err="1"/>
              <a:t>ary</a:t>
            </a:r>
            <a:r>
              <a:rPr lang="en-US" dirty="0"/>
              <a:t> tree of height h is balanced if all leaves are at levels h or h − 1.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2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915400" cy="5059363"/>
          </a:xfrm>
        </p:spPr>
        <p:txBody>
          <a:bodyPr/>
          <a:lstStyle/>
          <a:p>
            <a:pPr algn="just"/>
            <a:r>
              <a:rPr lang="en-IN" dirty="0"/>
              <a:t>A tree is a connected undirected graph with no simple circuits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tree cannot have a simple circuit, a tree cannot contain multiple edges or loops. Therefore any tree must be a simple graph.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/>
              <a:t>An undirected graph is a tree if and only if there is a unique simple path between any two of its vertices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Any connected graph that contains no simple circuits is a </a:t>
            </a:r>
            <a:r>
              <a:rPr lang="en-IN" dirty="0" smtClean="0"/>
              <a:t>tree.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3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5059363"/>
          </a:xfrm>
        </p:spPr>
        <p:txBody>
          <a:bodyPr/>
          <a:lstStyle/>
          <a:p>
            <a:pPr algn="just"/>
            <a:r>
              <a:rPr lang="en-IN" dirty="0" smtClean="0"/>
              <a:t>What </a:t>
            </a:r>
            <a:r>
              <a:rPr lang="en-IN" dirty="0"/>
              <a:t>about graphs containing no simple circuits that are not necessarily connected? These graphs are called forests and have the property that each of their connected components is a </a:t>
            </a:r>
            <a:r>
              <a:rPr lang="en-IN" dirty="0" smtClean="0"/>
              <a:t>tree.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17" y="3352800"/>
            <a:ext cx="4860400" cy="22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4196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Course Number : </a:t>
            </a:r>
            <a:r>
              <a:rPr lang="en-US" sz="3600" b="1" dirty="0"/>
              <a:t>SS ZC416</a:t>
            </a:r>
            <a:r>
              <a:rPr lang="en-IN" sz="3600" b="1" dirty="0"/>
              <a:t> </a:t>
            </a:r>
          </a:p>
          <a:p>
            <a:r>
              <a:rPr lang="en-IN" sz="3600" b="1" dirty="0"/>
              <a:t>Course Title: MATHEMATICAL FOUNDATIONS</a:t>
            </a:r>
          </a:p>
          <a:p>
            <a:r>
              <a:rPr lang="en-IN" sz="3600" b="1" dirty="0"/>
              <a:t>                        FOR DATA SCIENCE</a:t>
            </a:r>
          </a:p>
          <a:p>
            <a:r>
              <a:rPr lang="en-IN" sz="3600" b="1" dirty="0"/>
              <a:t>Lecture No. </a:t>
            </a:r>
            <a:r>
              <a:rPr lang="en-IN" sz="3600" b="1" dirty="0" smtClean="0"/>
              <a:t>:15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112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94" y="1295400"/>
            <a:ext cx="9124406" cy="5334000"/>
          </a:xfrm>
        </p:spPr>
        <p:txBody>
          <a:bodyPr/>
          <a:lstStyle/>
          <a:p>
            <a:pPr algn="just"/>
            <a:r>
              <a:rPr lang="en-IN" dirty="0"/>
              <a:t>A </a:t>
            </a:r>
            <a:r>
              <a:rPr lang="en-IN" i="1" dirty="0"/>
              <a:t>rooted tree </a:t>
            </a:r>
            <a:r>
              <a:rPr lang="en-IN" dirty="0"/>
              <a:t>is a tree in which one vertex has been designated as the root and every edge is directed away from the root.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vertex of a rooted tree is called a </a:t>
            </a:r>
            <a:r>
              <a:rPr lang="en-IN" b="1" dirty="0"/>
              <a:t>leaf </a:t>
            </a:r>
            <a:r>
              <a:rPr lang="en-IN" dirty="0"/>
              <a:t>if it has no </a:t>
            </a:r>
            <a:r>
              <a:rPr lang="en-IN" dirty="0" smtClean="0"/>
              <a:t>children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Vertices </a:t>
            </a:r>
            <a:r>
              <a:rPr lang="en-IN" dirty="0"/>
              <a:t>that </a:t>
            </a:r>
            <a:r>
              <a:rPr lang="en-IN" dirty="0" smtClean="0"/>
              <a:t>have children </a:t>
            </a:r>
            <a:r>
              <a:rPr lang="en-IN" dirty="0"/>
              <a:t>are called </a:t>
            </a:r>
            <a:r>
              <a:rPr lang="en-IN" b="1" dirty="0"/>
              <a:t>internal vertices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root is an internal vertex unless it is the only </a:t>
            </a:r>
            <a:r>
              <a:rPr lang="en-IN" dirty="0" smtClean="0"/>
              <a:t>vertex in </a:t>
            </a:r>
            <a:r>
              <a:rPr lang="en-IN" dirty="0"/>
              <a:t>the graph, in which case it is a leaf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If </a:t>
            </a:r>
            <a:r>
              <a:rPr lang="en-IN" i="1" dirty="0"/>
              <a:t>a </a:t>
            </a:r>
            <a:r>
              <a:rPr lang="en-IN" dirty="0"/>
              <a:t>is a vertex in a tree, the </a:t>
            </a:r>
            <a:r>
              <a:rPr lang="en-IN" b="1" dirty="0"/>
              <a:t>subtree </a:t>
            </a:r>
            <a:r>
              <a:rPr lang="en-IN" dirty="0"/>
              <a:t>with </a:t>
            </a:r>
            <a:r>
              <a:rPr lang="en-IN" i="1" dirty="0"/>
              <a:t>a </a:t>
            </a:r>
            <a:r>
              <a:rPr lang="en-IN" dirty="0"/>
              <a:t>as its root is the subgraph of the tree </a:t>
            </a:r>
            <a:r>
              <a:rPr lang="en-IN" dirty="0" smtClean="0"/>
              <a:t>consisting of </a:t>
            </a:r>
            <a:r>
              <a:rPr lang="en-IN" i="1" dirty="0"/>
              <a:t>a </a:t>
            </a:r>
            <a:r>
              <a:rPr lang="en-IN" dirty="0"/>
              <a:t>and its descendants and all edges incident to these descendants.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3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133600"/>
            <a:ext cx="6189049" cy="295992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60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752600"/>
            <a:ext cx="4286250" cy="3810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279" y="1981200"/>
            <a:ext cx="4519749" cy="320040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04800" y="5181600"/>
            <a:ext cx="8534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 smtClean="0"/>
              <a:t>a)  a  b) </a:t>
            </a:r>
            <a:r>
              <a:rPr lang="en-US" sz="2800" b="0" dirty="0" err="1" smtClean="0"/>
              <a:t>abcdfhjqt</a:t>
            </a:r>
            <a:r>
              <a:rPr lang="en-US" sz="2800" b="0" dirty="0" smtClean="0"/>
              <a:t> c)</a:t>
            </a:r>
            <a:r>
              <a:rPr lang="en-US" sz="2800" b="0" dirty="0" err="1" smtClean="0"/>
              <a:t>egiklmnoprus</a:t>
            </a:r>
            <a:r>
              <a:rPr lang="en-US" sz="2800" b="0" dirty="0" smtClean="0"/>
              <a:t> d) </a:t>
            </a:r>
            <a:r>
              <a:rPr lang="en-US" sz="2800" b="0" dirty="0" err="1" smtClean="0"/>
              <a:t>qr</a:t>
            </a:r>
            <a:r>
              <a:rPr lang="en-US" sz="2800" b="0" dirty="0" smtClean="0"/>
              <a:t> e) c  f) p g) </a:t>
            </a:r>
            <a:r>
              <a:rPr lang="en-US" sz="2800" b="0" dirty="0" err="1" smtClean="0"/>
              <a:t>fba</a:t>
            </a:r>
            <a:r>
              <a:rPr lang="en-US" sz="2800" b="0" dirty="0" smtClean="0"/>
              <a:t> h)</a:t>
            </a:r>
            <a:r>
              <a:rPr lang="en-US" sz="2800" b="0" dirty="0" err="1" smtClean="0"/>
              <a:t>eflmn</a:t>
            </a:r>
            <a:endParaRPr lang="en-IN" sz="2800" b="0" dirty="0"/>
          </a:p>
        </p:txBody>
      </p:sp>
    </p:spTree>
    <p:extLst>
      <p:ext uri="{BB962C8B-B14F-4D97-AF65-F5344CB8AC3E}">
        <p14:creationId xmlns:p14="http://schemas.microsoft.com/office/powerpoint/2010/main" val="5805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pPr algn="just"/>
            <a:r>
              <a:rPr lang="en-IN" dirty="0"/>
              <a:t>A rooted tree is called an </a:t>
            </a:r>
            <a:r>
              <a:rPr lang="en-IN" i="1" dirty="0"/>
              <a:t>m-</a:t>
            </a:r>
            <a:r>
              <a:rPr lang="en-IN" i="1" dirty="0" err="1"/>
              <a:t>ary</a:t>
            </a:r>
            <a:r>
              <a:rPr lang="en-IN" i="1" dirty="0"/>
              <a:t> tree </a:t>
            </a:r>
            <a:r>
              <a:rPr lang="en-IN" dirty="0"/>
              <a:t>if every internal vertex has no more than </a:t>
            </a:r>
            <a:r>
              <a:rPr lang="en-IN" i="1" dirty="0"/>
              <a:t>m </a:t>
            </a:r>
            <a:r>
              <a:rPr lang="en-IN" dirty="0"/>
              <a:t>children</a:t>
            </a:r>
            <a:r>
              <a:rPr lang="en-IN" dirty="0" smtClean="0"/>
              <a:t>. The </a:t>
            </a:r>
            <a:r>
              <a:rPr lang="en-IN" dirty="0"/>
              <a:t>tree is called a </a:t>
            </a:r>
            <a:r>
              <a:rPr lang="en-IN" i="1" dirty="0"/>
              <a:t>full m-</a:t>
            </a:r>
            <a:r>
              <a:rPr lang="en-IN" i="1" dirty="0" err="1"/>
              <a:t>ary</a:t>
            </a:r>
            <a:r>
              <a:rPr lang="en-IN" i="1" dirty="0"/>
              <a:t> tree </a:t>
            </a:r>
            <a:r>
              <a:rPr lang="en-IN" dirty="0"/>
              <a:t>if every internal vertex has exactly </a:t>
            </a:r>
            <a:r>
              <a:rPr lang="en-IN" i="1" dirty="0"/>
              <a:t>m </a:t>
            </a:r>
            <a:r>
              <a:rPr lang="en-IN" dirty="0"/>
              <a:t>children.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An </a:t>
            </a:r>
            <a:r>
              <a:rPr lang="en-IN" i="1" dirty="0" smtClean="0"/>
              <a:t>m</a:t>
            </a:r>
            <a:r>
              <a:rPr lang="en-IN" dirty="0" smtClean="0"/>
              <a:t>-</a:t>
            </a:r>
            <a:r>
              <a:rPr lang="en-IN" dirty="0" err="1" smtClean="0"/>
              <a:t>ary</a:t>
            </a:r>
            <a:r>
              <a:rPr lang="en-IN" dirty="0" smtClean="0"/>
              <a:t> tree </a:t>
            </a:r>
            <a:r>
              <a:rPr lang="en-IN" dirty="0"/>
              <a:t>with </a:t>
            </a:r>
            <a:r>
              <a:rPr lang="en-IN" i="1" dirty="0"/>
              <a:t>m </a:t>
            </a:r>
            <a:r>
              <a:rPr lang="en-IN" dirty="0"/>
              <a:t>= 2 is called a </a:t>
            </a:r>
            <a:r>
              <a:rPr lang="en-IN" i="1" dirty="0"/>
              <a:t>binary tree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An </a:t>
            </a:r>
            <a:r>
              <a:rPr lang="en-IN" b="1" dirty="0"/>
              <a:t>ordered rooted tree </a:t>
            </a:r>
            <a:r>
              <a:rPr lang="en-IN" dirty="0"/>
              <a:t>is a rooted tree where the </a:t>
            </a:r>
            <a:r>
              <a:rPr lang="en-IN" dirty="0" smtClean="0"/>
              <a:t>children of </a:t>
            </a:r>
            <a:r>
              <a:rPr lang="en-IN" dirty="0"/>
              <a:t>each internal vertex are ordered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In an ordered binary tree (usually called just a </a:t>
            </a:r>
            <a:r>
              <a:rPr lang="en-IN" b="1" dirty="0"/>
              <a:t>binary tree</a:t>
            </a:r>
            <a:r>
              <a:rPr lang="en-IN" dirty="0"/>
              <a:t>), if an internal vertex has </a:t>
            </a:r>
            <a:r>
              <a:rPr lang="en-IN" dirty="0" smtClean="0"/>
              <a:t>two children</a:t>
            </a:r>
            <a:r>
              <a:rPr lang="en-IN" dirty="0"/>
              <a:t>, the first child is called the </a:t>
            </a:r>
            <a:r>
              <a:rPr lang="en-IN" b="1" dirty="0"/>
              <a:t>left child </a:t>
            </a:r>
            <a:r>
              <a:rPr lang="en-IN" dirty="0"/>
              <a:t>and the second child is called the </a:t>
            </a:r>
            <a:r>
              <a:rPr lang="en-IN" b="1" dirty="0"/>
              <a:t>right child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89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362200"/>
            <a:ext cx="8296711" cy="31242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M-array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30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319349"/>
            <a:ext cx="8915400" cy="5059363"/>
          </a:xfrm>
        </p:spPr>
        <p:txBody>
          <a:bodyPr/>
          <a:lstStyle/>
          <a:p>
            <a:pPr algn="just"/>
            <a:r>
              <a:rPr lang="en-IN" sz="2300" dirty="0"/>
              <a:t>The tree rooted at the left child of a vertex is called the </a:t>
            </a:r>
            <a:r>
              <a:rPr lang="en-IN" sz="2300" b="1" dirty="0"/>
              <a:t>left subtree </a:t>
            </a:r>
            <a:r>
              <a:rPr lang="en-IN" sz="2300" dirty="0"/>
              <a:t>of this vertex, and the </a:t>
            </a:r>
            <a:r>
              <a:rPr lang="en-IN" sz="2300" dirty="0" smtClean="0"/>
              <a:t>tree rooted </a:t>
            </a:r>
            <a:r>
              <a:rPr lang="en-IN" sz="2300" dirty="0"/>
              <a:t>at the right child of a vertex is called the </a:t>
            </a:r>
            <a:r>
              <a:rPr lang="en-IN" sz="2300" b="1" dirty="0"/>
              <a:t>right subtree </a:t>
            </a:r>
            <a:r>
              <a:rPr lang="en-IN" sz="2300" dirty="0"/>
              <a:t>of the vertex</a:t>
            </a:r>
            <a:r>
              <a:rPr lang="en-IN" sz="2300" dirty="0" smtClean="0"/>
              <a:t>.</a:t>
            </a:r>
          </a:p>
          <a:p>
            <a:pPr algn="just"/>
            <a:endParaRPr lang="en-IN" sz="2300" dirty="0"/>
          </a:p>
          <a:p>
            <a:pPr algn="just"/>
            <a:r>
              <a:rPr lang="en-IN" sz="2300" dirty="0" smtClean="0"/>
              <a:t>A </a:t>
            </a:r>
            <a:r>
              <a:rPr lang="en-IN" sz="2300" dirty="0"/>
              <a:t>tree with </a:t>
            </a:r>
            <a:r>
              <a:rPr lang="en-IN" sz="2300" i="1" dirty="0"/>
              <a:t>n </a:t>
            </a:r>
            <a:r>
              <a:rPr lang="en-IN" sz="2300" dirty="0"/>
              <a:t>vertices has </a:t>
            </a:r>
            <a:r>
              <a:rPr lang="en-IN" sz="2300" i="1" dirty="0"/>
              <a:t>n </a:t>
            </a:r>
            <a:r>
              <a:rPr lang="en-IN" sz="2300" dirty="0"/>
              <a:t>− 1 </a:t>
            </a:r>
            <a:r>
              <a:rPr lang="en-IN" sz="2300" dirty="0" smtClean="0"/>
              <a:t>edges.</a:t>
            </a:r>
          </a:p>
          <a:p>
            <a:pPr algn="just"/>
            <a:endParaRPr lang="en-IN" sz="2300" dirty="0"/>
          </a:p>
          <a:p>
            <a:pPr algn="just"/>
            <a:r>
              <a:rPr lang="en-IN" sz="2300" dirty="0"/>
              <a:t>A full </a:t>
            </a:r>
            <a:r>
              <a:rPr lang="en-IN" sz="2300" i="1" dirty="0"/>
              <a:t>m</a:t>
            </a:r>
            <a:r>
              <a:rPr lang="en-IN" sz="2300" dirty="0"/>
              <a:t>-</a:t>
            </a:r>
            <a:r>
              <a:rPr lang="en-IN" sz="2300" dirty="0" err="1"/>
              <a:t>ary</a:t>
            </a:r>
            <a:r>
              <a:rPr lang="en-IN" sz="2300" dirty="0"/>
              <a:t> tree with </a:t>
            </a:r>
            <a:r>
              <a:rPr lang="en-IN" sz="2300" i="1" dirty="0" err="1"/>
              <a:t>i</a:t>
            </a:r>
            <a:r>
              <a:rPr lang="en-IN" sz="2300" i="1" dirty="0"/>
              <a:t> </a:t>
            </a:r>
            <a:r>
              <a:rPr lang="en-IN" sz="2300" dirty="0"/>
              <a:t>internal vertices contains </a:t>
            </a:r>
            <a:r>
              <a:rPr lang="en-IN" sz="2300" i="1" dirty="0"/>
              <a:t>n </a:t>
            </a:r>
            <a:r>
              <a:rPr lang="en-IN" sz="2300" dirty="0"/>
              <a:t>= </a:t>
            </a:r>
            <a:r>
              <a:rPr lang="en-IN" sz="2300" i="1" dirty="0"/>
              <a:t>mi </a:t>
            </a:r>
            <a:r>
              <a:rPr lang="en-IN" sz="2300" dirty="0"/>
              <a:t>+ 1 vertices</a:t>
            </a:r>
            <a:r>
              <a:rPr lang="en-IN" sz="2300" dirty="0" smtClean="0"/>
              <a:t>.</a:t>
            </a:r>
          </a:p>
          <a:p>
            <a:pPr algn="just"/>
            <a:endParaRPr lang="en-IN" sz="2300" dirty="0"/>
          </a:p>
          <a:p>
            <a:pPr algn="just"/>
            <a:r>
              <a:rPr lang="en-IN" sz="2300" dirty="0"/>
              <a:t>A rooted </a:t>
            </a:r>
            <a:r>
              <a:rPr lang="en-IN" sz="2300" i="1" dirty="0"/>
              <a:t>m</a:t>
            </a:r>
            <a:r>
              <a:rPr lang="en-IN" sz="2300" dirty="0"/>
              <a:t>-</a:t>
            </a:r>
            <a:r>
              <a:rPr lang="en-IN" sz="2300" dirty="0" err="1"/>
              <a:t>ary</a:t>
            </a:r>
            <a:r>
              <a:rPr lang="en-IN" sz="2300" dirty="0"/>
              <a:t> tree of height </a:t>
            </a:r>
            <a:r>
              <a:rPr lang="en-IN" sz="2300" i="1" dirty="0"/>
              <a:t>h </a:t>
            </a:r>
            <a:r>
              <a:rPr lang="en-IN" sz="2300" dirty="0"/>
              <a:t>is </a:t>
            </a:r>
            <a:r>
              <a:rPr lang="en-IN" sz="2300" b="1" dirty="0"/>
              <a:t>balanced </a:t>
            </a:r>
            <a:r>
              <a:rPr lang="en-IN" sz="2300" dirty="0"/>
              <a:t>if all leaves are at levels </a:t>
            </a:r>
            <a:r>
              <a:rPr lang="en-IN" sz="2300" i="1" dirty="0"/>
              <a:t>h </a:t>
            </a:r>
            <a:r>
              <a:rPr lang="en-IN" sz="2300" dirty="0"/>
              <a:t>or </a:t>
            </a:r>
            <a:r>
              <a:rPr lang="en-IN" sz="2300" i="1" dirty="0"/>
              <a:t>h </a:t>
            </a:r>
            <a:r>
              <a:rPr lang="en-IN" sz="2300" dirty="0"/>
              <a:t>− 1</a:t>
            </a:r>
            <a:r>
              <a:rPr lang="en-IN" sz="2300" dirty="0" smtClean="0"/>
              <a:t>.</a:t>
            </a:r>
          </a:p>
          <a:p>
            <a:pPr algn="just"/>
            <a:endParaRPr lang="en-IN" sz="2300" dirty="0" smtClean="0"/>
          </a:p>
          <a:p>
            <a:pPr algn="just"/>
            <a:r>
              <a:rPr lang="en-IN" sz="2300" dirty="0"/>
              <a:t>There are at most </a:t>
            </a:r>
            <a:r>
              <a:rPr lang="en-IN" sz="2300" i="1" dirty="0" err="1"/>
              <a:t>m</a:t>
            </a:r>
            <a:r>
              <a:rPr lang="en-IN" sz="2300" i="1" baseline="30000" dirty="0" err="1"/>
              <a:t>h</a:t>
            </a:r>
            <a:r>
              <a:rPr lang="en-IN" sz="2300" i="1" dirty="0"/>
              <a:t> </a:t>
            </a:r>
            <a:r>
              <a:rPr lang="en-IN" sz="2300" dirty="0"/>
              <a:t>leaves in an </a:t>
            </a:r>
            <a:r>
              <a:rPr lang="en-IN" sz="2300" i="1" dirty="0"/>
              <a:t>m</a:t>
            </a:r>
            <a:r>
              <a:rPr lang="en-IN" sz="2300" dirty="0"/>
              <a:t>-</a:t>
            </a:r>
            <a:r>
              <a:rPr lang="en-IN" sz="2300" dirty="0" err="1"/>
              <a:t>ary</a:t>
            </a:r>
            <a:r>
              <a:rPr lang="en-IN" sz="2300" dirty="0"/>
              <a:t> tree of height </a:t>
            </a:r>
            <a:r>
              <a:rPr lang="en-IN" sz="2300" i="1" dirty="0"/>
              <a:t>h</a:t>
            </a:r>
            <a:r>
              <a:rPr lang="en-IN" sz="2300" dirty="0"/>
              <a:t>.</a:t>
            </a:r>
          </a:p>
          <a:p>
            <a:endParaRPr lang="en-IN" sz="2300" dirty="0"/>
          </a:p>
          <a:p>
            <a:endParaRPr lang="en-IN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18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199"/>
          </a:xfrm>
        </p:spPr>
        <p:txBody>
          <a:bodyPr/>
          <a:lstStyle/>
          <a:p>
            <a:pPr algn="just"/>
            <a:r>
              <a:rPr lang="en-IN" dirty="0" smtClean="0"/>
              <a:t>A </a:t>
            </a:r>
            <a:r>
              <a:rPr lang="en-IN" b="1" dirty="0"/>
              <a:t>binary search tree</a:t>
            </a:r>
            <a:r>
              <a:rPr lang="en-IN" dirty="0" smtClean="0"/>
              <a:t>, which </a:t>
            </a:r>
            <a:r>
              <a:rPr lang="en-IN" dirty="0"/>
              <a:t>is a binary tree in which each child of a vertex is designated as a right or left child, </a:t>
            </a:r>
            <a:r>
              <a:rPr lang="en-IN" dirty="0" smtClean="0"/>
              <a:t>no vertex </a:t>
            </a:r>
            <a:r>
              <a:rPr lang="en-IN" dirty="0"/>
              <a:t>has more than one right child or left child, and each vertex is </a:t>
            </a:r>
            <a:r>
              <a:rPr lang="en-IN" dirty="0" smtClean="0"/>
              <a:t>labelled </a:t>
            </a:r>
            <a:r>
              <a:rPr lang="en-IN" dirty="0"/>
              <a:t>with a key, </a:t>
            </a:r>
            <a:r>
              <a:rPr lang="en-IN" dirty="0" smtClean="0"/>
              <a:t>which is </a:t>
            </a:r>
            <a:r>
              <a:rPr lang="en-IN" dirty="0"/>
              <a:t>one of the items. </a:t>
            </a:r>
            <a:endParaRPr lang="en-IN" dirty="0" smtClean="0"/>
          </a:p>
          <a:p>
            <a:pPr algn="just"/>
            <a:endParaRPr lang="en-US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Furthermore</a:t>
            </a:r>
            <a:r>
              <a:rPr lang="en-IN" dirty="0"/>
              <a:t>, vertices are assigned keys so that the key of a vertex is </a:t>
            </a:r>
            <a:r>
              <a:rPr lang="en-IN" dirty="0" smtClean="0"/>
              <a:t>both larger </a:t>
            </a:r>
            <a:r>
              <a:rPr lang="en-IN" dirty="0"/>
              <a:t>than the keys of all vertices in its left subtree and smaller than the keys of all vertices </a:t>
            </a:r>
            <a:r>
              <a:rPr lang="en-IN" dirty="0" smtClean="0"/>
              <a:t>in its </a:t>
            </a:r>
            <a:r>
              <a:rPr lang="en-IN" dirty="0"/>
              <a:t>right subtree.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181600"/>
          </a:xfrm>
        </p:spPr>
        <p:txBody>
          <a:bodyPr/>
          <a:lstStyle/>
          <a:p>
            <a:pPr algn="just"/>
            <a:r>
              <a:rPr lang="en-IN" dirty="0" smtClean="0"/>
              <a:t> </a:t>
            </a:r>
            <a:r>
              <a:rPr lang="en-IN" dirty="0"/>
              <a:t>Start </a:t>
            </a:r>
            <a:r>
              <a:rPr lang="en-IN" dirty="0" smtClean="0"/>
              <a:t>with a </a:t>
            </a:r>
            <a:r>
              <a:rPr lang="en-IN" dirty="0"/>
              <a:t>tree containing just one vertex, namely, the root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 </a:t>
            </a:r>
            <a:r>
              <a:rPr lang="en-IN" dirty="0"/>
              <a:t>The first item in the list is assigned as </a:t>
            </a:r>
            <a:r>
              <a:rPr lang="en-IN" dirty="0" smtClean="0"/>
              <a:t>the key </a:t>
            </a:r>
            <a:r>
              <a:rPr lang="en-IN" dirty="0"/>
              <a:t>of the root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 </a:t>
            </a:r>
            <a:r>
              <a:rPr lang="en-IN" dirty="0"/>
              <a:t>To add a new item, first compare it with the keys of vertices already in the tree</a:t>
            </a:r>
            <a:r>
              <a:rPr lang="en-IN" dirty="0" smtClean="0"/>
              <a:t>, starting </a:t>
            </a:r>
            <a:r>
              <a:rPr lang="en-IN" dirty="0"/>
              <a:t>at the root and moving to the left if the item is less than the key of the respective </a:t>
            </a:r>
            <a:r>
              <a:rPr lang="en-IN" dirty="0" smtClean="0"/>
              <a:t>vertex if </a:t>
            </a:r>
            <a:r>
              <a:rPr lang="en-IN" dirty="0"/>
              <a:t>this vertex has a left child, or moving to the right if the item is greater than the key of </a:t>
            </a:r>
            <a:r>
              <a:rPr lang="en-IN" dirty="0" smtClean="0"/>
              <a:t>the respective </a:t>
            </a:r>
            <a:r>
              <a:rPr lang="en-IN" dirty="0"/>
              <a:t>vertex if this vertex has a right child. </a:t>
            </a:r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25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199"/>
          </a:xfrm>
        </p:spPr>
        <p:txBody>
          <a:bodyPr/>
          <a:lstStyle/>
          <a:p>
            <a:pPr algn="just"/>
            <a:r>
              <a:rPr lang="en-IN" dirty="0"/>
              <a:t>When the item is less than the respective vertex and this vertex has no left child, then a new vertex with this item as its key is inserted as a new left child. 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Similarly</a:t>
            </a:r>
            <a:r>
              <a:rPr lang="en-IN" dirty="0"/>
              <a:t>, when the item is greater than the respective vertex and this vertex </a:t>
            </a:r>
            <a:r>
              <a:rPr lang="en-IN" dirty="0" smtClean="0"/>
              <a:t>has no </a:t>
            </a:r>
            <a:r>
              <a:rPr lang="en-IN" dirty="0"/>
              <a:t>right child, then a new vertex with this item as its key is inserted as a new right child</a:t>
            </a:r>
            <a:r>
              <a:rPr lang="en-IN" dirty="0" smtClean="0"/>
              <a:t>.</a:t>
            </a:r>
          </a:p>
          <a:p>
            <a:pPr algn="just"/>
            <a:endParaRPr lang="en-US" dirty="0"/>
          </a:p>
          <a:p>
            <a:r>
              <a:rPr lang="en-US" dirty="0"/>
              <a:t>Build a binary search tree for the words </a:t>
            </a:r>
            <a:r>
              <a:rPr lang="en-US" i="1" dirty="0"/>
              <a:t>banana, peach</a:t>
            </a:r>
            <a:r>
              <a:rPr lang="en-US" i="1" dirty="0" smtClean="0"/>
              <a:t>, </a:t>
            </a:r>
            <a:endParaRPr lang="en-US" i="1" dirty="0"/>
          </a:p>
          <a:p>
            <a:r>
              <a:rPr lang="en-US" i="1" dirty="0"/>
              <a:t>apple, pear, coconut, mango</a:t>
            </a:r>
            <a:r>
              <a:rPr lang="en-US" dirty="0"/>
              <a:t>, and </a:t>
            </a:r>
            <a:r>
              <a:rPr lang="en-US" i="1" dirty="0"/>
              <a:t>papaya </a:t>
            </a:r>
            <a:r>
              <a:rPr lang="en-US" dirty="0"/>
              <a:t>using alphabetical</a:t>
            </a:r>
          </a:p>
          <a:p>
            <a:r>
              <a:rPr lang="en-IN" dirty="0"/>
              <a:t>order.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5410200" cy="838200"/>
          </a:xfrm>
        </p:spPr>
        <p:txBody>
          <a:bodyPr/>
          <a:lstStyle/>
          <a:p>
            <a:r>
              <a:rPr lang="en-US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17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029199"/>
          </a:xfrm>
        </p:spPr>
        <p:txBody>
          <a:bodyPr/>
          <a:lstStyle/>
          <a:p>
            <a:pPr algn="just"/>
            <a:r>
              <a:rPr lang="en-US" dirty="0"/>
              <a:t>We first insert </a:t>
            </a:r>
            <a:r>
              <a:rPr lang="en-US" i="1" dirty="0"/>
              <a:t>banana </a:t>
            </a:r>
            <a:r>
              <a:rPr lang="en-US" dirty="0"/>
              <a:t>into the empty tree, giving us the tree with just a root, labeled </a:t>
            </a:r>
            <a:r>
              <a:rPr lang="en-US" i="1" dirty="0"/>
              <a:t>banana. </a:t>
            </a:r>
            <a:r>
              <a:rPr lang="en-US" dirty="0"/>
              <a:t>Next </a:t>
            </a:r>
            <a:r>
              <a:rPr lang="en-US" dirty="0" smtClean="0"/>
              <a:t>we insert </a:t>
            </a:r>
            <a:r>
              <a:rPr lang="en-US" i="1" dirty="0"/>
              <a:t>peach, </a:t>
            </a:r>
            <a:r>
              <a:rPr lang="en-US" dirty="0"/>
              <a:t>which, being greater than </a:t>
            </a:r>
            <a:r>
              <a:rPr lang="en-US" i="1" dirty="0"/>
              <a:t>banana </a:t>
            </a:r>
            <a:r>
              <a:rPr lang="en-US" dirty="0"/>
              <a:t>in alphabetical order, becomes the right child of the root. </a:t>
            </a:r>
            <a:r>
              <a:rPr lang="en-US" dirty="0" smtClean="0"/>
              <a:t>We continue </a:t>
            </a:r>
            <a:r>
              <a:rPr lang="en-US" dirty="0"/>
              <a:t>in this manner, letting each new word find its place by coming down the tree, branching either </a:t>
            </a:r>
            <a:r>
              <a:rPr lang="en-US" dirty="0" smtClean="0"/>
              <a:t>right or </a:t>
            </a:r>
            <a:r>
              <a:rPr lang="en-US" dirty="0"/>
              <a:t>left until it encounters a free position.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Sol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51" y="3962399"/>
            <a:ext cx="4114800" cy="22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5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5135563"/>
          </a:xfrm>
        </p:spPr>
        <p:txBody>
          <a:bodyPr/>
          <a:lstStyle/>
          <a:p>
            <a:r>
              <a:rPr lang="en-IN" dirty="0"/>
              <a:t>An </a:t>
            </a:r>
            <a:r>
              <a:rPr lang="en-IN" i="1" dirty="0"/>
              <a:t>Euler circuit </a:t>
            </a:r>
            <a:r>
              <a:rPr lang="en-IN" dirty="0"/>
              <a:t>in a graph </a:t>
            </a:r>
            <a:r>
              <a:rPr lang="en-IN" i="1" dirty="0"/>
              <a:t>G </a:t>
            </a:r>
            <a:r>
              <a:rPr lang="en-IN" dirty="0"/>
              <a:t>is a simple circuit containing every edge of </a:t>
            </a:r>
            <a:r>
              <a:rPr lang="en-IN" i="1" dirty="0"/>
              <a:t>G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An </a:t>
            </a:r>
            <a:r>
              <a:rPr lang="en-IN" i="1" dirty="0"/>
              <a:t>Euler </a:t>
            </a:r>
            <a:r>
              <a:rPr lang="en-IN" i="1" dirty="0" smtClean="0"/>
              <a:t>path </a:t>
            </a:r>
            <a:r>
              <a:rPr lang="en-IN" dirty="0" smtClean="0"/>
              <a:t>in </a:t>
            </a:r>
            <a:r>
              <a:rPr lang="en-IN" i="1" dirty="0"/>
              <a:t>G </a:t>
            </a:r>
            <a:r>
              <a:rPr lang="en-IN" dirty="0"/>
              <a:t>is a simple path containing every edge of </a:t>
            </a:r>
            <a:r>
              <a:rPr lang="en-IN" i="1" dirty="0"/>
              <a:t>G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Theorem: </a:t>
            </a:r>
          </a:p>
          <a:p>
            <a:r>
              <a:rPr lang="en-US" b="1" dirty="0" smtClean="0"/>
              <a:t>A </a:t>
            </a:r>
            <a:r>
              <a:rPr lang="en-US" b="1" dirty="0"/>
              <a:t>graph will contain an Euler path if it contains at most two vertices of odd degree.</a:t>
            </a:r>
          </a:p>
          <a:p>
            <a:pPr algn="just" fontAlgn="base"/>
            <a:endParaRPr lang="en-US" b="1" dirty="0" smtClean="0"/>
          </a:p>
          <a:p>
            <a:pPr algn="just" fontAlgn="base"/>
            <a:r>
              <a:rPr lang="en-US" b="1" dirty="0" smtClean="0"/>
              <a:t>A </a:t>
            </a:r>
            <a:r>
              <a:rPr lang="en-US" b="1" dirty="0"/>
              <a:t>graph will contain an Euler circuit if all vertices have even </a:t>
            </a:r>
            <a:r>
              <a:rPr lang="en-US" b="1" dirty="0" smtClean="0"/>
              <a:t>degree.</a:t>
            </a:r>
            <a:endParaRPr lang="en-US" b="1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0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5135563"/>
          </a:xfrm>
        </p:spPr>
        <p:txBody>
          <a:bodyPr/>
          <a:lstStyle/>
          <a:p>
            <a:pPr algn="just"/>
            <a:r>
              <a:rPr lang="en-IN" dirty="0"/>
              <a:t>Let </a:t>
            </a:r>
            <a:r>
              <a:rPr lang="en-IN" i="1" dirty="0"/>
              <a:t>G </a:t>
            </a:r>
            <a:r>
              <a:rPr lang="en-IN" dirty="0"/>
              <a:t>be a simple graph. A </a:t>
            </a:r>
            <a:r>
              <a:rPr lang="en-IN" i="1" dirty="0"/>
              <a:t>spanning tree </a:t>
            </a:r>
            <a:r>
              <a:rPr lang="en-IN" dirty="0"/>
              <a:t>of </a:t>
            </a:r>
            <a:r>
              <a:rPr lang="en-IN" i="1" dirty="0"/>
              <a:t>G </a:t>
            </a:r>
            <a:r>
              <a:rPr lang="en-IN" dirty="0"/>
              <a:t>is a subgraph of </a:t>
            </a:r>
            <a:r>
              <a:rPr lang="en-IN" i="1" dirty="0"/>
              <a:t>G </a:t>
            </a:r>
            <a:r>
              <a:rPr lang="en-IN" dirty="0"/>
              <a:t>that is a tree </a:t>
            </a:r>
            <a:r>
              <a:rPr lang="en-IN" dirty="0" smtClean="0"/>
              <a:t>containing every </a:t>
            </a:r>
            <a:r>
              <a:rPr lang="en-IN" dirty="0"/>
              <a:t>vertex of </a:t>
            </a:r>
            <a:r>
              <a:rPr lang="en-IN" i="1" dirty="0"/>
              <a:t>G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 simple graph with a spanning tree must be connected, because there is a path in </a:t>
            </a:r>
            <a:r>
              <a:rPr lang="en-IN" dirty="0" smtClean="0"/>
              <a:t>the spanning </a:t>
            </a:r>
            <a:r>
              <a:rPr lang="en-IN" dirty="0"/>
              <a:t>tree between any two vertices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 </a:t>
            </a:r>
            <a:r>
              <a:rPr lang="en-IN" dirty="0"/>
              <a:t>The converse is also true; that is, every </a:t>
            </a:r>
            <a:r>
              <a:rPr lang="en-IN" dirty="0" smtClean="0"/>
              <a:t>connected simple </a:t>
            </a:r>
            <a:r>
              <a:rPr lang="en-IN" dirty="0"/>
              <a:t>graph has a spanning tree</a:t>
            </a:r>
            <a:r>
              <a:rPr lang="en-IN" dirty="0" smtClean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 simple graph is connected if and only if it has a spanning tree</a:t>
            </a:r>
            <a:r>
              <a:rPr lang="en-IN" dirty="0" smtClean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39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947783"/>
            <a:ext cx="1628697" cy="9812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81400"/>
            <a:ext cx="5562600" cy="158202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3581400"/>
            <a:ext cx="3550560" cy="189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49831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Find </a:t>
            </a:r>
            <a:r>
              <a:rPr lang="en-US" dirty="0"/>
              <a:t>a spanning tree for the graph shown by removing edges in simple </a:t>
            </a:r>
            <a:r>
              <a:rPr lang="en-US" dirty="0" smtClean="0"/>
              <a:t>circuits:</a:t>
            </a:r>
          </a:p>
          <a:p>
            <a:endParaRPr lang="en-US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We </a:t>
            </a:r>
            <a:r>
              <a:rPr lang="en-IN" dirty="0"/>
              <a:t>will remove an edge one at time to remove simple circuits. We remove {a, d}, {a, g}, {b, e}, {b, f}, {b, g}, {d, e}, {d, g}, and {e, g} </a:t>
            </a:r>
            <a:r>
              <a:rPr lang="en-IN" dirty="0" smtClean="0"/>
              <a:t>. We will get the spanning tree.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362200"/>
            <a:ext cx="3505200" cy="206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1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06963"/>
          </a:xfrm>
        </p:spPr>
        <p:txBody>
          <a:bodyPr/>
          <a:lstStyle/>
          <a:p>
            <a:pPr algn="just"/>
            <a:r>
              <a:rPr lang="en-US" dirty="0"/>
              <a:t>Finding spanning trees by removing edges from simple circuits. This algorithm is inefficient, because it requires that simple circuits be identified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Instead of constructing spanning trees by removing edges, spanning trees can be built up by successively adding edges. Two algorithms based on this principle will be presented </a:t>
            </a:r>
            <a:r>
              <a:rPr lang="en-US" dirty="0" smtClean="0"/>
              <a:t>here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1) Depth first search,2) </a:t>
            </a:r>
            <a:r>
              <a:rPr lang="en-IN" b="1" dirty="0"/>
              <a:t>Breadth-First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178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295401"/>
            <a:ext cx="8991600" cy="5334000"/>
          </a:xfrm>
        </p:spPr>
        <p:txBody>
          <a:bodyPr/>
          <a:lstStyle/>
          <a:p>
            <a:r>
              <a:rPr lang="en-IN" sz="2300" b="1" dirty="0" smtClean="0"/>
              <a:t>procedure </a:t>
            </a:r>
            <a:r>
              <a:rPr lang="en-IN" sz="2300" i="1" dirty="0"/>
              <a:t>DFS</a:t>
            </a:r>
            <a:r>
              <a:rPr lang="en-IN" sz="2300" dirty="0"/>
              <a:t>(</a:t>
            </a:r>
            <a:r>
              <a:rPr lang="en-IN" sz="2300" i="1" dirty="0"/>
              <a:t>G</a:t>
            </a:r>
            <a:r>
              <a:rPr lang="en-IN" sz="2300" dirty="0"/>
              <a:t>: connected graph with vertices </a:t>
            </a:r>
            <a:r>
              <a:rPr lang="en-IN" sz="2300" i="1" dirty="0"/>
              <a:t>v</a:t>
            </a:r>
            <a:r>
              <a:rPr lang="en-IN" sz="2300" dirty="0"/>
              <a:t>1</a:t>
            </a:r>
            <a:r>
              <a:rPr lang="en-IN" sz="2300" i="1" dirty="0"/>
              <a:t>, v</a:t>
            </a:r>
            <a:r>
              <a:rPr lang="en-IN" sz="2300" dirty="0"/>
              <a:t>2</a:t>
            </a:r>
            <a:r>
              <a:rPr lang="en-IN" sz="2300" i="1" dirty="0"/>
              <a:t>, . . . , </a:t>
            </a:r>
            <a:r>
              <a:rPr lang="en-IN" sz="2300" i="1" dirty="0" err="1"/>
              <a:t>vn</a:t>
            </a:r>
            <a:r>
              <a:rPr lang="en-IN" sz="2300" dirty="0" smtClean="0"/>
              <a:t>)</a:t>
            </a:r>
          </a:p>
          <a:p>
            <a:endParaRPr lang="en-IN" sz="2300" dirty="0"/>
          </a:p>
          <a:p>
            <a:r>
              <a:rPr lang="en-IN" sz="2300" i="1" dirty="0"/>
              <a:t>T </a:t>
            </a:r>
            <a:r>
              <a:rPr lang="en-IN" sz="2300" dirty="0"/>
              <a:t>:= tree consisting only of the vertex </a:t>
            </a:r>
            <a:r>
              <a:rPr lang="en-IN" sz="2300" i="1" dirty="0"/>
              <a:t>v</a:t>
            </a:r>
            <a:r>
              <a:rPr lang="en-IN" sz="2300" dirty="0"/>
              <a:t>1</a:t>
            </a:r>
          </a:p>
          <a:p>
            <a:endParaRPr lang="en-IN" sz="2300" i="1" dirty="0" smtClean="0"/>
          </a:p>
          <a:p>
            <a:r>
              <a:rPr lang="en-IN" sz="2300" i="1" dirty="0" smtClean="0"/>
              <a:t>visit(v</a:t>
            </a:r>
            <a:r>
              <a:rPr lang="en-IN" sz="2300" dirty="0" smtClean="0"/>
              <a:t>1</a:t>
            </a:r>
            <a:r>
              <a:rPr lang="en-IN" sz="2300" i="1" dirty="0" smtClean="0"/>
              <a:t>)</a:t>
            </a:r>
          </a:p>
          <a:p>
            <a:endParaRPr lang="en-IN" sz="2300" i="1" dirty="0"/>
          </a:p>
          <a:p>
            <a:r>
              <a:rPr lang="en-IN" sz="2300" b="1" dirty="0"/>
              <a:t>procedure </a:t>
            </a:r>
            <a:r>
              <a:rPr lang="en-IN" sz="2300" i="1" dirty="0"/>
              <a:t>visit</a:t>
            </a:r>
            <a:r>
              <a:rPr lang="en-IN" sz="2300" dirty="0"/>
              <a:t>(</a:t>
            </a:r>
            <a:r>
              <a:rPr lang="en-IN" sz="2300" i="1" dirty="0"/>
              <a:t>v</a:t>
            </a:r>
            <a:r>
              <a:rPr lang="en-IN" sz="2300" dirty="0"/>
              <a:t>: vertex of </a:t>
            </a:r>
            <a:r>
              <a:rPr lang="en-IN" sz="2300" i="1" dirty="0"/>
              <a:t>G</a:t>
            </a:r>
            <a:r>
              <a:rPr lang="en-IN" sz="2300" dirty="0" smtClean="0"/>
              <a:t>)</a:t>
            </a:r>
          </a:p>
          <a:p>
            <a:endParaRPr lang="en-IN" sz="2300" dirty="0"/>
          </a:p>
          <a:p>
            <a:r>
              <a:rPr lang="en-IN" sz="2300" b="1" dirty="0"/>
              <a:t>for </a:t>
            </a:r>
            <a:r>
              <a:rPr lang="en-IN" sz="2300" dirty="0"/>
              <a:t>each vertex </a:t>
            </a:r>
            <a:r>
              <a:rPr lang="en-IN" sz="2300" i="1" dirty="0"/>
              <a:t>w </a:t>
            </a:r>
            <a:r>
              <a:rPr lang="en-IN" sz="2300" dirty="0"/>
              <a:t>adjacent to </a:t>
            </a:r>
            <a:r>
              <a:rPr lang="en-IN" sz="2300" i="1" dirty="0"/>
              <a:t>v </a:t>
            </a:r>
            <a:r>
              <a:rPr lang="en-IN" sz="2300" dirty="0"/>
              <a:t>and not yet in </a:t>
            </a:r>
            <a:r>
              <a:rPr lang="en-IN" sz="2300" i="1" dirty="0"/>
              <a:t>T</a:t>
            </a:r>
          </a:p>
          <a:p>
            <a:r>
              <a:rPr lang="en-IN" sz="2300" dirty="0" smtClean="0"/>
              <a:t>      add </a:t>
            </a:r>
            <a:r>
              <a:rPr lang="en-IN" sz="2300" dirty="0"/>
              <a:t>vertex </a:t>
            </a:r>
            <a:r>
              <a:rPr lang="en-IN" sz="2300" i="1" dirty="0"/>
              <a:t>w </a:t>
            </a:r>
            <a:r>
              <a:rPr lang="en-IN" sz="2300" dirty="0"/>
              <a:t>and edge {</a:t>
            </a:r>
            <a:r>
              <a:rPr lang="en-IN" sz="2300" i="1" dirty="0" err="1"/>
              <a:t>v,w</a:t>
            </a:r>
            <a:r>
              <a:rPr lang="en-IN" sz="2300" dirty="0"/>
              <a:t>} to </a:t>
            </a:r>
            <a:r>
              <a:rPr lang="en-IN" sz="2300" i="1" dirty="0"/>
              <a:t>T</a:t>
            </a:r>
          </a:p>
          <a:p>
            <a:r>
              <a:rPr lang="en-IN" sz="2300" i="1" dirty="0" smtClean="0"/>
              <a:t>      visit(w</a:t>
            </a:r>
            <a:r>
              <a:rPr lang="en-IN" sz="2300" i="1" dirty="0"/>
              <a:t>)</a:t>
            </a:r>
            <a:endParaRPr lang="en-IN" sz="23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endParaRPr lang="en-IN" dirty="0" smtClean="0"/>
          </a:p>
          <a:p>
            <a:r>
              <a:rPr lang="en-IN" sz="12800" dirty="0" smtClean="0"/>
              <a:t>ALGORITHM : </a:t>
            </a:r>
            <a:r>
              <a:rPr lang="en-IN" sz="12800" dirty="0"/>
              <a:t>Depth-First Search</a:t>
            </a:r>
            <a:r>
              <a:rPr lang="en-IN" sz="12800" dirty="0" smtClean="0"/>
              <a:t>.</a:t>
            </a:r>
          </a:p>
          <a:p>
            <a:r>
              <a:rPr lang="en-US" sz="12800" dirty="0" smtClean="0"/>
              <a:t>Stack</a:t>
            </a:r>
            <a:endParaRPr lang="en-IN" sz="1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92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983163"/>
          </a:xfrm>
        </p:spPr>
        <p:txBody>
          <a:bodyPr/>
          <a:lstStyle/>
          <a:p>
            <a:pPr algn="just"/>
            <a:r>
              <a:rPr lang="en-US" dirty="0"/>
              <a:t>We arbitrarily start with the vertex f.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dirty="0"/>
              <a:t>path is built by successively </a:t>
            </a:r>
            <a:r>
              <a:rPr lang="en-US" b="1" dirty="0"/>
              <a:t>adding edges incident </a:t>
            </a:r>
            <a:r>
              <a:rPr lang="en-US" dirty="0"/>
              <a:t>with vertices not already in the path, as long as this is possible. This produces a path f, g, h, k, j (note that other paths could have been built). </a:t>
            </a:r>
            <a:endParaRPr lang="en-US" dirty="0" smtClean="0"/>
          </a:p>
          <a:p>
            <a:pPr algn="just"/>
            <a:r>
              <a:rPr lang="en-US" dirty="0" smtClean="0"/>
              <a:t>Next</a:t>
            </a:r>
            <a:r>
              <a:rPr lang="en-US" dirty="0"/>
              <a:t>, backtrack to k. There is no path beginning at k containing vertices not already visited. </a:t>
            </a:r>
            <a:endParaRPr lang="en-US" dirty="0" smtClean="0"/>
          </a:p>
          <a:p>
            <a:pPr algn="just"/>
            <a:r>
              <a:rPr lang="en-US" dirty="0" smtClean="0"/>
              <a:t>So </a:t>
            </a:r>
            <a:r>
              <a:rPr lang="en-US" dirty="0"/>
              <a:t>we backtrack to h. Form the </a:t>
            </a:r>
            <a:r>
              <a:rPr lang="en-US" dirty="0" smtClean="0"/>
              <a:t>path h, </a:t>
            </a:r>
            <a:r>
              <a:rPr lang="en-US" dirty="0" err="1" smtClean="0"/>
              <a:t>i</a:t>
            </a:r>
            <a:r>
              <a:rPr lang="en-US" dirty="0" smtClean="0"/>
              <a:t>. Then backtrack to h, and then to f.</a:t>
            </a:r>
          </a:p>
          <a:p>
            <a:pPr algn="just"/>
            <a:r>
              <a:rPr lang="en-US" dirty="0" smtClean="0"/>
              <a:t>From f build the path f, d, e, c, a. Then backtrack </a:t>
            </a:r>
            <a:r>
              <a:rPr lang="en-US" dirty="0"/>
              <a:t>to c and form the path c, b. This produces the spanning tree.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Depth for search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18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667000"/>
            <a:ext cx="7850321" cy="19300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01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181600"/>
          </a:xfrm>
        </p:spPr>
        <p:txBody>
          <a:bodyPr/>
          <a:lstStyle/>
          <a:p>
            <a:r>
              <a:rPr lang="en-US" dirty="0"/>
              <a:t>Algorithm 2 </a:t>
            </a:r>
            <a:r>
              <a:rPr lang="en-US" dirty="0" smtClean="0"/>
              <a:t>BFS (</a:t>
            </a:r>
            <a:r>
              <a:rPr lang="en-US" dirty="0"/>
              <a:t>G : connected graph with vertices v1, v2, . . . , </a:t>
            </a:r>
            <a:r>
              <a:rPr lang="en-US" dirty="0" err="1"/>
              <a:t>vn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477000" cy="1143000"/>
          </a:xfrm>
        </p:spPr>
        <p:txBody>
          <a:bodyPr>
            <a:normAutofit fontScale="25000" lnSpcReduction="20000"/>
          </a:bodyPr>
          <a:lstStyle/>
          <a:p>
            <a:endParaRPr lang="en-IN" dirty="0" smtClean="0"/>
          </a:p>
          <a:p>
            <a:r>
              <a:rPr lang="en-IN" sz="11200" dirty="0" smtClean="0"/>
              <a:t>ALGORITHM </a:t>
            </a:r>
            <a:r>
              <a:rPr lang="en-IN" sz="11200" dirty="0"/>
              <a:t>2 Breadth-First Search</a:t>
            </a:r>
            <a:r>
              <a:rPr lang="en-IN" sz="11200" dirty="0" smtClean="0"/>
              <a:t>.</a:t>
            </a:r>
          </a:p>
          <a:p>
            <a:r>
              <a:rPr lang="en-US" sz="11200" dirty="0" smtClean="0"/>
              <a:t>Queue</a:t>
            </a:r>
            <a:endParaRPr lang="en-IN" sz="112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93329"/>
            <a:ext cx="5867400" cy="43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6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906963"/>
          </a:xfrm>
        </p:spPr>
        <p:txBody>
          <a:bodyPr/>
          <a:lstStyle/>
          <a:p>
            <a:pPr algn="just"/>
            <a:r>
              <a:rPr lang="en-US" dirty="0" smtClean="0"/>
              <a:t>We </a:t>
            </a:r>
            <a:r>
              <a:rPr lang="en-US" dirty="0"/>
              <a:t>choose the vertex e to be the root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Then we add </a:t>
            </a:r>
            <a:r>
              <a:rPr lang="en-US" b="1" dirty="0"/>
              <a:t>edges incident with all vertices adjacent </a:t>
            </a:r>
            <a:r>
              <a:rPr lang="en-US" dirty="0"/>
              <a:t>to e, so edges from e to b, d, f, and </a:t>
            </a:r>
            <a:r>
              <a:rPr lang="en-US" dirty="0" err="1"/>
              <a:t>i</a:t>
            </a:r>
            <a:r>
              <a:rPr lang="en-US" dirty="0"/>
              <a:t> are added.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four vertices are at level 1 in the tree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Next, add the </a:t>
            </a:r>
            <a:r>
              <a:rPr lang="en-US" dirty="0" smtClean="0"/>
              <a:t>edges from these vertices at level1 to adjacent vertices not already in he tree. </a:t>
            </a:r>
          </a:p>
          <a:p>
            <a:pPr algn="just"/>
            <a:r>
              <a:rPr lang="en-US" dirty="0" smtClean="0"/>
              <a:t>Hence, the edges </a:t>
            </a:r>
            <a:r>
              <a:rPr lang="en-US" dirty="0"/>
              <a:t>from b to a and c are added, as are edges from d to h, from f to j and g, and from </a:t>
            </a:r>
            <a:r>
              <a:rPr lang="en-US" dirty="0" err="1"/>
              <a:t>i</a:t>
            </a:r>
            <a:r>
              <a:rPr lang="en-US" dirty="0"/>
              <a:t> to k.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new vertices a, c, h, j, g, and k are at level 2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Next, add edges from these vertices to adjacent vertices not already in the graph. This adds edges from g to l and from k to m.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7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09647"/>
            <a:ext cx="7683823" cy="21464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524000"/>
            <a:ext cx="2280176" cy="185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5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Path and circuit </a:t>
            </a:r>
            <a:endParaRPr lang="en-IN" dirty="0"/>
          </a:p>
        </p:txBody>
      </p:sp>
      <p:pic>
        <p:nvPicPr>
          <p:cNvPr id="2050" name="Picture 2" descr="Fig2_5_1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3276600" cy="130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2_5_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6781800" cy="231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339340" y="538218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Every Euler circuit</a:t>
            </a:r>
            <a:r>
              <a:rPr lang="en-US" dirty="0"/>
              <a:t> is an </a:t>
            </a:r>
            <a:r>
              <a:rPr lang="en-US" b="1" dirty="0"/>
              <a:t>Euler path</a:t>
            </a:r>
            <a:r>
              <a:rPr lang="en-US" dirty="0"/>
              <a:t>, but not </a:t>
            </a:r>
            <a:r>
              <a:rPr lang="en-US" b="1" dirty="0"/>
              <a:t>every Euler path</a:t>
            </a:r>
            <a:r>
              <a:rPr lang="en-US" dirty="0"/>
              <a:t> is an </a:t>
            </a:r>
            <a:r>
              <a:rPr lang="en-US" b="1" dirty="0"/>
              <a:t>Euler circuit.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40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048000"/>
            <a:ext cx="7550025" cy="2819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" y="1295400"/>
            <a:ext cx="8915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-Roman"/>
              </a:rPr>
              <a:t>Use </a:t>
            </a:r>
            <a:r>
              <a:rPr lang="en-US" sz="2400" dirty="0">
                <a:latin typeface="Times-Roman"/>
              </a:rPr>
              <a:t>depth-first </a:t>
            </a:r>
            <a:r>
              <a:rPr lang="en-US" sz="2400" dirty="0" smtClean="0">
                <a:latin typeface="Times-Roman"/>
              </a:rPr>
              <a:t>search and breadth first search </a:t>
            </a:r>
            <a:r>
              <a:rPr lang="en-US" sz="2400" dirty="0">
                <a:latin typeface="Times-Roman"/>
              </a:rPr>
              <a:t>to produce a </a:t>
            </a:r>
            <a:r>
              <a:rPr lang="en-US" sz="2400" dirty="0" smtClean="0">
                <a:latin typeface="Times-Roman"/>
              </a:rPr>
              <a:t>spanning tree </a:t>
            </a:r>
            <a:r>
              <a:rPr lang="en-US" sz="2400" dirty="0">
                <a:latin typeface="Times-Roman"/>
              </a:rPr>
              <a:t>for the given simple graph. Choose </a:t>
            </a:r>
            <a:r>
              <a:rPr lang="en-US" sz="2400" i="1" dirty="0">
                <a:latin typeface="MTMI"/>
              </a:rPr>
              <a:t>a </a:t>
            </a:r>
            <a:r>
              <a:rPr lang="en-US" sz="2400" dirty="0">
                <a:latin typeface="Times-Roman"/>
              </a:rPr>
              <a:t>as the root </a:t>
            </a:r>
            <a:r>
              <a:rPr lang="en-US" sz="2400" dirty="0" smtClean="0">
                <a:latin typeface="Times-Roman"/>
              </a:rPr>
              <a:t>of this </a:t>
            </a:r>
            <a:r>
              <a:rPr lang="en-US" sz="2400" dirty="0">
                <a:latin typeface="Times-Roman"/>
              </a:rPr>
              <a:t>spanning tree and assume that the vertices are ordered</a:t>
            </a:r>
          </a:p>
          <a:p>
            <a:pPr algn="just"/>
            <a:r>
              <a:rPr lang="en-IN" sz="2400" dirty="0">
                <a:latin typeface="Times-Roman"/>
              </a:rPr>
              <a:t>alphabetically.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21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1489322" cy="45259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Dfs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885406"/>
            <a:ext cx="4560352" cy="174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4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016062"/>
            <a:ext cx="2433158" cy="35681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BFS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514600"/>
            <a:ext cx="5181600" cy="25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6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594" y="1319349"/>
            <a:ext cx="9065623" cy="5181599"/>
          </a:xfrm>
        </p:spPr>
        <p:txBody>
          <a:bodyPr/>
          <a:lstStyle/>
          <a:p>
            <a:pPr algn="just"/>
            <a:r>
              <a:rPr lang="en-IN" sz="2200" dirty="0"/>
              <a:t>A </a:t>
            </a:r>
            <a:r>
              <a:rPr lang="en-IN" sz="2200" i="1" dirty="0"/>
              <a:t>minimum spanning tree </a:t>
            </a:r>
            <a:r>
              <a:rPr lang="en-IN" sz="2200" dirty="0"/>
              <a:t>in a connected weighted graph is a spanning tree that has </a:t>
            </a:r>
            <a:r>
              <a:rPr lang="en-IN" sz="2200" dirty="0" smtClean="0"/>
              <a:t>the smallest </a:t>
            </a:r>
            <a:r>
              <a:rPr lang="en-IN" sz="2200" dirty="0"/>
              <a:t>possible sum of weights of its edges</a:t>
            </a:r>
            <a:r>
              <a:rPr lang="en-IN" sz="2200" dirty="0" smtClean="0"/>
              <a:t>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There are two algorithms to find MST: Prims and </a:t>
            </a:r>
            <a:r>
              <a:rPr lang="en-US" sz="2000" dirty="0" err="1"/>
              <a:t>Kruskal’s</a:t>
            </a:r>
            <a:r>
              <a:rPr lang="en-US" sz="2000" dirty="0"/>
              <a:t> </a:t>
            </a:r>
            <a:r>
              <a:rPr lang="en-US" sz="2000" dirty="0" smtClean="0"/>
              <a:t>: </a:t>
            </a:r>
          </a:p>
          <a:p>
            <a:pPr algn="just"/>
            <a:r>
              <a:rPr lang="en-US" sz="2200" dirty="0" smtClean="0"/>
              <a:t>To </a:t>
            </a:r>
            <a:r>
              <a:rPr lang="en-US" sz="2200" dirty="0"/>
              <a:t>apply these algorithms, the given graph must be weighted, connected and undirected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If all the edge weights are distinct, then both the algorithms are guaranteed to find the same MST</a:t>
            </a:r>
            <a:r>
              <a:rPr lang="en-US" sz="2200" dirty="0" smtClean="0"/>
              <a:t>.</a:t>
            </a:r>
          </a:p>
          <a:p>
            <a:pPr algn="just"/>
            <a:endParaRPr lang="en-US" sz="2200" dirty="0" smtClean="0"/>
          </a:p>
          <a:p>
            <a:pPr fontAlgn="base"/>
            <a:r>
              <a:rPr lang="en-US" sz="2200" dirty="0"/>
              <a:t>If all the edge weights are not distinct, then both the algorithms may not always produce the same MST</a:t>
            </a:r>
            <a:r>
              <a:rPr lang="en-US" sz="2200" dirty="0" smtClean="0"/>
              <a:t>.</a:t>
            </a:r>
          </a:p>
          <a:p>
            <a:pPr fontAlgn="base"/>
            <a:r>
              <a:rPr lang="en-US" sz="2200" dirty="0" smtClean="0"/>
              <a:t>However</a:t>
            </a:r>
            <a:r>
              <a:rPr lang="en-US" sz="2200" dirty="0"/>
              <a:t>, cost of both the MST</a:t>
            </a:r>
            <a:r>
              <a:rPr lang="en-US" sz="2200" baseline="-25000" dirty="0"/>
              <a:t>s</a:t>
            </a:r>
            <a:r>
              <a:rPr lang="en-US" sz="2200" dirty="0"/>
              <a:t> would always be same in both the cases.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92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915400" cy="4983163"/>
          </a:xfrm>
        </p:spPr>
        <p:txBody>
          <a:bodyPr/>
          <a:lstStyle/>
          <a:p>
            <a:pPr algn="just"/>
            <a:r>
              <a:rPr lang="en-US" dirty="0" smtClean="0"/>
              <a:t> </a:t>
            </a:r>
            <a:r>
              <a:rPr lang="en-US" dirty="0"/>
              <a:t>Prim’s algorithm is carried out by choosing an initial edge of minimum weight and successively adding edges of minimum weight that are incident to a vertex in the tree and that do not form simple circuits. 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Prims </a:t>
            </a:r>
            <a:r>
              <a:rPr lang="en-US" dirty="0" smtClean="0"/>
              <a:t>Algorithm</a:t>
            </a:r>
          </a:p>
          <a:p>
            <a:r>
              <a:rPr lang="en-US" dirty="0" smtClean="0"/>
              <a:t> </a:t>
            </a:r>
            <a:r>
              <a:rPr lang="en-US" dirty="0"/>
              <a:t>[incident to a vertex </a:t>
            </a:r>
            <a:r>
              <a:rPr lang="en-US" dirty="0" smtClean="0"/>
              <a:t>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67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93837"/>
            <a:ext cx="8763000" cy="4906963"/>
          </a:xfrm>
        </p:spPr>
        <p:txBody>
          <a:bodyPr/>
          <a:lstStyle/>
          <a:p>
            <a:r>
              <a:rPr lang="en-IN" b="1" dirty="0" smtClean="0"/>
              <a:t>procedure </a:t>
            </a:r>
            <a:r>
              <a:rPr lang="en-IN" i="1" dirty="0"/>
              <a:t>Prim</a:t>
            </a:r>
            <a:r>
              <a:rPr lang="en-IN" dirty="0"/>
              <a:t>(</a:t>
            </a:r>
            <a:r>
              <a:rPr lang="en-IN" i="1" dirty="0"/>
              <a:t>G</a:t>
            </a:r>
            <a:r>
              <a:rPr lang="en-IN" dirty="0"/>
              <a:t>: weighted connected undirected graph with </a:t>
            </a:r>
            <a:r>
              <a:rPr lang="en-IN" i="1" dirty="0"/>
              <a:t>n </a:t>
            </a:r>
            <a:r>
              <a:rPr lang="en-IN" dirty="0"/>
              <a:t>vertices)</a:t>
            </a:r>
          </a:p>
          <a:p>
            <a:r>
              <a:rPr lang="en-IN" i="1" dirty="0"/>
              <a:t>T </a:t>
            </a:r>
            <a:r>
              <a:rPr lang="en-IN" dirty="0"/>
              <a:t>:= a minimum-weight edge</a:t>
            </a:r>
          </a:p>
          <a:p>
            <a:r>
              <a:rPr lang="en-IN" b="1" dirty="0"/>
              <a:t>for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:= 1 </a:t>
            </a:r>
            <a:r>
              <a:rPr lang="en-IN" b="1" dirty="0"/>
              <a:t>to </a:t>
            </a:r>
            <a:r>
              <a:rPr lang="en-IN" i="1" dirty="0"/>
              <a:t>n </a:t>
            </a:r>
            <a:r>
              <a:rPr lang="en-IN" dirty="0"/>
              <a:t>− 2</a:t>
            </a:r>
          </a:p>
          <a:p>
            <a:r>
              <a:rPr lang="en-IN" i="1" dirty="0"/>
              <a:t>e </a:t>
            </a:r>
            <a:r>
              <a:rPr lang="en-IN" dirty="0"/>
              <a:t>:= an edge of minimum weight incident to a vertex in </a:t>
            </a:r>
            <a:r>
              <a:rPr lang="en-IN" i="1" dirty="0"/>
              <a:t>T </a:t>
            </a:r>
            <a:r>
              <a:rPr lang="en-IN" dirty="0"/>
              <a:t>and not forming </a:t>
            </a:r>
            <a:r>
              <a:rPr lang="en-IN" dirty="0" smtClean="0"/>
              <a:t>a simple </a:t>
            </a:r>
            <a:r>
              <a:rPr lang="en-IN" dirty="0"/>
              <a:t>circuit in </a:t>
            </a:r>
            <a:r>
              <a:rPr lang="en-IN" i="1" dirty="0"/>
              <a:t>T </a:t>
            </a:r>
            <a:r>
              <a:rPr lang="en-IN" dirty="0"/>
              <a:t>if added to </a:t>
            </a:r>
            <a:r>
              <a:rPr lang="en-IN" i="1" dirty="0"/>
              <a:t>T</a:t>
            </a:r>
          </a:p>
          <a:p>
            <a:r>
              <a:rPr lang="en-IN" i="1" dirty="0"/>
              <a:t>T </a:t>
            </a:r>
            <a:r>
              <a:rPr lang="en-IN" dirty="0"/>
              <a:t>:= </a:t>
            </a:r>
            <a:r>
              <a:rPr lang="en-IN" i="1" dirty="0"/>
              <a:t>T </a:t>
            </a:r>
            <a:r>
              <a:rPr lang="en-IN" dirty="0"/>
              <a:t>with </a:t>
            </a:r>
            <a:r>
              <a:rPr lang="en-IN" i="1" dirty="0"/>
              <a:t>e </a:t>
            </a:r>
            <a:r>
              <a:rPr lang="en-IN" dirty="0"/>
              <a:t>added</a:t>
            </a:r>
          </a:p>
          <a:p>
            <a:r>
              <a:rPr lang="en-IN" b="1" dirty="0"/>
              <a:t>return </a:t>
            </a:r>
            <a:r>
              <a:rPr lang="en-IN" i="1" dirty="0"/>
              <a:t>T </a:t>
            </a:r>
            <a:r>
              <a:rPr lang="en-IN" dirty="0"/>
              <a:t>{</a:t>
            </a:r>
            <a:r>
              <a:rPr lang="en-IN" i="1" dirty="0"/>
              <a:t>T </a:t>
            </a:r>
            <a:r>
              <a:rPr lang="en-IN" dirty="0"/>
              <a:t>is a minimum spanning tree of </a:t>
            </a:r>
            <a:r>
              <a:rPr lang="en-IN" i="1" dirty="0"/>
              <a:t>G</a:t>
            </a:r>
            <a:r>
              <a:rPr lang="en-IN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ALGORITHM 1 Prim’s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21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52596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/>
              <a:t>algorithm, choose an edge in the graph with minimum weight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Successively </a:t>
            </a:r>
            <a:r>
              <a:rPr lang="en-US" dirty="0"/>
              <a:t>add edges with minimum weight that do not form a simple circuit with those edges already chosen.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Stop </a:t>
            </a:r>
            <a:r>
              <a:rPr lang="en-US" dirty="0"/>
              <a:t>after n−1 edges have been selected.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9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181600"/>
          </a:xfrm>
        </p:spPr>
        <p:txBody>
          <a:bodyPr/>
          <a:lstStyle/>
          <a:p>
            <a:r>
              <a:rPr lang="en-IN" b="1" dirty="0" smtClean="0"/>
              <a:t>procedure </a:t>
            </a:r>
            <a:r>
              <a:rPr lang="en-IN" i="1" dirty="0" err="1"/>
              <a:t>Kruskal</a:t>
            </a:r>
            <a:r>
              <a:rPr lang="en-IN" dirty="0"/>
              <a:t>(</a:t>
            </a:r>
            <a:r>
              <a:rPr lang="en-IN" i="1" dirty="0"/>
              <a:t>G</a:t>
            </a:r>
            <a:r>
              <a:rPr lang="en-IN" dirty="0"/>
              <a:t>: weighted connected undirected graph with </a:t>
            </a:r>
            <a:r>
              <a:rPr lang="en-IN" i="1" dirty="0"/>
              <a:t>n </a:t>
            </a:r>
            <a:r>
              <a:rPr lang="en-IN" dirty="0"/>
              <a:t>vertices)</a:t>
            </a:r>
          </a:p>
          <a:p>
            <a:r>
              <a:rPr lang="en-IN" i="1" dirty="0"/>
              <a:t>T </a:t>
            </a:r>
            <a:r>
              <a:rPr lang="en-IN" dirty="0"/>
              <a:t>:= empty graph</a:t>
            </a:r>
          </a:p>
          <a:p>
            <a:r>
              <a:rPr lang="en-IN" b="1" dirty="0"/>
              <a:t>for </a:t>
            </a:r>
            <a:r>
              <a:rPr lang="en-IN" i="1" dirty="0" err="1"/>
              <a:t>i</a:t>
            </a:r>
            <a:r>
              <a:rPr lang="en-IN" i="1" dirty="0"/>
              <a:t> </a:t>
            </a:r>
            <a:r>
              <a:rPr lang="en-IN" dirty="0"/>
              <a:t>:= 1 </a:t>
            </a:r>
            <a:r>
              <a:rPr lang="en-IN" b="1" dirty="0"/>
              <a:t>to </a:t>
            </a:r>
            <a:r>
              <a:rPr lang="en-IN" i="1" dirty="0"/>
              <a:t>n </a:t>
            </a:r>
            <a:r>
              <a:rPr lang="en-IN" dirty="0"/>
              <a:t>− 1</a:t>
            </a:r>
          </a:p>
          <a:p>
            <a:r>
              <a:rPr lang="en-IN" i="1" dirty="0"/>
              <a:t>e </a:t>
            </a:r>
            <a:r>
              <a:rPr lang="en-IN" dirty="0"/>
              <a:t>:= any edge in </a:t>
            </a:r>
            <a:r>
              <a:rPr lang="en-IN" i="1" dirty="0"/>
              <a:t>G </a:t>
            </a:r>
            <a:r>
              <a:rPr lang="en-IN" dirty="0"/>
              <a:t>with smallest weight that does not form a simple circuit</a:t>
            </a:r>
          </a:p>
          <a:p>
            <a:r>
              <a:rPr lang="en-IN" dirty="0"/>
              <a:t>when added to </a:t>
            </a:r>
            <a:r>
              <a:rPr lang="en-IN" i="1" dirty="0"/>
              <a:t>T</a:t>
            </a:r>
          </a:p>
          <a:p>
            <a:r>
              <a:rPr lang="en-IN" i="1" dirty="0"/>
              <a:t>T </a:t>
            </a:r>
            <a:r>
              <a:rPr lang="en-IN" dirty="0"/>
              <a:t>:= </a:t>
            </a:r>
            <a:r>
              <a:rPr lang="en-IN" i="1" dirty="0"/>
              <a:t>T </a:t>
            </a:r>
            <a:r>
              <a:rPr lang="en-IN" dirty="0"/>
              <a:t>with </a:t>
            </a:r>
            <a:r>
              <a:rPr lang="en-IN" i="1" dirty="0"/>
              <a:t>e </a:t>
            </a:r>
            <a:r>
              <a:rPr lang="en-IN" dirty="0"/>
              <a:t>added</a:t>
            </a:r>
          </a:p>
          <a:p>
            <a:r>
              <a:rPr lang="en-IN" b="1" dirty="0"/>
              <a:t>return </a:t>
            </a:r>
            <a:r>
              <a:rPr lang="en-IN" i="1" dirty="0"/>
              <a:t>T </a:t>
            </a:r>
            <a:r>
              <a:rPr lang="en-IN" dirty="0"/>
              <a:t>{</a:t>
            </a:r>
            <a:r>
              <a:rPr lang="en-IN" i="1" dirty="0"/>
              <a:t>T </a:t>
            </a:r>
            <a:r>
              <a:rPr lang="en-IN" dirty="0"/>
              <a:t>is a minimum spanning tree of </a:t>
            </a:r>
            <a:r>
              <a:rPr lang="en-IN" i="1" dirty="0"/>
              <a:t>G</a:t>
            </a:r>
            <a:r>
              <a:rPr lang="en-IN" dirty="0"/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ALGORITHM 2 </a:t>
            </a:r>
            <a:r>
              <a:rPr lang="en-IN" dirty="0" err="1"/>
              <a:t>Kruskal’s</a:t>
            </a:r>
            <a:r>
              <a:rPr lang="en-IN" dirty="0"/>
              <a:t> Algorithm.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2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0"/>
            <a:ext cx="8534400" cy="4983163"/>
          </a:xfrm>
        </p:spPr>
        <p:txBody>
          <a:bodyPr/>
          <a:lstStyle/>
          <a:p>
            <a:pPr fontAlgn="base"/>
            <a:r>
              <a:rPr lang="en-US" dirty="0" err="1"/>
              <a:t>Kruskal’s</a:t>
            </a:r>
            <a:r>
              <a:rPr lang="en-US" dirty="0"/>
              <a:t> Algorithm is preferred when-</a:t>
            </a:r>
          </a:p>
          <a:p>
            <a:pPr fontAlgn="base"/>
            <a:r>
              <a:rPr lang="en-US" dirty="0"/>
              <a:t>The graph is sparse.</a:t>
            </a:r>
          </a:p>
          <a:p>
            <a:pPr fontAlgn="base"/>
            <a:r>
              <a:rPr lang="en-US" dirty="0"/>
              <a:t>There are less number of edges in the graph 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/>
              <a:t>The edges are already sorted or can be sorted in linear time.</a:t>
            </a:r>
          </a:p>
          <a:p>
            <a:pPr fontAlgn="base"/>
            <a:r>
              <a:rPr lang="en-US" dirty="0"/>
              <a:t> 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Prim’s </a:t>
            </a:r>
            <a:r>
              <a:rPr lang="en-US" dirty="0"/>
              <a:t>Algorithm is preferred when-</a:t>
            </a:r>
          </a:p>
          <a:p>
            <a:pPr fontAlgn="base"/>
            <a:r>
              <a:rPr lang="en-US" dirty="0"/>
              <a:t>The graph is dense.</a:t>
            </a:r>
          </a:p>
          <a:p>
            <a:pPr fontAlgn="base"/>
            <a:r>
              <a:rPr lang="en-US" dirty="0"/>
              <a:t>There are large number of edges in the </a:t>
            </a:r>
            <a:r>
              <a:rPr lang="en-US" dirty="0" smtClean="0"/>
              <a:t>graph.</a:t>
            </a:r>
            <a:endParaRPr lang="en-US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54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669" y="1447800"/>
            <a:ext cx="8839200" cy="4906963"/>
          </a:xfrm>
        </p:spPr>
        <p:txBody>
          <a:bodyPr/>
          <a:lstStyle/>
          <a:p>
            <a:r>
              <a:rPr lang="en-US" sz="2200" dirty="0"/>
              <a:t>In Prim’s algorithm edges of minimum weight that are </a:t>
            </a:r>
            <a:r>
              <a:rPr lang="en-US" sz="2200" b="1" dirty="0"/>
              <a:t>incident to a vertex </a:t>
            </a:r>
            <a:r>
              <a:rPr lang="en-US" sz="2200" dirty="0"/>
              <a:t>already in the tree, and not forming a circuit, are chosen;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Whereas </a:t>
            </a:r>
            <a:r>
              <a:rPr lang="en-US" sz="2200" dirty="0"/>
              <a:t>in </a:t>
            </a:r>
            <a:r>
              <a:rPr lang="en-US" sz="2200" dirty="0" err="1"/>
              <a:t>Kruskal’s</a:t>
            </a:r>
            <a:r>
              <a:rPr lang="en-US" sz="2200" dirty="0"/>
              <a:t> algorithm edges of minimum weight that are </a:t>
            </a:r>
            <a:r>
              <a:rPr lang="en-US" sz="2200" b="1" dirty="0"/>
              <a:t>not necessarily incident to a vertex </a:t>
            </a:r>
            <a:r>
              <a:rPr lang="en-US" sz="2200" dirty="0"/>
              <a:t>already in the tree, and that do not form a circuit, are chosen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r>
              <a:rPr lang="en-US" sz="2200" dirty="0" smtClean="0"/>
              <a:t> </a:t>
            </a:r>
            <a:r>
              <a:rPr lang="en-US" sz="2200" dirty="0"/>
              <a:t>Note that as in Prim’s algorithm, if the edges are not ordered, there may be more than one choice for the edge to add at a stage of this procedure.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Consequently</a:t>
            </a:r>
            <a:r>
              <a:rPr lang="en-US" sz="2200" dirty="0"/>
              <a:t>, the edges need to be ordered for the procedure to be </a:t>
            </a:r>
            <a:r>
              <a:rPr lang="en-US" sz="2200" dirty="0" smtClean="0"/>
              <a:t>deterministic.</a:t>
            </a:r>
            <a:endParaRPr lang="en-IN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02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524933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762000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92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2400" y="1447800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Use </a:t>
            </a:r>
            <a:r>
              <a:rPr lang="en-US" sz="3200" dirty="0"/>
              <a:t>Prim’s </a:t>
            </a:r>
            <a:r>
              <a:rPr lang="en-US" sz="3200" dirty="0" smtClean="0"/>
              <a:t>and </a:t>
            </a:r>
            <a:r>
              <a:rPr lang="en-US" sz="3200" dirty="0" err="1"/>
              <a:t>Kruskal’s</a:t>
            </a:r>
            <a:r>
              <a:rPr lang="en-US" sz="3200" dirty="0"/>
              <a:t> </a:t>
            </a:r>
            <a:r>
              <a:rPr lang="en-US" sz="3200" dirty="0" smtClean="0"/>
              <a:t>algorithm </a:t>
            </a:r>
            <a:r>
              <a:rPr lang="en-US" sz="3200" dirty="0"/>
              <a:t>to ﬁnd a minimum spanning tree for the given weighted graph.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80" y="2590800"/>
            <a:ext cx="4021440" cy="392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13" y="2256584"/>
            <a:ext cx="7785173" cy="300046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Prims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17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9801" y="2057400"/>
            <a:ext cx="9152030" cy="33828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77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525963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dirty="0"/>
              <a:t>	</a:t>
            </a:r>
            <a:r>
              <a:rPr lang="en-US" sz="4000" b="1" dirty="0" smtClean="0"/>
              <a:t>Next lecture 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 smtClean="0"/>
              <a:t>BOOLEAN ALGEBRA</a:t>
            </a:r>
          </a:p>
          <a:p>
            <a:pPr algn="ctr"/>
            <a:endParaRPr lang="en-US" sz="4000" b="1" dirty="0"/>
          </a:p>
          <a:p>
            <a:pPr algn="ctr"/>
            <a:r>
              <a:rPr lang="en-US" sz="4000" b="1" dirty="0" smtClean="0"/>
              <a:t>	12 –NOV-2020 AT 7 P. M TO 9 P.M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7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525963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6200" y="1439091"/>
            <a:ext cx="9067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which values of n do the following graphs have an Euler circuit? Explain why. (a) </a:t>
            </a:r>
            <a:r>
              <a:rPr lang="en-US" sz="2400" dirty="0" err="1"/>
              <a:t>Kn</a:t>
            </a:r>
            <a:r>
              <a:rPr lang="en-US" sz="2400" dirty="0"/>
              <a:t> (b) Cn (c) </a:t>
            </a:r>
            <a:r>
              <a:rPr lang="en-US" sz="2400" dirty="0" err="1"/>
              <a:t>Wn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connected multigraph (or graph) has an Euler circuit </a:t>
            </a:r>
            <a:r>
              <a:rPr lang="en-US" sz="2400" dirty="0" err="1"/>
              <a:t>iff</a:t>
            </a:r>
            <a:r>
              <a:rPr lang="en-US" sz="2400" dirty="0"/>
              <a:t> each of its vertices has even degree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(a) </a:t>
            </a:r>
            <a:r>
              <a:rPr lang="en-US" sz="2400" dirty="0" smtClean="0"/>
              <a:t>Every </a:t>
            </a:r>
            <a:r>
              <a:rPr lang="en-US" sz="2400" dirty="0"/>
              <a:t>vertex has degree n</a:t>
            </a:r>
            <a:r>
              <a:rPr lang="en-US" sz="2400" dirty="0" smtClean="0"/>
              <a:t>−1,</a:t>
            </a:r>
            <a:r>
              <a:rPr lang="en-US" sz="2400" dirty="0"/>
              <a:t> so an odd </a:t>
            </a:r>
            <a:r>
              <a:rPr lang="en-US" sz="2400" dirty="0" smtClean="0"/>
              <a:t>n</a:t>
            </a:r>
            <a:r>
              <a:rPr lang="en-US" sz="2400" dirty="0"/>
              <a:t> results in all degrees being even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b) Every vertex in C</a:t>
            </a:r>
            <a:r>
              <a:rPr lang="en-US" sz="2400" baseline="-25000" dirty="0"/>
              <a:t>n</a:t>
            </a:r>
            <a:r>
              <a:rPr lang="en-US" sz="2400" dirty="0"/>
              <a:t> has degree 2. C</a:t>
            </a:r>
            <a:r>
              <a:rPr lang="en-US" sz="2400" baseline="-25000" dirty="0"/>
              <a:t>n</a:t>
            </a:r>
            <a:r>
              <a:rPr lang="en-US" sz="2400" dirty="0"/>
              <a:t> has an Euler circuit for every n.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(</a:t>
            </a:r>
            <a:r>
              <a:rPr lang="en-US" sz="2400" dirty="0"/>
              <a:t>c) Every vertex except the center of </a:t>
            </a:r>
            <a:r>
              <a:rPr lang="en-US" sz="2400" dirty="0" err="1"/>
              <a:t>W</a:t>
            </a:r>
            <a:r>
              <a:rPr lang="en-US" sz="2400" baseline="-25000" dirty="0" err="1"/>
              <a:t>n</a:t>
            </a:r>
            <a:r>
              <a:rPr lang="en-US" sz="2400" dirty="0"/>
              <a:t> has degree </a:t>
            </a:r>
            <a:r>
              <a:rPr lang="en-US" sz="2400" dirty="0" smtClean="0"/>
              <a:t>three. </a:t>
            </a:r>
            <a:r>
              <a:rPr lang="en-US" sz="2400" dirty="0" err="1"/>
              <a:t>Wn</a:t>
            </a:r>
            <a:r>
              <a:rPr lang="en-US" sz="2400" dirty="0"/>
              <a:t> has an Euler circuit for no 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26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5059363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A </a:t>
            </a:r>
            <a:r>
              <a:rPr lang="en-IN" b="1" dirty="0"/>
              <a:t>connected multigraph </a:t>
            </a:r>
            <a:r>
              <a:rPr lang="en-IN" dirty="0"/>
              <a:t>with at least two vertices has an Euler circuit if and only </a:t>
            </a:r>
            <a:r>
              <a:rPr lang="en-IN" b="1" dirty="0"/>
              <a:t>if each </a:t>
            </a:r>
            <a:r>
              <a:rPr lang="en-IN" b="1" dirty="0" smtClean="0"/>
              <a:t>of its </a:t>
            </a:r>
            <a:r>
              <a:rPr lang="en-IN" b="1" dirty="0"/>
              <a:t>vertices has even degree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A </a:t>
            </a:r>
            <a:r>
              <a:rPr lang="en-IN" b="1" dirty="0"/>
              <a:t>connected multigraph </a:t>
            </a:r>
            <a:r>
              <a:rPr lang="en-IN" dirty="0"/>
              <a:t>has an </a:t>
            </a:r>
            <a:r>
              <a:rPr lang="en-IN" b="1" dirty="0"/>
              <a:t>Euler path </a:t>
            </a:r>
            <a:r>
              <a:rPr lang="en-IN" dirty="0"/>
              <a:t>but not an Euler circuit if and only if it has </a:t>
            </a:r>
            <a:r>
              <a:rPr lang="en-IN" b="1" dirty="0" smtClean="0"/>
              <a:t>exactly two </a:t>
            </a:r>
            <a:r>
              <a:rPr lang="en-IN" b="1" dirty="0"/>
              <a:t>vertices of odd degree.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78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983163"/>
          </a:xfrm>
        </p:spPr>
        <p:txBody>
          <a:bodyPr/>
          <a:lstStyle/>
          <a:p>
            <a:pPr algn="just"/>
            <a:r>
              <a:rPr lang="en-IN" dirty="0"/>
              <a:t>A simple path in a </a:t>
            </a:r>
            <a:r>
              <a:rPr lang="en-IN" dirty="0" smtClean="0"/>
              <a:t>graph </a:t>
            </a:r>
            <a:r>
              <a:rPr lang="en-IN" i="1" dirty="0" smtClean="0"/>
              <a:t>G </a:t>
            </a:r>
            <a:r>
              <a:rPr lang="en-IN" dirty="0" smtClean="0"/>
              <a:t>that </a:t>
            </a:r>
            <a:r>
              <a:rPr lang="en-IN" dirty="0"/>
              <a:t>passes through every vertex exactly once is called a </a:t>
            </a:r>
            <a:r>
              <a:rPr lang="en-IN" i="1" dirty="0" smtClean="0"/>
              <a:t>Hamilton path.</a:t>
            </a:r>
            <a:r>
              <a:rPr lang="en-IN" dirty="0" smtClean="0"/>
              <a:t> 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A </a:t>
            </a:r>
            <a:r>
              <a:rPr lang="en-IN" dirty="0"/>
              <a:t>simple circuit in a graph </a:t>
            </a:r>
            <a:r>
              <a:rPr lang="en-IN" i="1" dirty="0"/>
              <a:t>G </a:t>
            </a:r>
            <a:r>
              <a:rPr lang="en-IN" dirty="0"/>
              <a:t>that passes through every vertex exactly once is </a:t>
            </a:r>
            <a:r>
              <a:rPr lang="en-IN" dirty="0" smtClean="0"/>
              <a:t>called a </a:t>
            </a:r>
            <a:r>
              <a:rPr lang="en-IN" i="1" dirty="0"/>
              <a:t>Hamilton circuit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The simple </a:t>
            </a:r>
            <a:r>
              <a:rPr lang="en-IN" dirty="0"/>
              <a:t>path </a:t>
            </a:r>
            <a:r>
              <a:rPr lang="en-IN" i="1" dirty="0"/>
              <a:t>x</a:t>
            </a:r>
            <a:r>
              <a:rPr lang="en-IN" dirty="0"/>
              <a:t>0</a:t>
            </a:r>
            <a:r>
              <a:rPr lang="en-IN" i="1" dirty="0"/>
              <a:t>, x</a:t>
            </a:r>
            <a:r>
              <a:rPr lang="en-IN" dirty="0"/>
              <a:t>1</a:t>
            </a:r>
            <a:r>
              <a:rPr lang="en-IN" i="1" dirty="0"/>
              <a:t>, . . . , xn</a:t>
            </a:r>
            <a:r>
              <a:rPr lang="en-IN" dirty="0"/>
              <a:t>−1</a:t>
            </a:r>
            <a:r>
              <a:rPr lang="en-IN" i="1" dirty="0"/>
              <a:t>, </a:t>
            </a:r>
            <a:r>
              <a:rPr lang="en-IN" i="1" dirty="0" err="1"/>
              <a:t>xn</a:t>
            </a:r>
            <a:r>
              <a:rPr lang="en-IN" i="1" dirty="0"/>
              <a:t> </a:t>
            </a:r>
            <a:r>
              <a:rPr lang="en-IN" dirty="0"/>
              <a:t>in the graph </a:t>
            </a:r>
            <a:r>
              <a:rPr lang="en-IN" i="1" dirty="0"/>
              <a:t>G </a:t>
            </a:r>
            <a:r>
              <a:rPr lang="en-IN" dirty="0"/>
              <a:t>= </a:t>
            </a:r>
            <a:r>
              <a:rPr lang="en-IN" i="1" dirty="0"/>
              <a:t>(V ,E) </a:t>
            </a:r>
            <a:r>
              <a:rPr lang="en-IN" dirty="0"/>
              <a:t>is </a:t>
            </a:r>
            <a:r>
              <a:rPr lang="en-IN" dirty="0" smtClean="0"/>
              <a:t>a Hamilton </a:t>
            </a:r>
            <a:r>
              <a:rPr lang="en-IN" dirty="0"/>
              <a:t>path if </a:t>
            </a:r>
            <a:r>
              <a:rPr lang="en-IN" i="1" dirty="0"/>
              <a:t>V </a:t>
            </a:r>
            <a:r>
              <a:rPr lang="en-IN" dirty="0"/>
              <a:t>= {</a:t>
            </a:r>
            <a:r>
              <a:rPr lang="en-IN" i="1" dirty="0"/>
              <a:t>x</a:t>
            </a:r>
            <a:r>
              <a:rPr lang="en-IN" dirty="0"/>
              <a:t>0</a:t>
            </a:r>
            <a:r>
              <a:rPr lang="en-IN" i="1" dirty="0"/>
              <a:t>, x</a:t>
            </a:r>
            <a:r>
              <a:rPr lang="en-IN" dirty="0"/>
              <a:t>1</a:t>
            </a:r>
            <a:r>
              <a:rPr lang="en-IN" i="1" dirty="0"/>
              <a:t>, . . . , xn</a:t>
            </a:r>
            <a:r>
              <a:rPr lang="en-IN" dirty="0"/>
              <a:t>−1</a:t>
            </a:r>
            <a:r>
              <a:rPr lang="en-IN" i="1" dirty="0"/>
              <a:t>, </a:t>
            </a:r>
            <a:r>
              <a:rPr lang="en-IN" i="1" dirty="0" err="1"/>
              <a:t>xn</a:t>
            </a:r>
            <a:r>
              <a:rPr lang="en-IN" dirty="0"/>
              <a:t>} and </a:t>
            </a:r>
            <a:r>
              <a:rPr lang="en-IN" i="1" dirty="0"/>
              <a:t>xi </a:t>
            </a:r>
            <a:r>
              <a:rPr lang="en-IN" dirty="0" smtClean="0"/>
              <a:t>≠ </a:t>
            </a:r>
            <a:r>
              <a:rPr lang="en-IN" i="1" dirty="0" err="1"/>
              <a:t>xj</a:t>
            </a:r>
            <a:r>
              <a:rPr lang="en-IN" i="1" dirty="0"/>
              <a:t> </a:t>
            </a:r>
            <a:r>
              <a:rPr lang="en-IN" dirty="0"/>
              <a:t>for 0 ≤ </a:t>
            </a:r>
            <a:r>
              <a:rPr lang="en-IN" i="1" dirty="0" err="1"/>
              <a:t>i</a:t>
            </a:r>
            <a:r>
              <a:rPr lang="en-IN" i="1" dirty="0"/>
              <a:t> &lt; j </a:t>
            </a:r>
            <a:r>
              <a:rPr lang="en-IN" dirty="0"/>
              <a:t>≤ </a:t>
            </a:r>
            <a:r>
              <a:rPr lang="en-IN" i="1" dirty="0" smtClean="0"/>
              <a:t>n</a:t>
            </a:r>
            <a:r>
              <a:rPr lang="en-IN" dirty="0" smtClean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And the simple circuit </a:t>
            </a:r>
            <a:r>
              <a:rPr lang="en-IN" i="1" dirty="0"/>
              <a:t>x</a:t>
            </a:r>
            <a:r>
              <a:rPr lang="en-IN" dirty="0"/>
              <a:t>0</a:t>
            </a:r>
            <a:r>
              <a:rPr lang="en-IN" i="1" dirty="0"/>
              <a:t>, x</a:t>
            </a:r>
            <a:r>
              <a:rPr lang="en-IN" dirty="0"/>
              <a:t>1</a:t>
            </a:r>
            <a:r>
              <a:rPr lang="en-IN" i="1" dirty="0"/>
              <a:t>, . . . , xn</a:t>
            </a:r>
            <a:r>
              <a:rPr lang="en-IN" dirty="0"/>
              <a:t>−1</a:t>
            </a:r>
            <a:r>
              <a:rPr lang="en-IN" i="1" dirty="0"/>
              <a:t>, </a:t>
            </a:r>
            <a:r>
              <a:rPr lang="en-IN" i="1" dirty="0" err="1"/>
              <a:t>xn</a:t>
            </a:r>
            <a:r>
              <a:rPr lang="en-IN" i="1" dirty="0"/>
              <a:t>, x</a:t>
            </a:r>
            <a:r>
              <a:rPr lang="en-IN" dirty="0"/>
              <a:t>0 (with </a:t>
            </a:r>
            <a:r>
              <a:rPr lang="en-IN" i="1" dirty="0"/>
              <a:t>n &gt; </a:t>
            </a:r>
            <a:r>
              <a:rPr lang="en-IN" dirty="0"/>
              <a:t>0) is a Hamilton circuit if </a:t>
            </a:r>
            <a:r>
              <a:rPr lang="en-IN" i="1" dirty="0"/>
              <a:t>x</a:t>
            </a:r>
            <a:r>
              <a:rPr lang="en-IN" dirty="0"/>
              <a:t>0</a:t>
            </a:r>
            <a:r>
              <a:rPr lang="en-IN" i="1" dirty="0"/>
              <a:t>, x</a:t>
            </a:r>
            <a:r>
              <a:rPr lang="en-IN" dirty="0"/>
              <a:t>1</a:t>
            </a:r>
            <a:r>
              <a:rPr lang="en-IN" i="1" dirty="0"/>
              <a:t>, . . . , xn</a:t>
            </a:r>
            <a:r>
              <a:rPr lang="en-IN" dirty="0"/>
              <a:t>−1</a:t>
            </a:r>
            <a:r>
              <a:rPr lang="en-IN" i="1" dirty="0"/>
              <a:t>, </a:t>
            </a:r>
            <a:r>
              <a:rPr lang="en-IN" i="1" dirty="0" err="1"/>
              <a:t>xn</a:t>
            </a:r>
            <a:r>
              <a:rPr lang="en-IN" i="1" dirty="0"/>
              <a:t> </a:t>
            </a:r>
            <a:r>
              <a:rPr lang="en-IN" dirty="0" smtClean="0"/>
              <a:t>is a </a:t>
            </a:r>
            <a:r>
              <a:rPr lang="en-IN" dirty="0"/>
              <a:t>Hamilton </a:t>
            </a:r>
            <a:r>
              <a:rPr lang="en-IN" dirty="0" smtClean="0"/>
              <a:t>path.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2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1026" name="Picture 2" descr="https://lh6.googleusercontent.com/5Y2y9XLNX49SNvUEmZLck7mBCrIZVStzmLjgCcEOOxozsL8462NifkB5WpK5wUD8yZwxFDAHU9tX3gXTxVgNkzF0wF7iLLw6321tZ1dENEduoYugbDIaoToopwklOj_h0b5gIx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62124"/>
            <a:ext cx="4267200" cy="272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186112" y="4495800"/>
            <a:ext cx="23382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Tahoma" panose="020B0604030504040204" pitchFamily="34" charset="0"/>
              </a:rPr>
              <a:t>A-G-F-E-C-D-B-A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53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3042</Words>
  <Application>Microsoft Office PowerPoint</Application>
  <PresentationFormat>On-screen Show (4:3)</PresentationFormat>
  <Paragraphs>311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MTMI</vt:lpstr>
      <vt:lpstr>Tahoma</vt:lpstr>
      <vt:lpstr>Times-Roman</vt:lpstr>
      <vt:lpstr>1_Office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Number:    PERL ZC113 Course Title : Probability  and  Statistics Instructor: Dr. K VENKATA RATNAM  BITS-PILANI HYDERABAD CAMPUS</dc:title>
  <dc:creator>vrkota</dc:creator>
  <cp:lastModifiedBy>BITS</cp:lastModifiedBy>
  <cp:revision>366</cp:revision>
  <dcterms:created xsi:type="dcterms:W3CDTF">2014-09-18T17:17:25Z</dcterms:created>
  <dcterms:modified xsi:type="dcterms:W3CDTF">2020-11-08T03:55:07Z</dcterms:modified>
</cp:coreProperties>
</file>