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8"/>
  </p:notesMasterIdLst>
  <p:sldIdLst>
    <p:sldId id="323" r:id="rId2"/>
    <p:sldId id="324" r:id="rId3"/>
    <p:sldId id="358" r:id="rId4"/>
    <p:sldId id="385" r:id="rId5"/>
    <p:sldId id="386" r:id="rId6"/>
    <p:sldId id="410" r:id="rId7"/>
    <p:sldId id="387" r:id="rId8"/>
    <p:sldId id="388" r:id="rId9"/>
    <p:sldId id="389" r:id="rId10"/>
    <p:sldId id="391" r:id="rId11"/>
    <p:sldId id="392" r:id="rId12"/>
    <p:sldId id="393" r:id="rId13"/>
    <p:sldId id="399" r:id="rId14"/>
    <p:sldId id="400" r:id="rId15"/>
    <p:sldId id="395" r:id="rId16"/>
    <p:sldId id="411" r:id="rId17"/>
    <p:sldId id="412" r:id="rId18"/>
    <p:sldId id="416" r:id="rId19"/>
    <p:sldId id="397" r:id="rId20"/>
    <p:sldId id="413" r:id="rId21"/>
    <p:sldId id="398" r:id="rId22"/>
    <p:sldId id="417" r:id="rId23"/>
    <p:sldId id="394" r:id="rId24"/>
    <p:sldId id="404" r:id="rId25"/>
    <p:sldId id="405" r:id="rId26"/>
    <p:sldId id="40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2" autoAdjust="0"/>
    <p:restoredTop sz="94660"/>
  </p:normalViewPr>
  <p:slideViewPr>
    <p:cSldViewPr>
      <p:cViewPr varScale="1">
        <p:scale>
          <a:sx n="73" d="100"/>
          <a:sy n="73" d="100"/>
        </p:scale>
        <p:origin x="13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1F22-1FCD-423B-ABDF-DA273D32C413}" type="datetimeFigureOut">
              <a:rPr lang="en-US" smtClean="0"/>
              <a:t>11/12/2020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36C4-674F-47B8-B857-97AB08F6B022}" type="slidenum">
              <a:rPr lang="en-US" smtClean="0"/>
              <a:t>‹#›</a:t>
            </a:fld>
            <a:endParaRPr lang="en-US"/>
          </a:p>
        </p:txBody>
      </p:sp>
    </p:spTree>
    <p:extLst>
      <p:ext uri="{BB962C8B-B14F-4D97-AF65-F5344CB8AC3E}">
        <p14:creationId xmlns:p14="http://schemas.microsoft.com/office/powerpoint/2010/main" val="379703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4536C4-674F-47B8-B857-97AB08F6B022}" type="slidenum">
              <a:rPr lang="en-US" smtClean="0"/>
              <a:t>1</a:t>
            </a:fld>
            <a:endParaRPr lang="en-US"/>
          </a:p>
        </p:txBody>
      </p:sp>
    </p:spTree>
    <p:extLst>
      <p:ext uri="{BB962C8B-B14F-4D97-AF65-F5344CB8AC3E}">
        <p14:creationId xmlns:p14="http://schemas.microsoft.com/office/powerpoint/2010/main" val="1606582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0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55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900" b="1" smtClean="0">
                <a:solidFill>
                  <a:srgbClr val="101141"/>
                </a:solidFill>
              </a:rPr>
              <a:t>BITS </a:t>
            </a:r>
            <a:r>
              <a:rPr 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3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11/12/2020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5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11/12/2020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5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60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214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6200" y="6596063"/>
            <a:ext cx="9067800" cy="2616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dirty="0" smtClean="0"/>
              <a:t>Course No</a:t>
            </a:r>
            <a:r>
              <a:rPr lang="en-US" sz="1100" b="1" smtClean="0"/>
              <a:t>:</a:t>
            </a:r>
            <a:r>
              <a:rPr lang="en-US" sz="1100" b="1" baseline="0" smtClean="0"/>
              <a:t> SS ZC416 </a:t>
            </a:r>
            <a:r>
              <a:rPr lang="en-US" sz="1100" b="1" baseline="0" dirty="0" smtClean="0"/>
              <a:t>Course Title : Mathematical Foundations for Data Science</a:t>
            </a:r>
            <a:r>
              <a:rPr lang="en-US" sz="1100" b="1" dirty="0" smtClean="0"/>
              <a:t>, Dr. KVR , </a:t>
            </a:r>
            <a:r>
              <a:rPr lang="en-US" sz="1100" b="1" dirty="0" smtClean="0">
                <a:solidFill>
                  <a:srgbClr val="101141"/>
                </a:solidFill>
              </a:rPr>
              <a:t>BITS </a:t>
            </a:r>
            <a:r>
              <a:rPr lang="en-US" sz="1100" b="1" dirty="0" err="1" smtClean="0">
                <a:solidFill>
                  <a:srgbClr val="101141"/>
                </a:solidFill>
              </a:rPr>
              <a:t>Pilani</a:t>
            </a:r>
            <a:r>
              <a:rPr lang="en-US" sz="1100" b="1" dirty="0" smtClean="0">
                <a:solidFill>
                  <a:srgbClr val="101141"/>
                </a:solidFill>
              </a:rPr>
              <a:t>,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5538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20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785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13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54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902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AAOC Z C111  PROBABILITY AND STATISTICS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dirty="0" smtClean="0">
                <a:solidFill>
                  <a:prstClr val="black">
                    <a:tint val="75000"/>
                  </a:prstClr>
                </a:solidFill>
              </a:rPr>
              <a:t>1</a:t>
            </a:r>
            <a:endParaRPr lang="en-US" dirty="0">
              <a:solidFill>
                <a:prstClr val="black">
                  <a:tint val="75000"/>
                </a:prstClr>
              </a:solidFill>
            </a:endParaRPr>
          </a:p>
        </p:txBody>
      </p:sp>
    </p:spTree>
    <p:extLst>
      <p:ext uri="{BB962C8B-B14F-4D97-AF65-F5344CB8AC3E}">
        <p14:creationId xmlns:p14="http://schemas.microsoft.com/office/powerpoint/2010/main" val="263828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3505200"/>
            <a:ext cx="4648200" cy="2438400"/>
          </a:xfrm>
        </p:spPr>
        <p:txBody>
          <a:bodyPr/>
          <a:lstStyle/>
          <a:p>
            <a:pPr eaLnBrk="1" fontAlgn="auto" hangingPunct="1">
              <a:spcAft>
                <a:spcPts val="0"/>
              </a:spcAft>
              <a:defRPr/>
            </a:pPr>
            <a:r>
              <a:rPr lang="en-US" sz="4800" dirty="0"/>
              <a:t>BITS </a:t>
            </a:r>
            <a:r>
              <a:rPr lang="en-US" sz="4800" dirty="0" err="1"/>
              <a:t>Pilani</a:t>
            </a:r>
            <a:r>
              <a:rPr lang="en-US" sz="4800" dirty="0"/>
              <a:t> p</a:t>
            </a:r>
            <a:r>
              <a:rPr lang="en-US" sz="4800" dirty="0" smtClean="0"/>
              <a:t>resentation</a:t>
            </a:r>
            <a:endParaRPr lang="en-US" sz="4800" dirty="0"/>
          </a:p>
        </p:txBody>
      </p:sp>
      <p:sp>
        <p:nvSpPr>
          <p:cNvPr id="3" name="Content Placeholder 5"/>
          <p:cNvSpPr>
            <a:spLocks noGrp="1"/>
          </p:cNvSpPr>
          <p:nvPr>
            <p:ph sz="quarter" idx="13"/>
          </p:nvPr>
        </p:nvSpPr>
        <p:spPr>
          <a:xfrm>
            <a:off x="2514600" y="5410200"/>
            <a:ext cx="6019800" cy="533400"/>
          </a:xfrm>
        </p:spPr>
        <p:txBody>
          <a:bodyPr/>
          <a:lstStyle/>
          <a:p>
            <a:pPr eaLnBrk="1" hangingPunct="1">
              <a:spcBef>
                <a:spcPct val="0"/>
              </a:spcBef>
            </a:pPr>
            <a:r>
              <a:rPr lang="en-US" altLang="en-US" dirty="0" smtClean="0"/>
              <a:t>K. </a:t>
            </a:r>
            <a:r>
              <a:rPr lang="en-US" altLang="en-US" dirty="0" err="1" smtClean="0"/>
              <a:t>Venkata</a:t>
            </a:r>
            <a:r>
              <a:rPr lang="en-US" altLang="en-US" dirty="0" smtClean="0"/>
              <a:t> </a:t>
            </a:r>
            <a:r>
              <a:rPr lang="en-US" altLang="en-US" dirty="0" err="1" smtClean="0"/>
              <a:t>Ratnam</a:t>
            </a:r>
            <a:endParaRPr lang="en-US" altLang="en-US" dirty="0" smtClean="0"/>
          </a:p>
          <a:p>
            <a:pPr eaLnBrk="1" hangingPunct="1">
              <a:spcBef>
                <a:spcPct val="0"/>
              </a:spcBef>
            </a:pPr>
            <a:r>
              <a:rPr lang="en-US" altLang="en-US" dirty="0" smtClean="0"/>
              <a:t>Mathematics</a:t>
            </a:r>
          </a:p>
        </p:txBody>
      </p:sp>
    </p:spTree>
    <p:extLst>
      <p:ext uri="{BB962C8B-B14F-4D97-AF65-F5344CB8AC3E}">
        <p14:creationId xmlns:p14="http://schemas.microsoft.com/office/powerpoint/2010/main" val="3988687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15400" cy="4983163"/>
              </a:xfrm>
            </p:spPr>
            <p:txBody>
              <a:bodyPr/>
              <a:lstStyle/>
              <a:p>
                <a:pPr algn="just"/>
                <a:r>
                  <a:rPr lang="en-IN" dirty="0"/>
                  <a:t>The complement of the Boolean function F is the function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oMath>
                </a14:m>
                <a:r>
                  <a:rPr lang="en-IN"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 </m:t>
                    </m:r>
                  </m:oMath>
                </a14:m>
                <a:r>
                  <a:rPr lang="en-IN" dirty="0"/>
                  <a:t>(x1,...,</a:t>
                </a:r>
                <a:r>
                  <a:rPr lang="en-IN" dirty="0" err="1"/>
                  <a:t>xn</a:t>
                </a:r>
                <a:r>
                  <a:rPr lang="en-IN"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r>
                          <m:rPr>
                            <m:nor/>
                          </m:rPr>
                          <a:rPr lang="en-IN" dirty="0"/>
                          <m:t>(</m:t>
                        </m:r>
                        <m:r>
                          <m:rPr>
                            <m:nor/>
                          </m:rPr>
                          <a:rPr lang="en-IN" dirty="0"/>
                          <m:t>x</m:t>
                        </m:r>
                        <m:r>
                          <m:rPr>
                            <m:nor/>
                          </m:rPr>
                          <a:rPr lang="en-IN" dirty="0"/>
                          <m:t>1,...,</m:t>
                        </m:r>
                        <m:r>
                          <m:rPr>
                            <m:nor/>
                          </m:rPr>
                          <a:rPr lang="en-IN" dirty="0"/>
                          <m:t>xn</m:t>
                        </m:r>
                        <m:r>
                          <m:rPr>
                            <m:nor/>
                          </m:rPr>
                          <a:rPr lang="en-IN" dirty="0"/>
                          <m:t>)</m:t>
                        </m:r>
                      </m:e>
                    </m:acc>
                    <m:r>
                      <a:rPr lang="en-US" i="1">
                        <a:latin typeface="Cambria Math" panose="02040503050406030204" pitchFamily="18" charset="0"/>
                      </a:rPr>
                      <m:t>. </m:t>
                    </m:r>
                  </m:oMath>
                </a14:m>
                <a:endParaRPr lang="en-US" dirty="0" smtClean="0"/>
              </a:p>
              <a:p>
                <a:pPr algn="just"/>
                <a:endParaRPr lang="en-US" dirty="0"/>
              </a:p>
              <a:p>
                <a:pPr algn="just"/>
                <a:endParaRPr lang="en-IN" dirty="0" smtClean="0"/>
              </a:p>
              <a:p>
                <a:pPr algn="just"/>
                <a:endParaRPr lang="en-IN" dirty="0"/>
              </a:p>
              <a:p>
                <a:pPr algn="just"/>
                <a:r>
                  <a:rPr lang="en-IN" dirty="0" smtClean="0"/>
                  <a:t>Let </a:t>
                </a:r>
                <a:r>
                  <a:rPr lang="en-IN" dirty="0"/>
                  <a:t>F and G be Boolean functions of degree n. The Boolean sum F +G and the Boolean product FG are deﬁned by</a:t>
                </a:r>
              </a:p>
              <a:p>
                <a:pPr algn="ctr"/>
                <a:r>
                  <a:rPr lang="en-IN" dirty="0"/>
                  <a:t> </a:t>
                </a:r>
                <a:endParaRPr lang="en-IN" dirty="0" smtClean="0"/>
              </a:p>
              <a:p>
                <a:pPr algn="ctr"/>
                <a:r>
                  <a:rPr lang="en-IN" dirty="0" smtClean="0"/>
                  <a:t>(</a:t>
                </a:r>
                <a:r>
                  <a:rPr lang="en-IN" dirty="0"/>
                  <a:t>F +G)(x1,...,</a:t>
                </a:r>
                <a:r>
                  <a:rPr lang="en-IN" dirty="0" err="1"/>
                  <a:t>xn</a:t>
                </a:r>
                <a:r>
                  <a:rPr lang="en-IN" dirty="0"/>
                  <a:t>) = F(x1,...,</a:t>
                </a:r>
                <a:r>
                  <a:rPr lang="en-IN" dirty="0" err="1"/>
                  <a:t>xn</a:t>
                </a:r>
                <a:r>
                  <a:rPr lang="en-IN" dirty="0"/>
                  <a:t>)+G(x1,...,</a:t>
                </a:r>
                <a:r>
                  <a:rPr lang="en-IN" dirty="0" err="1"/>
                  <a:t>xn</a:t>
                </a:r>
                <a:r>
                  <a:rPr lang="en-IN" dirty="0"/>
                  <a:t>), </a:t>
                </a:r>
              </a:p>
              <a:p>
                <a:pPr algn="ctr"/>
                <a:endParaRPr lang="en-IN" dirty="0"/>
              </a:p>
              <a:p>
                <a:pPr algn="ctr"/>
                <a:r>
                  <a:rPr lang="en-IN" dirty="0" smtClean="0"/>
                  <a:t>(</a:t>
                </a:r>
                <a:r>
                  <a:rPr lang="en-IN" dirty="0"/>
                  <a:t>FG)(x1,...,</a:t>
                </a:r>
                <a:r>
                  <a:rPr lang="en-IN" dirty="0" err="1"/>
                  <a:t>xn</a:t>
                </a:r>
                <a:r>
                  <a:rPr lang="en-IN" dirty="0"/>
                  <a:t>) = F(x1,...,</a:t>
                </a:r>
                <a:r>
                  <a:rPr lang="en-IN" dirty="0" err="1"/>
                  <a:t>xn</a:t>
                </a:r>
                <a:r>
                  <a:rPr lang="en-IN" dirty="0"/>
                  <a:t>)G(x1,...,</a:t>
                </a:r>
                <a:r>
                  <a:rPr lang="en-IN" dirty="0" err="1"/>
                  <a:t>xn</a:t>
                </a:r>
                <a:r>
                  <a:rPr lang="en-IN" dirty="0"/>
                  <a:t>).</a:t>
                </a: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15400" cy="4983163"/>
              </a:xfrm>
              <a:blipFill>
                <a:blip r:embed="rId2"/>
                <a:stretch>
                  <a:fillRect l="-1094" t="-856" r="-280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Function properties</a:t>
            </a:r>
            <a:endParaRPr lang="en-IN" dirty="0"/>
          </a:p>
        </p:txBody>
      </p:sp>
    </p:spTree>
    <p:extLst>
      <p:ext uri="{BB962C8B-B14F-4D97-AF65-F5344CB8AC3E}">
        <p14:creationId xmlns:p14="http://schemas.microsoft.com/office/powerpoint/2010/main" val="1529664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4983163"/>
          </a:xfrm>
        </p:spPr>
        <p:txBody>
          <a:bodyPr/>
          <a:lstStyle/>
          <a:p>
            <a:r>
              <a:rPr lang="en-US" dirty="0"/>
              <a:t>How many different Boolean functions of degree n are there?</a:t>
            </a:r>
          </a:p>
          <a:p>
            <a:endParaRPr lang="en-US" dirty="0" smtClean="0"/>
          </a:p>
          <a:p>
            <a:endParaRPr lang="en-US" dirty="0"/>
          </a:p>
          <a:p>
            <a:r>
              <a:rPr lang="en-US" dirty="0" smtClean="0"/>
              <a:t>From </a:t>
            </a:r>
            <a:r>
              <a:rPr lang="en-US" dirty="0"/>
              <a:t>the product rule for counting, it follows that there are 2</a:t>
            </a:r>
            <a:r>
              <a:rPr lang="en-US" baseline="30000" dirty="0"/>
              <a:t>n</a:t>
            </a:r>
            <a:r>
              <a:rPr lang="en-US" dirty="0"/>
              <a:t> different n-tuples </a:t>
            </a:r>
            <a:r>
              <a:rPr lang="en-US" dirty="0" smtClean="0"/>
              <a:t> of 0 s and 1 s . </a:t>
            </a:r>
          </a:p>
          <a:p>
            <a:endParaRPr lang="en-US" dirty="0" smtClean="0"/>
          </a:p>
          <a:p>
            <a:endParaRPr lang="en-US" dirty="0"/>
          </a:p>
          <a:p>
            <a:r>
              <a:rPr lang="en-US" dirty="0" smtClean="0"/>
              <a:t>Because a Boolean function is an assignment of 0 or 1to each of these 2</a:t>
            </a:r>
            <a:r>
              <a:rPr lang="en-US" baseline="30000" dirty="0" smtClean="0"/>
              <a:t>n</a:t>
            </a:r>
            <a:r>
              <a:rPr lang="en-US" dirty="0" smtClean="0"/>
              <a:t> </a:t>
            </a:r>
            <a:r>
              <a:rPr lang="en-US" dirty="0"/>
              <a:t>different n-tuples, the product rule shows that there are </a:t>
            </a:r>
            <a:r>
              <a:rPr lang="en-US" dirty="0" smtClean="0"/>
              <a:t>2</a:t>
            </a:r>
            <a:r>
              <a:rPr lang="en-US" baseline="30000" dirty="0" smtClean="0"/>
              <a:t>2^n</a:t>
            </a:r>
            <a:r>
              <a:rPr lang="en-US" dirty="0" smtClean="0"/>
              <a:t> </a:t>
            </a:r>
            <a:r>
              <a:rPr lang="en-US" dirty="0"/>
              <a:t>different Boolean functions of degree n. </a:t>
            </a:r>
            <a:endParaRPr lang="en-US" dirty="0" smtClean="0"/>
          </a:p>
          <a:p>
            <a:endParaRPr lang="en-US" dirty="0"/>
          </a:p>
          <a:p>
            <a:r>
              <a:rPr lang="en-US" dirty="0"/>
              <a:t>How many different Boolean functions are there of </a:t>
            </a:r>
            <a:r>
              <a:rPr lang="en-US" dirty="0" smtClean="0"/>
              <a:t>degree </a:t>
            </a:r>
            <a:r>
              <a:rPr lang="en-IN" dirty="0" smtClean="0"/>
              <a:t>7</a:t>
            </a:r>
            <a:r>
              <a:rPr lang="en-IN" dirty="0"/>
              <a:t>?</a:t>
            </a:r>
          </a:p>
        </p:txBody>
      </p:sp>
      <p:sp>
        <p:nvSpPr>
          <p:cNvPr id="3" name="Content Placeholder 2"/>
          <p:cNvSpPr>
            <a:spLocks noGrp="1"/>
          </p:cNvSpPr>
          <p:nvPr>
            <p:ph sz="quarter" idx="10"/>
          </p:nvPr>
        </p:nvSpPr>
        <p:spPr/>
        <p:txBody>
          <a:bodyPr/>
          <a:lstStyle/>
          <a:p>
            <a:r>
              <a:rPr lang="en-US" dirty="0" smtClean="0"/>
              <a:t>Number of Boolean function</a:t>
            </a:r>
            <a:endParaRPr lang="en-IN" dirty="0"/>
          </a:p>
        </p:txBody>
      </p:sp>
    </p:spTree>
    <p:extLst>
      <p:ext uri="{BB962C8B-B14F-4D97-AF65-F5344CB8AC3E}">
        <p14:creationId xmlns:p14="http://schemas.microsoft.com/office/powerpoint/2010/main" val="2682885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4801" y="1447800"/>
            <a:ext cx="4515112" cy="3733800"/>
          </a:xfrm>
          <a:prstGeom prst="rect">
            <a:avLst/>
          </a:prstGeom>
        </p:spPr>
      </p:pic>
      <p:sp>
        <p:nvSpPr>
          <p:cNvPr id="3" name="Content Placeholder 2"/>
          <p:cNvSpPr>
            <a:spLocks noGrp="1"/>
          </p:cNvSpPr>
          <p:nvPr>
            <p:ph sz="quarter" idx="10"/>
          </p:nvPr>
        </p:nvSpPr>
        <p:spPr/>
        <p:txBody>
          <a:bodyPr/>
          <a:lstStyle/>
          <a:p>
            <a:r>
              <a:rPr lang="en-US" dirty="0" smtClean="0"/>
              <a:t>Laws</a:t>
            </a:r>
            <a:endParaRPr lang="en-IN" dirty="0"/>
          </a:p>
        </p:txBody>
      </p:sp>
      <p:pic>
        <p:nvPicPr>
          <p:cNvPr id="6" name="Picture 5"/>
          <p:cNvPicPr>
            <a:picLocks noChangeAspect="1"/>
          </p:cNvPicPr>
          <p:nvPr/>
        </p:nvPicPr>
        <p:blipFill>
          <a:blip r:embed="rId3"/>
          <a:stretch>
            <a:fillRect/>
          </a:stretch>
        </p:blipFill>
        <p:spPr>
          <a:xfrm>
            <a:off x="4953000" y="1600200"/>
            <a:ext cx="4048579" cy="3581400"/>
          </a:xfrm>
          <a:prstGeom prst="rect">
            <a:avLst/>
          </a:prstGeom>
        </p:spPr>
      </p:pic>
    </p:spTree>
    <p:extLst>
      <p:ext uri="{BB962C8B-B14F-4D97-AF65-F5344CB8AC3E}">
        <p14:creationId xmlns:p14="http://schemas.microsoft.com/office/powerpoint/2010/main" val="1356975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991600" cy="5029199"/>
          </a:xfrm>
        </p:spPr>
        <p:txBody>
          <a:bodyPr/>
          <a:lstStyle/>
          <a:p>
            <a:r>
              <a:rPr lang="en-US" dirty="0"/>
              <a:t>Show that </a:t>
            </a:r>
            <a:r>
              <a:rPr lang="en-US" i="1" dirty="0"/>
              <a:t>F(x, y, z) </a:t>
            </a:r>
            <a:r>
              <a:rPr lang="en-US" dirty="0"/>
              <a:t>= </a:t>
            </a:r>
            <a:r>
              <a:rPr lang="en-US" i="1" dirty="0" err="1"/>
              <a:t>xy</a:t>
            </a:r>
            <a:r>
              <a:rPr lang="en-US" i="1" dirty="0"/>
              <a:t> </a:t>
            </a:r>
            <a:r>
              <a:rPr lang="en-US" dirty="0"/>
              <a:t>+ </a:t>
            </a:r>
            <a:r>
              <a:rPr lang="en-US" i="1" dirty="0" err="1"/>
              <a:t>xz</a:t>
            </a:r>
            <a:r>
              <a:rPr lang="en-US" i="1" dirty="0"/>
              <a:t> </a:t>
            </a:r>
            <a:r>
              <a:rPr lang="en-US" dirty="0"/>
              <a:t>+ </a:t>
            </a:r>
            <a:r>
              <a:rPr lang="en-US" i="1" dirty="0" err="1"/>
              <a:t>yz</a:t>
            </a:r>
            <a:r>
              <a:rPr lang="en-US" i="1" dirty="0"/>
              <a:t> </a:t>
            </a:r>
            <a:r>
              <a:rPr lang="en-US" dirty="0"/>
              <a:t>has the value 1 </a:t>
            </a:r>
            <a:r>
              <a:rPr lang="en-US" dirty="0" smtClean="0"/>
              <a:t>if and </a:t>
            </a:r>
            <a:r>
              <a:rPr lang="en-US" dirty="0"/>
              <a:t>only if at least two of the variables </a:t>
            </a:r>
            <a:r>
              <a:rPr lang="en-US" i="1" dirty="0"/>
              <a:t>x</a:t>
            </a:r>
            <a:r>
              <a:rPr lang="en-US" dirty="0"/>
              <a:t>, </a:t>
            </a:r>
            <a:r>
              <a:rPr lang="en-US" i="1" dirty="0"/>
              <a:t>y</a:t>
            </a:r>
            <a:r>
              <a:rPr lang="en-US" dirty="0"/>
              <a:t>, and </a:t>
            </a:r>
            <a:r>
              <a:rPr lang="en-US" i="1" dirty="0"/>
              <a:t>z </a:t>
            </a:r>
            <a:r>
              <a:rPr lang="en-US" dirty="0" smtClean="0"/>
              <a:t>have </a:t>
            </a:r>
            <a:r>
              <a:rPr lang="en-IN" dirty="0" smtClean="0"/>
              <a:t>the </a:t>
            </a:r>
            <a:r>
              <a:rPr lang="en-IN" dirty="0"/>
              <a:t>value 1</a:t>
            </a:r>
            <a:r>
              <a:rPr lang="en-IN" dirty="0" smtClean="0"/>
              <a:t>.</a:t>
            </a:r>
          </a:p>
          <a:p>
            <a:endParaRPr lang="en-US" dirty="0"/>
          </a:p>
          <a:p>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4" name="Picture 3"/>
          <p:cNvPicPr>
            <a:picLocks noChangeAspect="1"/>
          </p:cNvPicPr>
          <p:nvPr/>
        </p:nvPicPr>
        <p:blipFill>
          <a:blip r:embed="rId2"/>
          <a:stretch>
            <a:fillRect/>
          </a:stretch>
        </p:blipFill>
        <p:spPr>
          <a:xfrm>
            <a:off x="2209800" y="2819400"/>
            <a:ext cx="3429000" cy="3263992"/>
          </a:xfrm>
          <a:prstGeom prst="rect">
            <a:avLst/>
          </a:prstGeom>
        </p:spPr>
      </p:pic>
    </p:spTree>
    <p:extLst>
      <p:ext uri="{BB962C8B-B14F-4D97-AF65-F5344CB8AC3E}">
        <p14:creationId xmlns:p14="http://schemas.microsoft.com/office/powerpoint/2010/main" val="2272418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1"/>
            <a:ext cx="8763000" cy="4800599"/>
          </a:xfrm>
        </p:spPr>
        <p:txBody>
          <a:bodyPr/>
          <a:lstStyle/>
          <a:p>
            <a:r>
              <a:rPr lang="en-US" dirty="0"/>
              <a:t>The Boolean operator ⊕, called the </a:t>
            </a:r>
            <a:r>
              <a:rPr lang="en-US" i="1" dirty="0"/>
              <a:t>XOR </a:t>
            </a:r>
            <a:r>
              <a:rPr lang="en-US" dirty="0"/>
              <a:t>operator, is defined</a:t>
            </a:r>
          </a:p>
          <a:p>
            <a:r>
              <a:rPr lang="en-US" dirty="0"/>
              <a:t>by 1 ⊕ 1 = 0, 1 ⊕ 0 = 1, 0 ⊕ 1 = 1, and 0 ⊕ 0 = 0.</a:t>
            </a:r>
            <a:endParaRPr lang="en-US" dirty="0" smtClean="0"/>
          </a:p>
          <a:p>
            <a:endParaRPr lang="en-US" dirty="0"/>
          </a:p>
          <a:p>
            <a:r>
              <a:rPr lang="en-US" dirty="0" smtClean="0"/>
              <a:t>Show </a:t>
            </a:r>
            <a:r>
              <a:rPr lang="en-US" dirty="0"/>
              <a:t>that these identities hold.</a:t>
            </a:r>
          </a:p>
          <a:p>
            <a:r>
              <a:rPr lang="es-ES" b="1" dirty="0"/>
              <a:t>a) </a:t>
            </a:r>
            <a:r>
              <a:rPr lang="es-ES" i="1" dirty="0"/>
              <a:t>x </a:t>
            </a:r>
            <a:r>
              <a:rPr lang="es-ES" dirty="0"/>
              <a:t>⊕ </a:t>
            </a:r>
            <a:r>
              <a:rPr lang="es-ES" i="1" dirty="0"/>
              <a:t>y </a:t>
            </a:r>
            <a:r>
              <a:rPr lang="es-ES" dirty="0"/>
              <a:t>= </a:t>
            </a:r>
            <a:r>
              <a:rPr lang="es-ES" i="1" dirty="0"/>
              <a:t>(x </a:t>
            </a:r>
            <a:r>
              <a:rPr lang="es-ES" dirty="0"/>
              <a:t>+ </a:t>
            </a:r>
            <a:r>
              <a:rPr lang="es-ES" i="1" dirty="0"/>
              <a:t>y)(</a:t>
            </a:r>
            <a:r>
              <a:rPr lang="es-ES" i="1" dirty="0" err="1"/>
              <a:t>xy</a:t>
            </a:r>
            <a:r>
              <a:rPr lang="es-ES" i="1" dirty="0" smtClean="0"/>
              <a:t>)’</a:t>
            </a:r>
            <a:endParaRPr lang="es-ES" i="1" dirty="0"/>
          </a:p>
          <a:p>
            <a:r>
              <a:rPr lang="es-ES" b="1" dirty="0"/>
              <a:t>b) </a:t>
            </a:r>
            <a:r>
              <a:rPr lang="es-ES" i="1" dirty="0"/>
              <a:t>x </a:t>
            </a:r>
            <a:r>
              <a:rPr lang="es-ES" dirty="0"/>
              <a:t>⊕ </a:t>
            </a:r>
            <a:r>
              <a:rPr lang="es-ES" i="1" dirty="0"/>
              <a:t>y </a:t>
            </a:r>
            <a:r>
              <a:rPr lang="es-ES" dirty="0"/>
              <a:t>= </a:t>
            </a:r>
            <a:r>
              <a:rPr lang="es-ES" i="1" dirty="0"/>
              <a:t>(</a:t>
            </a:r>
            <a:r>
              <a:rPr lang="es-ES" i="1" dirty="0" err="1" smtClean="0"/>
              <a:t>xy</a:t>
            </a:r>
            <a:r>
              <a:rPr lang="es-ES" i="1" dirty="0" smtClean="0"/>
              <a:t>’) </a:t>
            </a:r>
            <a:r>
              <a:rPr lang="es-ES" dirty="0"/>
              <a:t>+ </a:t>
            </a:r>
            <a:r>
              <a:rPr lang="es-ES" i="1" dirty="0"/>
              <a:t>(</a:t>
            </a:r>
            <a:r>
              <a:rPr lang="es-ES" i="1" dirty="0" err="1" smtClean="0"/>
              <a:t>x’y</a:t>
            </a:r>
            <a:r>
              <a:rPr lang="es-ES" i="1" dirty="0" smtClean="0"/>
              <a:t>) </a:t>
            </a:r>
          </a:p>
          <a:p>
            <a:endParaRPr lang="es-ES" i="1" dirty="0"/>
          </a:p>
        </p:txBody>
      </p:sp>
      <p:sp>
        <p:nvSpPr>
          <p:cNvPr id="3" name="Content Placeholder 2"/>
          <p:cNvSpPr>
            <a:spLocks noGrp="1"/>
          </p:cNvSpPr>
          <p:nvPr>
            <p:ph sz="quarter" idx="10"/>
          </p:nvPr>
        </p:nvSpPr>
        <p:spPr>
          <a:xfrm>
            <a:off x="152400" y="152400"/>
            <a:ext cx="6324600" cy="914400"/>
          </a:xfrm>
        </p:spPr>
        <p:txBody>
          <a:bodyPr/>
          <a:lstStyle/>
          <a:p>
            <a:r>
              <a:rPr lang="en-US" dirty="0" smtClean="0"/>
              <a:t>Problem</a:t>
            </a:r>
            <a:endParaRPr lang="en-IN" dirty="0"/>
          </a:p>
        </p:txBody>
      </p:sp>
    </p:spTree>
    <p:extLst>
      <p:ext uri="{BB962C8B-B14F-4D97-AF65-F5344CB8AC3E}">
        <p14:creationId xmlns:p14="http://schemas.microsoft.com/office/powerpoint/2010/main" val="58327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493837"/>
                <a:ext cx="8686800" cy="4983163"/>
              </a:xfrm>
            </p:spPr>
            <p:txBody>
              <a:bodyPr/>
              <a:lstStyle/>
              <a:p>
                <a:r>
                  <a:rPr lang="en-US" dirty="0" smtClean="0"/>
                  <a:t>The dual of a Boolean expression is obtained by interchanging Boolean sums and Boolean products and interchanging 0s and 1s.</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The dual’s are x+(y.1) and </a:t>
                </a:r>
                <a14:m>
                  <m:oMath xmlns:m="http://schemas.openxmlformats.org/officeDocument/2006/math">
                    <m:r>
                      <a:rPr lang="en-US" b="0" i="0"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oMath>
                </a14:m>
                <a:r>
                  <a:rPr lang="en-US" dirty="0"/>
                  <a:t> </a:t>
                </a:r>
                <a:r>
                  <a:rPr lang="en-US" dirty="0" smtClean="0"/>
                  <a:t>+0).(</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smtClean="0"/>
                  <a:t>.</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𝑧</m:t>
                        </m:r>
                      </m:e>
                    </m:acc>
                  </m:oMath>
                </a14:m>
                <a:r>
                  <a:rPr lang="en-US" dirty="0"/>
                  <a:t>). </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493837"/>
                <a:ext cx="8686800" cy="4983163"/>
              </a:xfrm>
              <a:blipFill>
                <a:blip r:embed="rId2"/>
                <a:stretch>
                  <a:fillRect l="-1053" t="-856" r="-1193"/>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Dual</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272143" y="3047999"/>
                <a:ext cx="5519057" cy="830997"/>
              </a:xfrm>
              <a:prstGeom prst="rect">
                <a:avLst/>
              </a:prstGeom>
            </p:spPr>
            <p:txBody>
              <a:bodyPr wrap="square">
                <a:spAutoFit/>
              </a:bodyPr>
              <a:lstStyle/>
              <a:p>
                <a:endParaRPr lang="en-US" sz="2400" dirty="0" smtClean="0"/>
              </a:p>
              <a:p>
                <a:r>
                  <a:rPr lang="en-US" sz="2400" dirty="0" smtClean="0"/>
                  <a:t>Find the duals of x(y+0) </a:t>
                </a:r>
                <a:r>
                  <a:rPr lang="en-US" sz="2400" dirty="0"/>
                  <a:t>and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𝑥</m:t>
                        </m:r>
                      </m:e>
                    </m:acc>
                  </m:oMath>
                </a14:m>
                <a:r>
                  <a:rPr lang="en-US" sz="2400" dirty="0"/>
                  <a:t> ·1</a:t>
                </a:r>
                <a:r>
                  <a:rPr lang="en-US" sz="2400" dirty="0" smtClean="0"/>
                  <a:t>+(</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oMath>
                </a14:m>
                <a:r>
                  <a:rPr lang="en-US" sz="2400" dirty="0" smtClean="0"/>
                  <a:t>+</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𝑧</m:t>
                        </m:r>
                      </m:e>
                    </m:acc>
                  </m:oMath>
                </a14:m>
                <a:r>
                  <a:rPr lang="en-US" sz="2400" dirty="0" smtClean="0"/>
                  <a:t>). </a:t>
                </a:r>
                <a:endParaRPr lang="en-IN" sz="2400" dirty="0"/>
              </a:p>
            </p:txBody>
          </p:sp>
        </mc:Choice>
        <mc:Fallback xmlns="">
          <p:sp>
            <p:nvSpPr>
              <p:cNvPr id="4" name="Rectangle 3"/>
              <p:cNvSpPr>
                <a:spLocks noRot="1" noChangeAspect="1" noMove="1" noResize="1" noEditPoints="1" noAdjustHandles="1" noChangeArrowheads="1" noChangeShapeType="1" noTextEdit="1"/>
              </p:cNvSpPr>
              <p:nvPr/>
            </p:nvSpPr>
            <p:spPr>
              <a:xfrm>
                <a:off x="272143" y="3047999"/>
                <a:ext cx="5519057" cy="830997"/>
              </a:xfrm>
              <a:prstGeom prst="rect">
                <a:avLst/>
              </a:prstGeom>
              <a:blipFill>
                <a:blip r:embed="rId3"/>
                <a:stretch>
                  <a:fillRect l="-1768" b="-16176"/>
                </a:stretch>
              </a:blipFill>
            </p:spPr>
            <p:txBody>
              <a:bodyPr/>
              <a:lstStyle/>
              <a:p>
                <a:r>
                  <a:rPr lang="en-IN">
                    <a:noFill/>
                  </a:rPr>
                  <a:t> </a:t>
                </a:r>
              </a:p>
            </p:txBody>
          </p:sp>
        </mc:Fallback>
      </mc:AlternateContent>
    </p:spTree>
    <p:extLst>
      <p:ext uri="{BB962C8B-B14F-4D97-AF65-F5344CB8AC3E}">
        <p14:creationId xmlns:p14="http://schemas.microsoft.com/office/powerpoint/2010/main" val="3809390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4983163"/>
          </a:xfrm>
        </p:spPr>
        <p:txBody>
          <a:bodyPr/>
          <a:lstStyle/>
          <a:p>
            <a:r>
              <a:rPr lang="en-US" dirty="0"/>
              <a:t>Literals </a:t>
            </a:r>
            <a:r>
              <a:rPr lang="en-US" dirty="0" smtClean="0"/>
              <a:t>: A </a:t>
            </a:r>
            <a:r>
              <a:rPr lang="en-US" dirty="0"/>
              <a:t>literal is a </a:t>
            </a:r>
            <a:r>
              <a:rPr lang="en-US" b="1" dirty="0"/>
              <a:t>Boolean variable </a:t>
            </a:r>
            <a:r>
              <a:rPr lang="en-US" dirty="0"/>
              <a:t>or its complement.</a:t>
            </a:r>
          </a:p>
          <a:p>
            <a:endParaRPr lang="en-US" dirty="0" smtClean="0"/>
          </a:p>
          <a:p>
            <a:endParaRPr lang="en-US" dirty="0" smtClean="0"/>
          </a:p>
          <a:p>
            <a:r>
              <a:rPr lang="en-US" dirty="0" err="1" smtClean="0"/>
              <a:t>Minterm</a:t>
            </a:r>
            <a:r>
              <a:rPr lang="en-US" dirty="0" smtClean="0"/>
              <a:t> : A </a:t>
            </a:r>
            <a:r>
              <a:rPr lang="en-US" dirty="0" err="1"/>
              <a:t>minterm</a:t>
            </a:r>
            <a:r>
              <a:rPr lang="en-US" dirty="0"/>
              <a:t> of the Boolean variables x1,x2,...,</a:t>
            </a:r>
            <a:r>
              <a:rPr lang="en-US" dirty="0" err="1"/>
              <a:t>xn</a:t>
            </a:r>
            <a:r>
              <a:rPr lang="en-US" dirty="0"/>
              <a:t> is a Boolean product y1y2 ...</a:t>
            </a:r>
            <a:r>
              <a:rPr lang="en-US" dirty="0" err="1"/>
              <a:t>yn</a:t>
            </a:r>
            <a:r>
              <a:rPr lang="en-US" dirty="0"/>
              <a:t>, where </a:t>
            </a:r>
            <a:r>
              <a:rPr lang="en-US" dirty="0" err="1"/>
              <a:t>yi</a:t>
            </a:r>
            <a:r>
              <a:rPr lang="en-US" dirty="0"/>
              <a:t> = xi or </a:t>
            </a:r>
            <a:r>
              <a:rPr lang="en-US" dirty="0" err="1"/>
              <a:t>yi</a:t>
            </a:r>
            <a:r>
              <a:rPr lang="en-US" dirty="0"/>
              <a:t> = ¯ xi. Hence, a </a:t>
            </a:r>
            <a:r>
              <a:rPr lang="en-US" dirty="0" err="1"/>
              <a:t>minterm</a:t>
            </a:r>
            <a:r>
              <a:rPr lang="en-US" dirty="0"/>
              <a:t> is a product of n literals, with one literal for each variable.</a:t>
            </a:r>
          </a:p>
          <a:p>
            <a:endParaRPr lang="en-US" dirty="0" smtClean="0"/>
          </a:p>
          <a:p>
            <a:endParaRPr lang="en-US" dirty="0" smtClean="0"/>
          </a:p>
          <a:p>
            <a:r>
              <a:rPr lang="en-US" dirty="0" smtClean="0"/>
              <a:t>Disjunctive Normal Form The disjunctive normal form(DNF) of a degree-n Boolean function f is the unique </a:t>
            </a:r>
            <a:r>
              <a:rPr lang="en-US" b="1" dirty="0" smtClean="0"/>
              <a:t>sum of </a:t>
            </a:r>
            <a:r>
              <a:rPr lang="en-US" b="1" dirty="0" err="1" smtClean="0"/>
              <a:t>minterms</a:t>
            </a:r>
            <a:r>
              <a:rPr lang="en-US" b="1" dirty="0" smtClean="0"/>
              <a:t> </a:t>
            </a:r>
            <a:r>
              <a:rPr lang="en-US" dirty="0"/>
              <a:t>of the variables x1,...,</a:t>
            </a:r>
            <a:r>
              <a:rPr lang="en-US" dirty="0" err="1"/>
              <a:t>xn</a:t>
            </a:r>
            <a:r>
              <a:rPr lang="en-US" dirty="0"/>
              <a:t> that represents f.</a:t>
            </a:r>
          </a:p>
          <a:p>
            <a:endParaRPr lang="en-US" sz="2000" dirty="0" smtClean="0"/>
          </a:p>
        </p:txBody>
      </p:sp>
      <p:sp>
        <p:nvSpPr>
          <p:cNvPr id="3" name="Content Placeholder 2"/>
          <p:cNvSpPr>
            <a:spLocks noGrp="1"/>
          </p:cNvSpPr>
          <p:nvPr>
            <p:ph sz="quarter" idx="10"/>
          </p:nvPr>
        </p:nvSpPr>
        <p:spPr/>
        <p:txBody>
          <a:bodyPr/>
          <a:lstStyle/>
          <a:p>
            <a:r>
              <a:rPr lang="en-US" dirty="0" smtClean="0"/>
              <a:t>Disjunctive normal form</a:t>
            </a:r>
            <a:endParaRPr lang="en-IN" dirty="0"/>
          </a:p>
        </p:txBody>
      </p:sp>
    </p:spTree>
    <p:extLst>
      <p:ext uri="{BB962C8B-B14F-4D97-AF65-F5344CB8AC3E}">
        <p14:creationId xmlns:p14="http://schemas.microsoft.com/office/powerpoint/2010/main" val="4283340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8987246" cy="4824232"/>
          </a:xfrm>
        </p:spPr>
        <p:txBody>
          <a:bodyPr/>
          <a:lstStyle/>
          <a:p>
            <a:endParaRPr lang="en-US" dirty="0" smtClean="0"/>
          </a:p>
          <a:p>
            <a:pPr algn="just"/>
            <a:r>
              <a:rPr lang="en-US" dirty="0" err="1"/>
              <a:t>Maxterm</a:t>
            </a:r>
            <a:r>
              <a:rPr lang="en-US" dirty="0"/>
              <a:t>: A </a:t>
            </a:r>
            <a:r>
              <a:rPr lang="en-US" dirty="0" err="1"/>
              <a:t>maxterm</a:t>
            </a:r>
            <a:r>
              <a:rPr lang="en-US" dirty="0"/>
              <a:t> of the Boolean variables x1,x2,...,</a:t>
            </a:r>
            <a:r>
              <a:rPr lang="en-US" dirty="0" err="1"/>
              <a:t>xn</a:t>
            </a:r>
            <a:r>
              <a:rPr lang="en-US" dirty="0"/>
              <a:t> is a Boolean sum y1 + y2 + ... + </a:t>
            </a:r>
            <a:r>
              <a:rPr lang="en-US" dirty="0" err="1"/>
              <a:t>yn</a:t>
            </a:r>
            <a:r>
              <a:rPr lang="en-US" dirty="0"/>
              <a:t>, where </a:t>
            </a:r>
            <a:r>
              <a:rPr lang="en-US" dirty="0" err="1"/>
              <a:t>yi</a:t>
            </a:r>
            <a:r>
              <a:rPr lang="en-US" dirty="0"/>
              <a:t> = xi or </a:t>
            </a:r>
            <a:r>
              <a:rPr lang="en-US" dirty="0" err="1"/>
              <a:t>yi</a:t>
            </a:r>
            <a:r>
              <a:rPr lang="en-US" dirty="0"/>
              <a:t> = ¯ xi. Hence, a </a:t>
            </a:r>
            <a:r>
              <a:rPr lang="en-US" dirty="0" err="1"/>
              <a:t>maxterm</a:t>
            </a:r>
            <a:r>
              <a:rPr lang="en-US" dirty="0"/>
              <a:t> is a sum of n literals, with one literal for each variable.</a:t>
            </a:r>
          </a:p>
          <a:p>
            <a:pPr algn="just"/>
            <a:endParaRPr lang="en-US" dirty="0" smtClean="0"/>
          </a:p>
          <a:p>
            <a:pPr algn="just"/>
            <a:endParaRPr lang="en-US" dirty="0"/>
          </a:p>
          <a:p>
            <a:pPr algn="just"/>
            <a:endParaRPr lang="en-US" dirty="0" smtClean="0"/>
          </a:p>
          <a:p>
            <a:pPr algn="just"/>
            <a:r>
              <a:rPr lang="en-US" dirty="0" smtClean="0"/>
              <a:t>The </a:t>
            </a:r>
            <a:r>
              <a:rPr lang="en-US" dirty="0"/>
              <a:t>conjunctive normal form (CNF) of a degree-n Boolean function f is the unique </a:t>
            </a:r>
            <a:r>
              <a:rPr lang="en-US" b="1" dirty="0"/>
              <a:t>product of </a:t>
            </a:r>
            <a:r>
              <a:rPr lang="en-US" b="1" dirty="0" err="1"/>
              <a:t>maxterms</a:t>
            </a:r>
            <a:r>
              <a:rPr lang="en-US" dirty="0"/>
              <a:t> of the variables x1,...,</a:t>
            </a:r>
            <a:r>
              <a:rPr lang="en-US" dirty="0" err="1"/>
              <a:t>xn</a:t>
            </a:r>
            <a:r>
              <a:rPr lang="en-US" dirty="0"/>
              <a:t> that represents f</a:t>
            </a:r>
            <a:r>
              <a:rPr lang="en-US" dirty="0" smtClean="0"/>
              <a:t>.</a:t>
            </a:r>
          </a:p>
          <a:p>
            <a:endParaRPr lang="en-US" dirty="0"/>
          </a:p>
        </p:txBody>
      </p:sp>
      <p:sp>
        <p:nvSpPr>
          <p:cNvPr id="3" name="Content Placeholder 2"/>
          <p:cNvSpPr>
            <a:spLocks noGrp="1"/>
          </p:cNvSpPr>
          <p:nvPr>
            <p:ph sz="quarter" idx="10"/>
          </p:nvPr>
        </p:nvSpPr>
        <p:spPr/>
        <p:txBody>
          <a:bodyPr/>
          <a:lstStyle/>
          <a:p>
            <a:r>
              <a:rPr lang="en-US" dirty="0"/>
              <a:t>Conjunctive Normal Form</a:t>
            </a:r>
            <a:endParaRPr lang="en-IN" dirty="0"/>
          </a:p>
        </p:txBody>
      </p:sp>
    </p:spTree>
    <p:extLst>
      <p:ext uri="{BB962C8B-B14F-4D97-AF65-F5344CB8AC3E}">
        <p14:creationId xmlns:p14="http://schemas.microsoft.com/office/powerpoint/2010/main" val="1801401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0" y="1330234"/>
                <a:ext cx="9144000" cy="5146766"/>
              </a:xfrm>
            </p:spPr>
            <p:txBody>
              <a:bodyPr/>
              <a:lstStyle/>
              <a:p>
                <a:pPr algn="just"/>
                <a:r>
                  <a:rPr lang="en-US" dirty="0" smtClean="0"/>
                  <a:t>Functional Completeness:  Since every Boolean function can be expressed in terms of·,+,¯,  we say that the set of operators {·,+,¯}is functionally complete.</a:t>
                </a:r>
              </a:p>
              <a:p>
                <a:pPr algn="just"/>
                <a:endParaRPr lang="en-US" dirty="0"/>
              </a:p>
              <a:p>
                <a:pPr algn="just"/>
                <a:endParaRPr lang="en-US" dirty="0" smtClean="0"/>
              </a:p>
              <a:p>
                <a:pPr algn="just"/>
                <a:r>
                  <a:rPr lang="en-US" dirty="0" smtClean="0"/>
                  <a:t> </a:t>
                </a:r>
                <a:r>
                  <a:rPr lang="en-US" dirty="0"/>
                  <a:t>{+,¯}and{·,¯}are also functionally complete. {·,¯}can be represented by the NAND operator | and {+,¯} by the NOR operator↓. Therefore {|} and {↓} are also functionally complete</a:t>
                </a:r>
                <a:r>
                  <a:rPr lang="en-US" dirty="0" smtClean="0"/>
                  <a:t>.</a:t>
                </a:r>
              </a:p>
              <a:p>
                <a:pPr algn="just"/>
                <a:endParaRPr lang="en-US" dirty="0"/>
              </a:p>
              <a:p>
                <a:pPr algn="just"/>
                <a:r>
                  <a:rPr lang="en-US" dirty="0"/>
                  <a:t>Show that the set of operators {+, ·} is not functionally </a:t>
                </a:r>
                <a:r>
                  <a:rPr lang="en-US" dirty="0" smtClean="0"/>
                  <a:t>complete:</a:t>
                </a:r>
              </a:p>
              <a:p>
                <a:pPr algn="just"/>
                <a:r>
                  <a:rPr lang="en-US" dirty="0"/>
                  <a:t>It is impossible to represent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𝑥</m:t>
                        </m:r>
                      </m:e>
                    </m:acc>
                  </m:oMath>
                </a14:m>
                <a:r>
                  <a:rPr lang="en-US" dirty="0" smtClean="0"/>
                  <a:t> using </a:t>
                </a:r>
                <a:r>
                  <a:rPr lang="en-US" dirty="0"/>
                  <a:t>+ and · because there is no way to get the value 0 if the input is 1.</a:t>
                </a:r>
              </a:p>
              <a:p>
                <a:pPr algn="just"/>
                <a:endParaRPr lang="en-IN" dirty="0"/>
              </a:p>
              <a:p>
                <a:endParaRPr lang="en-IN"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0" y="1330234"/>
                <a:ext cx="9144000" cy="5146766"/>
              </a:xfrm>
              <a:blipFill>
                <a:blip r:embed="rId2"/>
                <a:stretch>
                  <a:fillRect l="-1000" t="-828" r="-100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Functionally </a:t>
            </a:r>
            <a:r>
              <a:rPr lang="en-US" dirty="0"/>
              <a:t>complete</a:t>
            </a:r>
            <a:endParaRPr lang="en-IN" dirty="0"/>
          </a:p>
        </p:txBody>
      </p:sp>
    </p:spTree>
    <p:extLst>
      <p:ext uri="{BB962C8B-B14F-4D97-AF65-F5344CB8AC3E}">
        <p14:creationId xmlns:p14="http://schemas.microsoft.com/office/powerpoint/2010/main" val="2201672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95401"/>
            <a:ext cx="8991600" cy="5257800"/>
          </a:xfrm>
        </p:spPr>
        <p:txBody>
          <a:bodyPr/>
          <a:lstStyle/>
          <a:p>
            <a:pPr algn="just"/>
            <a:r>
              <a:rPr lang="en-US" dirty="0"/>
              <a:t> </a:t>
            </a:r>
            <a:r>
              <a:rPr lang="en-US" dirty="0" smtClean="0"/>
              <a:t>A </a:t>
            </a:r>
            <a:r>
              <a:rPr lang="en-US" dirty="0"/>
              <a:t>Boolean sum of </a:t>
            </a:r>
            <a:r>
              <a:rPr lang="en-US" dirty="0" err="1"/>
              <a:t>minterms</a:t>
            </a:r>
            <a:r>
              <a:rPr lang="en-US" dirty="0"/>
              <a:t> has the value 1 when exactly one of the </a:t>
            </a:r>
            <a:r>
              <a:rPr lang="en-US" dirty="0" err="1"/>
              <a:t>minterms</a:t>
            </a:r>
            <a:r>
              <a:rPr lang="en-US" dirty="0"/>
              <a:t> in the sum has the value 1</a:t>
            </a:r>
            <a:r>
              <a:rPr lang="en-US" dirty="0" smtClean="0"/>
              <a:t>.</a:t>
            </a:r>
          </a:p>
          <a:p>
            <a:pPr algn="just"/>
            <a:r>
              <a:rPr lang="en-US" dirty="0" smtClean="0"/>
              <a:t> </a:t>
            </a:r>
          </a:p>
          <a:p>
            <a:pPr algn="just"/>
            <a:endParaRPr lang="en-US" dirty="0"/>
          </a:p>
          <a:p>
            <a:pPr algn="just"/>
            <a:r>
              <a:rPr lang="en-US" dirty="0" smtClean="0"/>
              <a:t>It </a:t>
            </a:r>
            <a:r>
              <a:rPr lang="en-US" dirty="0"/>
              <a:t>has the value 0 for all other combinations of values of the variables. </a:t>
            </a:r>
            <a:endParaRPr lang="en-US" dirty="0" smtClean="0"/>
          </a:p>
          <a:p>
            <a:pPr algn="just"/>
            <a:endParaRPr lang="en-US" dirty="0" smtClean="0"/>
          </a:p>
          <a:p>
            <a:pPr algn="just"/>
            <a:endParaRPr lang="en-US" dirty="0" smtClean="0"/>
          </a:p>
          <a:p>
            <a:pPr algn="just"/>
            <a:r>
              <a:rPr lang="en-US" dirty="0" smtClean="0"/>
              <a:t>Consequently</a:t>
            </a:r>
            <a:r>
              <a:rPr lang="en-US" dirty="0"/>
              <a:t>, given a Boolean function, a Boolean sum of </a:t>
            </a:r>
            <a:r>
              <a:rPr lang="en-US" dirty="0" err="1"/>
              <a:t>minterms</a:t>
            </a:r>
            <a:r>
              <a:rPr lang="en-US" dirty="0"/>
              <a:t> can be formed that has the value 1 when this Boolean function has the value 1, and has the value 0 when the function has the value 0</a:t>
            </a:r>
            <a:r>
              <a:rPr lang="en-US" dirty="0" smtClean="0"/>
              <a:t>.</a:t>
            </a:r>
          </a:p>
          <a:p>
            <a:pPr algn="just"/>
            <a:r>
              <a:rPr lang="en-US" dirty="0" smtClean="0"/>
              <a:t> </a:t>
            </a:r>
            <a:endParaRPr lang="en-IN" dirty="0"/>
          </a:p>
        </p:txBody>
      </p:sp>
      <p:sp>
        <p:nvSpPr>
          <p:cNvPr id="3" name="Content Placeholder 2"/>
          <p:cNvSpPr>
            <a:spLocks noGrp="1"/>
          </p:cNvSpPr>
          <p:nvPr>
            <p:ph sz="quarter" idx="10"/>
          </p:nvPr>
        </p:nvSpPr>
        <p:spPr/>
        <p:txBody>
          <a:bodyPr/>
          <a:lstStyle/>
          <a:p>
            <a:r>
              <a:rPr lang="en-US" dirty="0" smtClean="0"/>
              <a:t>Sum of products (DNF)</a:t>
            </a:r>
            <a:endParaRPr lang="en-IN" dirty="0"/>
          </a:p>
        </p:txBody>
      </p:sp>
    </p:spTree>
    <p:extLst>
      <p:ext uri="{BB962C8B-B14F-4D97-AF65-F5344CB8AC3E}">
        <p14:creationId xmlns:p14="http://schemas.microsoft.com/office/powerpoint/2010/main" val="62529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419600"/>
            <a:ext cx="9067800" cy="2308324"/>
          </a:xfrm>
          <a:prstGeom prst="rect">
            <a:avLst/>
          </a:prstGeom>
        </p:spPr>
        <p:txBody>
          <a:bodyPr wrap="square">
            <a:spAutoFit/>
          </a:bodyPr>
          <a:lstStyle/>
          <a:p>
            <a:r>
              <a:rPr lang="en-IN" sz="3600" b="1" dirty="0"/>
              <a:t>Course Number : </a:t>
            </a:r>
            <a:r>
              <a:rPr lang="en-US" sz="3600" b="1" dirty="0"/>
              <a:t>SS ZC416</a:t>
            </a:r>
            <a:r>
              <a:rPr lang="en-IN" sz="3600" b="1" dirty="0"/>
              <a:t> </a:t>
            </a:r>
          </a:p>
          <a:p>
            <a:r>
              <a:rPr lang="en-IN" sz="3600" b="1" dirty="0"/>
              <a:t>Course Title: MATHEMATICAL FOUNDATIONS</a:t>
            </a:r>
          </a:p>
          <a:p>
            <a:r>
              <a:rPr lang="en-IN" sz="3600" b="1" dirty="0"/>
              <a:t>                        FOR DATA SCIENCE</a:t>
            </a:r>
          </a:p>
          <a:p>
            <a:r>
              <a:rPr lang="en-IN" sz="3600" b="1" dirty="0"/>
              <a:t>Lecture No. </a:t>
            </a:r>
            <a:r>
              <a:rPr lang="en-IN" sz="3600" b="1" dirty="0" smtClean="0"/>
              <a:t>:16</a:t>
            </a:r>
            <a:endParaRPr lang="en-IN" sz="3600" b="1" dirty="0"/>
          </a:p>
        </p:txBody>
      </p:sp>
    </p:spTree>
    <p:extLst>
      <p:ext uri="{BB962C8B-B14F-4D97-AF65-F5344CB8AC3E}">
        <p14:creationId xmlns:p14="http://schemas.microsoft.com/office/powerpoint/2010/main" val="14112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525963"/>
          </a:xfrm>
        </p:spPr>
        <p:txBody>
          <a:bodyPr/>
          <a:lstStyle/>
          <a:p>
            <a:pPr algn="just"/>
            <a:endParaRPr lang="en-US" dirty="0"/>
          </a:p>
          <a:p>
            <a:pPr algn="just"/>
            <a:r>
              <a:rPr lang="en-US" dirty="0" smtClean="0"/>
              <a:t>The </a:t>
            </a:r>
            <a:r>
              <a:rPr lang="en-US" dirty="0" err="1"/>
              <a:t>minterms</a:t>
            </a:r>
            <a:r>
              <a:rPr lang="en-US" dirty="0"/>
              <a:t> in this Boolean sum correspond to those combinations of values for which the function has the value 1. </a:t>
            </a:r>
            <a:endParaRPr lang="en-US" dirty="0" smtClean="0"/>
          </a:p>
          <a:p>
            <a:pPr algn="just"/>
            <a:endParaRPr lang="en-US" dirty="0" smtClean="0"/>
          </a:p>
          <a:p>
            <a:pPr algn="just"/>
            <a:endParaRPr lang="en-US" dirty="0" smtClean="0"/>
          </a:p>
          <a:p>
            <a:pPr algn="just"/>
            <a:endParaRPr lang="en-US" dirty="0"/>
          </a:p>
          <a:p>
            <a:pPr algn="just"/>
            <a:r>
              <a:rPr lang="en-US" dirty="0" smtClean="0"/>
              <a:t>The </a:t>
            </a:r>
            <a:r>
              <a:rPr lang="en-US" dirty="0"/>
              <a:t>sum of </a:t>
            </a:r>
            <a:r>
              <a:rPr lang="en-US" dirty="0" err="1"/>
              <a:t>minterms</a:t>
            </a:r>
            <a:r>
              <a:rPr lang="en-US" dirty="0"/>
              <a:t> that represents the function is called the </a:t>
            </a:r>
            <a:r>
              <a:rPr lang="en-US" b="1" i="1" dirty="0"/>
              <a:t>sum-of-products</a:t>
            </a:r>
            <a:r>
              <a:rPr lang="en-US" dirty="0"/>
              <a:t> expansion or the </a:t>
            </a:r>
            <a:r>
              <a:rPr lang="en-US" b="1" i="1" dirty="0"/>
              <a:t>disjunctive normal form </a:t>
            </a:r>
            <a:r>
              <a:rPr lang="en-US" dirty="0"/>
              <a:t>of the Boolean function.</a:t>
            </a:r>
            <a:endParaRPr lang="en-IN" dirty="0"/>
          </a:p>
        </p:txBody>
      </p:sp>
      <p:sp>
        <p:nvSpPr>
          <p:cNvPr id="3" name="Content Placeholder 2"/>
          <p:cNvSpPr>
            <a:spLocks noGrp="1"/>
          </p:cNvSpPr>
          <p:nvPr>
            <p:ph sz="quarter" idx="10"/>
          </p:nvPr>
        </p:nvSpPr>
        <p:spPr/>
        <p:txBody>
          <a:bodyPr/>
          <a:lstStyle/>
          <a:p>
            <a:r>
              <a:rPr lang="en-US" dirty="0"/>
              <a:t>Sum of products</a:t>
            </a:r>
            <a:endParaRPr lang="en-IN" dirty="0"/>
          </a:p>
          <a:p>
            <a:endParaRPr lang="en-IN" dirty="0"/>
          </a:p>
        </p:txBody>
      </p:sp>
    </p:spTree>
    <p:extLst>
      <p:ext uri="{BB962C8B-B14F-4D97-AF65-F5344CB8AC3E}">
        <p14:creationId xmlns:p14="http://schemas.microsoft.com/office/powerpoint/2010/main" val="3400961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15400" cy="5181600"/>
          </a:xfrm>
        </p:spPr>
        <p:txBody>
          <a:bodyPr/>
          <a:lstStyle/>
          <a:p>
            <a:pPr algn="just"/>
            <a:endParaRPr lang="en-US" sz="2300" dirty="0" smtClean="0"/>
          </a:p>
          <a:p>
            <a:pPr algn="just"/>
            <a:r>
              <a:rPr lang="en-US" sz="2300" dirty="0" smtClean="0"/>
              <a:t>A Boolean function by taking </a:t>
            </a:r>
            <a:r>
              <a:rPr lang="en-US" sz="2300" dirty="0"/>
              <a:t>a Boolean product of Boolean sums</a:t>
            </a:r>
            <a:r>
              <a:rPr lang="en-US" sz="2300" dirty="0" smtClean="0"/>
              <a:t>. The </a:t>
            </a:r>
            <a:r>
              <a:rPr lang="en-US" sz="2300" dirty="0"/>
              <a:t>resulting expansion is called the conjunctive normal form or </a:t>
            </a:r>
            <a:r>
              <a:rPr lang="en-US" sz="2300" b="1" dirty="0"/>
              <a:t>product-of-sums </a:t>
            </a:r>
            <a:r>
              <a:rPr lang="en-US" sz="2300" dirty="0"/>
              <a:t>expansion of the function. </a:t>
            </a:r>
            <a:endParaRPr lang="en-US" sz="2300" dirty="0" smtClean="0"/>
          </a:p>
          <a:p>
            <a:pPr algn="just"/>
            <a:endParaRPr lang="en-US" sz="2300" dirty="0"/>
          </a:p>
          <a:p>
            <a:pPr algn="just"/>
            <a:endParaRPr lang="en-US" sz="2500" b="1" dirty="0" smtClean="0"/>
          </a:p>
          <a:p>
            <a:pPr algn="just"/>
            <a:endParaRPr lang="en-US" sz="2500" b="1" dirty="0"/>
          </a:p>
          <a:p>
            <a:pPr algn="just"/>
            <a:endParaRPr lang="en-US" sz="2500" b="1" dirty="0" smtClean="0"/>
          </a:p>
          <a:p>
            <a:pPr algn="just"/>
            <a:r>
              <a:rPr lang="en-US" sz="2500" b="1" dirty="0" smtClean="0"/>
              <a:t>These </a:t>
            </a:r>
            <a:r>
              <a:rPr lang="en-US" sz="2500" b="1" dirty="0"/>
              <a:t>expansions can be found from sum-of-products expansions by taking </a:t>
            </a:r>
            <a:r>
              <a:rPr lang="en-US" sz="2500" b="1" dirty="0" smtClean="0"/>
              <a:t>duals.</a:t>
            </a:r>
          </a:p>
          <a:p>
            <a:pPr algn="just"/>
            <a:endParaRPr lang="en-US" sz="2500" b="1" dirty="0"/>
          </a:p>
        </p:txBody>
      </p:sp>
      <p:sp>
        <p:nvSpPr>
          <p:cNvPr id="3" name="Content Placeholder 2"/>
          <p:cNvSpPr>
            <a:spLocks noGrp="1"/>
          </p:cNvSpPr>
          <p:nvPr>
            <p:ph sz="quarter" idx="10"/>
          </p:nvPr>
        </p:nvSpPr>
        <p:spPr/>
        <p:txBody>
          <a:bodyPr/>
          <a:lstStyle/>
          <a:p>
            <a:r>
              <a:rPr lang="en-US" dirty="0" smtClean="0"/>
              <a:t>Product of sums</a:t>
            </a:r>
            <a:endParaRPr lang="en-IN" dirty="0"/>
          </a:p>
        </p:txBody>
      </p:sp>
    </p:spTree>
    <p:extLst>
      <p:ext uri="{BB962C8B-B14F-4D97-AF65-F5344CB8AC3E}">
        <p14:creationId xmlns:p14="http://schemas.microsoft.com/office/powerpoint/2010/main" val="3443062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r>
              <a:rPr lang="en-US" dirty="0"/>
              <a:t>Every Boolean function can be expressed as a Boolean sum of </a:t>
            </a:r>
            <a:r>
              <a:rPr lang="en-US" dirty="0" err="1"/>
              <a:t>minterms</a:t>
            </a:r>
            <a:r>
              <a:rPr lang="en-US" dirty="0" smtClean="0"/>
              <a:t>.</a:t>
            </a:r>
          </a:p>
          <a:p>
            <a:endParaRPr lang="en-US" dirty="0"/>
          </a:p>
          <a:p>
            <a:r>
              <a:rPr lang="en-US" dirty="0" smtClean="0"/>
              <a:t> </a:t>
            </a:r>
            <a:r>
              <a:rPr lang="en-US" dirty="0"/>
              <a:t>Each </a:t>
            </a:r>
            <a:r>
              <a:rPr lang="en-US" dirty="0" err="1"/>
              <a:t>minterm</a:t>
            </a:r>
            <a:r>
              <a:rPr lang="en-US" dirty="0"/>
              <a:t> is the Boolean product of Boolean variables or their complements. </a:t>
            </a:r>
            <a:endParaRPr lang="en-US" dirty="0" smtClean="0"/>
          </a:p>
          <a:p>
            <a:endParaRPr lang="en-US" dirty="0"/>
          </a:p>
          <a:p>
            <a:r>
              <a:rPr lang="en-US" dirty="0" smtClean="0"/>
              <a:t>This </a:t>
            </a:r>
            <a:r>
              <a:rPr lang="en-US" dirty="0"/>
              <a:t>shows that every Boolean function can be represented using the Boolean operators ·,+, and −</a:t>
            </a:r>
            <a:r>
              <a:rPr lang="en-US" dirty="0" smtClean="0"/>
              <a:t>.</a:t>
            </a:r>
          </a:p>
          <a:p>
            <a:endParaRPr lang="en-US" dirty="0"/>
          </a:p>
          <a:p>
            <a:r>
              <a:rPr lang="en-US" dirty="0" smtClean="0"/>
              <a:t> </a:t>
            </a:r>
            <a:r>
              <a:rPr lang="en-US" dirty="0"/>
              <a:t>Because every Boolean function can be represented using these operators we say that the set{·,+,−}is functionally complete.</a:t>
            </a:r>
            <a:endParaRPr lang="en-IN" dirty="0"/>
          </a:p>
          <a:p>
            <a:endParaRPr lang="en-IN" dirty="0"/>
          </a:p>
        </p:txBody>
      </p:sp>
      <p:sp>
        <p:nvSpPr>
          <p:cNvPr id="3" name="Content Placeholder 2"/>
          <p:cNvSpPr>
            <a:spLocks noGrp="1"/>
          </p:cNvSpPr>
          <p:nvPr>
            <p:ph sz="quarter" idx="10"/>
          </p:nvPr>
        </p:nvSpPr>
        <p:spPr/>
        <p:txBody>
          <a:bodyPr/>
          <a:lstStyle/>
          <a:p>
            <a:r>
              <a:rPr lang="en-US" dirty="0" smtClean="0"/>
              <a:t>Fact</a:t>
            </a:r>
            <a:endParaRPr lang="en-IN" dirty="0"/>
          </a:p>
        </p:txBody>
      </p:sp>
    </p:spTree>
    <p:extLst>
      <p:ext uri="{BB962C8B-B14F-4D97-AF65-F5344CB8AC3E}">
        <p14:creationId xmlns:p14="http://schemas.microsoft.com/office/powerpoint/2010/main" val="2672737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405" y="1600200"/>
            <a:ext cx="8578849" cy="4419600"/>
          </a:xfrm>
          <a:prstGeom prst="rect">
            <a:avLst/>
          </a:prstGeom>
        </p:spPr>
      </p:pic>
      <p:sp>
        <p:nvSpPr>
          <p:cNvPr id="3" name="Content Placeholder 2"/>
          <p:cNvSpPr>
            <a:spLocks noGrp="1"/>
          </p:cNvSpPr>
          <p:nvPr>
            <p:ph sz="quarter" idx="10"/>
          </p:nvPr>
        </p:nvSpPr>
        <p:spPr/>
        <p:txBody>
          <a:bodyPr/>
          <a:lstStyle/>
          <a:p>
            <a:r>
              <a:rPr lang="en-US" dirty="0" smtClean="0"/>
              <a:t>Abstract definition</a:t>
            </a:r>
            <a:endParaRPr lang="en-IN" dirty="0"/>
          </a:p>
        </p:txBody>
      </p:sp>
    </p:spTree>
    <p:extLst>
      <p:ext uri="{BB962C8B-B14F-4D97-AF65-F5344CB8AC3E}">
        <p14:creationId xmlns:p14="http://schemas.microsoft.com/office/powerpoint/2010/main" val="1192449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763000" cy="4525963"/>
          </a:xfrm>
        </p:spPr>
        <p:txBody>
          <a:bodyPr/>
          <a:lstStyle/>
          <a:p>
            <a:r>
              <a:rPr lang="en-US" dirty="0"/>
              <a:t>Define two operators, the | or </a:t>
            </a:r>
            <a:r>
              <a:rPr lang="en-US" b="1" i="1" dirty="0"/>
              <a:t>NAND </a:t>
            </a:r>
            <a:r>
              <a:rPr lang="en-US" dirty="0"/>
              <a:t>operator, defined </a:t>
            </a:r>
            <a:r>
              <a:rPr lang="en-US" dirty="0" smtClean="0"/>
              <a:t>by</a:t>
            </a:r>
          </a:p>
          <a:p>
            <a:endParaRPr lang="en-US" dirty="0"/>
          </a:p>
          <a:p>
            <a:endParaRPr lang="en-US" dirty="0" smtClean="0"/>
          </a:p>
          <a:p>
            <a:r>
              <a:rPr lang="en-US" dirty="0" smtClean="0"/>
              <a:t> </a:t>
            </a:r>
            <a:r>
              <a:rPr lang="en-US" dirty="0"/>
              <a:t>1 | 1 = 0 </a:t>
            </a:r>
            <a:r>
              <a:rPr lang="en-US" dirty="0" smtClean="0"/>
              <a:t>    1 </a:t>
            </a:r>
            <a:r>
              <a:rPr lang="en-US" dirty="0"/>
              <a:t>| 0 = 0 | 1 = 0 | 0 = 1; </a:t>
            </a:r>
            <a:endParaRPr lang="en-US" dirty="0" smtClean="0"/>
          </a:p>
          <a:p>
            <a:endParaRPr lang="en-US" dirty="0"/>
          </a:p>
          <a:p>
            <a:endParaRPr lang="en-US" dirty="0" smtClean="0"/>
          </a:p>
          <a:p>
            <a:r>
              <a:rPr lang="en-US" dirty="0" smtClean="0"/>
              <a:t>and </a:t>
            </a:r>
            <a:r>
              <a:rPr lang="en-US" dirty="0"/>
              <a:t>the ↓ or </a:t>
            </a:r>
            <a:r>
              <a:rPr lang="en-US" b="1" i="1" dirty="0"/>
              <a:t>NOR </a:t>
            </a:r>
            <a:r>
              <a:rPr lang="en-US" dirty="0"/>
              <a:t>operator, defined </a:t>
            </a:r>
            <a:r>
              <a:rPr lang="en-US" dirty="0" smtClean="0"/>
              <a:t>by</a:t>
            </a:r>
          </a:p>
          <a:p>
            <a:endParaRPr lang="en-US" dirty="0"/>
          </a:p>
          <a:p>
            <a:r>
              <a:rPr lang="en-US" dirty="0" smtClean="0"/>
              <a:t> </a:t>
            </a:r>
            <a:r>
              <a:rPr lang="en-US" dirty="0"/>
              <a:t>1 ↓ 1 = 1 ↓ 0 = 0 ↓ 1 = </a:t>
            </a:r>
            <a:r>
              <a:rPr lang="en-US" dirty="0" smtClean="0"/>
              <a:t>0  </a:t>
            </a:r>
            <a:r>
              <a:rPr lang="en-IN" dirty="0" smtClean="0"/>
              <a:t>and </a:t>
            </a:r>
            <a:r>
              <a:rPr lang="en-IN" dirty="0"/>
              <a:t>0 ↓ 0 = 1.</a:t>
            </a:r>
          </a:p>
        </p:txBody>
      </p:sp>
      <p:sp>
        <p:nvSpPr>
          <p:cNvPr id="3" name="Content Placeholder 2"/>
          <p:cNvSpPr>
            <a:spLocks noGrp="1"/>
          </p:cNvSpPr>
          <p:nvPr>
            <p:ph sz="quarter" idx="10"/>
          </p:nvPr>
        </p:nvSpPr>
        <p:spPr/>
        <p:txBody>
          <a:bodyPr/>
          <a:lstStyle/>
          <a:p>
            <a:r>
              <a:rPr lang="en-US" dirty="0" smtClean="0"/>
              <a:t>NAND Operator</a:t>
            </a:r>
            <a:endParaRPr lang="en-IN" dirty="0"/>
          </a:p>
        </p:txBody>
      </p:sp>
    </p:spTree>
    <p:extLst>
      <p:ext uri="{BB962C8B-B14F-4D97-AF65-F5344CB8AC3E}">
        <p14:creationId xmlns:p14="http://schemas.microsoft.com/office/powerpoint/2010/main" val="2710631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837"/>
            <a:ext cx="8763000" cy="5059363"/>
          </a:xfrm>
        </p:spPr>
        <p:txBody>
          <a:bodyPr/>
          <a:lstStyle/>
          <a:p>
            <a:r>
              <a:rPr lang="en-US" dirty="0"/>
              <a:t>Find a Boolean product of the Boolean variables </a:t>
            </a:r>
            <a:r>
              <a:rPr lang="en-US" dirty="0" smtClean="0"/>
              <a:t>x</a:t>
            </a:r>
            <a:r>
              <a:rPr lang="en-US" dirty="0"/>
              <a:t>,</a:t>
            </a:r>
            <a:r>
              <a:rPr lang="en-US" dirty="0" smtClean="0"/>
              <a:t> y, </a:t>
            </a:r>
            <a:r>
              <a:rPr lang="en-US" dirty="0"/>
              <a:t>and z, or their complements, that has </a:t>
            </a:r>
            <a:r>
              <a:rPr lang="en-US" dirty="0" smtClean="0"/>
              <a:t>the value </a:t>
            </a:r>
            <a:r>
              <a:rPr lang="en-US" dirty="0"/>
              <a:t>1 if and only if</a:t>
            </a:r>
          </a:p>
          <a:p>
            <a:r>
              <a:rPr lang="en-IN" dirty="0"/>
              <a:t>a) x = y = 0; z = 1</a:t>
            </a:r>
          </a:p>
          <a:p>
            <a:endParaRPr lang="en-US" dirty="0" smtClean="0"/>
          </a:p>
          <a:p>
            <a:r>
              <a:rPr lang="en-US" dirty="0" smtClean="0"/>
              <a:t>Since </a:t>
            </a:r>
            <a:r>
              <a:rPr lang="en-US" dirty="0"/>
              <a:t>x = y = 0, then </a:t>
            </a:r>
            <a:r>
              <a:rPr lang="en-US" dirty="0" smtClean="0"/>
              <a:t>x’ </a:t>
            </a:r>
            <a:r>
              <a:rPr lang="en-US" dirty="0"/>
              <a:t>= y </a:t>
            </a:r>
            <a:r>
              <a:rPr lang="en-US" dirty="0" smtClean="0"/>
              <a:t>‘= </a:t>
            </a:r>
            <a:r>
              <a:rPr lang="en-US" dirty="0"/>
              <a:t>1. The </a:t>
            </a:r>
            <a:r>
              <a:rPr lang="en-US" dirty="0" err="1"/>
              <a:t>boolean</a:t>
            </a:r>
            <a:r>
              <a:rPr lang="en-US" dirty="0"/>
              <a:t> product is simply </a:t>
            </a:r>
            <a:r>
              <a:rPr lang="en-US" dirty="0" err="1" smtClean="0"/>
              <a:t>x’y’z</a:t>
            </a:r>
            <a:r>
              <a:rPr lang="en-US" dirty="0"/>
              <a:t>.</a:t>
            </a:r>
          </a:p>
          <a:p>
            <a:endParaRPr lang="en-US" dirty="0" smtClean="0"/>
          </a:p>
          <a:p>
            <a:r>
              <a:rPr lang="pl-PL" dirty="0" smtClean="0"/>
              <a:t>b</a:t>
            </a:r>
            <a:r>
              <a:rPr lang="pl-PL" dirty="0"/>
              <a:t>) x = 0; y = 1; z = 0</a:t>
            </a:r>
          </a:p>
          <a:p>
            <a:r>
              <a:rPr lang="en-IN" dirty="0" err="1" smtClean="0"/>
              <a:t>x’yz</a:t>
            </a:r>
            <a:r>
              <a:rPr lang="en-IN" dirty="0" smtClean="0"/>
              <a:t>’</a:t>
            </a:r>
            <a:endParaRPr lang="en-IN" dirty="0"/>
          </a:p>
          <a:p>
            <a:r>
              <a:rPr lang="en-US" dirty="0" smtClean="0"/>
              <a:t> </a:t>
            </a:r>
          </a:p>
          <a:p>
            <a:r>
              <a:rPr lang="pl-PL" dirty="0" smtClean="0"/>
              <a:t>c</a:t>
            </a:r>
            <a:r>
              <a:rPr lang="pl-PL" dirty="0"/>
              <a:t>) x = 0; y = z = 1</a:t>
            </a:r>
          </a:p>
          <a:p>
            <a:r>
              <a:rPr lang="en-IN" dirty="0" err="1" smtClean="0"/>
              <a:t>x’yz</a:t>
            </a:r>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4176060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28399"/>
            <a:ext cx="8839200" cy="5184271"/>
          </a:xfrm>
        </p:spPr>
        <p:txBody>
          <a:bodyPr/>
          <a:lstStyle/>
          <a:p>
            <a:r>
              <a:rPr lang="en-US" dirty="0" smtClean="0"/>
              <a:t>Find </a:t>
            </a:r>
            <a:r>
              <a:rPr lang="en-US" dirty="0"/>
              <a:t>the </a:t>
            </a:r>
            <a:r>
              <a:rPr lang="en-US" dirty="0" smtClean="0"/>
              <a:t>sum-of-products  and product of sums expansions </a:t>
            </a:r>
            <a:r>
              <a:rPr lang="en-US" dirty="0"/>
              <a:t>of these </a:t>
            </a:r>
            <a:r>
              <a:rPr lang="en-US" dirty="0" smtClean="0"/>
              <a:t>Boolean </a:t>
            </a:r>
            <a:r>
              <a:rPr lang="en-IN" dirty="0" smtClean="0"/>
              <a:t>functions.</a:t>
            </a:r>
          </a:p>
          <a:p>
            <a:r>
              <a:rPr lang="en-IN" b="1" dirty="0" smtClean="0"/>
              <a:t>a</a:t>
            </a:r>
            <a:r>
              <a:rPr lang="en-IN" b="1" dirty="0"/>
              <a:t>) </a:t>
            </a:r>
            <a:r>
              <a:rPr lang="en-IN" i="1" dirty="0"/>
              <a:t>F(x, y, z) </a:t>
            </a:r>
            <a:r>
              <a:rPr lang="en-IN" dirty="0"/>
              <a:t>= </a:t>
            </a:r>
            <a:r>
              <a:rPr lang="en-IN" i="1" dirty="0"/>
              <a:t>x </a:t>
            </a:r>
            <a:r>
              <a:rPr lang="en-IN" dirty="0"/>
              <a:t>+ </a:t>
            </a:r>
            <a:r>
              <a:rPr lang="en-IN" i="1" dirty="0"/>
              <a:t>y </a:t>
            </a:r>
            <a:r>
              <a:rPr lang="en-IN" dirty="0"/>
              <a:t>+ </a:t>
            </a:r>
            <a:r>
              <a:rPr lang="en-IN" i="1" dirty="0"/>
              <a:t>z</a:t>
            </a:r>
          </a:p>
          <a:p>
            <a:r>
              <a:rPr lang="pl-PL" b="1" dirty="0"/>
              <a:t>b) </a:t>
            </a:r>
            <a:r>
              <a:rPr lang="pl-PL" i="1" dirty="0"/>
              <a:t>F(x, y, z) </a:t>
            </a:r>
            <a:r>
              <a:rPr lang="pl-PL" dirty="0"/>
              <a:t>= </a:t>
            </a:r>
            <a:r>
              <a:rPr lang="pl-PL" i="1" dirty="0"/>
              <a:t>(x </a:t>
            </a:r>
            <a:r>
              <a:rPr lang="pl-PL" dirty="0"/>
              <a:t>+ </a:t>
            </a:r>
            <a:r>
              <a:rPr lang="pl-PL" i="1" dirty="0"/>
              <a:t>z)y</a:t>
            </a:r>
          </a:p>
          <a:p>
            <a:r>
              <a:rPr lang="pl-PL" b="1" dirty="0"/>
              <a:t>c) </a:t>
            </a:r>
            <a:r>
              <a:rPr lang="pl-PL" i="1" dirty="0"/>
              <a:t>F(x, y, z) </a:t>
            </a:r>
            <a:r>
              <a:rPr lang="pl-PL" dirty="0"/>
              <a:t>= </a:t>
            </a:r>
            <a:r>
              <a:rPr lang="pl-PL" i="1" dirty="0"/>
              <a:t>x</a:t>
            </a:r>
          </a:p>
          <a:p>
            <a:r>
              <a:rPr lang="es-ES" b="1" dirty="0"/>
              <a:t>d) </a:t>
            </a:r>
            <a:r>
              <a:rPr lang="es-ES" i="1" dirty="0"/>
              <a:t>F(x, y, z) </a:t>
            </a:r>
            <a:r>
              <a:rPr lang="es-ES" dirty="0"/>
              <a:t>= </a:t>
            </a:r>
            <a:r>
              <a:rPr lang="es-ES" i="1" dirty="0"/>
              <a:t>x y</a:t>
            </a:r>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2263798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1905000"/>
            <a:ext cx="8839200" cy="3581400"/>
          </a:xfrm>
        </p:spPr>
        <p:txBody>
          <a:bodyPr>
            <a:noAutofit/>
          </a:bodyPr>
          <a:lstStyle/>
          <a:p>
            <a:pPr marL="228600" indent="-571500">
              <a:buFont typeface="Arial" panose="020B0604020202020204" pitchFamily="34" charset="0"/>
              <a:buChar char="•"/>
            </a:pPr>
            <a:r>
              <a:rPr lang="en-US" dirty="0"/>
              <a:t>Boolean Algebra- Boolean </a:t>
            </a:r>
            <a:r>
              <a:rPr lang="en-US" dirty="0" smtClean="0"/>
              <a:t>Functions</a:t>
            </a:r>
          </a:p>
          <a:p>
            <a:pPr marL="228600" indent="-571500">
              <a:buFont typeface="Arial" panose="020B0604020202020204" pitchFamily="34" charset="0"/>
              <a:buChar char="•"/>
            </a:pPr>
            <a:endParaRPr lang="en-US" dirty="0"/>
          </a:p>
          <a:p>
            <a:pPr indent="0"/>
            <a:r>
              <a:rPr lang="en-US" dirty="0" smtClean="0"/>
              <a:t> </a:t>
            </a:r>
          </a:p>
          <a:p>
            <a:pPr marL="228600" indent="-571500">
              <a:buFont typeface="Arial" panose="020B0604020202020204" pitchFamily="34" charset="0"/>
              <a:buChar char="•"/>
            </a:pPr>
            <a:r>
              <a:rPr lang="en-US" dirty="0" smtClean="0"/>
              <a:t>Representing </a:t>
            </a:r>
            <a:r>
              <a:rPr lang="en-US" dirty="0"/>
              <a:t>Boolean functions</a:t>
            </a:r>
            <a:r>
              <a:rPr lang="en-US" dirty="0" smtClean="0"/>
              <a:t>.</a:t>
            </a:r>
            <a:endParaRPr lang="en-IN" dirty="0"/>
          </a:p>
        </p:txBody>
      </p:sp>
    </p:spTree>
    <p:extLst>
      <p:ext uri="{BB962C8B-B14F-4D97-AF65-F5344CB8AC3E}">
        <p14:creationId xmlns:p14="http://schemas.microsoft.com/office/powerpoint/2010/main" val="1284472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95401"/>
            <a:ext cx="9067800" cy="5257800"/>
          </a:xfrm>
        </p:spPr>
        <p:txBody>
          <a:bodyPr/>
          <a:lstStyle/>
          <a:p>
            <a:pPr algn="just"/>
            <a:r>
              <a:rPr lang="en-US" dirty="0"/>
              <a:t>The circuits in computers and other electronic devices have inputs, each of which is either a 0 or a 1, and produce outputs that are also 0s and 1s. </a:t>
            </a:r>
            <a:endParaRPr lang="en-US" dirty="0" smtClean="0"/>
          </a:p>
          <a:p>
            <a:pPr algn="just"/>
            <a:endParaRPr lang="en-US" dirty="0" smtClean="0"/>
          </a:p>
          <a:p>
            <a:pPr algn="just"/>
            <a:r>
              <a:rPr lang="en-US" dirty="0" smtClean="0"/>
              <a:t>Circuits </a:t>
            </a:r>
            <a:r>
              <a:rPr lang="en-US" dirty="0"/>
              <a:t>can be constructed using any basic element that has two different states. Such elements include switches that can be in either the on or the off position and optical devices that can be either lit or unlit. </a:t>
            </a:r>
            <a:endParaRPr lang="en-US" dirty="0" smtClean="0"/>
          </a:p>
          <a:p>
            <a:pPr algn="just"/>
            <a:endParaRPr lang="en-US" dirty="0" smtClean="0"/>
          </a:p>
          <a:p>
            <a:pPr algn="just"/>
            <a:r>
              <a:rPr lang="en-US" dirty="0" smtClean="0"/>
              <a:t>In </a:t>
            </a:r>
            <a:r>
              <a:rPr lang="en-US" dirty="0"/>
              <a:t>1938 </a:t>
            </a:r>
            <a:r>
              <a:rPr lang="en-US" dirty="0" smtClean="0"/>
              <a:t>Claude Shannon showed how the basic rules of logic, ﬁrst given by George Boole in 1854 in his </a:t>
            </a:r>
            <a:r>
              <a:rPr lang="en-US" dirty="0"/>
              <a:t>The Laws of Thought, could be used to design circuits. These rules form the basis for Boolean algebra.</a:t>
            </a:r>
            <a:endParaRPr lang="en-IN" dirty="0"/>
          </a:p>
        </p:txBody>
      </p:sp>
      <p:sp>
        <p:nvSpPr>
          <p:cNvPr id="3" name="Content Placeholder 2"/>
          <p:cNvSpPr>
            <a:spLocks noGrp="1"/>
          </p:cNvSpPr>
          <p:nvPr>
            <p:ph sz="quarter" idx="10"/>
          </p:nvPr>
        </p:nvSpPr>
        <p:spPr/>
        <p:txBody>
          <a:bodyPr/>
          <a:lstStyle/>
          <a:p>
            <a:r>
              <a:rPr lang="en-US" dirty="0" smtClean="0"/>
              <a:t>Introduction</a:t>
            </a:r>
            <a:endParaRPr lang="en-IN" dirty="0"/>
          </a:p>
        </p:txBody>
      </p:sp>
    </p:spTree>
    <p:extLst>
      <p:ext uri="{BB962C8B-B14F-4D97-AF65-F5344CB8AC3E}">
        <p14:creationId xmlns:p14="http://schemas.microsoft.com/office/powerpoint/2010/main" val="3775288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135563"/>
          </a:xfrm>
        </p:spPr>
        <p:txBody>
          <a:bodyPr/>
          <a:lstStyle/>
          <a:p>
            <a:pPr algn="just"/>
            <a:r>
              <a:rPr lang="en-US" dirty="0" smtClean="0"/>
              <a:t>Boolean algebra provides the operations and the rules for working with these  {0,1}.</a:t>
            </a:r>
          </a:p>
          <a:p>
            <a:pPr algn="just"/>
            <a:endParaRPr lang="en-US" dirty="0" smtClean="0"/>
          </a:p>
          <a:p>
            <a:pPr algn="just"/>
            <a:endParaRPr lang="en-US" dirty="0"/>
          </a:p>
          <a:p>
            <a:pPr algn="just"/>
            <a:r>
              <a:rPr lang="en-US" dirty="0" smtClean="0"/>
              <a:t>Electronic </a:t>
            </a:r>
            <a:r>
              <a:rPr lang="en-US" dirty="0"/>
              <a:t>and optical switches can be studied using this set and the rules of Boolean algebra. </a:t>
            </a:r>
            <a:endParaRPr lang="en-US" dirty="0" smtClean="0"/>
          </a:p>
          <a:p>
            <a:pPr algn="just"/>
            <a:endParaRPr lang="en-US" dirty="0" smtClean="0"/>
          </a:p>
          <a:p>
            <a:pPr algn="just"/>
            <a:endParaRPr lang="en-US" dirty="0"/>
          </a:p>
          <a:p>
            <a:pPr algn="just"/>
            <a:r>
              <a:rPr lang="en-US" dirty="0" smtClean="0"/>
              <a:t>The </a:t>
            </a:r>
            <a:r>
              <a:rPr lang="en-US" dirty="0"/>
              <a:t>three </a:t>
            </a:r>
            <a:r>
              <a:rPr lang="en-US" dirty="0" smtClean="0"/>
              <a:t>operations in Boolean algebra that we will use most are complementation, the Boolean sum, and </a:t>
            </a:r>
            <a:r>
              <a:rPr lang="en-US" dirty="0"/>
              <a:t>the Boolean product. </a:t>
            </a:r>
            <a:endParaRPr lang="en-US" dirty="0" smtClean="0"/>
          </a:p>
        </p:txBody>
      </p:sp>
      <p:sp>
        <p:nvSpPr>
          <p:cNvPr id="3" name="Content Placeholder 2"/>
          <p:cNvSpPr>
            <a:spLocks noGrp="1"/>
          </p:cNvSpPr>
          <p:nvPr>
            <p:ph sz="quarter" idx="10"/>
          </p:nvPr>
        </p:nvSpPr>
        <p:spPr/>
        <p:txBody>
          <a:bodyPr/>
          <a:lstStyle/>
          <a:p>
            <a:r>
              <a:rPr lang="en-US" dirty="0" smtClean="0"/>
              <a:t>Basic rules</a:t>
            </a:r>
            <a:endParaRPr lang="en-IN" dirty="0"/>
          </a:p>
        </p:txBody>
      </p:sp>
    </p:spTree>
    <p:extLst>
      <p:ext uri="{BB962C8B-B14F-4D97-AF65-F5344CB8AC3E}">
        <p14:creationId xmlns:p14="http://schemas.microsoft.com/office/powerpoint/2010/main" val="2447334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493837"/>
                <a:ext cx="8839200" cy="4983163"/>
              </a:xfrm>
            </p:spPr>
            <p:txBody>
              <a:bodyPr/>
              <a:lstStyle/>
              <a:p>
                <a:pPr algn="just"/>
                <a:r>
                  <a:rPr lang="en-US" dirty="0"/>
                  <a:t>The complement of an element, denoted with a bar, is deﬁned by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0</m:t>
                        </m:r>
                      </m:e>
                    </m:acc>
                  </m:oMath>
                </a14:m>
                <a:r>
                  <a:rPr lang="en-US" dirty="0"/>
                  <a:t>=1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1</m:t>
                        </m:r>
                      </m:e>
                    </m:acc>
                  </m:oMath>
                </a14:m>
                <a:r>
                  <a:rPr lang="en-US" dirty="0"/>
                  <a:t>=0. </a:t>
                </a:r>
              </a:p>
              <a:p>
                <a:pPr algn="just"/>
                <a:endParaRPr lang="en-US" dirty="0" smtClean="0"/>
              </a:p>
              <a:p>
                <a:pPr algn="just"/>
                <a:endParaRPr lang="en-US" dirty="0"/>
              </a:p>
              <a:p>
                <a:pPr algn="just"/>
                <a:r>
                  <a:rPr lang="en-US" dirty="0" smtClean="0"/>
                  <a:t>The </a:t>
                </a:r>
                <a:r>
                  <a:rPr lang="en-US" dirty="0"/>
                  <a:t>Boolean sum, denoted by + or by OR, has the following values: 1+1=1, 1+0=1, 0+1=1, 0+0=0. </a:t>
                </a:r>
              </a:p>
              <a:p>
                <a:pPr algn="just"/>
                <a:endParaRPr lang="en-US" dirty="0" smtClean="0"/>
              </a:p>
              <a:p>
                <a:pPr algn="just"/>
                <a:endParaRPr lang="en-US" dirty="0"/>
              </a:p>
              <a:p>
                <a:pPr algn="just"/>
                <a:r>
                  <a:rPr lang="en-US" dirty="0" smtClean="0"/>
                  <a:t>The </a:t>
                </a:r>
                <a:r>
                  <a:rPr lang="en-US" dirty="0"/>
                  <a:t>Boolean product, denoted by · or by AND, has the following values: 1·1=1, 1·0=0, 0·1=0, 0·0=0.</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493837"/>
                <a:ext cx="8839200" cy="4983163"/>
              </a:xfrm>
              <a:blipFill>
                <a:blip r:embed="rId2"/>
                <a:stretch>
                  <a:fillRect l="-1034" t="-856" r="-103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Basic rules</a:t>
            </a:r>
            <a:endParaRPr lang="en-IN" dirty="0"/>
          </a:p>
        </p:txBody>
      </p:sp>
    </p:spTree>
    <p:extLst>
      <p:ext uri="{BB962C8B-B14F-4D97-AF65-F5344CB8AC3E}">
        <p14:creationId xmlns:p14="http://schemas.microsoft.com/office/powerpoint/2010/main" val="2240009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pPr algn="just"/>
            <a:r>
              <a:rPr lang="en-US" dirty="0"/>
              <a:t> </a:t>
            </a:r>
            <a:r>
              <a:rPr lang="en-US" dirty="0" smtClean="0"/>
              <a:t>Rules </a:t>
            </a:r>
            <a:r>
              <a:rPr lang="en-US" dirty="0"/>
              <a:t>of precedence for Boolean operators are: ﬁrst, </a:t>
            </a:r>
            <a:r>
              <a:rPr lang="en-US" dirty="0" smtClean="0"/>
              <a:t>all complements are computed, followed by all Boolean products, followed by all Boolean sums</a:t>
            </a:r>
            <a:r>
              <a:rPr lang="en-US" dirty="0"/>
              <a:t>. </a:t>
            </a:r>
            <a:endParaRPr lang="en-US" dirty="0" smtClean="0"/>
          </a:p>
          <a:p>
            <a:pPr algn="just"/>
            <a:endParaRPr lang="en-US" dirty="0"/>
          </a:p>
          <a:p>
            <a:pPr algn="just"/>
            <a:endParaRPr lang="en-US" dirty="0" smtClean="0"/>
          </a:p>
          <a:p>
            <a:pPr algn="just"/>
            <a:endParaRPr lang="en-US" dirty="0"/>
          </a:p>
          <a:p>
            <a:pPr algn="just"/>
            <a:endParaRPr lang="en-US" dirty="0" smtClean="0"/>
          </a:p>
          <a:p>
            <a:pPr algn="just"/>
            <a:r>
              <a:rPr lang="en-US" dirty="0" smtClean="0"/>
              <a:t>The </a:t>
            </a:r>
            <a:r>
              <a:rPr lang="en-US" dirty="0"/>
              <a:t>complement, Boolean sum, and Boolean product correspond to the logical operators, </a:t>
            </a:r>
            <a:r>
              <a:rPr lang="en-US" dirty="0" smtClean="0"/>
              <a:t> ¬, ∨, and ∧, respectively, where 0 corresponds to F (false) and 1 corresponds to T (true</a:t>
            </a:r>
            <a:r>
              <a:rPr lang="en-US" dirty="0"/>
              <a:t>).</a:t>
            </a:r>
            <a:endParaRPr lang="en-IN" dirty="0"/>
          </a:p>
        </p:txBody>
      </p:sp>
      <p:sp>
        <p:nvSpPr>
          <p:cNvPr id="3" name="Content Placeholder 2"/>
          <p:cNvSpPr>
            <a:spLocks noGrp="1"/>
          </p:cNvSpPr>
          <p:nvPr>
            <p:ph sz="quarter" idx="10"/>
          </p:nvPr>
        </p:nvSpPr>
        <p:spPr/>
        <p:txBody>
          <a:bodyPr/>
          <a:lstStyle/>
          <a:p>
            <a:r>
              <a:rPr lang="en-US" dirty="0" smtClean="0"/>
              <a:t>Basic operators</a:t>
            </a:r>
            <a:endParaRPr lang="en-IN" dirty="0"/>
          </a:p>
        </p:txBody>
      </p:sp>
    </p:spTree>
    <p:extLst>
      <p:ext uri="{BB962C8B-B14F-4D97-AF65-F5344CB8AC3E}">
        <p14:creationId xmlns:p14="http://schemas.microsoft.com/office/powerpoint/2010/main" val="799327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1589" y="1306286"/>
            <a:ext cx="8723811" cy="5170714"/>
          </a:xfrm>
        </p:spPr>
        <p:txBody>
          <a:bodyPr/>
          <a:lstStyle/>
          <a:p>
            <a:r>
              <a:rPr lang="en-US" sz="2200" dirty="0" smtClean="0"/>
              <a:t>Let B ={ 0,1}. Then </a:t>
            </a:r>
            <a:r>
              <a:rPr lang="en-US" sz="2200" dirty="0" err="1"/>
              <a:t>B</a:t>
            </a:r>
            <a:r>
              <a:rPr lang="en-US" sz="2200" baseline="-25000" dirty="0" err="1"/>
              <a:t>n</a:t>
            </a:r>
            <a:r>
              <a:rPr lang="en-US" sz="2200" dirty="0"/>
              <a:t> ={(x1,x2,...,</a:t>
            </a:r>
            <a:r>
              <a:rPr lang="en-US" sz="2200" dirty="0" err="1"/>
              <a:t>xn</a:t>
            </a:r>
            <a:r>
              <a:rPr lang="en-US" sz="2200" dirty="0"/>
              <a:t>) | xi ∈ B for 1≤ </a:t>
            </a:r>
            <a:r>
              <a:rPr lang="en-US" sz="2200" dirty="0" err="1"/>
              <a:t>i</a:t>
            </a:r>
            <a:r>
              <a:rPr lang="en-US" sz="2200" dirty="0"/>
              <a:t> ≤ n</a:t>
            </a:r>
            <a:r>
              <a:rPr lang="en-US" sz="2200" dirty="0" smtClean="0"/>
              <a:t>} is </a:t>
            </a:r>
            <a:r>
              <a:rPr lang="en-US" sz="2200" dirty="0"/>
              <a:t>the set of all </a:t>
            </a:r>
            <a:r>
              <a:rPr lang="en-US" sz="2200" dirty="0" smtClean="0"/>
              <a:t>possible n </a:t>
            </a:r>
            <a:r>
              <a:rPr lang="en-US" sz="2200" dirty="0"/>
              <a:t>-tuples of 0s and 1s</a:t>
            </a:r>
            <a:r>
              <a:rPr lang="en-US" sz="2200" dirty="0" smtClean="0"/>
              <a:t>.</a:t>
            </a:r>
          </a:p>
          <a:p>
            <a:endParaRPr lang="en-US" sz="2200" dirty="0" smtClean="0"/>
          </a:p>
          <a:p>
            <a:endParaRPr lang="en-US" sz="2200" dirty="0" smtClean="0"/>
          </a:p>
          <a:p>
            <a:r>
              <a:rPr lang="en-US" sz="2200" dirty="0" smtClean="0"/>
              <a:t> </a:t>
            </a:r>
            <a:r>
              <a:rPr lang="en-US" sz="2200" dirty="0"/>
              <a:t>The variable x is called a Boolean variable if it assumes values only from B, that is, if its only possible values are 0 and 1</a:t>
            </a:r>
            <a:r>
              <a:rPr lang="en-US" sz="2200" dirty="0" smtClean="0"/>
              <a:t>.</a:t>
            </a:r>
          </a:p>
          <a:p>
            <a:endParaRPr lang="en-US" sz="2200" dirty="0" smtClean="0"/>
          </a:p>
          <a:p>
            <a:r>
              <a:rPr lang="en-US" sz="2200" dirty="0" smtClean="0"/>
              <a:t> </a:t>
            </a:r>
          </a:p>
          <a:p>
            <a:r>
              <a:rPr lang="en-US" sz="2200" dirty="0" smtClean="0"/>
              <a:t>A </a:t>
            </a:r>
            <a:r>
              <a:rPr lang="en-US" sz="2200" dirty="0"/>
              <a:t>function from </a:t>
            </a:r>
            <a:r>
              <a:rPr lang="en-US" sz="2200" dirty="0" err="1"/>
              <a:t>B</a:t>
            </a:r>
            <a:r>
              <a:rPr lang="en-US" sz="2200" baseline="-25000" dirty="0" err="1"/>
              <a:t>n</a:t>
            </a:r>
            <a:r>
              <a:rPr lang="en-US" sz="2200" dirty="0"/>
              <a:t> to B is called a Boolean function of degree n</a:t>
            </a:r>
            <a:r>
              <a:rPr lang="en-US" sz="2200" dirty="0" smtClean="0"/>
              <a:t>.</a:t>
            </a:r>
          </a:p>
          <a:p>
            <a:endParaRPr lang="en-US" sz="2200" dirty="0" smtClean="0"/>
          </a:p>
          <a:p>
            <a:endParaRPr lang="en-IN" sz="2200" dirty="0" smtClean="0"/>
          </a:p>
          <a:p>
            <a:r>
              <a:rPr lang="en-IN" sz="2200" dirty="0" smtClean="0"/>
              <a:t>Boolean functions can be represented using expressions made up from variables and Boolean </a:t>
            </a:r>
            <a:r>
              <a:rPr lang="en-IN" sz="2200" dirty="0"/>
              <a:t>operations</a:t>
            </a:r>
            <a:r>
              <a:rPr lang="en-IN" sz="2200" dirty="0" smtClean="0"/>
              <a:t>.</a:t>
            </a:r>
          </a:p>
          <a:p>
            <a:r>
              <a:rPr lang="en-IN" dirty="0" smtClean="0"/>
              <a:t> </a:t>
            </a:r>
            <a:endParaRPr lang="en-IN" dirty="0"/>
          </a:p>
        </p:txBody>
      </p:sp>
      <p:sp>
        <p:nvSpPr>
          <p:cNvPr id="3" name="Content Placeholder 2"/>
          <p:cNvSpPr>
            <a:spLocks noGrp="1"/>
          </p:cNvSpPr>
          <p:nvPr>
            <p:ph sz="quarter" idx="10"/>
          </p:nvPr>
        </p:nvSpPr>
        <p:spPr/>
        <p:txBody>
          <a:bodyPr/>
          <a:lstStyle/>
          <a:p>
            <a:r>
              <a:rPr lang="en-US" dirty="0" smtClean="0"/>
              <a:t>Boolean Function</a:t>
            </a:r>
            <a:endParaRPr lang="en-IN" dirty="0"/>
          </a:p>
        </p:txBody>
      </p:sp>
    </p:spTree>
    <p:extLst>
      <p:ext uri="{BB962C8B-B14F-4D97-AF65-F5344CB8AC3E}">
        <p14:creationId xmlns:p14="http://schemas.microsoft.com/office/powerpoint/2010/main" val="4142163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295400"/>
                <a:ext cx="8991600" cy="5410200"/>
              </a:xfrm>
            </p:spPr>
            <p:txBody>
              <a:bodyPr/>
              <a:lstStyle/>
              <a:p>
                <a:pPr algn="just"/>
                <a:r>
                  <a:rPr lang="en-IN" sz="2300" dirty="0"/>
                  <a:t>The Boolean expressions in the variables x1,x2,...,</a:t>
                </a:r>
                <a:r>
                  <a:rPr lang="en-IN" sz="2300" dirty="0" err="1"/>
                  <a:t>xn</a:t>
                </a:r>
                <a:r>
                  <a:rPr lang="en-IN" sz="2300" dirty="0"/>
                  <a:t> are deﬁned recursively as 0,1,x1,x2,...,</a:t>
                </a:r>
                <a:r>
                  <a:rPr lang="en-IN" sz="2300" dirty="0" err="1"/>
                  <a:t>xn</a:t>
                </a:r>
                <a:r>
                  <a:rPr lang="en-IN" sz="2300" dirty="0"/>
                  <a:t> are Boolean expressions; if E1 and E2 are Boolean expressions, then </a:t>
                </a:r>
                <a14:m>
                  <m:oMath xmlns:m="http://schemas.openxmlformats.org/officeDocument/2006/math">
                    <m:acc>
                      <m:accPr>
                        <m:chr m:val="̅"/>
                        <m:ctrlPr>
                          <a:rPr lang="en-US" sz="2300" i="1">
                            <a:latin typeface="Cambria Math" panose="02040503050406030204" pitchFamily="18" charset="0"/>
                          </a:rPr>
                        </m:ctrlPr>
                      </m:accPr>
                      <m:e>
                        <m:sSub>
                          <m:sSubPr>
                            <m:ctrlPr>
                              <a:rPr lang="en-US" sz="2300" i="1">
                                <a:latin typeface="Cambria Math" panose="02040503050406030204" pitchFamily="18" charset="0"/>
                              </a:rPr>
                            </m:ctrlPr>
                          </m:sSubPr>
                          <m:e>
                            <m:r>
                              <a:rPr lang="en-US" sz="2300" i="1">
                                <a:latin typeface="Cambria Math" panose="02040503050406030204" pitchFamily="18" charset="0"/>
                              </a:rPr>
                              <m:t>𝐸</m:t>
                            </m:r>
                          </m:e>
                          <m:sub>
                            <m:r>
                              <a:rPr lang="en-US" sz="2300" i="1">
                                <a:latin typeface="Cambria Math" panose="02040503050406030204" pitchFamily="18" charset="0"/>
                              </a:rPr>
                              <m:t>1</m:t>
                            </m:r>
                          </m:sub>
                        </m:sSub>
                      </m:e>
                    </m:acc>
                  </m:oMath>
                </a14:m>
                <a:r>
                  <a:rPr lang="en-IN" sz="2300" dirty="0"/>
                  <a:t>, (</a:t>
                </a:r>
                <a:r>
                  <a:rPr lang="en-IN" sz="2300" dirty="0" smtClean="0"/>
                  <a:t>E1 . E2</a:t>
                </a:r>
                <a:r>
                  <a:rPr lang="en-IN" sz="2300" dirty="0"/>
                  <a:t>), and (E1+E2) are Boolean expressions. </a:t>
                </a:r>
                <a:endParaRPr lang="en-IN" sz="2300" dirty="0" smtClean="0"/>
              </a:p>
              <a:p>
                <a:pPr algn="just"/>
                <a:endParaRPr lang="en-US" sz="2300" dirty="0"/>
              </a:p>
              <a:p>
                <a:r>
                  <a:rPr lang="en-IN" sz="2300" dirty="0"/>
                  <a:t>Boolean functions F and G of n variables are equal if and only if F(b1, b2,...,</a:t>
                </a:r>
                <a:r>
                  <a:rPr lang="en-IN" sz="2300" dirty="0" err="1"/>
                  <a:t>bn</a:t>
                </a:r>
                <a:r>
                  <a:rPr lang="en-IN" sz="2300" dirty="0"/>
                  <a:t>) =G(b 1,b2,...,</a:t>
                </a:r>
                <a:r>
                  <a:rPr lang="en-IN" sz="2300" dirty="0" err="1"/>
                  <a:t>bn</a:t>
                </a:r>
                <a:r>
                  <a:rPr lang="en-IN" sz="2300" dirty="0"/>
                  <a:t>) whenever b1, b2,..., </a:t>
                </a:r>
                <a:r>
                  <a:rPr lang="en-IN" sz="2300" dirty="0" err="1"/>
                  <a:t>bn</a:t>
                </a:r>
                <a:r>
                  <a:rPr lang="en-IN" sz="2300" dirty="0"/>
                  <a:t> belong to B.</a:t>
                </a:r>
              </a:p>
              <a:p>
                <a:endParaRPr lang="en-IN" sz="2300" dirty="0"/>
              </a:p>
              <a:p>
                <a:r>
                  <a:rPr lang="en-IN" sz="2300" dirty="0"/>
                  <a:t>Two different Boolean expressions that represent the same function are called equivalent.</a:t>
                </a:r>
              </a:p>
              <a:p>
                <a:endParaRPr lang="en-IN" sz="2300" dirty="0"/>
              </a:p>
              <a:p>
                <a:r>
                  <a:rPr lang="en-IN" sz="2300" dirty="0"/>
                  <a:t> For instance, the Boolean expressions </a:t>
                </a:r>
                <a:r>
                  <a:rPr lang="en-IN" sz="2300" dirty="0" err="1"/>
                  <a:t>xy</a:t>
                </a:r>
                <a:r>
                  <a:rPr lang="en-IN" sz="2300" dirty="0"/>
                  <a:t>, xy+0, and xy·1 are equivalent.</a:t>
                </a:r>
              </a:p>
              <a:p>
                <a:pPr algn="just"/>
                <a:endParaRPr lang="en-IN"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295400"/>
                <a:ext cx="8991600" cy="5410200"/>
              </a:xfrm>
              <a:blipFill>
                <a:blip r:embed="rId2"/>
                <a:stretch>
                  <a:fillRect l="-1017" t="-902" r="-1559" b="-2593"/>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Boolean expression</a:t>
            </a:r>
            <a:endParaRPr lang="en-IN" dirty="0"/>
          </a:p>
        </p:txBody>
      </p:sp>
    </p:spTree>
    <p:extLst>
      <p:ext uri="{BB962C8B-B14F-4D97-AF65-F5344CB8AC3E}">
        <p14:creationId xmlns:p14="http://schemas.microsoft.com/office/powerpoint/2010/main" val="3737225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4256</TotalTime>
  <Words>1394</Words>
  <Application>Microsoft Office PowerPoint</Application>
  <PresentationFormat>On-screen Show (4:3)</PresentationFormat>
  <Paragraphs>186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Number:    PERL ZC113 Course Title : Probability  and  Statistics Instructor: Dr. K VENKATA RATNAM  BITS-PILANI HYDERABAD CAMPUS</dc:title>
  <dc:creator>vrkota</dc:creator>
  <cp:lastModifiedBy>BITS</cp:lastModifiedBy>
  <cp:revision>373</cp:revision>
  <dcterms:created xsi:type="dcterms:W3CDTF">2014-09-18T17:17:25Z</dcterms:created>
  <dcterms:modified xsi:type="dcterms:W3CDTF">2020-11-12T11:12:12Z</dcterms:modified>
</cp:coreProperties>
</file>