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8" r:id="rId3"/>
    <p:sldId id="318" r:id="rId4"/>
    <p:sldId id="319" r:id="rId5"/>
    <p:sldId id="320" r:id="rId6"/>
    <p:sldId id="321" r:id="rId7"/>
    <p:sldId id="292" r:id="rId8"/>
    <p:sldId id="262" r:id="rId9"/>
    <p:sldId id="283" r:id="rId10"/>
    <p:sldId id="293" r:id="rId11"/>
    <p:sldId id="261" r:id="rId12"/>
    <p:sldId id="294" r:id="rId13"/>
    <p:sldId id="284" r:id="rId14"/>
    <p:sldId id="263" r:id="rId15"/>
    <p:sldId id="327" r:id="rId16"/>
    <p:sldId id="295" r:id="rId17"/>
    <p:sldId id="296" r:id="rId18"/>
    <p:sldId id="267" r:id="rId19"/>
    <p:sldId id="298" r:id="rId20"/>
    <p:sldId id="299" r:id="rId21"/>
    <p:sldId id="302" r:id="rId22"/>
    <p:sldId id="303" r:id="rId23"/>
    <p:sldId id="305" r:id="rId24"/>
    <p:sldId id="306" r:id="rId25"/>
    <p:sldId id="317" r:id="rId26"/>
    <p:sldId id="322" r:id="rId27"/>
    <p:sldId id="316" r:id="rId28"/>
    <p:sldId id="323" r:id="rId29"/>
    <p:sldId id="324" r:id="rId30"/>
    <p:sldId id="326" r:id="rId31"/>
    <p:sldId id="328" r:id="rId32"/>
  </p:sldIdLst>
  <p:sldSz cx="9144000" cy="6858000" type="screen4x3"/>
  <p:notesSz cx="9939338" cy="6808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8051" cy="3414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8970" y="0"/>
            <a:ext cx="4308050" cy="3414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554A8-227C-4BF1-A6ED-C5BB019A2D56}" type="datetimeFigureOut">
              <a:rPr lang="en-IN" smtClean="0"/>
              <a:t>08-08-2020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7316"/>
            <a:ext cx="4308051" cy="3414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8970" y="6467316"/>
            <a:ext cx="4308050" cy="3414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03450-118E-43D3-848D-39537037BA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265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7047" cy="3416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9991" y="0"/>
            <a:ext cx="4307047" cy="34162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21F22-1FCD-423B-ABDF-DA273D32C413}" type="datetimeFigureOut">
              <a:rPr lang="en-US" smtClean="0"/>
              <a:t>8/8/2020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36938" y="850900"/>
            <a:ext cx="3065462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934" y="3276730"/>
            <a:ext cx="7951470" cy="26809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7168"/>
            <a:ext cx="4307047" cy="341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9991" y="6467168"/>
            <a:ext cx="4307047" cy="341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536C4-674F-47B8-B857-97AB08F6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3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536C4-674F-47B8-B857-97AB08F6B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30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550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smtClean="0">
                <a:solidFill>
                  <a:srgbClr val="101141"/>
                </a:solidFill>
              </a:rPr>
              <a:t>BITS </a:t>
            </a:r>
            <a:r>
              <a:rPr lang="en-US" sz="9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3778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8C8D-BF21-4ED2-AA9B-14AC8BB0A6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36E-A0D7-4595-A1DB-93C3A10BE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07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8C8D-BF21-4ED2-AA9B-14AC8BB0A6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36E-A0D7-4595-A1DB-93C3A10BE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7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FFFFFF"/>
                </a:solidFill>
              </a:rPr>
              <a:t>Hyderabad 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580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8214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596063"/>
            <a:ext cx="9067800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/>
              <a:t>Course No:</a:t>
            </a:r>
            <a:r>
              <a:rPr lang="en-US" sz="1100" b="1" baseline="0" dirty="0" smtClean="0"/>
              <a:t> </a:t>
            </a:r>
            <a:r>
              <a:rPr lang="en-US" sz="1100" b="1" dirty="0" smtClean="0"/>
              <a:t>SS ZC416</a:t>
            </a:r>
            <a:r>
              <a:rPr lang="en-US" sz="1100" b="1" baseline="0" dirty="0" smtClean="0"/>
              <a:t> Course Title : Mathematical Foundations for Data Science</a:t>
            </a:r>
            <a:r>
              <a:rPr lang="en-US" sz="1100" b="1" dirty="0" smtClean="0"/>
              <a:t>, Dr. KVR , </a:t>
            </a:r>
            <a:r>
              <a:rPr lang="en-US" sz="1100" b="1" dirty="0" smtClean="0">
                <a:solidFill>
                  <a:srgbClr val="101141"/>
                </a:solidFill>
              </a:rPr>
              <a:t>BITS </a:t>
            </a:r>
            <a:r>
              <a:rPr lang="en-US" sz="1100" b="1" dirty="0" err="1" smtClean="0">
                <a:solidFill>
                  <a:srgbClr val="101141"/>
                </a:solidFill>
              </a:rPr>
              <a:t>Pilani</a:t>
            </a:r>
            <a:r>
              <a:rPr lang="en-US" sz="1100" b="1" dirty="0" smtClean="0">
                <a:solidFill>
                  <a:srgbClr val="101141"/>
                </a:solidFill>
              </a:rPr>
              <a:t>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380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08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52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133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547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023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AAOC Z C111  PROBABILITY AND 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8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0" y="3505200"/>
            <a:ext cx="4648200" cy="2438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/>
              <a:t>BITS </a:t>
            </a:r>
            <a:r>
              <a:rPr lang="en-US" sz="4800" dirty="0" err="1"/>
              <a:t>Pilani</a:t>
            </a:r>
            <a:r>
              <a:rPr lang="en-US" sz="4800" dirty="0"/>
              <a:t> p</a:t>
            </a:r>
            <a:r>
              <a:rPr lang="en-US" sz="4800" dirty="0" smtClean="0"/>
              <a:t>resentation</a:t>
            </a:r>
            <a:endParaRPr lang="en-US" sz="4800" dirty="0"/>
          </a:p>
        </p:txBody>
      </p:sp>
      <p:sp>
        <p:nvSpPr>
          <p:cNvPr id="3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K. </a:t>
            </a:r>
            <a:r>
              <a:rPr lang="en-US" altLang="en-US" dirty="0" err="1" smtClean="0"/>
              <a:t>Venkata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Ratnam</a:t>
            </a:r>
            <a:endParaRPr lang="en-US" alt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Mathematics</a:t>
            </a:r>
          </a:p>
        </p:txBody>
      </p:sp>
    </p:spTree>
    <p:extLst>
      <p:ext uri="{BB962C8B-B14F-4D97-AF65-F5344CB8AC3E}">
        <p14:creationId xmlns:p14="http://schemas.microsoft.com/office/powerpoint/2010/main" val="32643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43" y="1371600"/>
            <a:ext cx="8534400" cy="20685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Definitions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0" y="3440198"/>
            <a:ext cx="8441619" cy="1589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93" y="4997604"/>
            <a:ext cx="8266107" cy="162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2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447800"/>
            <a:ext cx="7147665" cy="381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38458"/>
            <a:ext cx="4051300" cy="20266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238458"/>
            <a:ext cx="3352800" cy="202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5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95400"/>
            <a:ext cx="8551127" cy="29718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Definitions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144" y="4267201"/>
            <a:ext cx="3793637" cy="8489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5116183"/>
            <a:ext cx="4891291" cy="143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3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7239000" cy="5173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362200"/>
            <a:ext cx="5016415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993994"/>
            <a:ext cx="6477000" cy="1141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92" y="4939990"/>
            <a:ext cx="6772507" cy="169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602638"/>
            <a:ext cx="2994532" cy="990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04800"/>
            <a:ext cx="4648200" cy="842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1523999"/>
            <a:ext cx="5715000" cy="11478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454" y="2811847"/>
            <a:ext cx="7348654" cy="3676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600" y="3505200"/>
            <a:ext cx="2288489" cy="254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2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447800"/>
            <a:ext cx="5029200" cy="5074098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Prove that (AB)</a:t>
            </a:r>
            <a:r>
              <a:rPr lang="en-IN" baseline="30000" dirty="0" smtClean="0"/>
              <a:t>T</a:t>
            </a:r>
            <a:r>
              <a:rPr lang="en-IN" dirty="0" smtClean="0"/>
              <a:t>=B</a:t>
            </a:r>
            <a:r>
              <a:rPr lang="en-IN" baseline="30000" dirty="0" smtClean="0"/>
              <a:t>T</a:t>
            </a:r>
            <a:r>
              <a:rPr lang="en-IN" dirty="0" smtClean="0"/>
              <a:t>A</a:t>
            </a:r>
            <a:r>
              <a:rPr lang="en-IN" baseline="30000" dirty="0" smtClean="0"/>
              <a:t>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69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05" y="1371600"/>
            <a:ext cx="5923839" cy="5334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52400" y="381000"/>
            <a:ext cx="3581400" cy="6068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981200"/>
            <a:ext cx="7543801" cy="1233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214344"/>
            <a:ext cx="6946124" cy="1371600"/>
          </a:xfrm>
          <a:prstGeom prst="rect">
            <a:avLst/>
          </a:prstGeom>
        </p:spPr>
      </p:pic>
      <p:sp>
        <p:nvSpPr>
          <p:cNvPr id="8" name="Content Placeholder 3"/>
          <p:cNvSpPr txBox="1">
            <a:spLocks/>
          </p:cNvSpPr>
          <p:nvPr/>
        </p:nvSpPr>
        <p:spPr bwMode="auto">
          <a:xfrm>
            <a:off x="152400" y="5131656"/>
            <a:ext cx="8915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000" b="1" dirty="0" smtClean="0"/>
              <a:t>Every square matrix can be represented as sum of symmetric and skew symmetric matrices. </a:t>
            </a:r>
            <a:endParaRPr lang="en-IN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59458" y="5844193"/>
                <a:ext cx="2785186" cy="4910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/>
                  <a:t>A=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IN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IN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458" y="5844193"/>
                <a:ext cx="2785186" cy="491096"/>
              </a:xfrm>
              <a:prstGeom prst="rect">
                <a:avLst/>
              </a:prstGeom>
              <a:blipFill>
                <a:blip r:embed="rId6"/>
                <a:stretch>
                  <a:fillRect l="-1969" b="-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0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Triangular Matrices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1375415"/>
            <a:ext cx="89154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b="1" dirty="0" smtClean="0"/>
              <a:t>Upper </a:t>
            </a:r>
            <a:r>
              <a:rPr lang="en-IN" sz="2000" b="1" dirty="0"/>
              <a:t>triangular </a:t>
            </a:r>
            <a:r>
              <a:rPr lang="en-IN" sz="2000" b="1" dirty="0" smtClean="0"/>
              <a:t>matrices are </a:t>
            </a:r>
            <a:r>
              <a:rPr lang="en-IN" sz="2000" b="1" dirty="0"/>
              <a:t>square matrices that can have nonzero entries only on and above the main diagonal, whereas any entry below the diagonal must be zero. </a:t>
            </a:r>
            <a:endParaRPr lang="en-IN" sz="2000" b="1" dirty="0" smtClean="0"/>
          </a:p>
          <a:p>
            <a:r>
              <a:rPr lang="en-IN" sz="2000" b="1" dirty="0" smtClean="0"/>
              <a:t>Similarly</a:t>
            </a:r>
            <a:r>
              <a:rPr lang="en-IN" sz="2000" b="1" dirty="0"/>
              <a:t>, lower triangular matrices can have nonzero entries only on and below the main diagonal. Any entry on the main diagonal of a triangular matrix may be zero or not.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22" y="3442968"/>
            <a:ext cx="5941250" cy="18533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44" y="5181600"/>
            <a:ext cx="4676078" cy="121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4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95400"/>
            <a:ext cx="9067800" cy="5257799"/>
          </a:xfrm>
        </p:spPr>
        <p:txBody>
          <a:bodyPr/>
          <a:lstStyle/>
          <a:p>
            <a:pPr lvl="0" algn="just" fontAlgn="base">
              <a:spcAft>
                <a:spcPct val="0"/>
              </a:spcAft>
            </a:pPr>
            <a:r>
              <a:rPr lang="en-IN" sz="2300" dirty="0"/>
              <a:t>Elementary Row Operations for Matrices</a:t>
            </a:r>
            <a:r>
              <a:rPr lang="en-IN" sz="2300" dirty="0" smtClean="0"/>
              <a:t>:</a:t>
            </a:r>
          </a:p>
          <a:p>
            <a:pPr lvl="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300" dirty="0" smtClean="0"/>
              <a:t>Interchange </a:t>
            </a:r>
            <a:r>
              <a:rPr lang="en-IN" sz="2300" dirty="0"/>
              <a:t>of two </a:t>
            </a:r>
            <a:r>
              <a:rPr lang="en-IN" sz="2300" dirty="0" smtClean="0"/>
              <a:t>rows</a:t>
            </a:r>
          </a:p>
          <a:p>
            <a:pPr lvl="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300" dirty="0" smtClean="0"/>
              <a:t>Addition </a:t>
            </a:r>
            <a:r>
              <a:rPr lang="en-IN" sz="2300" dirty="0"/>
              <a:t>of a constant multiple of one row to another row </a:t>
            </a:r>
            <a:endParaRPr lang="en-IN" sz="2300" dirty="0" smtClean="0"/>
          </a:p>
          <a:p>
            <a:pPr lvl="0" algn="just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300" dirty="0" smtClean="0"/>
              <a:t>Multiplication </a:t>
            </a:r>
            <a:r>
              <a:rPr lang="en-IN" sz="2300" dirty="0"/>
              <a:t>of a row by a nonzero constant c</a:t>
            </a:r>
          </a:p>
          <a:p>
            <a:pPr lvl="0" algn="just" fontAlgn="base">
              <a:spcAft>
                <a:spcPct val="0"/>
              </a:spcAft>
            </a:pPr>
            <a:endParaRPr lang="en-IN" sz="2300" dirty="0" smtClean="0"/>
          </a:p>
          <a:p>
            <a:pPr lvl="0" algn="just" fontAlgn="base">
              <a:spcAft>
                <a:spcPct val="0"/>
              </a:spcAft>
            </a:pPr>
            <a:r>
              <a:rPr lang="en-IN" sz="2300" dirty="0" smtClean="0"/>
              <a:t>CAUTION</a:t>
            </a:r>
            <a:r>
              <a:rPr lang="en-IN" sz="2300" dirty="0"/>
              <a:t>! These operations are for rows, not for columns! </a:t>
            </a:r>
            <a:endParaRPr lang="en-IN" sz="2300" dirty="0" smtClean="0"/>
          </a:p>
          <a:p>
            <a:pPr lvl="0" algn="just" fontAlgn="base">
              <a:spcAft>
                <a:spcPct val="0"/>
              </a:spcAft>
            </a:pPr>
            <a:endParaRPr lang="en-IN" sz="2300" dirty="0"/>
          </a:p>
          <a:p>
            <a:pPr lvl="0" algn="just" fontAlgn="base">
              <a:spcAft>
                <a:spcPct val="0"/>
              </a:spcAft>
            </a:pPr>
            <a:r>
              <a:rPr lang="en-IN" sz="2300" dirty="0" smtClean="0"/>
              <a:t>Row-Equivalent Systems: Row-equivalent </a:t>
            </a:r>
            <a:r>
              <a:rPr lang="en-IN" sz="2300" dirty="0"/>
              <a:t>linear systems have the same set of solutions</a:t>
            </a:r>
            <a:r>
              <a:rPr lang="en-IN" sz="2300" dirty="0" smtClean="0"/>
              <a:t>.</a:t>
            </a:r>
          </a:p>
          <a:p>
            <a:pPr lvl="0" algn="just" fontAlgn="base">
              <a:spcAft>
                <a:spcPct val="0"/>
              </a:spcAft>
            </a:pPr>
            <a:endParaRPr lang="en-IN" sz="2300" dirty="0" smtClean="0"/>
          </a:p>
          <a:p>
            <a:pPr lvl="0" algn="just" fontAlgn="base">
              <a:spcAft>
                <a:spcPct val="0"/>
              </a:spcAft>
            </a:pPr>
            <a:r>
              <a:rPr lang="en-IN" sz="2300" b="1" dirty="0"/>
              <a:t>We now call a linear system </a:t>
            </a:r>
            <a:r>
              <a:rPr lang="en-IN" sz="2300" b="1" dirty="0" smtClean="0"/>
              <a:t>S</a:t>
            </a:r>
            <a:r>
              <a:rPr lang="en-IN" sz="2300" b="1" baseline="-25000" dirty="0" smtClean="0"/>
              <a:t>1</a:t>
            </a:r>
            <a:r>
              <a:rPr lang="en-IN" sz="2300" b="1" dirty="0" smtClean="0"/>
              <a:t> row-equivalent </a:t>
            </a:r>
            <a:r>
              <a:rPr lang="en-IN" sz="2300" b="1" dirty="0"/>
              <a:t>to a linear </a:t>
            </a:r>
            <a:r>
              <a:rPr lang="en-IN" sz="2300" b="1" dirty="0" smtClean="0"/>
              <a:t>system S</a:t>
            </a:r>
            <a:r>
              <a:rPr lang="en-IN" sz="2300" b="1" baseline="-25000" dirty="0" smtClean="0"/>
              <a:t>2</a:t>
            </a:r>
            <a:r>
              <a:rPr lang="en-IN" sz="2300" b="1" dirty="0" smtClean="0"/>
              <a:t> </a:t>
            </a:r>
            <a:r>
              <a:rPr lang="en-IN" sz="2300" b="1" dirty="0"/>
              <a:t>if </a:t>
            </a:r>
            <a:r>
              <a:rPr lang="en-IN" sz="2300" b="1" dirty="0" smtClean="0"/>
              <a:t>S</a:t>
            </a:r>
            <a:r>
              <a:rPr lang="en-IN" sz="2300" b="1" baseline="-25000" dirty="0" smtClean="0"/>
              <a:t>1</a:t>
            </a:r>
            <a:r>
              <a:rPr lang="en-IN" sz="2300" b="1" dirty="0" smtClean="0"/>
              <a:t> can </a:t>
            </a:r>
            <a:r>
              <a:rPr lang="en-IN" sz="2300" b="1" dirty="0"/>
              <a:t>be obtained from </a:t>
            </a:r>
            <a:r>
              <a:rPr lang="en-IN" sz="2300" b="1" dirty="0" smtClean="0"/>
              <a:t>S</a:t>
            </a:r>
            <a:r>
              <a:rPr lang="en-IN" sz="2300" b="1" baseline="-25000" dirty="0" smtClean="0"/>
              <a:t>2</a:t>
            </a:r>
            <a:r>
              <a:rPr lang="en-IN" sz="2300" b="1" dirty="0" smtClean="0"/>
              <a:t> by </a:t>
            </a:r>
            <a:r>
              <a:rPr lang="en-IN" sz="2300" b="1" dirty="0"/>
              <a:t>(finitely many!) row operations. </a:t>
            </a:r>
            <a:r>
              <a:rPr lang="en-IN" sz="2300" b="1" dirty="0" smtClean="0"/>
              <a:t>(This </a:t>
            </a:r>
            <a:r>
              <a:rPr lang="en-IN" sz="2300" b="1" dirty="0"/>
              <a:t>justifies Gauss elimination </a:t>
            </a:r>
            <a:r>
              <a:rPr lang="en-IN" sz="2300" b="1" dirty="0" smtClean="0"/>
              <a:t>).</a:t>
            </a:r>
            <a:endParaRPr lang="en-IN" sz="2300" b="1" dirty="0"/>
          </a:p>
          <a:p>
            <a:pPr lvl="0" algn="just" fontAlgn="base">
              <a:spcAft>
                <a:spcPct val="0"/>
              </a:spcAft>
            </a:pPr>
            <a:endParaRPr lang="en-IN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Elementary Row Operations. Row-Equivalent Systems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5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5029199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Row </a:t>
            </a:r>
            <a:r>
              <a:rPr lang="en-IN" dirty="0"/>
              <a:t>echelon </a:t>
            </a:r>
            <a:r>
              <a:rPr lang="en-IN" dirty="0" smtClean="0"/>
              <a:t>form: In </a:t>
            </a:r>
            <a:r>
              <a:rPr lang="en-IN" dirty="0"/>
              <a:t>it, rows of zeros, if present, are the last rows, and, in each nonzero row, the leftmost nonzero entry is farther to the right than in the previous </a:t>
            </a:r>
            <a:r>
              <a:rPr lang="en-IN" dirty="0" smtClean="0"/>
              <a:t>row.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Row Echelon Form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305781"/>
            <a:ext cx="3733800" cy="20325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859874"/>
            <a:ext cx="5029200" cy="138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419600"/>
            <a:ext cx="906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/>
              <a:t>Course Number : </a:t>
            </a:r>
            <a:r>
              <a:rPr lang="en-US" sz="3600" b="1" dirty="0" smtClean="0"/>
              <a:t>SS ZC416</a:t>
            </a:r>
            <a:r>
              <a:rPr lang="en-IN" sz="3600" b="1" dirty="0" smtClean="0"/>
              <a:t> </a:t>
            </a:r>
          </a:p>
          <a:p>
            <a:r>
              <a:rPr lang="en-IN" sz="3600" b="1" dirty="0" smtClean="0"/>
              <a:t>Course Title: MATHEMATICAL FOUNDATIONS</a:t>
            </a:r>
          </a:p>
          <a:p>
            <a:r>
              <a:rPr lang="en-IN" sz="3600" b="1" dirty="0"/>
              <a:t> </a:t>
            </a:r>
            <a:r>
              <a:rPr lang="en-IN" sz="3600" b="1" dirty="0" smtClean="0"/>
              <a:t>                       FOR </a:t>
            </a:r>
            <a:r>
              <a:rPr lang="en-IN" sz="3600" b="1" dirty="0"/>
              <a:t>DATA </a:t>
            </a:r>
            <a:r>
              <a:rPr lang="en-IN" sz="3600" b="1" dirty="0" smtClean="0"/>
              <a:t>SCIENCE</a:t>
            </a:r>
          </a:p>
          <a:p>
            <a:r>
              <a:rPr lang="en-IN" sz="3600" b="1" dirty="0" smtClean="0"/>
              <a:t>Lecture </a:t>
            </a:r>
            <a:r>
              <a:rPr lang="en-IN" sz="3600" b="1" dirty="0"/>
              <a:t>No</a:t>
            </a:r>
            <a:r>
              <a:rPr lang="en-IN" sz="3600" b="1" dirty="0" smtClean="0"/>
              <a:t>. :1 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5967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371600"/>
            <a:ext cx="8915400" cy="5181599"/>
          </a:xfrm>
        </p:spPr>
        <p:txBody>
          <a:bodyPr/>
          <a:lstStyle/>
          <a:p>
            <a:r>
              <a:rPr lang="en-IN" b="1" dirty="0"/>
              <a:t>The number of nonzero rows, </a:t>
            </a:r>
            <a:r>
              <a:rPr lang="en-IN" b="1" i="1" dirty="0"/>
              <a:t>r</a:t>
            </a:r>
            <a:r>
              <a:rPr lang="en-IN" b="1" dirty="0"/>
              <a:t>, in the row-reduced coefficient matrix R is called </a:t>
            </a:r>
            <a:r>
              <a:rPr lang="en-IN" b="1" dirty="0" smtClean="0"/>
              <a:t>the rank </a:t>
            </a:r>
            <a:r>
              <a:rPr lang="en-IN" b="1" dirty="0"/>
              <a:t>of R and also the rank of A</a:t>
            </a:r>
            <a:r>
              <a:rPr lang="en-IN" b="1" dirty="0" smtClean="0"/>
              <a:t>.</a:t>
            </a:r>
          </a:p>
          <a:p>
            <a:endParaRPr lang="en-IN" b="1" dirty="0"/>
          </a:p>
          <a:p>
            <a:endParaRPr lang="en-IN" b="1" dirty="0" smtClean="0"/>
          </a:p>
          <a:p>
            <a:r>
              <a:rPr lang="en-IN" b="1" dirty="0" smtClean="0"/>
              <a:t>A---------row operations----</a:t>
            </a:r>
            <a:r>
              <a:rPr lang="en-IN" b="1" dirty="0" smtClean="0">
                <a:sym typeface="Wingdings" panose="05000000000000000000" pitchFamily="2" charset="2"/>
              </a:rPr>
              <a:t> R  ( no of non zeros rows ) rank </a:t>
            </a:r>
            <a:endParaRPr lang="en-IN" b="1" dirty="0" smtClean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Rank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7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47800"/>
                <a:ext cx="8991600" cy="5029199"/>
              </a:xfrm>
            </p:spPr>
            <p:txBody>
              <a:bodyPr/>
              <a:lstStyle/>
              <a:p>
                <a:r>
                  <a:rPr lang="en-IN" dirty="0" smtClean="0"/>
                  <a:t>Nodal incidence matrix : A network can be described as a matrix A=[</a:t>
                </a:r>
                <a:r>
                  <a:rPr lang="en-IN" dirty="0" err="1" smtClean="0"/>
                  <a:t>a</a:t>
                </a:r>
                <a:r>
                  <a:rPr lang="en-IN" baseline="-25000" dirty="0" err="1" smtClean="0"/>
                  <a:t>ij</a:t>
                </a:r>
                <a:r>
                  <a:rPr lang="en-IN" dirty="0" smtClean="0"/>
                  <a:t>], if </a:t>
                </a:r>
              </a:p>
              <a:p>
                <a:endParaRPr lang="en-IN" dirty="0"/>
              </a:p>
              <a:p>
                <a:r>
                  <a:rPr lang="en-IN" dirty="0" err="1"/>
                  <a:t>a</a:t>
                </a:r>
                <a:r>
                  <a:rPr lang="en-IN" baseline="-25000" dirty="0" err="1"/>
                  <a:t>ij</a:t>
                </a:r>
                <a:r>
                  <a:rPr lang="en-IN" baseline="-25000" dirty="0"/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𝑏𝑟𝑎𝑛𝑐h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𝑙𝑒𝑎𝑣𝑒𝑠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𝑏𝑟𝑎𝑛𝑐h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𝑒𝑛𝑡𝑒𝑟𝑠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𝑏𝑟𝑎𝑛𝑐h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𝑑𝑜𝑒𝑠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𝑡𝑜𝑢𝑐h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eqArr>
                      </m:e>
                    </m:d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Find the nodal incidence matrix of the network: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A=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47800"/>
                <a:ext cx="8991600" cy="5029199"/>
              </a:xfrm>
              <a:blipFill>
                <a:blip r:embed="rId2"/>
                <a:stretch>
                  <a:fillRect l="-1085" t="-850" r="-1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Problem-1 ( Graph as a matrix)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419600"/>
            <a:ext cx="2514600" cy="1945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508397"/>
            <a:ext cx="430100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 smtClean="0"/>
              <a:t>-1	1	0	-1	-1</a:t>
            </a:r>
          </a:p>
          <a:p>
            <a:pPr marL="342900" indent="-342900">
              <a:buAutoNum type="arabicPlain"/>
            </a:pPr>
            <a:r>
              <a:rPr lang="en-IN" dirty="0" smtClean="0"/>
              <a:t>          -1	 0	0	0</a:t>
            </a:r>
          </a:p>
          <a:p>
            <a:r>
              <a:rPr lang="en-IN" dirty="0" smtClean="0"/>
              <a:t>0	0	1	0	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07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2483" y="1447800"/>
                <a:ext cx="9067800" cy="5029200"/>
              </a:xfrm>
            </p:spPr>
            <p:txBody>
              <a:bodyPr/>
              <a:lstStyle/>
              <a:p>
                <a:endParaRPr lang="en-IN" dirty="0" smtClean="0"/>
              </a:p>
              <a:p>
                <a:r>
                  <a:rPr lang="en-IN" dirty="0" smtClean="0"/>
                  <a:t>A=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then compute AB.</a:t>
                </a:r>
              </a:p>
              <a:p>
                <a:endParaRPr lang="en-IN" dirty="0"/>
              </a:p>
              <a:p>
                <a:endParaRPr lang="en-IN" dirty="0" smtClean="0"/>
              </a:p>
              <a:p>
                <a:r>
                  <a:rPr lang="en-IN" sz="2200" dirty="0" smtClean="0"/>
                  <a:t>AB=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1+  −1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−2+3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2+   −1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2+3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1+1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−2+4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1+1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2+4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1+ 2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−2+  −2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1+2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2+  −2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IN" sz="2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2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2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n-IN" sz="22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2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483" y="1447800"/>
                <a:ext cx="9067800" cy="5029200"/>
              </a:xfrm>
              <a:blipFill>
                <a:blip r:embed="rId2"/>
                <a:stretch>
                  <a:fillRect l="-10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595" y="152400"/>
            <a:ext cx="7010400" cy="1143000"/>
          </a:xfrm>
        </p:spPr>
        <p:txBody>
          <a:bodyPr/>
          <a:lstStyle/>
          <a:p>
            <a:r>
              <a:rPr lang="en-IN" dirty="0" smtClean="0"/>
              <a:t>Problem-2 ( Matrix Multiplication)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6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915400" cy="5181601"/>
              </a:xfrm>
            </p:spPr>
            <p:txBody>
              <a:bodyPr/>
              <a:lstStyle/>
              <a:p>
                <a:r>
                  <a:rPr lang="en-IN" b="1" dirty="0" smtClean="0">
                    <a:latin typeface="Cambria Math" panose="02040503050406030204" pitchFamily="18" charset="0"/>
                  </a:rPr>
                  <a:t>Reduce the matrix into Row Echelon Form and Row Reduced Echelon Form (RREF)</a:t>
                </a:r>
              </a:p>
              <a:p>
                <a:r>
                  <a:rPr lang="en-IN" dirty="0" smtClean="0"/>
                  <a:t>                                        A=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73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0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Applying row operations :</a:t>
                </a:r>
              </a:p>
              <a:p>
                <a:endParaRPr lang="en-IN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73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------R</a:t>
                </a:r>
                <a:r>
                  <a:rPr lang="en-IN" baseline="-25000" dirty="0" smtClean="0"/>
                  <a:t>1</a:t>
                </a:r>
                <a:r>
                  <a:rPr lang="en-IN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r>
                  <a:rPr lang="en-IN" dirty="0" smtClean="0"/>
                  <a:t>)--</a:t>
                </a:r>
                <a:r>
                  <a:rPr lang="en-IN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73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;</a:t>
                </a:r>
                <a:r>
                  <a:rPr lang="en-IN" dirty="0"/>
                  <a:t> </a:t>
                </a:r>
                <a:endParaRPr lang="en-IN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915400" cy="5181601"/>
              </a:xfrm>
              <a:blipFill>
                <a:blip r:embed="rId2"/>
                <a:stretch>
                  <a:fillRect l="-1094" t="-9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 -3 </a:t>
            </a:r>
          </a:p>
          <a:p>
            <a:r>
              <a:rPr lang="en-IN" dirty="0" smtClean="0"/>
              <a:t>(Row Echelon Form)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4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93837"/>
                <a:ext cx="8534400" cy="5059363"/>
              </a:xfrm>
            </p:spPr>
            <p:txBody>
              <a:bodyPr/>
              <a:lstStyle/>
              <a:p>
                <a:r>
                  <a:rPr lang="en-IN" dirty="0" smtClean="0"/>
                  <a:t>R</a:t>
                </a:r>
                <a:r>
                  <a:rPr lang="en-IN" baseline="-25000" dirty="0"/>
                  <a:t>21</a:t>
                </a:r>
                <a:r>
                  <a:rPr lang="en-IN" dirty="0"/>
                  <a:t>(4)=</a:t>
                </a:r>
                <a:r>
                  <a:rPr lang="en-IN" dirty="0" smtClean="0"/>
                  <a:t>R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-&gt;R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+4R</a:t>
                </a:r>
                <a:r>
                  <a:rPr lang="en-IN" baseline="-25000" dirty="0" smtClean="0"/>
                  <a:t>1 </a:t>
                </a:r>
                <a:r>
                  <a:rPr lang="en-IN" dirty="0"/>
                  <a:t>, R</a:t>
                </a:r>
                <a:r>
                  <a:rPr lang="en-IN" baseline="-25000" dirty="0"/>
                  <a:t>31</a:t>
                </a:r>
                <a:r>
                  <a:rPr lang="en-IN" dirty="0"/>
                  <a:t>(-4)=</a:t>
                </a:r>
                <a:r>
                  <a:rPr lang="en-IN" dirty="0" smtClean="0"/>
                  <a:t>R</a:t>
                </a:r>
                <a:r>
                  <a:rPr lang="en-IN" baseline="-25000" dirty="0" smtClean="0"/>
                  <a:t>3</a:t>
                </a:r>
                <a:r>
                  <a:rPr lang="en-IN" dirty="0" smtClean="0"/>
                  <a:t>-&gt;R</a:t>
                </a:r>
                <a:r>
                  <a:rPr lang="en-IN" baseline="-25000" dirty="0" smtClean="0"/>
                  <a:t>3</a:t>
                </a:r>
                <a:r>
                  <a:rPr lang="en-IN" dirty="0" smtClean="0"/>
                  <a:t>-4R</a:t>
                </a:r>
                <a:r>
                  <a:rPr lang="en-IN" baseline="-25000" dirty="0" smtClean="0"/>
                  <a:t>1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num>
                                <m:den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139</m:t>
                                  </m:r>
                                </m:num>
                                <m:den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973</m:t>
                                  </m:r>
                                </m:num>
                                <m:den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17</m:t>
                                  </m:r>
                                </m:num>
                                <m:den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19</m:t>
                                  </m:r>
                                </m:num>
                                <m:den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(13/139), R</a:t>
                </a:r>
                <a:r>
                  <a:rPr lang="en-IN" baseline="-25000" dirty="0" smtClean="0"/>
                  <a:t>32</a:t>
                </a:r>
                <a:r>
                  <a:rPr lang="en-IN" dirty="0" smtClean="0"/>
                  <a:t>(-17/13) -</a:t>
                </a:r>
                <a:r>
                  <a:rPr lang="en-IN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num>
                                <m:den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 :  REF</a:t>
                </a:r>
              </a:p>
              <a:p>
                <a:endParaRPr lang="en-IN" dirty="0"/>
              </a:p>
              <a:p>
                <a:r>
                  <a:rPr lang="en-IN" dirty="0" smtClean="0"/>
                  <a:t>RREF: R</a:t>
                </a:r>
                <a:r>
                  <a:rPr lang="en-IN" baseline="-25000" dirty="0" smtClean="0"/>
                  <a:t>12</a:t>
                </a:r>
                <a:r>
                  <a:rPr lang="en-IN" dirty="0" smtClean="0"/>
                  <a:t>(-12/13)--</a:t>
                </a:r>
                <a:r>
                  <a:rPr lang="en-IN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93837"/>
                <a:ext cx="8534400" cy="5059363"/>
              </a:xfrm>
              <a:blipFill>
                <a:blip r:embed="rId2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93837"/>
                <a:ext cx="8839200" cy="5364163"/>
              </a:xfrm>
            </p:spPr>
            <p:txBody>
              <a:bodyPr/>
              <a:lstStyle/>
              <a:p>
                <a:r>
                  <a:rPr lang="en-IN" dirty="0" smtClean="0"/>
                  <a:t>Reduce the matrix into REF and RREF form:</a:t>
                </a:r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r>
                  <a:rPr lang="en-IN" dirty="0" smtClean="0"/>
                  <a:t>Solution : Apply row operations only :</a:t>
                </a:r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21  </a:t>
                </a:r>
                <a:r>
                  <a:rPr lang="en-IN" dirty="0" smtClean="0"/>
                  <a:t> -</a:t>
                </a:r>
                <a:r>
                  <a:rPr lang="en-IN" dirty="0" smtClean="0"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−5      −21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3           16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1      7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i="1" dirty="0" smtClean="0">
                    <a:latin typeface="Cambria Math" panose="02040503050406030204" pitchFamily="18" charset="0"/>
                  </a:rPr>
                  <a:t>  </a:t>
                </a:r>
              </a:p>
              <a:p>
                <a:endParaRPr lang="en-IN" i="1" dirty="0" smtClean="0">
                  <a:latin typeface="Cambria Math" panose="02040503050406030204" pitchFamily="18" charset="0"/>
                </a:endParaRPr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21</a:t>
                </a:r>
                <a:r>
                  <a:rPr lang="en-IN" dirty="0" smtClean="0"/>
                  <a:t> (4),R</a:t>
                </a:r>
                <a:r>
                  <a:rPr lang="en-IN" baseline="-25000" dirty="0" smtClean="0"/>
                  <a:t>31</a:t>
                </a:r>
                <a:r>
                  <a:rPr lang="en-IN" dirty="0" smtClean="0"/>
                  <a:t> (3)----</a:t>
                </a:r>
                <a:r>
                  <a:rPr lang="en-IN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−5      −21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−17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−68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−14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−56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93837"/>
                <a:ext cx="8839200" cy="5364163"/>
              </a:xfrm>
              <a:blipFill>
                <a:blip r:embed="rId2"/>
                <a:stretch>
                  <a:fillRect l="-1034" t="-7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Problem-4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71600" y="2133600"/>
                <a:ext cx="5791200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3      16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−5    −21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1      7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133600"/>
                <a:ext cx="5791200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93837"/>
                <a:ext cx="8763000" cy="5059363"/>
              </a:xfrm>
            </p:spPr>
            <p:txBody>
              <a:bodyPr/>
              <a:lstStyle/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(-1/17), R</a:t>
                </a:r>
                <a:r>
                  <a:rPr lang="en-IN" baseline="-25000" dirty="0" smtClean="0"/>
                  <a:t>3</a:t>
                </a:r>
                <a:r>
                  <a:rPr lang="en-IN" dirty="0" smtClean="0"/>
                  <a:t>(-1/14)---</a:t>
                </a:r>
                <a:r>
                  <a:rPr lang="en-IN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−5      −21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1            4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1            4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endParaRPr lang="en-IN" i="1" dirty="0" smtClean="0">
                  <a:latin typeface="Cambria Math" panose="02040503050406030204" pitchFamily="18" charset="0"/>
                </a:endParaRPr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32</a:t>
                </a:r>
                <a:r>
                  <a:rPr lang="en-IN" dirty="0" smtClean="0"/>
                  <a:t>(-1)---</a:t>
                </a:r>
                <a:r>
                  <a:rPr lang="en-IN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−5      −21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1            4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0           0</m:t>
                              </m:r>
                            </m:e>
                          </m:mr>
                        </m:m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en-IN" i="1" dirty="0" smtClean="0">
                  <a:latin typeface="Cambria Math" panose="02040503050406030204" pitchFamily="18" charset="0"/>
                </a:endParaRPr>
              </a:p>
              <a:p>
                <a:endParaRPr lang="en-IN" i="1" dirty="0" smtClean="0">
                  <a:latin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r>
                  <a:rPr lang="en-IN" dirty="0" smtClean="0"/>
                  <a:t>R</a:t>
                </a:r>
                <a:r>
                  <a:rPr lang="en-IN" baseline="-25000" dirty="0"/>
                  <a:t>1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(5)----</a:t>
                </a:r>
                <a:r>
                  <a:rPr lang="en-IN" dirty="0" smtClean="0">
                    <a:sym typeface="Wingdings" panose="05000000000000000000" pitchFamily="2" charset="2"/>
                  </a:rPr>
                  <a:t>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      −1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1            4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0           0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-----</a:t>
                </a:r>
                <a:r>
                  <a:rPr lang="en-IN" dirty="0" smtClean="0">
                    <a:sym typeface="Wingdings" panose="05000000000000000000" pitchFamily="2" charset="2"/>
                  </a:rPr>
                  <a:t>RREF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93837"/>
                <a:ext cx="8763000" cy="505936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73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763000" cy="4906963"/>
          </a:xfrm>
        </p:spPr>
        <p:txBody>
          <a:bodyPr/>
          <a:lstStyle/>
          <a:p>
            <a:pPr algn="just"/>
            <a:r>
              <a:rPr lang="en-IN" sz="3200" b="1" dirty="0" smtClean="0"/>
              <a:t>What form does 3X3 matrix have if it is symmetric as well as skew symmetric?</a:t>
            </a:r>
          </a:p>
          <a:p>
            <a:pPr algn="just"/>
            <a:endParaRPr lang="en-IN" sz="3200" b="1" dirty="0"/>
          </a:p>
          <a:p>
            <a:pPr algn="just"/>
            <a:r>
              <a:rPr lang="en-IN" sz="3200" b="1" dirty="0" smtClean="0"/>
              <a:t>Idempotent matrix : A</a:t>
            </a:r>
            <a:r>
              <a:rPr lang="en-IN" sz="3200" b="1" baseline="30000" dirty="0" smtClean="0"/>
              <a:t>2</a:t>
            </a:r>
            <a:r>
              <a:rPr lang="en-IN" sz="3200" b="1" dirty="0" smtClean="0"/>
              <a:t>=A, find 2X2 idempotent matrix</a:t>
            </a:r>
          </a:p>
          <a:p>
            <a:pPr algn="just"/>
            <a:endParaRPr lang="en-IN" sz="3200" b="1" dirty="0"/>
          </a:p>
          <a:p>
            <a:pPr algn="just"/>
            <a:r>
              <a:rPr lang="en-IN" sz="3200" b="1" dirty="0" smtClean="0"/>
              <a:t>Nilpotent Matrix : A</a:t>
            </a:r>
            <a:r>
              <a:rPr lang="en-IN" sz="3200" b="1" baseline="30000" dirty="0" smtClean="0"/>
              <a:t>n</a:t>
            </a:r>
            <a:r>
              <a:rPr lang="en-IN" sz="3200" b="1" dirty="0" smtClean="0"/>
              <a:t> =0 for some n, give an example of that using 2X2 matrix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Problem-5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32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AutoNum type="alphaLcParenR"/>
                </a:pPr>
                <a:r>
                  <a:rPr lang="en-IN" dirty="0" smtClean="0"/>
                  <a:t>Zero Matrix only satisfies this criteria.</a:t>
                </a:r>
              </a:p>
              <a:p>
                <a:pPr marL="457200" indent="-457200">
                  <a:buAutoNum type="alphaLcParenR"/>
                </a:pPr>
                <a:endParaRPr lang="en-IN" dirty="0"/>
              </a:p>
              <a:p>
                <a:pPr marL="457200" indent="-457200">
                  <a:buAutoNum type="alphaLcParenR"/>
                </a:pPr>
                <a:endParaRPr lang="en-IN" dirty="0"/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pPr marL="457200" indent="-457200">
                  <a:buAutoNum type="alphaLcParenR"/>
                </a:pPr>
                <a:endParaRPr lang="en-IN" dirty="0"/>
              </a:p>
              <a:p>
                <a:pPr marL="457200" indent="-457200">
                  <a:buAutoNum type="alphaLcParenR"/>
                </a:pPr>
                <a:endParaRPr lang="en-IN" dirty="0" smtClean="0"/>
              </a:p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pPr marL="457200" indent="-457200">
                  <a:buAutoNum type="alphaLcParenR"/>
                </a:pPr>
                <a:endParaRPr lang="en-IN" dirty="0"/>
              </a:p>
              <a:p>
                <a:pPr marL="457200" indent="-457200">
                  <a:buAutoNum type="alphaLcParenR"/>
                </a:pPr>
                <a:endParaRPr lang="en-IN" dirty="0" smtClean="0"/>
              </a:p>
              <a:p>
                <a:pPr marL="457200" indent="-457200">
                  <a:buAutoNum type="alphaLcParenR"/>
                </a:pPr>
                <a:endParaRPr lang="en-IN" dirty="0" smtClean="0"/>
              </a:p>
              <a:p>
                <a:pPr marL="457200" indent="-457200">
                  <a:buAutoNum type="alphaLcParenR"/>
                </a:pPr>
                <a:endParaRPr lang="en-IN" dirty="0"/>
              </a:p>
              <a:p>
                <a:pPr marL="457200" indent="-457200">
                  <a:buAutoNum type="alphaLcParenR"/>
                </a:pPr>
                <a:endParaRPr lang="en-IN" dirty="0" smtClean="0"/>
              </a:p>
              <a:p>
                <a:pPr marL="457200" indent="-457200">
                  <a:buAutoNum type="alphaLcParenR"/>
                </a:pP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Solution: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87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Reduce the matrix into RREF:</a:t>
                </a:r>
              </a:p>
              <a:p>
                <a:endParaRPr lang="en-I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  <a:p>
                <a:endParaRPr lang="en-IN" dirty="0" smtClean="0"/>
              </a:p>
              <a:p>
                <a:r>
                  <a:rPr lang="en-IN" dirty="0" smtClean="0"/>
                  <a:t>Solution : </a:t>
                </a:r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299410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40257"/>
              </p:ext>
            </p:extLst>
          </p:nvPr>
        </p:nvGraphicFramePr>
        <p:xfrm>
          <a:off x="762000" y="4528882"/>
          <a:ext cx="8229600" cy="1463040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240020643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3721041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71182114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10548505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9091780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700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 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 1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-3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33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 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1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-2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1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613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 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 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 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 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 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134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02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641111809"/>
              </p:ext>
            </p:extLst>
          </p:nvPr>
        </p:nvGraphicFramePr>
        <p:xfrm>
          <a:off x="76200" y="76200"/>
          <a:ext cx="6553200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3200">
                  <a:extLst>
                    <a:ext uri="{9D8B030D-6E8A-4147-A177-3AD203B41FA5}">
                      <a16:colId xmlns:a16="http://schemas.microsoft.com/office/drawing/2014/main" val="4244964750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Erwin </a:t>
                      </a:r>
                      <a:r>
                        <a:rPr lang="en-US" sz="3200" dirty="0" err="1">
                          <a:effectLst/>
                        </a:rPr>
                        <a:t>Kreyszig</a:t>
                      </a:r>
                      <a:r>
                        <a:rPr lang="en-US" sz="3200" dirty="0">
                          <a:effectLst/>
                        </a:rPr>
                        <a:t>, Advanced Engineering Mathematics, Wiley India, 9 </a:t>
                      </a:r>
                      <a:r>
                        <a:rPr lang="en-US" sz="3200" dirty="0" err="1">
                          <a:effectLst/>
                        </a:rPr>
                        <a:t>th</a:t>
                      </a:r>
                      <a:r>
                        <a:rPr lang="en-US" sz="3200" dirty="0">
                          <a:effectLst/>
                        </a:rPr>
                        <a:t> </a:t>
                      </a:r>
                      <a:r>
                        <a:rPr lang="en-US" sz="3200" dirty="0" smtClean="0">
                          <a:effectLst/>
                        </a:rPr>
                        <a:t>Edition.</a:t>
                      </a:r>
                      <a:endParaRPr lang="en-IN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28575" marR="68580" marT="0" marB="0"/>
                </a:tc>
                <a:extLst>
                  <a:ext uri="{0D108BD9-81ED-4DB2-BD59-A6C34878D82A}">
                    <a16:rowId xmlns:a16="http://schemas.microsoft.com/office/drawing/2014/main" val="2618751109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535119"/>
              </p:ext>
            </p:extLst>
          </p:nvPr>
        </p:nvGraphicFramePr>
        <p:xfrm>
          <a:off x="76200" y="1600200"/>
          <a:ext cx="8991600" cy="4979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3452">
                  <a:extLst>
                    <a:ext uri="{9D8B030D-6E8A-4147-A177-3AD203B41FA5}">
                      <a16:colId xmlns:a16="http://schemas.microsoft.com/office/drawing/2014/main" val="3165131310"/>
                    </a:ext>
                  </a:extLst>
                </a:gridCol>
                <a:gridCol w="8128148">
                  <a:extLst>
                    <a:ext uri="{9D8B030D-6E8A-4147-A177-3AD203B41FA5}">
                      <a16:colId xmlns:a16="http://schemas.microsoft.com/office/drawing/2014/main" val="1715072214"/>
                    </a:ext>
                  </a:extLst>
                </a:gridCol>
              </a:tblGrid>
              <a:tr h="20347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1. Matrices, System of equations, determinants and inverse of a </a:t>
                      </a:r>
                      <a:r>
                        <a:rPr lang="en-US" sz="2100" dirty="0" smtClean="0">
                          <a:effectLst/>
                        </a:rPr>
                        <a:t>matrix</a:t>
                      </a:r>
                      <a:r>
                        <a:rPr lang="en-US" sz="2100" dirty="0">
                          <a:effectLst/>
                        </a:rPr>
                        <a:t> </a:t>
                      </a:r>
                      <a:endParaRPr lang="en-IN" sz="2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1.1. Matrix Algebra-Row-reduced echelon form of a matrix, Inverse of a matrix</a:t>
                      </a:r>
                      <a:endParaRPr lang="en-IN" sz="2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1.2. System of linear equations, Consistency and inconsistency of system of linear </a:t>
                      </a:r>
                      <a:r>
                        <a:rPr lang="en-US" sz="2100" dirty="0" smtClean="0">
                          <a:effectLst/>
                        </a:rPr>
                        <a:t>equations</a:t>
                      </a:r>
                      <a:r>
                        <a:rPr lang="en-US" sz="2100" dirty="0">
                          <a:effectLst/>
                        </a:rPr>
                        <a:t> 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8414120"/>
                  </a:ext>
                </a:extLst>
              </a:tr>
              <a:tr h="13498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  <a:tabLst>
                          <a:tab pos="197485" algn="l"/>
                        </a:tabLst>
                      </a:pPr>
                      <a:r>
                        <a:rPr lang="en-US" sz="2100" dirty="0">
                          <a:effectLst/>
                        </a:rPr>
                        <a:t>Vector spaces and Linear transformations </a:t>
                      </a:r>
                      <a:endParaRPr lang="en-IN" sz="2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 </a:t>
                      </a:r>
                      <a:r>
                        <a:rPr lang="en-US" sz="2100" dirty="0" smtClean="0">
                          <a:effectLst/>
                        </a:rPr>
                        <a:t>2.1 </a:t>
                      </a:r>
                      <a:r>
                        <a:rPr lang="en-US" sz="2100" dirty="0">
                          <a:effectLst/>
                        </a:rPr>
                        <a:t>Vector space, subspace and span of a set, Linear dependence and independence of a set of vectors, basis and dimension</a:t>
                      </a:r>
                      <a:endParaRPr lang="en-IN" sz="2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2.2. Linear transformation, rank and </a:t>
                      </a:r>
                      <a:r>
                        <a:rPr lang="en-US" sz="2100" dirty="0" smtClean="0">
                          <a:effectLst/>
                        </a:rPr>
                        <a:t>nullity</a:t>
                      </a:r>
                      <a:r>
                        <a:rPr lang="en-US" sz="2100" dirty="0">
                          <a:effectLst/>
                        </a:rPr>
                        <a:t> 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0375937"/>
                  </a:ext>
                </a:extLst>
              </a:tr>
              <a:tr h="13498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3. Eigenvalues and Eigenvectors</a:t>
                      </a:r>
                      <a:endParaRPr lang="en-IN" sz="2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 </a:t>
                      </a:r>
                      <a:r>
                        <a:rPr lang="en-US" sz="2100" dirty="0" smtClean="0">
                          <a:effectLst/>
                        </a:rPr>
                        <a:t>3.1</a:t>
                      </a:r>
                      <a:r>
                        <a:rPr lang="en-US" sz="2100" dirty="0">
                          <a:effectLst/>
                        </a:rPr>
                        <a:t>. Eigenvalues</a:t>
                      </a:r>
                      <a:endParaRPr lang="en-IN" sz="2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3.2. Eigenvectors</a:t>
                      </a:r>
                      <a:endParaRPr lang="en-IN" sz="2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97485" algn="l"/>
                        </a:tabLst>
                      </a:pPr>
                      <a:r>
                        <a:rPr lang="en-US" sz="2100" dirty="0">
                          <a:effectLst/>
                        </a:rPr>
                        <a:t> </a:t>
                      </a:r>
                      <a:endParaRPr lang="en-IN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8944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21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019303" y="-495303"/>
            <a:ext cx="5105400" cy="883920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/>
          <a:lstStyle/>
          <a:p>
            <a:r>
              <a:rPr lang="en-IN" dirty="0" smtClean="0"/>
              <a:t>Solution: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5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15400" cy="4983163"/>
          </a:xfrm>
        </p:spPr>
        <p:txBody>
          <a:bodyPr/>
          <a:lstStyle/>
          <a:p>
            <a:r>
              <a:rPr lang="en-IN" sz="4800" smtClean="0"/>
              <a:t>System </a:t>
            </a:r>
            <a:r>
              <a:rPr lang="en-IN" sz="4800" dirty="0" smtClean="0"/>
              <a:t>of equations : Gauss Elimination method</a:t>
            </a:r>
          </a:p>
          <a:p>
            <a:endParaRPr lang="en-IN" sz="4800" dirty="0" smtClean="0"/>
          </a:p>
          <a:p>
            <a:r>
              <a:rPr lang="en-IN" sz="4800" dirty="0" smtClean="0"/>
              <a:t>Inverse : Gauss Jordan method.</a:t>
            </a:r>
          </a:p>
          <a:p>
            <a:endParaRPr lang="en-IN" sz="4800" dirty="0"/>
          </a:p>
          <a:p>
            <a:r>
              <a:rPr lang="en-IN" sz="4800" dirty="0" smtClean="0"/>
              <a:t>						Thanking you..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Next </a:t>
            </a:r>
            <a:r>
              <a:rPr lang="en-IN" dirty="0"/>
              <a:t>Lecture 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39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754632"/>
              </p:ext>
            </p:extLst>
          </p:nvPr>
        </p:nvGraphicFramePr>
        <p:xfrm>
          <a:off x="152400" y="1524001"/>
          <a:ext cx="8686799" cy="472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2408">
                  <a:extLst>
                    <a:ext uri="{9D8B030D-6E8A-4147-A177-3AD203B41FA5}">
                      <a16:colId xmlns:a16="http://schemas.microsoft.com/office/drawing/2014/main" val="3552123951"/>
                    </a:ext>
                  </a:extLst>
                </a:gridCol>
                <a:gridCol w="6612143">
                  <a:extLst>
                    <a:ext uri="{9D8B030D-6E8A-4147-A177-3AD203B41FA5}">
                      <a16:colId xmlns:a16="http://schemas.microsoft.com/office/drawing/2014/main" val="376741896"/>
                    </a:ext>
                  </a:extLst>
                </a:gridCol>
                <a:gridCol w="1372248">
                  <a:extLst>
                    <a:ext uri="{9D8B030D-6E8A-4147-A177-3AD203B41FA5}">
                      <a16:colId xmlns:a16="http://schemas.microsoft.com/office/drawing/2014/main" val="2752089368"/>
                    </a:ext>
                  </a:extLst>
                </a:gridCol>
              </a:tblGrid>
              <a:tr h="21685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4. Numerical linear algebra</a:t>
                      </a:r>
                      <a:endParaRPr lang="en-IN" sz="2000" dirty="0">
                        <a:effectLst/>
                      </a:endParaRPr>
                    </a:p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4.1. Gauss elimination with partial pivoting and scaling</a:t>
                      </a:r>
                      <a:endParaRPr lang="en-IN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4.2. Iterative methods for solving linear system of equations</a:t>
                      </a:r>
                      <a:endParaRPr lang="en-IN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3313430" algn="l"/>
                        </a:tabLs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8168150"/>
                  </a:ext>
                </a:extLst>
              </a:tr>
              <a:tr h="17296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5. Matrix Eigenvalue Problems</a:t>
                      </a:r>
                      <a:endParaRPr lang="en-IN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5.1. Eigenvalue problems in linear system of equations</a:t>
                      </a:r>
                      <a:endParaRPr lang="en-IN" sz="20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5.2. Power method for finding the dominant eigenvalue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7657150"/>
                  </a:ext>
                </a:extLst>
              </a:tr>
              <a:tr h="413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331343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3313430" algn="l"/>
                        </a:tabLs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3493380"/>
                  </a:ext>
                </a:extLst>
              </a:tr>
              <a:tr h="4131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331343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3313430" algn="l"/>
                        </a:tabLs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365395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6824" y="152400"/>
            <a:ext cx="6324600" cy="1143000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Erwin </a:t>
            </a:r>
            <a:r>
              <a:rPr lang="en-US" b="0" dirty="0" err="1"/>
              <a:t>Kreyszig</a:t>
            </a:r>
            <a:r>
              <a:rPr lang="en-US" b="0" dirty="0"/>
              <a:t>, Advanced Engineering Mathematics, Wiley India, 9 </a:t>
            </a:r>
            <a:r>
              <a:rPr lang="en-US" b="0" dirty="0" err="1"/>
              <a:t>th</a:t>
            </a:r>
            <a:r>
              <a:rPr lang="en-US" b="0" dirty="0"/>
              <a:t> Edition.</a:t>
            </a:r>
            <a:endParaRPr lang="en-IN" b="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85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682923"/>
              </p:ext>
            </p:extLst>
          </p:nvPr>
        </p:nvGraphicFramePr>
        <p:xfrm>
          <a:off x="76200" y="1304693"/>
          <a:ext cx="8839200" cy="53629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817">
                  <a:extLst>
                    <a:ext uri="{9D8B030D-6E8A-4147-A177-3AD203B41FA5}">
                      <a16:colId xmlns:a16="http://schemas.microsoft.com/office/drawing/2014/main" val="174551063"/>
                    </a:ext>
                  </a:extLst>
                </a:gridCol>
                <a:gridCol w="7990383">
                  <a:extLst>
                    <a:ext uri="{9D8B030D-6E8A-4147-A177-3AD203B41FA5}">
                      <a16:colId xmlns:a16="http://schemas.microsoft.com/office/drawing/2014/main" val="4078651912"/>
                    </a:ext>
                  </a:extLst>
                </a:gridCol>
              </a:tblGrid>
              <a:tr h="29135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3313430" algn="l"/>
                        </a:tabLst>
                      </a:pPr>
                      <a:r>
                        <a:rPr lang="en-US" sz="1800" dirty="0">
                          <a:effectLst/>
                        </a:rPr>
                        <a:t>6. Sets, Functions and Relations, Boolean Algebra</a:t>
                      </a:r>
                      <a:endParaRPr lang="en-IN" sz="1800" dirty="0">
                        <a:effectLst/>
                      </a:endParaRPr>
                    </a:p>
                    <a:p>
                      <a:pPr marL="17145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331343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</a:endParaRPr>
                    </a:p>
                    <a:p>
                      <a:pPr marL="17145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3313430" algn="l"/>
                        </a:tabLst>
                      </a:pPr>
                      <a:r>
                        <a:rPr lang="en-US" sz="1800" dirty="0">
                          <a:effectLst/>
                        </a:rPr>
                        <a:t>6.1 Introduction to set theory, set relations, set operators, cardinality of sets, Cartesian product of sets</a:t>
                      </a:r>
                      <a:endParaRPr lang="en-IN" sz="1800" dirty="0">
                        <a:effectLst/>
                      </a:endParaRPr>
                    </a:p>
                    <a:p>
                      <a:pPr marL="17145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3313430" algn="l"/>
                        </a:tabLst>
                      </a:pPr>
                      <a:r>
                        <a:rPr lang="en-US" sz="1800" dirty="0">
                          <a:effectLst/>
                        </a:rPr>
                        <a:t>6.2 Fundamentals of functions – range, domain, injection, surjection, bijection of functions</a:t>
                      </a:r>
                      <a:endParaRPr lang="en-IN" sz="1800" dirty="0">
                        <a:effectLst/>
                      </a:endParaRPr>
                    </a:p>
                    <a:p>
                      <a:pPr marL="17145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3313430" algn="l"/>
                        </a:tabLst>
                      </a:pPr>
                      <a:r>
                        <a:rPr lang="en-US" sz="1800" dirty="0">
                          <a:effectLst/>
                        </a:rPr>
                        <a:t>6.3 Fundamentals of relations, reflexive, symmetric and transitive properties in relations, representing relations, applications of relations, equivalence relations, partial order relations, lattices.</a:t>
                      </a:r>
                      <a:endParaRPr lang="en-IN" sz="1800" dirty="0">
                        <a:effectLst/>
                      </a:endParaRPr>
                    </a:p>
                    <a:p>
                      <a:pPr marL="17145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3313430" algn="l"/>
                        </a:tabLst>
                      </a:pPr>
                      <a:r>
                        <a:rPr lang="en-US" sz="1800" dirty="0">
                          <a:effectLst/>
                        </a:rPr>
                        <a:t>6.4 Boolean functions, representing Boolean </a:t>
                      </a:r>
                      <a:r>
                        <a:rPr lang="en-US" sz="1800" dirty="0" smtClean="0">
                          <a:effectLst/>
                        </a:rPr>
                        <a:t>functions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5798639"/>
                  </a:ext>
                </a:extLst>
              </a:tr>
              <a:tr h="20394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3313430" algn="l"/>
                        </a:tabLst>
                      </a:pPr>
                      <a:r>
                        <a:rPr lang="en-US" sz="1800" dirty="0">
                          <a:effectLst/>
                        </a:rPr>
                        <a:t>7. Graph </a:t>
                      </a:r>
                      <a:r>
                        <a:rPr lang="en-US" sz="1800" dirty="0" smtClean="0">
                          <a:effectLst/>
                        </a:rPr>
                        <a:t>Theory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</a:endParaRPr>
                    </a:p>
                    <a:p>
                      <a:pPr marL="17145"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3313430" algn="l"/>
                        </a:tabLst>
                      </a:pPr>
                      <a:r>
                        <a:rPr lang="en-US" sz="1800" dirty="0">
                          <a:effectLst/>
                        </a:rPr>
                        <a:t>7.1 Introduction to graph theory, directed and undirected graphs, handshaking theorem, special graph structures, graph representations and isomorphism of graphs, connectedness, components, Euler, Hamilton paths and cycles</a:t>
                      </a:r>
                      <a:endParaRPr lang="en-IN" sz="1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3313430" algn="l"/>
                        </a:tabLst>
                      </a:pPr>
                      <a:r>
                        <a:rPr lang="en-US" sz="1800" dirty="0">
                          <a:effectLst/>
                        </a:rPr>
                        <a:t>7.2 Trees, binary trees, binary search tree, spanning trees, minimum spanning trees – Prim’s and </a:t>
                      </a:r>
                      <a:r>
                        <a:rPr lang="en-US" sz="1800" dirty="0" err="1">
                          <a:effectLst/>
                        </a:rPr>
                        <a:t>Kruskal’s</a:t>
                      </a:r>
                      <a:r>
                        <a:rPr lang="en-US" sz="1800" dirty="0">
                          <a:effectLst/>
                        </a:rPr>
                        <a:t> algorithms.</a:t>
                      </a:r>
                      <a:endParaRPr lang="en-IN" sz="1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-3313430" algn="l"/>
                        </a:tabLs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3156890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6200" y="152400"/>
            <a:ext cx="6781800" cy="1143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Kenneth H. Rosen, Discrete Mathematics and its Applications, Tata McGraw Hill, 7th Ed., 2011.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522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943391760"/>
              </p:ext>
            </p:extLst>
          </p:nvPr>
        </p:nvGraphicFramePr>
        <p:xfrm>
          <a:off x="228600" y="1676400"/>
          <a:ext cx="8534400" cy="4267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6163">
                  <a:extLst>
                    <a:ext uri="{9D8B030D-6E8A-4147-A177-3AD203B41FA5}">
                      <a16:colId xmlns:a16="http://schemas.microsoft.com/office/drawing/2014/main" val="290335363"/>
                    </a:ext>
                  </a:extLst>
                </a:gridCol>
                <a:gridCol w="1961081">
                  <a:extLst>
                    <a:ext uri="{9D8B030D-6E8A-4147-A177-3AD203B41FA5}">
                      <a16:colId xmlns:a16="http://schemas.microsoft.com/office/drawing/2014/main" val="1468847293"/>
                    </a:ext>
                  </a:extLst>
                </a:gridCol>
                <a:gridCol w="1029831">
                  <a:extLst>
                    <a:ext uri="{9D8B030D-6E8A-4147-A177-3AD203B41FA5}">
                      <a16:colId xmlns:a16="http://schemas.microsoft.com/office/drawing/2014/main" val="4068153590"/>
                    </a:ext>
                  </a:extLst>
                </a:gridCol>
                <a:gridCol w="1007325">
                  <a:extLst>
                    <a:ext uri="{9D8B030D-6E8A-4147-A177-3AD203B41FA5}">
                      <a16:colId xmlns:a16="http://schemas.microsoft.com/office/drawing/2014/main" val="85392354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5822264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48698987"/>
                    </a:ext>
                  </a:extLst>
                </a:gridCol>
              </a:tblGrid>
              <a:tr h="9113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 dirty="0">
                          <a:effectLst/>
                        </a:rPr>
                        <a:t>No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 dirty="0">
                          <a:effectLst/>
                        </a:rPr>
                        <a:t>Name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>
                          <a:effectLst/>
                        </a:rPr>
                        <a:t>Type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 dirty="0">
                          <a:effectLst/>
                        </a:rPr>
                        <a:t>Duration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 dirty="0">
                          <a:effectLst/>
                        </a:rPr>
                        <a:t>Weight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>
                          <a:effectLst/>
                        </a:rPr>
                        <a:t>Day, Date, Session, Time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extLst>
                  <a:ext uri="{0D108BD9-81ED-4DB2-BD59-A6C34878D82A}">
                    <a16:rowId xmlns:a16="http://schemas.microsoft.com/office/drawing/2014/main" val="1996531601"/>
                  </a:ext>
                </a:extLst>
              </a:tr>
              <a:tr h="479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>
                          <a:effectLst/>
                        </a:rPr>
                        <a:t>EC-1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 dirty="0">
                          <a:effectLst/>
                        </a:rPr>
                        <a:t>Quiz-I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 dirty="0">
                          <a:effectLst/>
                        </a:rPr>
                        <a:t>Online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>
                          <a:effectLst/>
                        </a:rPr>
                        <a:t>-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 dirty="0">
                          <a:effectLst/>
                        </a:rPr>
                        <a:t>5%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>
                          <a:effectLst/>
                        </a:rPr>
                        <a:t>September 10-20, 2020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extLst>
                  <a:ext uri="{0D108BD9-81ED-4DB2-BD59-A6C34878D82A}">
                    <a16:rowId xmlns:a16="http://schemas.microsoft.com/office/drawing/2014/main" val="2166067680"/>
                  </a:ext>
                </a:extLst>
              </a:tr>
              <a:tr h="479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>
                          <a:effectLst/>
                        </a:rPr>
                        <a:t> 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 dirty="0">
                          <a:effectLst/>
                        </a:rPr>
                        <a:t>Quiz-II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 dirty="0">
                          <a:effectLst/>
                        </a:rPr>
                        <a:t>Online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>
                          <a:effectLst/>
                        </a:rPr>
                        <a:t> 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>
                          <a:effectLst/>
                        </a:rPr>
                        <a:t>5%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>
                          <a:effectLst/>
                        </a:rPr>
                        <a:t>October 20-30, 2020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extLst>
                  <a:ext uri="{0D108BD9-81ED-4DB2-BD59-A6C34878D82A}">
                    <a16:rowId xmlns:a16="http://schemas.microsoft.com/office/drawing/2014/main" val="2689484043"/>
                  </a:ext>
                </a:extLst>
              </a:tr>
              <a:tr h="479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>
                          <a:effectLst/>
                        </a:rPr>
                        <a:t> 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 dirty="0">
                          <a:effectLst/>
                        </a:rPr>
                        <a:t>Quiz - III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 dirty="0">
                          <a:effectLst/>
                        </a:rPr>
                        <a:t>Online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 dirty="0">
                          <a:effectLst/>
                        </a:rPr>
                        <a:t> 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 dirty="0">
                          <a:effectLst/>
                        </a:rPr>
                        <a:t>5%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November 10-20, 2020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825" marR="50825" marT="0" marB="0"/>
                </a:tc>
                <a:extLst>
                  <a:ext uri="{0D108BD9-81ED-4DB2-BD59-A6C34878D82A}">
                    <a16:rowId xmlns:a16="http://schemas.microsoft.com/office/drawing/2014/main" val="311381457"/>
                  </a:ext>
                </a:extLst>
              </a:tr>
              <a:tr h="9588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>
                          <a:effectLst/>
                        </a:rPr>
                        <a:t>EC-2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 dirty="0">
                          <a:effectLst/>
                        </a:rPr>
                        <a:t>Mid-Semester Test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>
                          <a:effectLst/>
                        </a:rPr>
                        <a:t>Closed Book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>
                          <a:effectLst/>
                        </a:rPr>
                        <a:t>2 hours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 dirty="0">
                          <a:effectLst/>
                        </a:rPr>
                        <a:t>35%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Sunday, 11/10/2020 (FN) </a:t>
                      </a:r>
                      <a:endParaRPr lang="en-IN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 AM  - 12 Noon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825" marR="50825" marT="0" marB="0"/>
                </a:tc>
                <a:extLst>
                  <a:ext uri="{0D108BD9-81ED-4DB2-BD59-A6C34878D82A}">
                    <a16:rowId xmlns:a16="http://schemas.microsoft.com/office/drawing/2014/main" val="2967764768"/>
                  </a:ext>
                </a:extLst>
              </a:tr>
              <a:tr h="9588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>
                          <a:effectLst/>
                        </a:rPr>
                        <a:t>EC-3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 dirty="0">
                          <a:effectLst/>
                        </a:rPr>
                        <a:t>Comprehensive Exam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>
                          <a:effectLst/>
                        </a:rPr>
                        <a:t>Open Book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>
                          <a:effectLst/>
                        </a:rPr>
                        <a:t>3 hours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kern="100">
                          <a:effectLst/>
                        </a:rPr>
                        <a:t>50%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WenQuanYi Micro Hei"/>
                        <a:cs typeface="Lohit Hindi"/>
                      </a:endParaRPr>
                    </a:p>
                  </a:txBody>
                  <a:tcPr marL="50825" marR="5082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Sunday, 13/12/2020 (FN)</a:t>
                      </a:r>
                      <a:endParaRPr lang="en-IN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 AM – 12 Noon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0825" marR="50825" marT="0" marB="0"/>
                </a:tc>
                <a:extLst>
                  <a:ext uri="{0D108BD9-81ED-4DB2-BD59-A6C34878D82A}">
                    <a16:rowId xmlns:a16="http://schemas.microsoft.com/office/drawing/2014/main" val="47469092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304800"/>
            <a:ext cx="6584795" cy="677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N" sz="3600" b="1" dirty="0" smtClean="0">
                <a:solidFill>
                  <a:srgbClr val="0000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Lohit Hindi"/>
              </a:rPr>
              <a:t>Examinations</a:t>
            </a:r>
            <a:endParaRPr lang="en-IN" sz="3600" b="1" dirty="0">
              <a:solidFill>
                <a:srgbClr val="00000A"/>
              </a:solidFill>
              <a:effectLst/>
              <a:latin typeface="Liberation Serif"/>
              <a:ea typeface="Times New Roman" panose="02020603050405020304" pitchFamily="18" charset="0"/>
              <a:cs typeface="Lohit Hind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2956" y="6055112"/>
            <a:ext cx="6345044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IN" dirty="0">
                <a:solidFill>
                  <a:srgbClr val="00000A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Lohit Hindi"/>
              </a:rPr>
              <a:t>Legend: EC = Evaluation Component; AN = After Noon Session; FN = Fore Noon Session</a:t>
            </a:r>
            <a:endParaRPr lang="en-IN" sz="2000" dirty="0">
              <a:solidFill>
                <a:srgbClr val="00000A"/>
              </a:solidFill>
              <a:effectLst/>
              <a:latin typeface="Liberation Serif"/>
              <a:ea typeface="Times New Roman" panose="02020603050405020304" pitchFamily="18" charset="0"/>
              <a:cs typeface="Lohit Hindi"/>
            </a:endParaRPr>
          </a:p>
        </p:txBody>
      </p:sp>
    </p:spTree>
    <p:extLst>
      <p:ext uri="{BB962C8B-B14F-4D97-AF65-F5344CB8AC3E}">
        <p14:creationId xmlns:p14="http://schemas.microsoft.com/office/powerpoint/2010/main" val="316833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762999" cy="50292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 smtClean="0"/>
              <a:t>Matrices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 smtClean="0"/>
              <a:t>Notations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 smtClean="0"/>
              <a:t>Matrix Multiplication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 smtClean="0"/>
              <a:t>Different Type of Matrices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 smtClean="0"/>
              <a:t>Elementary </a:t>
            </a:r>
            <a:r>
              <a:rPr lang="en-IN" sz="3600" b="1" dirty="0"/>
              <a:t>Row </a:t>
            </a:r>
            <a:r>
              <a:rPr lang="en-IN" sz="3600" b="1" dirty="0" smtClean="0"/>
              <a:t>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 smtClean="0"/>
              <a:t>Row </a:t>
            </a:r>
            <a:r>
              <a:rPr lang="en-IN" sz="3600" b="1" dirty="0"/>
              <a:t>Equivalent </a:t>
            </a:r>
            <a:r>
              <a:rPr lang="en-IN" sz="3600" b="1" dirty="0" smtClean="0"/>
              <a:t>Systems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Row-Reduced Echelon Form </a:t>
            </a:r>
            <a:r>
              <a:rPr lang="en-US" sz="3600" b="1" dirty="0"/>
              <a:t>of a </a:t>
            </a:r>
            <a:r>
              <a:rPr lang="en-US" sz="3600" b="1" dirty="0" smtClean="0"/>
              <a:t>Matrix</a:t>
            </a:r>
            <a:endParaRPr lang="en-IN" sz="36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b="1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 smtClean="0"/>
              <a:t>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52400"/>
            <a:ext cx="6477000" cy="1143000"/>
          </a:xfrm>
        </p:spPr>
        <p:txBody>
          <a:bodyPr/>
          <a:lstStyle/>
          <a:p>
            <a:r>
              <a:rPr lang="en-US" dirty="0" smtClean="0"/>
              <a:t>Todays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371601"/>
            <a:ext cx="8915400" cy="510540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 smtClean="0"/>
              <a:t>A </a:t>
            </a:r>
            <a:r>
              <a:rPr lang="en-IN" sz="2800" dirty="0"/>
              <a:t>matrix is a rectangular array of numbers or functions which we will enclose in brackets. </a:t>
            </a:r>
            <a:r>
              <a:rPr lang="en-US" sz="2800" dirty="0"/>
              <a:t>A= [</a:t>
            </a:r>
            <a:r>
              <a:rPr lang="en-US" sz="2800" dirty="0" err="1"/>
              <a:t>a</a:t>
            </a:r>
            <a:r>
              <a:rPr lang="en-US" sz="2800" baseline="-25000" dirty="0" err="1"/>
              <a:t>jk</a:t>
            </a:r>
            <a:r>
              <a:rPr lang="en-US" sz="2800" dirty="0"/>
              <a:t>] </a:t>
            </a:r>
            <a:r>
              <a:rPr lang="en-US" sz="2800" dirty="0" smtClean="0"/>
              <a:t>where j= 1…m, k=1,2,…,n.</a:t>
            </a:r>
            <a:endParaRPr lang="en-I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The numbers (or functions) are called entries or, less commonly, elements of the matrix.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Square matrices, which means that each has as many rows as </a:t>
            </a:r>
            <a:r>
              <a:rPr lang="en-IN" sz="2800" dirty="0" smtClean="0"/>
              <a:t>columns. (m=n)</a:t>
            </a:r>
            <a:endParaRPr lang="en-I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Matrices having just a single row or column are called </a:t>
            </a:r>
            <a:r>
              <a:rPr lang="en-IN" sz="2800" dirty="0" smtClean="0"/>
              <a:t>vectors just </a:t>
            </a:r>
            <a:r>
              <a:rPr lang="en-IN" sz="2800" dirty="0"/>
              <a:t>one row is called a row </a:t>
            </a:r>
            <a:r>
              <a:rPr lang="en-IN" sz="2800" dirty="0" smtClean="0"/>
              <a:t>vector </a:t>
            </a:r>
            <a:r>
              <a:rPr lang="en-IN" sz="2800" dirty="0"/>
              <a:t>just one column and is called a column vector.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 Linear Systems, a Major Application of </a:t>
            </a:r>
            <a:r>
              <a:rPr lang="en-IN" sz="2800" dirty="0" smtClean="0"/>
              <a:t>Matrices.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2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105400"/>
          </a:xfrm>
        </p:spPr>
        <p:txBody>
          <a:bodyPr/>
          <a:lstStyle/>
          <a:p>
            <a:r>
              <a:rPr lang="en-US" sz="3600" dirty="0" smtClean="0"/>
              <a:t>General Matrix representation </a:t>
            </a:r>
          </a:p>
          <a:p>
            <a:endParaRPr lang="en-US" sz="3600" dirty="0"/>
          </a:p>
          <a:p>
            <a:r>
              <a:rPr lang="en-US" sz="3600" dirty="0" smtClean="0"/>
              <a:t> </a:t>
            </a:r>
            <a:endParaRPr lang="en-US" sz="3600" dirty="0"/>
          </a:p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Definitions: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8" y="1926733"/>
            <a:ext cx="4557132" cy="250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70" y="5186741"/>
            <a:ext cx="2353194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0" y="3954680"/>
            <a:ext cx="3581400" cy="2522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92" y="4387137"/>
            <a:ext cx="3150951" cy="5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827</Words>
  <Application>Microsoft Office PowerPoint</Application>
  <PresentationFormat>On-screen Show (4:3)</PresentationFormat>
  <Paragraphs>238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Cambria Math</vt:lpstr>
      <vt:lpstr>Liberation Serif</vt:lpstr>
      <vt:lpstr>Lohit Hindi</vt:lpstr>
      <vt:lpstr>Times New Roman</vt:lpstr>
      <vt:lpstr>WenQuanYi Micro Hei</vt:lpstr>
      <vt:lpstr>Wingdings</vt:lpstr>
      <vt:lpstr>1_Office Theme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Number:    PERL ZC113 Course Title : Probability  and  Statistics Instructor: Dr. K VENKATA RATNAM  BITS-PILANI HYDERABAD CAMPUS</dc:title>
  <dc:creator>vrkota</dc:creator>
  <cp:lastModifiedBy>Windows User</cp:lastModifiedBy>
  <cp:revision>140</cp:revision>
  <cp:lastPrinted>2020-08-06T05:30:21Z</cp:lastPrinted>
  <dcterms:created xsi:type="dcterms:W3CDTF">2014-09-18T17:17:25Z</dcterms:created>
  <dcterms:modified xsi:type="dcterms:W3CDTF">2020-08-08T04:10:16Z</dcterms:modified>
</cp:coreProperties>
</file>